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Roboto Slab"/>
      <p:regular r:id="rId45"/>
      <p:bold r:id="rId46"/>
    </p:embeddedFont>
    <p:embeddedFont>
      <p:font typeface="Ubuntu"/>
      <p:regular r:id="rId47"/>
      <p:bold r:id="rId48"/>
      <p:italic r:id="rId49"/>
      <p:boldItalic r:id="rId50"/>
    </p:embeddedFont>
    <p:embeddedFont>
      <p:font typeface="Roboto"/>
      <p:regular r:id="rId51"/>
      <p:bold r:id="rId52"/>
      <p:italic r:id="rId53"/>
      <p:boldItalic r:id="rId54"/>
    </p:embeddedFont>
    <p:embeddedFont>
      <p:font typeface="Syncopate"/>
      <p:regular r:id="rId55"/>
      <p:bold r:id="rId56"/>
    </p:embeddedFont>
    <p:embeddedFont>
      <p:font typeface="Bree Serif"/>
      <p:regular r:id="rId57"/>
    </p:embeddedFont>
    <p:embeddedFont>
      <p:font typeface="Droid Sans"/>
      <p:regular r:id="rId58"/>
      <p:bold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Paulo Henrique Marinho"/>
  <p:cmAuthor clrIdx="1" id="1" initials="" lastIdx="1" name="eriqueijo"/>
  <p:cmAuthor clrIdx="2" id="2" initials="" lastIdx="1" name="Rafael Hanashir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Slab-bold.fntdata"/><Relationship Id="rId45" Type="http://schemas.openxmlformats.org/officeDocument/2006/relationships/font" Target="fonts/RobotoSlab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Ubuntu-bold.fntdata"/><Relationship Id="rId47" Type="http://schemas.openxmlformats.org/officeDocument/2006/relationships/font" Target="fonts/Ubuntu-regular.fntdata"/><Relationship Id="rId49" Type="http://schemas.openxmlformats.org/officeDocument/2006/relationships/font" Target="fonts/Ubuntu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5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regular.fntdata"/><Relationship Id="rId50" Type="http://schemas.openxmlformats.org/officeDocument/2006/relationships/font" Target="fonts/Ubuntu-boldItalic.fntdata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6.xml"/><Relationship Id="rId55" Type="http://schemas.openxmlformats.org/officeDocument/2006/relationships/font" Target="fonts/Syncopate-regular.fntdata"/><Relationship Id="rId10" Type="http://schemas.openxmlformats.org/officeDocument/2006/relationships/slide" Target="slides/slide5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8.xml"/><Relationship Id="rId57" Type="http://schemas.openxmlformats.org/officeDocument/2006/relationships/font" Target="fonts/BreeSerif-regular.fntdata"/><Relationship Id="rId12" Type="http://schemas.openxmlformats.org/officeDocument/2006/relationships/slide" Target="slides/slide7.xml"/><Relationship Id="rId56" Type="http://schemas.openxmlformats.org/officeDocument/2006/relationships/font" Target="fonts/Syncopate-bold.fntdata"/><Relationship Id="rId15" Type="http://schemas.openxmlformats.org/officeDocument/2006/relationships/slide" Target="slides/slide10.xml"/><Relationship Id="rId59" Type="http://schemas.openxmlformats.org/officeDocument/2006/relationships/font" Target="fonts/DroidSans-bold.fntdata"/><Relationship Id="rId14" Type="http://schemas.openxmlformats.org/officeDocument/2006/relationships/slide" Target="slides/slide9.xml"/><Relationship Id="rId58" Type="http://schemas.openxmlformats.org/officeDocument/2006/relationships/font" Target="fonts/DroidSans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Eu TeNhO ToQuE RAFAA 
PUQ FAS ISSO</p:text>
  </p:cm>
  <p:cm authorId="1" idx="1">
    <p:pos x="6000" y="100"/>
    <p:text>hahahahahah ele mó se esforçou nessa mistura loka de fonts!</p:text>
  </p:cm>
  <p:cm authorId="2" idx="1">
    <p:pos x="6000" y="200"/>
    <p:text>kkkkk pq o filme é bem psicodelico...fiz referencia a arte gráfica do filme hehe
vc aguenta?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https://media.giphy.com/media/xT0BKLxOAmhp7xeucw/giphy.gif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https://media.giphy.com/media/xT0BKLxOAmhp7xeucw/giphy.gif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000"/>
            </a:lvl1pPr>
            <a:lvl2pPr lvl="1" rtl="0" algn="ctr">
              <a:spcBef>
                <a:spcPts val="0"/>
              </a:spcBef>
              <a:buSzPct val="100000"/>
              <a:defRPr sz="4000"/>
            </a:lvl2pPr>
            <a:lvl3pPr lvl="2" rtl="0" algn="ctr">
              <a:spcBef>
                <a:spcPts val="0"/>
              </a:spcBef>
              <a:buSzPct val="100000"/>
              <a:defRPr sz="4000"/>
            </a:lvl3pPr>
            <a:lvl4pPr lvl="3" rtl="0" algn="ctr">
              <a:spcBef>
                <a:spcPts val="0"/>
              </a:spcBef>
              <a:buSzPct val="100000"/>
              <a:defRPr sz="4000"/>
            </a:lvl4pPr>
            <a:lvl5pPr lvl="4" rtl="0" algn="ctr">
              <a:spcBef>
                <a:spcPts val="0"/>
              </a:spcBef>
              <a:buSzPct val="100000"/>
              <a:defRPr sz="4000"/>
            </a:lvl5pPr>
            <a:lvl6pPr lvl="5" rtl="0" algn="ctr">
              <a:spcBef>
                <a:spcPts val="0"/>
              </a:spcBef>
              <a:buSzPct val="100000"/>
              <a:defRPr sz="4000"/>
            </a:lvl6pPr>
            <a:lvl7pPr lvl="6" rtl="0" algn="ctr">
              <a:spcBef>
                <a:spcPts val="0"/>
              </a:spcBef>
              <a:buSzPct val="100000"/>
              <a:defRPr sz="4000"/>
            </a:lvl7pPr>
            <a:lvl8pPr lvl="7" rtl="0" algn="ctr">
              <a:spcBef>
                <a:spcPts val="0"/>
              </a:spcBef>
              <a:buSzPct val="100000"/>
              <a:defRPr sz="4000"/>
            </a:lvl8pPr>
            <a:lvl9pPr lvl="8" rtl="0" algn="ctr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699" cy="66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387900" y="1152450"/>
            <a:ext cx="8368200" cy="153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899" cy="3078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899" cy="3078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899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199" cy="1506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800"/>
            </a:lvl1pPr>
            <a:lvl2pPr lvl="1" rtl="0" algn="ctr">
              <a:spcBef>
                <a:spcPts val="0"/>
              </a:spcBef>
              <a:buSzPct val="100000"/>
              <a:defRPr sz="3800"/>
            </a:lvl2pPr>
            <a:lvl3pPr lvl="2" rtl="0" algn="ctr">
              <a:spcBef>
                <a:spcPts val="0"/>
              </a:spcBef>
              <a:buSzPct val="100000"/>
              <a:defRPr sz="3800"/>
            </a:lvl3pPr>
            <a:lvl4pPr lvl="3" rtl="0" algn="ctr">
              <a:spcBef>
                <a:spcPts val="0"/>
              </a:spcBef>
              <a:buSzPct val="100000"/>
              <a:defRPr sz="3800"/>
            </a:lvl4pPr>
            <a:lvl5pPr lvl="4" rtl="0" algn="ctr">
              <a:spcBef>
                <a:spcPts val="0"/>
              </a:spcBef>
              <a:buSzPct val="100000"/>
              <a:defRPr sz="3800"/>
            </a:lvl5pPr>
            <a:lvl6pPr lvl="5" rtl="0" algn="ctr">
              <a:spcBef>
                <a:spcPts val="0"/>
              </a:spcBef>
              <a:buSzPct val="100000"/>
              <a:defRPr sz="3800"/>
            </a:lvl6pPr>
            <a:lvl7pPr lvl="6" rtl="0" algn="ctr">
              <a:spcBef>
                <a:spcPts val="0"/>
              </a:spcBef>
              <a:buSzPct val="100000"/>
              <a:defRPr sz="3800"/>
            </a:lvl7pPr>
            <a:lvl8pPr lvl="7" rtl="0" algn="ctr">
              <a:spcBef>
                <a:spcPts val="0"/>
              </a:spcBef>
              <a:buSzPct val="100000"/>
              <a:defRPr sz="3800"/>
            </a:lvl8pPr>
            <a:lvl9pPr lvl="8" rtl="0"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Relationship Id="rId4" Type="http://schemas.openxmlformats.org/officeDocument/2006/relationships/image" Target="../media/image13.gif"/><Relationship Id="rId5" Type="http://schemas.openxmlformats.org/officeDocument/2006/relationships/image" Target="../media/image0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gif"/><Relationship Id="rId4" Type="http://schemas.openxmlformats.org/officeDocument/2006/relationships/image" Target="../media/image14.gif"/><Relationship Id="rId5" Type="http://schemas.openxmlformats.org/officeDocument/2006/relationships/image" Target="../media/image0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6.gif"/><Relationship Id="rId7" Type="http://schemas.openxmlformats.org/officeDocument/2006/relationships/image" Target="../media/image20.gif"/><Relationship Id="rId8" Type="http://schemas.openxmlformats.org/officeDocument/2006/relationships/image" Target="../media/image1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06.png"/><Relationship Id="rId4" Type="http://schemas.openxmlformats.org/officeDocument/2006/relationships/image" Target="../media/image25.png"/><Relationship Id="rId5" Type="http://schemas.openxmlformats.org/officeDocument/2006/relationships/image" Target="../media/image05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Relationship Id="rId4" Type="http://schemas.openxmlformats.org/officeDocument/2006/relationships/image" Target="../media/image01.png"/><Relationship Id="rId5" Type="http://schemas.openxmlformats.org/officeDocument/2006/relationships/image" Target="../media/image0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Relationship Id="rId4" Type="http://schemas.openxmlformats.org/officeDocument/2006/relationships/image" Target="../media/image04.png"/><Relationship Id="rId5" Type="http://schemas.openxmlformats.org/officeDocument/2006/relationships/image" Target="../media/image24.gif"/><Relationship Id="rId6" Type="http://schemas.openxmlformats.org/officeDocument/2006/relationships/image" Target="../media/image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680300" y="677899"/>
            <a:ext cx="5783400" cy="1968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Sociedade Civil e o Empresariado: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Parcerias Estratégicas</a:t>
            </a:r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680300" y="3049450"/>
            <a:ext cx="5783400" cy="1416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Eric Takiy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Paulo Marinho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Rafael Hanashiro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80100" y="1255164"/>
            <a:ext cx="43212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Alianças e Parcerias: 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30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um caminho para o desenvolvimento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311700" y="3850571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de Rosa Maria Fischer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311700" y="741300"/>
            <a:ext cx="6679800" cy="30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 desigualdade social tornou-se cada vez mais </a:t>
            </a:r>
            <a:r>
              <a:rPr b="1"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discrepante</a:t>
            </a: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.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Com o avanço e mazelas do capitalismo, graças a um predomínio de políticas </a:t>
            </a:r>
            <a:r>
              <a:rPr lang="en" sz="1800" u="sng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neoliberais</a:t>
            </a: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(livre mercado, + mercado - estado).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Principalmente após o Ditadura militar, houve a diminuição do poder estatal de mais de vinte anos e, graças a isso, uma iniciativa de liberalização econômica.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0">
            <a:off x="6991499" y="891699"/>
            <a:ext cx="2008474" cy="11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311700" y="1446485"/>
            <a:ext cx="8520600" cy="30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Estado cuida da lei da Ordem;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Livre competição do mercado;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(+) MAIS Mercado, (-) MENOS Estado;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Autonomia, interesse da empresas;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Privatizações;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just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Char char="-"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Leis que prejudicam trabalhador.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736625" y="396610"/>
            <a:ext cx="5382600" cy="43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INICIATIVAS DE LIBERALIZAÇÃO ECONÔMICA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">
            <a:off x="5873649" y="607401"/>
            <a:ext cx="2712625" cy="14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7750" y="2018250"/>
            <a:ext cx="24003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">
            <a:off x="4878062" y="3610387"/>
            <a:ext cx="2333625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626775" y="297225"/>
            <a:ext cx="72243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Alianças e Parcerias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704325" y="924025"/>
            <a:ext cx="37218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6274300" y="1020950"/>
            <a:ext cx="271500" cy="316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6274300" y="2136125"/>
            <a:ext cx="271500" cy="316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6274300" y="3206075"/>
            <a:ext cx="271500" cy="316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6610300" y="962150"/>
            <a:ext cx="18804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Primeiro setor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6610300" y="2064400"/>
            <a:ext cx="18804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Segundo setor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610300" y="3147275"/>
            <a:ext cx="18804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Terceiro setor</a:t>
            </a:r>
          </a:p>
        </p:txBody>
      </p:sp>
      <p:cxnSp>
        <p:nvCxnSpPr>
          <p:cNvPr id="175" name="Shape 175"/>
          <p:cNvCxnSpPr/>
          <p:nvPr/>
        </p:nvCxnSpPr>
        <p:spPr>
          <a:xfrm>
            <a:off x="5653375" y="433100"/>
            <a:ext cx="0" cy="43782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">
            <a:off x="284349" y="3568450"/>
            <a:ext cx="1550775" cy="11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0">
            <a:off x="3161172" y="3653899"/>
            <a:ext cx="1944977" cy="10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00000">
            <a:off x="6765399" y="3204249"/>
            <a:ext cx="1789875" cy="142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736625" y="1848050"/>
            <a:ext cx="6739500" cy="23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Essa política liberal vigente, abriu espaço para </a:t>
            </a:r>
            <a:r>
              <a:rPr i="1"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novos atores.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i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Alianças intrasetoriais </a:t>
            </a: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 fim de estimular uma </a:t>
            </a:r>
            <a:r>
              <a:rPr i="1"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sociedade democrática</a:t>
            </a: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, estabelecendo uma rede de cooperação para atingir objetivos comuns. 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i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Essas parcerias</a:t>
            </a: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entre as organizações da sociedade civil, mercado buscam, principalmente, suprir uma deficiência das organizações gorvenamentais para promover o </a:t>
            </a:r>
            <a:r>
              <a:rPr b="1" lang="en" sz="1800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desenvolvimento social sustentado</a:t>
            </a:r>
            <a:r>
              <a:rPr b="1"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.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736625" y="396610"/>
            <a:ext cx="5382600" cy="43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EXEMPLO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b="14030" l="28425" r="28532" t="13574"/>
          <a:stretch/>
        </p:blipFill>
        <p:spPr>
          <a:xfrm>
            <a:off x="3977725" y="2372600"/>
            <a:ext cx="1156650" cy="11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4">
            <a:alphaModFix/>
          </a:blip>
          <a:srcRect b="6488" l="5269" r="5260" t="19857"/>
          <a:stretch/>
        </p:blipFill>
        <p:spPr>
          <a:xfrm>
            <a:off x="6271625" y="3407475"/>
            <a:ext cx="2216350" cy="10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5">
            <a:alphaModFix/>
          </a:blip>
          <a:srcRect b="0" l="0" r="48224" t="0"/>
          <a:stretch/>
        </p:blipFill>
        <p:spPr>
          <a:xfrm>
            <a:off x="397975" y="1586200"/>
            <a:ext cx="2804350" cy="7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 rot="3600132">
            <a:off x="5390205" y="2027389"/>
            <a:ext cx="1382492" cy="859532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/>
        </p:nvSpPr>
        <p:spPr>
          <a:xfrm rot="2700528">
            <a:off x="2889081" y="1150069"/>
            <a:ext cx="1382464" cy="859559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99998">
            <a:off x="71221" y="1139622"/>
            <a:ext cx="965124" cy="5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99974">
            <a:off x="7468880" y="2429424"/>
            <a:ext cx="813615" cy="81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99904">
            <a:off x="4464711" y="1127234"/>
            <a:ext cx="1091276" cy="835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5526"/>
          <a:stretch/>
        </p:blipFill>
        <p:spPr>
          <a:xfrm>
            <a:off x="674675" y="960774"/>
            <a:ext cx="7871049" cy="418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380100" y="1255500"/>
            <a:ext cx="4321200" cy="26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5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O Desenvolvimento</a:t>
            </a:r>
            <a:br>
              <a:rPr lang="en" sz="35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35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e a Gestão Sustentáveis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29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e a Responsabilidade Social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11700" y="3850571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de Francisco Paulo Melo Neto</a:t>
            </a:r>
            <a:br>
              <a:rPr lang="en" sz="1800">
                <a:solidFill>
                  <a:srgbClr val="FFFFFF"/>
                </a:solidFill>
              </a:rPr>
            </a:br>
            <a:r>
              <a:rPr lang="en" sz="1800">
                <a:solidFill>
                  <a:srgbClr val="FFFFFF"/>
                </a:solidFill>
              </a:rPr>
              <a:t>e Jorgiana Melo Brennand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Despertar social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1983: Comissão mundial sobre meio ambiente e desenvolvimento (ONU)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1987: Relatório "Nosso futuro comum", Gro Harlem Brundhand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1991: Relatório "Mudando o Rumo: uma perspectiva empresarial global sobre desenvolvimento e meio ambiente", Maurice Strong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Indicadores de um desastre ambiental de grande proporção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Crescente aumento da pobreza e da miséria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Despertar social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Pressão pública de assuntos relacionados à direitos humanos</a:t>
            </a:r>
            <a:br>
              <a:rPr lang="en"/>
            </a:br>
            <a:r>
              <a:rPr lang="en"/>
              <a:t>e à impactos da globalização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Novos modelos e técnicas de gestão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Importância de agregar valor econômico</a:t>
            </a:r>
            <a:br>
              <a:rPr lang="en"/>
            </a:br>
            <a:r>
              <a:rPr lang="en"/>
              <a:t>e valor social a clientes/parceiros/sociadade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Exercício como vantagem competitiva das empresas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Reputação das marcas para acionistas e stakeholders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Entrada de outros atores: ONGs, Fundações, OSCIPs e Movimentos Sociais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Textos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FISCHER, Rosa Maria.</a:t>
            </a:r>
            <a:br>
              <a:rPr lang="en"/>
            </a:br>
            <a:r>
              <a:rPr lang="en"/>
              <a:t>Capítulo 1: Alianças e Parcerias: um caminho para o desenvolvimento</a:t>
            </a:r>
            <a:br>
              <a:rPr lang="en"/>
            </a:b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FIGARO, Roseli.</a:t>
            </a:r>
            <a:br>
              <a:rPr lang="en"/>
            </a:br>
            <a:r>
              <a:rPr lang="en"/>
              <a:t>Políticas de Comunicação e Cultura: desafios do mundo do trabalho e das organizações do terceiro setor.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MELO NETO, Francisco Paulo; BRENNAND, Jorgiana Melo.</a:t>
            </a:r>
            <a:br>
              <a:rPr lang="en"/>
            </a:br>
            <a:r>
              <a:rPr lang="en"/>
              <a:t>Empresas socialmente sustentáveis: o novo desafio de gestão moderna.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7775" y="458024"/>
            <a:ext cx="1328325" cy="102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87900" y="57637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 preservação do meio ambiente</a:t>
            </a:r>
            <a:br>
              <a:rPr lang="en"/>
            </a:br>
            <a:r>
              <a:rPr lang="en"/>
              <a:t>à gestão sustentável</a:t>
            </a:r>
          </a:p>
        </p:txBody>
      </p:sp>
      <p:grpSp>
        <p:nvGrpSpPr>
          <p:cNvPr id="225" name="Shape 225"/>
          <p:cNvGrpSpPr/>
          <p:nvPr/>
        </p:nvGrpSpPr>
        <p:grpSpPr>
          <a:xfrm>
            <a:off x="1290062" y="1767262"/>
            <a:ext cx="6563875" cy="2524025"/>
            <a:chOff x="1021050" y="2044700"/>
            <a:chExt cx="6563875" cy="2524025"/>
          </a:xfrm>
        </p:grpSpPr>
        <p:grpSp>
          <p:nvGrpSpPr>
            <p:cNvPr id="226" name="Shape 226"/>
            <p:cNvGrpSpPr/>
            <p:nvPr/>
          </p:nvGrpSpPr>
          <p:grpSpPr>
            <a:xfrm>
              <a:off x="1790400" y="2044700"/>
              <a:ext cx="5563200" cy="1388100"/>
              <a:chOff x="1790400" y="2173625"/>
              <a:chExt cx="5563200" cy="1388100"/>
            </a:xfrm>
          </p:grpSpPr>
          <p:sp>
            <p:nvSpPr>
              <p:cNvPr id="227" name="Shape 227"/>
              <p:cNvSpPr/>
              <p:nvPr/>
            </p:nvSpPr>
            <p:spPr>
              <a:xfrm flipH="1">
                <a:off x="1790400" y="2173625"/>
                <a:ext cx="5563200" cy="1388100"/>
              </a:xfrm>
              <a:prstGeom prst="rtTriangle">
                <a:avLst/>
              </a:prstGeom>
              <a:solidFill>
                <a:schemeClr val="accent1"/>
              </a:solidFill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 flipH="1" rot="10800000">
                <a:off x="1790400" y="2173625"/>
                <a:ext cx="5563200" cy="1388100"/>
              </a:xfrm>
              <a:prstGeom prst="rtTriangle">
                <a:avLst/>
              </a:prstGeom>
              <a:solidFill>
                <a:schemeClr val="accent2"/>
              </a:solidFill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Shape 229"/>
              <p:cNvSpPr txBox="1"/>
              <p:nvPr/>
            </p:nvSpPr>
            <p:spPr>
              <a:xfrm>
                <a:off x="1979925" y="2345700"/>
                <a:ext cx="2184300" cy="45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rPr lang="en">
                    <a:solidFill>
                      <a:schemeClr val="dk1"/>
                    </a:solidFill>
                  </a:rPr>
                  <a:t>Dimensão Ambiental</a:t>
                </a:r>
              </a:p>
            </p:txBody>
          </p:sp>
          <p:sp>
            <p:nvSpPr>
              <p:cNvPr id="230" name="Shape 230"/>
              <p:cNvSpPr txBox="1"/>
              <p:nvPr/>
            </p:nvSpPr>
            <p:spPr>
              <a:xfrm>
                <a:off x="4975625" y="2969725"/>
                <a:ext cx="2184300" cy="45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r">
                  <a:spcBef>
                    <a:spcPts val="0"/>
                  </a:spcBef>
                  <a:buNone/>
                </a:pPr>
                <a:r>
                  <a:rPr lang="en">
                    <a:solidFill>
                      <a:schemeClr val="dk1"/>
                    </a:solidFill>
                  </a:rPr>
                  <a:t>Dimensão Social</a:t>
                </a:r>
              </a:p>
            </p:txBody>
          </p:sp>
        </p:grpSp>
        <p:cxnSp>
          <p:nvCxnSpPr>
            <p:cNvPr id="231" name="Shape 231"/>
            <p:cNvCxnSpPr/>
            <p:nvPr/>
          </p:nvCxnSpPr>
          <p:spPr>
            <a:xfrm>
              <a:off x="1790400" y="3432800"/>
              <a:ext cx="0" cy="365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232" name="Shape 232"/>
            <p:cNvCxnSpPr/>
            <p:nvPr/>
          </p:nvCxnSpPr>
          <p:spPr>
            <a:xfrm>
              <a:off x="4572000" y="3432800"/>
              <a:ext cx="0" cy="365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815575" y="3432800"/>
              <a:ext cx="0" cy="365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234" name="Shape 234"/>
            <p:cNvSpPr txBox="1"/>
            <p:nvPr/>
          </p:nvSpPr>
          <p:spPr>
            <a:xfrm>
              <a:off x="1021050" y="3882625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Preservação do Meio Ambiente</a:t>
              </a:r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3670200" y="3882625"/>
              <a:ext cx="18036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Desenvolvimento Sustentável</a:t>
              </a:r>
            </a:p>
          </p:txBody>
        </p:sp>
        <p:sp>
          <p:nvSpPr>
            <p:cNvPr id="236" name="Shape 236"/>
            <p:cNvSpPr txBox="1"/>
            <p:nvPr/>
          </p:nvSpPr>
          <p:spPr>
            <a:xfrm>
              <a:off x="6046225" y="3882625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Gestão Sustentável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387900" y="57637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 preservação do meio ambiente</a:t>
            </a:r>
            <a:br>
              <a:rPr lang="en"/>
            </a:br>
            <a:r>
              <a:rPr lang="en"/>
              <a:t>à gestão sustentável</a:t>
            </a:r>
          </a:p>
        </p:txBody>
      </p:sp>
      <p:grpSp>
        <p:nvGrpSpPr>
          <p:cNvPr id="242" name="Shape 242"/>
          <p:cNvGrpSpPr/>
          <p:nvPr/>
        </p:nvGrpSpPr>
        <p:grpSpPr>
          <a:xfrm>
            <a:off x="1290062" y="1767262"/>
            <a:ext cx="6563875" cy="2524025"/>
            <a:chOff x="1021050" y="2044700"/>
            <a:chExt cx="6563875" cy="2524025"/>
          </a:xfrm>
        </p:grpSpPr>
        <p:grpSp>
          <p:nvGrpSpPr>
            <p:cNvPr id="243" name="Shape 243"/>
            <p:cNvGrpSpPr/>
            <p:nvPr/>
          </p:nvGrpSpPr>
          <p:grpSpPr>
            <a:xfrm>
              <a:off x="1790400" y="2044700"/>
              <a:ext cx="5563200" cy="1388100"/>
              <a:chOff x="1790400" y="2173625"/>
              <a:chExt cx="5563200" cy="1388100"/>
            </a:xfrm>
          </p:grpSpPr>
          <p:sp>
            <p:nvSpPr>
              <p:cNvPr id="244" name="Shape 244"/>
              <p:cNvSpPr/>
              <p:nvPr/>
            </p:nvSpPr>
            <p:spPr>
              <a:xfrm flipH="1">
                <a:off x="1790400" y="2173625"/>
                <a:ext cx="5563200" cy="1388100"/>
              </a:xfrm>
              <a:prstGeom prst="rtTriangle">
                <a:avLst/>
              </a:prstGeom>
              <a:solidFill>
                <a:schemeClr val="accent1"/>
              </a:solidFill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Shape 245"/>
              <p:cNvSpPr/>
              <p:nvPr/>
            </p:nvSpPr>
            <p:spPr>
              <a:xfrm flipH="1" rot="10800000">
                <a:off x="1790400" y="2173625"/>
                <a:ext cx="5563200" cy="1388100"/>
              </a:xfrm>
              <a:prstGeom prst="rtTriangle">
                <a:avLst/>
              </a:prstGeom>
              <a:solidFill>
                <a:schemeClr val="accent2"/>
              </a:solidFill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Shape 246"/>
              <p:cNvSpPr txBox="1"/>
              <p:nvPr/>
            </p:nvSpPr>
            <p:spPr>
              <a:xfrm>
                <a:off x="1979925" y="2345700"/>
                <a:ext cx="2184300" cy="45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>
                    <a:solidFill>
                      <a:schemeClr val="dk1"/>
                    </a:solidFill>
                  </a:rPr>
                  <a:t>Dimensão Ambiental</a:t>
                </a:r>
              </a:p>
            </p:txBody>
          </p:sp>
          <p:sp>
            <p:nvSpPr>
              <p:cNvPr id="247" name="Shape 247"/>
              <p:cNvSpPr txBox="1"/>
              <p:nvPr/>
            </p:nvSpPr>
            <p:spPr>
              <a:xfrm>
                <a:off x="4975625" y="2969725"/>
                <a:ext cx="2184300" cy="45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 algn="r">
                  <a:spcBef>
                    <a:spcPts val="0"/>
                  </a:spcBef>
                  <a:buNone/>
                </a:pPr>
                <a:r>
                  <a:rPr lang="en">
                    <a:solidFill>
                      <a:schemeClr val="dk1"/>
                    </a:solidFill>
                  </a:rPr>
                  <a:t>Dimensão Social</a:t>
                </a:r>
              </a:p>
            </p:txBody>
          </p:sp>
        </p:grpSp>
        <p:cxnSp>
          <p:nvCxnSpPr>
            <p:cNvPr id="248" name="Shape 248"/>
            <p:cNvCxnSpPr/>
            <p:nvPr/>
          </p:nvCxnSpPr>
          <p:spPr>
            <a:xfrm>
              <a:off x="1790400" y="3432800"/>
              <a:ext cx="0" cy="365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249" name="Shape 249"/>
            <p:cNvCxnSpPr/>
            <p:nvPr/>
          </p:nvCxnSpPr>
          <p:spPr>
            <a:xfrm>
              <a:off x="4572000" y="3432800"/>
              <a:ext cx="0" cy="365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250" name="Shape 250"/>
            <p:cNvCxnSpPr/>
            <p:nvPr/>
          </p:nvCxnSpPr>
          <p:spPr>
            <a:xfrm>
              <a:off x="6815575" y="3432800"/>
              <a:ext cx="0" cy="365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251" name="Shape 251"/>
            <p:cNvSpPr txBox="1"/>
            <p:nvPr/>
          </p:nvSpPr>
          <p:spPr>
            <a:xfrm>
              <a:off x="1021050" y="3882625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Preservação do Meio Ambiente</a:t>
              </a:r>
            </a:p>
          </p:txBody>
        </p:sp>
        <p:sp>
          <p:nvSpPr>
            <p:cNvPr id="252" name="Shape 252"/>
            <p:cNvSpPr txBox="1"/>
            <p:nvPr/>
          </p:nvSpPr>
          <p:spPr>
            <a:xfrm>
              <a:off x="3670200" y="3882625"/>
              <a:ext cx="18036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Desenvolvimento Sustentável</a:t>
              </a:r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6046225" y="3882625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>
                  <a:solidFill>
                    <a:schemeClr val="dk1"/>
                  </a:solidFill>
                </a:rPr>
                <a:t>Gestão Sustentável</a:t>
              </a:r>
            </a:p>
          </p:txBody>
        </p:sp>
      </p:grpSp>
      <p:sp>
        <p:nvSpPr>
          <p:cNvPr id="254" name="Shape 254"/>
          <p:cNvSpPr txBox="1"/>
          <p:nvPr>
            <p:ph idx="1" type="body"/>
          </p:nvPr>
        </p:nvSpPr>
        <p:spPr>
          <a:xfrm>
            <a:off x="387900" y="168917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onda verde ---&gt; onda da responsabilidade social</a:t>
            </a:r>
            <a:br>
              <a:rPr lang="en"/>
            </a:br>
            <a:r>
              <a:rPr lang="en"/>
              <a:t>lado social tão imediato e permanente quanto o ambiental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Conservação Preservação do Meio Ambiente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3529425" y="1335325"/>
            <a:ext cx="5226600" cy="338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Modelo vigente até metade dos anos 80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Comandada por pessoas sem poder real na estrutura organizacional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Pouca atenção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Uso de Marketing para mudar a imagem de descaso ambiental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Cuidado com a imagem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Importância dos custos passados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Valor nos negócios</a:t>
            </a: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200" y="2171204"/>
            <a:ext cx="1720250" cy="1716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Desenvolvimento Sustentável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3529425" y="1235737"/>
            <a:ext cx="5226600" cy="358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Modelo vigente a partir do Relatório de Brundhard, final da década de 80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" Como conciliar atividade econômica e conservação do meio ambiente? "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" Satisfaz as necessidades do presente sem comprometer a capacidade de as futuras gerações satisfazerem suas próprias "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Cuidado com o meio ambiente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Importância nos custos futuros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Valor ambiental</a:t>
            </a:r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825" y="1827037"/>
            <a:ext cx="2360949" cy="240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Gestão Sustentável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3529425" y="1489825"/>
            <a:ext cx="52266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Modelo vigente a partir do Relatório de Strong, início dos anos 90 até os dias atuais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Auto-regulação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Instrumentos criados pelo governo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Ecoeficiência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Gerência de custos ambientais e socias em toda cadeia produtiva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Pró-atividade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74" y="1689599"/>
            <a:ext cx="2881468" cy="26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Gestão Sustentável</a:t>
            </a:r>
          </a:p>
        </p:txBody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3529500" y="1460875"/>
            <a:ext cx="5226600" cy="313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Cuidado com o meio ambiente, com o bem-estar dos stakeholders e com a reputação da empresa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Importância nos custos presentes e futuros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Valor social e valor ambiental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" exige comprometimento de toda a empresa com valores humanos: ético, transparência, respeito ao meio ambiente e responsabilidade social "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74" y="1689599"/>
            <a:ext cx="2881468" cy="26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Responsabilidade Social</a:t>
            </a:r>
          </a:p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Alto poder de impacto na formação da imagem institucional da empresa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Ampliação do campo social de atuação</a:t>
            </a:r>
            <a:br>
              <a:rPr lang="en"/>
            </a:br>
            <a:r>
              <a:rPr lang="en"/>
              <a:t>(bem-estar dos empregados ---&gt; qualidade de vida das comunidades)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" a sociedade passou a ser vista não apenas como foco de problemas sociais, mas como novo segmento de oportunidades de negócios "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criação de fundações com braços sociais das empresas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retorno institucional, social e fiscal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387900" y="57637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evolução do paradigma da sustentabilidade ambiental</a:t>
            </a:r>
          </a:p>
        </p:txBody>
      </p:sp>
      <p:grpSp>
        <p:nvGrpSpPr>
          <p:cNvPr id="294" name="Shape 294"/>
          <p:cNvGrpSpPr/>
          <p:nvPr/>
        </p:nvGrpSpPr>
        <p:grpSpPr>
          <a:xfrm>
            <a:off x="1362300" y="1383312"/>
            <a:ext cx="6419400" cy="1541700"/>
            <a:chOff x="1368950" y="1688750"/>
            <a:chExt cx="6419400" cy="1541700"/>
          </a:xfrm>
        </p:grpSpPr>
        <p:sp>
          <p:nvSpPr>
            <p:cNvPr id="295" name="Shape 295"/>
            <p:cNvSpPr/>
            <p:nvPr/>
          </p:nvSpPr>
          <p:spPr>
            <a:xfrm>
              <a:off x="1368950" y="1701200"/>
              <a:ext cx="6419400" cy="1516800"/>
            </a:xfrm>
            <a:prstGeom prst="rect">
              <a:avLst/>
            </a:prstGeom>
            <a:noFill/>
            <a:ln cap="flat" cmpd="sng" w="3810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6" name="Shape 296"/>
            <p:cNvSpPr txBox="1"/>
            <p:nvPr/>
          </p:nvSpPr>
          <p:spPr>
            <a:xfrm>
              <a:off x="1688787" y="2116537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Legislação Ambiental</a:t>
              </a:r>
            </a:p>
          </p:txBody>
        </p:sp>
        <p:sp>
          <p:nvSpPr>
            <p:cNvPr id="297" name="Shape 297"/>
            <p:cNvSpPr txBox="1"/>
            <p:nvPr/>
          </p:nvSpPr>
          <p:spPr>
            <a:xfrm>
              <a:off x="3676837" y="2116537"/>
              <a:ext cx="18036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Certificação Ambiental</a:t>
              </a: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5929787" y="2116537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Gestão Ambiental</a:t>
              </a:r>
            </a:p>
          </p:txBody>
        </p:sp>
        <p:cxnSp>
          <p:nvCxnSpPr>
            <p:cNvPr id="299" name="Shape 299"/>
            <p:cNvCxnSpPr/>
            <p:nvPr/>
          </p:nvCxnSpPr>
          <p:spPr>
            <a:xfrm>
              <a:off x="3508750" y="1688750"/>
              <a:ext cx="0" cy="1541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dash"/>
              <a:round/>
              <a:headEnd len="lg" w="lg" type="none"/>
              <a:tailEnd len="lg" w="lg" type="none"/>
            </a:ln>
          </p:spPr>
        </p:cxnSp>
        <p:cxnSp>
          <p:nvCxnSpPr>
            <p:cNvPr id="300" name="Shape 300"/>
            <p:cNvCxnSpPr/>
            <p:nvPr/>
          </p:nvCxnSpPr>
          <p:spPr>
            <a:xfrm>
              <a:off x="5648550" y="1688750"/>
              <a:ext cx="0" cy="1541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dash"/>
              <a:round/>
              <a:headEnd len="lg" w="lg" type="none"/>
              <a:tailEnd len="lg" w="lg" type="none"/>
            </a:ln>
          </p:spPr>
        </p:cxnSp>
      </p:grpSp>
      <p:sp>
        <p:nvSpPr>
          <p:cNvPr id="301" name="Shape 301"/>
          <p:cNvSpPr txBox="1"/>
          <p:nvPr/>
        </p:nvSpPr>
        <p:spPr>
          <a:xfrm>
            <a:off x="1682137" y="3074075"/>
            <a:ext cx="15387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Anos 70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3670187" y="3074075"/>
            <a:ext cx="18036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Anos 80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5923137" y="3074075"/>
            <a:ext cx="15387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Anos 90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387900" y="57637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evolução do paradigma da sustentabilidade ambiental</a:t>
            </a:r>
          </a:p>
        </p:txBody>
      </p:sp>
      <p:grpSp>
        <p:nvGrpSpPr>
          <p:cNvPr id="309" name="Shape 309"/>
          <p:cNvGrpSpPr/>
          <p:nvPr/>
        </p:nvGrpSpPr>
        <p:grpSpPr>
          <a:xfrm>
            <a:off x="1362300" y="1383312"/>
            <a:ext cx="6419400" cy="1541700"/>
            <a:chOff x="1368950" y="1688750"/>
            <a:chExt cx="6419400" cy="1541700"/>
          </a:xfrm>
        </p:grpSpPr>
        <p:sp>
          <p:nvSpPr>
            <p:cNvPr id="310" name="Shape 310"/>
            <p:cNvSpPr/>
            <p:nvPr/>
          </p:nvSpPr>
          <p:spPr>
            <a:xfrm>
              <a:off x="1368950" y="1701200"/>
              <a:ext cx="6419400" cy="1516800"/>
            </a:xfrm>
            <a:prstGeom prst="rect">
              <a:avLst/>
            </a:prstGeom>
            <a:noFill/>
            <a:ln cap="flat" cmpd="sng" w="3810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1" name="Shape 311"/>
            <p:cNvSpPr txBox="1"/>
            <p:nvPr/>
          </p:nvSpPr>
          <p:spPr>
            <a:xfrm>
              <a:off x="1688787" y="2116537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Legislação Ambiental</a:t>
              </a:r>
            </a:p>
          </p:txBody>
        </p:sp>
        <p:sp>
          <p:nvSpPr>
            <p:cNvPr id="312" name="Shape 312"/>
            <p:cNvSpPr txBox="1"/>
            <p:nvPr/>
          </p:nvSpPr>
          <p:spPr>
            <a:xfrm>
              <a:off x="3676837" y="2116537"/>
              <a:ext cx="18036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Certificação Ambiental</a:t>
              </a:r>
            </a:p>
          </p:txBody>
        </p:sp>
        <p:sp>
          <p:nvSpPr>
            <p:cNvPr id="313" name="Shape 313"/>
            <p:cNvSpPr txBox="1"/>
            <p:nvPr/>
          </p:nvSpPr>
          <p:spPr>
            <a:xfrm>
              <a:off x="5929787" y="2116537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Gestão Ambiental</a:t>
              </a:r>
            </a:p>
          </p:txBody>
        </p:sp>
        <p:cxnSp>
          <p:nvCxnSpPr>
            <p:cNvPr id="314" name="Shape 314"/>
            <p:cNvCxnSpPr/>
            <p:nvPr/>
          </p:nvCxnSpPr>
          <p:spPr>
            <a:xfrm>
              <a:off x="3508750" y="1688750"/>
              <a:ext cx="0" cy="1541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dash"/>
              <a:round/>
              <a:headEnd len="lg" w="lg" type="none"/>
              <a:tailEnd len="lg" w="lg" type="none"/>
            </a:ln>
          </p:spPr>
        </p:cxnSp>
        <p:cxnSp>
          <p:nvCxnSpPr>
            <p:cNvPr id="315" name="Shape 315"/>
            <p:cNvCxnSpPr/>
            <p:nvPr/>
          </p:nvCxnSpPr>
          <p:spPr>
            <a:xfrm>
              <a:off x="5648550" y="1688750"/>
              <a:ext cx="0" cy="1541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dash"/>
              <a:round/>
              <a:headEnd len="lg" w="lg" type="none"/>
              <a:tailEnd len="lg" w="lg" type="none"/>
            </a:ln>
          </p:spPr>
        </p:cxnSp>
      </p:grpSp>
      <p:sp>
        <p:nvSpPr>
          <p:cNvPr id="316" name="Shape 316"/>
          <p:cNvSpPr txBox="1"/>
          <p:nvPr/>
        </p:nvSpPr>
        <p:spPr>
          <a:xfrm>
            <a:off x="1682137" y="3074075"/>
            <a:ext cx="15387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Exigências da Lei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Adoção e Respeito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3670187" y="3074075"/>
            <a:ext cx="18036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Exigências do Mercado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Gerenciar passivos ambientais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5923137" y="3074075"/>
            <a:ext cx="15387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Redução nos custos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Produção mais limpa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387900" y="57637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 evolução do paradigma da sustentabilidade ambiental</a:t>
            </a:r>
          </a:p>
        </p:txBody>
      </p:sp>
      <p:grpSp>
        <p:nvGrpSpPr>
          <p:cNvPr id="324" name="Shape 324"/>
          <p:cNvGrpSpPr/>
          <p:nvPr/>
        </p:nvGrpSpPr>
        <p:grpSpPr>
          <a:xfrm>
            <a:off x="1362300" y="1383312"/>
            <a:ext cx="6419400" cy="1541700"/>
            <a:chOff x="1368950" y="1688750"/>
            <a:chExt cx="6419400" cy="1541700"/>
          </a:xfrm>
        </p:grpSpPr>
        <p:sp>
          <p:nvSpPr>
            <p:cNvPr id="325" name="Shape 325"/>
            <p:cNvSpPr/>
            <p:nvPr/>
          </p:nvSpPr>
          <p:spPr>
            <a:xfrm>
              <a:off x="1368950" y="1701200"/>
              <a:ext cx="6419400" cy="1516800"/>
            </a:xfrm>
            <a:prstGeom prst="rect">
              <a:avLst/>
            </a:prstGeom>
            <a:noFill/>
            <a:ln cap="flat" cmpd="sng" w="38100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1688787" y="2116537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Legislação Ambiental</a:t>
              </a:r>
            </a:p>
          </p:txBody>
        </p:sp>
        <p:sp>
          <p:nvSpPr>
            <p:cNvPr id="327" name="Shape 327"/>
            <p:cNvSpPr txBox="1"/>
            <p:nvPr/>
          </p:nvSpPr>
          <p:spPr>
            <a:xfrm>
              <a:off x="3676837" y="2116537"/>
              <a:ext cx="18036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Certificação Ambiental</a:t>
              </a:r>
            </a:p>
          </p:txBody>
        </p:sp>
        <p:sp>
          <p:nvSpPr>
            <p:cNvPr id="328" name="Shape 328"/>
            <p:cNvSpPr txBox="1"/>
            <p:nvPr/>
          </p:nvSpPr>
          <p:spPr>
            <a:xfrm>
              <a:off x="5929787" y="2116537"/>
              <a:ext cx="1538700" cy="6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</a:rPr>
                <a:t>Gestão Ambiental</a:t>
              </a:r>
            </a:p>
          </p:txBody>
        </p:sp>
        <p:cxnSp>
          <p:nvCxnSpPr>
            <p:cNvPr id="329" name="Shape 329"/>
            <p:cNvCxnSpPr/>
            <p:nvPr/>
          </p:nvCxnSpPr>
          <p:spPr>
            <a:xfrm>
              <a:off x="3508750" y="1688750"/>
              <a:ext cx="0" cy="1541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dash"/>
              <a:round/>
              <a:headEnd len="lg" w="lg" type="none"/>
              <a:tailEnd len="lg" w="lg" type="none"/>
            </a:ln>
          </p:spPr>
        </p:cxnSp>
        <p:cxnSp>
          <p:nvCxnSpPr>
            <p:cNvPr id="330" name="Shape 330"/>
            <p:cNvCxnSpPr/>
            <p:nvPr/>
          </p:nvCxnSpPr>
          <p:spPr>
            <a:xfrm>
              <a:off x="5648550" y="1688750"/>
              <a:ext cx="0" cy="1541700"/>
            </a:xfrm>
            <a:prstGeom prst="straightConnector1">
              <a:avLst/>
            </a:prstGeom>
            <a:noFill/>
            <a:ln cap="flat" cmpd="sng" w="28575">
              <a:solidFill>
                <a:schemeClr val="accent6"/>
              </a:solidFill>
              <a:prstDash val="dash"/>
              <a:round/>
              <a:headEnd len="lg" w="lg" type="none"/>
              <a:tailEnd len="lg" w="lg" type="none"/>
            </a:ln>
          </p:spPr>
        </p:cxnSp>
      </p:grpSp>
      <p:sp>
        <p:nvSpPr>
          <p:cNvPr id="331" name="Shape 331"/>
          <p:cNvSpPr txBox="1"/>
          <p:nvPr/>
        </p:nvSpPr>
        <p:spPr>
          <a:xfrm>
            <a:off x="1362329" y="3172975"/>
            <a:ext cx="64194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Estágios cumulativos e não excludentes!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Denominador comum é a variável ambiental: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Preservação e uso de recursos renováveis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0100" y="706950"/>
            <a:ext cx="4321200" cy="372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Políticas de Comunicação e Cultura: 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30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desafios do mundo do trabalho e das Organizações do Terceiro Setor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311700" y="3850571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de Roseli Fígaro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Sustentabilidade Integrada</a:t>
            </a:r>
          </a:p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Alcançar resultados financeiros, sociais e ambientais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Fator de competitividade e diferenciação no mercado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Conjugação da ética ambiental e da ética social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Práticas ambientalistas = Benefícios sociais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387900" y="458025"/>
            <a:ext cx="39999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Sustentabilidade Ambiental</a:t>
            </a:r>
          </a:p>
        </p:txBody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Responsabilidade Ambiental:</a:t>
            </a:r>
            <a:br>
              <a:rPr lang="en"/>
            </a:br>
            <a:r>
              <a:rPr lang="en"/>
              <a:t>Processos limpos de fabricação, tratamento de efluentes, destinação final de resíduos e monitoramento das emissões</a:t>
            </a:r>
          </a:p>
        </p:txBody>
      </p:sp>
      <p:sp>
        <p:nvSpPr>
          <p:cNvPr id="344" name="Shape 344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Responsabilidade Ambiental</a:t>
            </a:r>
          </a:p>
          <a:p>
            <a:pPr indent="-228600" lvl="0" marL="457200" rtl="0">
              <a:spcBef>
                <a:spcPts val="0"/>
              </a:spcBef>
              <a:buChar char="+"/>
            </a:pPr>
            <a:r>
              <a:rPr lang="en"/>
              <a:t>Responsabilidade Social</a:t>
            </a:r>
            <a:br>
              <a:rPr lang="en"/>
            </a:br>
            <a:r>
              <a:rPr lang="en"/>
              <a:t>(redução no impacto ambiental, melhoria da qualidade de vida da população, criação de novos empregos)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Char char="+"/>
            </a:pPr>
            <a:r>
              <a:rPr lang="en"/>
              <a:t>Responsabilidade Gerencial</a:t>
            </a:r>
            <a:br>
              <a:rPr lang="en"/>
            </a:br>
            <a:r>
              <a:rPr lang="en"/>
              <a:t>(diminuir custo de produção e de matéria-prima, e aumentar vendas pelo aumento do market share e da base de cientes)</a:t>
            </a:r>
          </a:p>
        </p:txBody>
      </p:sp>
      <p:sp>
        <p:nvSpPr>
          <p:cNvPr id="345" name="Shape 345"/>
          <p:cNvSpPr txBox="1"/>
          <p:nvPr>
            <p:ph type="title"/>
          </p:nvPr>
        </p:nvSpPr>
        <p:spPr>
          <a:xfrm>
            <a:off x="4756200" y="458025"/>
            <a:ext cx="39999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Sustentabilidade Integrada</a:t>
            </a:r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24" y="99288"/>
            <a:ext cx="1053549" cy="14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387900" y="458025"/>
            <a:ext cx="39999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Sustentabilidade Ambiental</a:t>
            </a:r>
          </a:p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"/>
            </a:br>
            <a:r>
              <a:rPr lang="en"/>
              <a:t>Gerenciamento do passivo ambiental</a:t>
            </a:r>
          </a:p>
        </p:txBody>
      </p:sp>
      <p:sp>
        <p:nvSpPr>
          <p:cNvPr id="353" name="Shape 353"/>
          <p:cNvSpPr txBox="1"/>
          <p:nvPr>
            <p:ph idx="2" type="body"/>
          </p:nvPr>
        </p:nvSpPr>
        <p:spPr>
          <a:xfrm>
            <a:off x="4756200" y="11441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Gerenciamento do passivo ambiental,</a:t>
            </a:r>
            <a:br>
              <a:rPr lang="en"/>
            </a:br>
            <a:br>
              <a:rPr lang="en"/>
            </a:br>
            <a:r>
              <a:rPr lang="en"/>
              <a:t>social (efeitos sociais, culturais, políticos e econômicos na comunidade decorrente dos danos causados pela empresa)</a:t>
            </a:r>
            <a:br>
              <a:rPr lang="en"/>
            </a:br>
            <a:br>
              <a:rPr lang="en"/>
            </a:br>
            <a:r>
              <a:rPr lang="en"/>
              <a:t>e seus efeitos na saúde financeira da empresa</a:t>
            </a:r>
          </a:p>
        </p:txBody>
      </p:sp>
      <p:sp>
        <p:nvSpPr>
          <p:cNvPr id="354" name="Shape 354"/>
          <p:cNvSpPr txBox="1"/>
          <p:nvPr>
            <p:ph type="title"/>
          </p:nvPr>
        </p:nvSpPr>
        <p:spPr>
          <a:xfrm>
            <a:off x="4756200" y="458025"/>
            <a:ext cx="39999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Sustentabilidade Integrada</a:t>
            </a:r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737" y="3256452"/>
            <a:ext cx="2440823" cy="13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513" y="2920699"/>
            <a:ext cx="2196685" cy="16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4199" y="3210813"/>
            <a:ext cx="1053549" cy="14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Empresa Social e Sustentavelmente Responsável (SSR)</a:t>
            </a:r>
          </a:p>
        </p:txBody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Percepção das pessoas:</a:t>
            </a:r>
            <a:br>
              <a:rPr lang="en"/>
            </a:br>
            <a:br>
              <a:rPr lang="en"/>
            </a:br>
            <a:r>
              <a:rPr lang="en"/>
              <a:t>Responsabilidade social</a:t>
            </a:r>
            <a:br>
              <a:rPr lang="en"/>
            </a:br>
            <a:r>
              <a:rPr lang="en"/>
              <a:t>70% do governo / 16% das empresas</a:t>
            </a:r>
            <a:br>
              <a:rPr lang="en"/>
            </a:br>
            <a:br>
              <a:rPr lang="en"/>
            </a:br>
            <a:r>
              <a:rPr lang="en"/>
              <a:t>Responsabilidade ambiental</a:t>
            </a:r>
            <a:br>
              <a:rPr lang="en"/>
            </a:br>
            <a:r>
              <a:rPr lang="en"/>
              <a:t>39% do governo / 24% das empresas / 13% das ONGs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 21 - Eco92</a:t>
            </a:r>
          </a:p>
        </p:txBody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Ecoeficiência (produção + preservação dos recursos + bem-estar social)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Produção e consumo sustentáveis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Responsabilidade social corporativa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Energia renovável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Difusão do conceito de desenvolvimento sustentável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Ótica ambiental + Ótica social</a:t>
            </a:r>
            <a:br>
              <a:rPr lang="en"/>
            </a:br>
            <a:r>
              <a:rPr lang="en"/>
              <a:t>= Modelo de sustentabilidade-responsabilidade social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x="387900" y="458025"/>
            <a:ext cx="39999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Empresa Socialmente Resp.</a:t>
            </a:r>
          </a:p>
        </p:txBody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 investe no social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atua no varejo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busca soluções fragmentadas a curto e a médio prazos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desenvolve projetos pontuais e locais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tem âmbito de atuação definido pelo seu mercado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 atuação comunitária</a:t>
            </a:r>
          </a:p>
        </p:txBody>
      </p:sp>
      <p:sp>
        <p:nvSpPr>
          <p:cNvPr id="376" name="Shape 376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 projetos próprios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problemas sociais específicos e beneficiários claramente definidos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soluções parciais e globais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foco na exclusão social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parceiria com o governo, com outras empresas e entidades do terceiro setor e do setor social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tem âmbito de atuação definido pelas políticas públicas de fomento da inclusão social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 atuação social</a:t>
            </a:r>
          </a:p>
        </p:txBody>
      </p:sp>
      <p:sp>
        <p:nvSpPr>
          <p:cNvPr id="377" name="Shape 377"/>
          <p:cNvSpPr txBox="1"/>
          <p:nvPr>
            <p:ph type="title"/>
          </p:nvPr>
        </p:nvSpPr>
        <p:spPr>
          <a:xfrm>
            <a:off x="4756200" y="458025"/>
            <a:ext cx="39999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Empresa Socialmente Sust.</a:t>
            </a:r>
          </a:p>
        </p:txBody>
      </p:sp>
      <p:pic>
        <p:nvPicPr>
          <p:cNvPr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24" y="99288"/>
            <a:ext cx="1053549" cy="14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Principais agentes de transformação social</a:t>
            </a:r>
          </a:p>
        </p:txBody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Fundações de empresas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Organizações sem fins lucraticos</a:t>
            </a:r>
            <a:br>
              <a:rPr lang="en"/>
            </a:br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"SETOR DA SOLIDARIEDADE"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Mudanças sociais (Silva Melo)</a:t>
            </a:r>
          </a:p>
        </p:txBody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lphaLcParenR"/>
            </a:pPr>
            <a:r>
              <a:rPr lang="en"/>
              <a:t>mudança das formas com que os indicadores desenvolvem as vidas</a:t>
            </a:r>
            <a:br>
              <a:rPr lang="en"/>
            </a:br>
            <a:r>
              <a:rPr lang="en"/>
              <a:t>(economia - envolvimento de setores excluídos)</a:t>
            </a:r>
          </a:p>
          <a:p>
            <a:pPr indent="-228600" lvl="0" marL="457200" rtl="0">
              <a:spcBef>
                <a:spcPts val="0"/>
              </a:spcBef>
              <a:buAutoNum type="alphaLcParenR"/>
            </a:pPr>
            <a:r>
              <a:rPr lang="en"/>
              <a:t>modificação de atitudes e valores da comunidade</a:t>
            </a:r>
            <a:br>
              <a:rPr lang="en"/>
            </a:br>
            <a:r>
              <a:rPr lang="en"/>
              <a:t>(crenças e valores - nova crença)</a:t>
            </a:r>
          </a:p>
          <a:p>
            <a:pPr indent="-228600" lvl="0" marL="457200" rtl="0">
              <a:spcBef>
                <a:spcPts val="0"/>
              </a:spcBef>
              <a:buAutoNum type="alphaLcParenR"/>
            </a:pPr>
            <a:r>
              <a:rPr lang="en"/>
              <a:t>criação de mecanismos que introduzam as mudanças desejadas</a:t>
            </a:r>
            <a:br>
              <a:rPr lang="en"/>
            </a:br>
            <a:r>
              <a:rPr lang="en"/>
              <a:t>(sistemas sociais - relação comunidade/governo/setor privado)</a:t>
            </a:r>
          </a:p>
          <a:p>
            <a:pPr indent="-228600" lvl="0" marL="457200" rtl="0">
              <a:spcBef>
                <a:spcPts val="0"/>
              </a:spcBef>
              <a:buAutoNum type="alphaLcParenR"/>
            </a:pPr>
            <a:r>
              <a:rPr lang="en"/>
              <a:t>elevação da qualidade de vida das pessoas</a:t>
            </a:r>
            <a:br>
              <a:rPr lang="en"/>
            </a:br>
            <a:r>
              <a:rPr lang="en"/>
              <a:t>(estilo de vida - empoderamento)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450" y="1469204"/>
            <a:ext cx="2293874" cy="1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400" y="1259116"/>
            <a:ext cx="1720250" cy="171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">
            <a:off x="2826900" y="803948"/>
            <a:ext cx="3490200" cy="262647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>
            <p:ph idx="4294967295" type="title"/>
          </p:nvPr>
        </p:nvSpPr>
        <p:spPr>
          <a:xfrm>
            <a:off x="387900" y="382057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FIM. OBRIGADO!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Referências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311700" y="1017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FISCHER, Rosa Maria. Capítulo 1: Alianças e Parcerias: um caminho para o desenvolvimento. In FISCHER, Rosa Maria.</a:t>
            </a:r>
            <a:r>
              <a:rPr i="1"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O desafio da colaboração: práticas de responsabilidade social entre empresas e terceiro setor</a:t>
            </a:r>
            <a:r>
              <a:rPr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 São Paulo: Gente, 2002, p. 29 – 38.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MELO NETO, Francisco Paulo; BRENNAND, Jorgiana Melo. Empresas socialmente sustentáveis: o novo desafio de gestão moderna. Rio de Janeiro: Qualitymark, 2004, pags. 15 a 26 (Capítulo 2) e 49 a 90 (Capítulos 4 e 5).</a:t>
            </a:r>
          </a:p>
          <a:p>
            <a:pPr lvl="0" rt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FIGARO, Roseli. Políticas de Comunicação e Cultura:  desafios do mundo do trabalho e das organizações do terceiro setor. In: COSTA, Maria Cristina C. (Org.) </a:t>
            </a:r>
            <a:r>
              <a:rPr i="1"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Gestão da Comunicação: Terceiro Setor, Organizações não Governamentais, Responsabilidade Social e Novas Formas de Cidadania</a:t>
            </a:r>
            <a:r>
              <a:rPr lang="en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 São Paulo: Atlas, 2006, p. 54 – 72.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comunicação no mundo do trabalho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167775" y="1442812"/>
            <a:ext cx="46008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Papel da Comunicação no trabalho?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387900" y="2018700"/>
            <a:ext cx="32406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TRANSMISSÃO DE INFORMAÇÃO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387900" y="2343187"/>
            <a:ext cx="3527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* ORGANIZAÇÃO NA PRODUÇÃO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387900" y="2644962"/>
            <a:ext cx="23463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* GESTÃO DE PESSOAS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4495197" y="2293175"/>
            <a:ext cx="4572600" cy="13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i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“Cada vez mais a comunicação converte-se em estratégia de produção de </a:t>
            </a:r>
            <a:r>
              <a:rPr i="1" lang="en" u="sng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hiper-realidade</a:t>
            </a:r>
            <a:r>
              <a:rPr i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, orquestrada pela mídia. Perde-se a possibilidade de mediação, de intervenção entre os polos envolvidos no processo comunicacionais.” 	</a:t>
            </a: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Paiva</a:t>
            </a:r>
          </a:p>
        </p:txBody>
      </p:sp>
      <p:cxnSp>
        <p:nvCxnSpPr>
          <p:cNvPr id="88" name="Shape 88"/>
          <p:cNvCxnSpPr/>
          <p:nvPr/>
        </p:nvCxnSpPr>
        <p:spPr>
          <a:xfrm>
            <a:off x="4431025" y="1481350"/>
            <a:ext cx="0" cy="3463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9" name="Shape 89"/>
          <p:cNvSpPr txBox="1"/>
          <p:nvPr/>
        </p:nvSpPr>
        <p:spPr>
          <a:xfrm>
            <a:off x="167775" y="320302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Quais os benefícios da </a:t>
            </a:r>
            <a:r>
              <a:rPr lang="en" sz="1800" u="sng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midiatização?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387900" y="3569925"/>
            <a:ext cx="40770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Atende as demandas;</a:t>
            </a:r>
            <a:b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Simula igualdade;</a:t>
            </a:r>
            <a:b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Colaborativo;</a:t>
            </a:r>
            <a:b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Ritmo de produção;</a:t>
            </a:r>
            <a:b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Identifica falhas no processo.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74" y="968849"/>
            <a:ext cx="1541699" cy="18540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527675" y="254375"/>
            <a:ext cx="3581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MUDANÇAS DE ATIVIDADES E RITMO DE TRABALHO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5950" y="1030412"/>
            <a:ext cx="881024" cy="17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354075" y="3083475"/>
            <a:ext cx="3534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Relato (executivo da área comercial): 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“O grande divisor de águas é a da época da comunicação eletrônica. [...] Sou da época do telex. [...] A informatização da comunicação mudou tudo. Hoje está tudo na sua mesa, no seu terminal, você faz tudo.”.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469900" y="272816"/>
            <a:ext cx="4544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i="1" lang="en" sz="11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"Para os historiadores do contemporâneo, os seres humanos passaram do Tempo dominante da natureza ao Tempo dominado pelo homem e depois ao homem dominado pelo Tempo" (Glezer, 2002, p.23).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4469900" y="1242681"/>
            <a:ext cx="25797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PERFIL DO PROFISSIONAL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4540900" y="1725556"/>
            <a:ext cx="25797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Adequação dos novos processos e modos de relacionamentos</a:t>
            </a:r>
          </a:p>
        </p:txBody>
      </p:sp>
      <p:cxnSp>
        <p:nvCxnSpPr>
          <p:cNvPr id="102" name="Shape 102"/>
          <p:cNvCxnSpPr/>
          <p:nvPr/>
        </p:nvCxnSpPr>
        <p:spPr>
          <a:xfrm>
            <a:off x="4251200" y="433100"/>
            <a:ext cx="0" cy="43782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3" name="Shape 103"/>
          <p:cNvSpPr txBox="1"/>
          <p:nvPr/>
        </p:nvSpPr>
        <p:spPr>
          <a:xfrm>
            <a:off x="4614025" y="3229300"/>
            <a:ext cx="4400100" cy="1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Relato (trabalhador da produção): 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“Acho que tudo depende da pessoa. Depende do que ele pensa, se ele quer melhorar, se não, se ele não quer… A pessoa fica sendo diferenciada se ele tenta crescer dentro da empresa, entendeu?”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012" y="1572225"/>
            <a:ext cx="2071337" cy="147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4294967295" type="title"/>
          </p:nvPr>
        </p:nvSpPr>
        <p:spPr>
          <a:xfrm>
            <a:off x="311700" y="372500"/>
            <a:ext cx="8520599" cy="733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eN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 d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dI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á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">
                <a:latin typeface="Syncopate"/>
                <a:ea typeface="Syncopate"/>
                <a:cs typeface="Syncopate"/>
                <a:sym typeface="Syncopate"/>
              </a:rPr>
              <a:t>oG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 dO f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ilM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 W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aK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</a:t>
            </a:r>
            <a:r>
              <a:rPr lang="en">
                <a:latin typeface="Impact"/>
                <a:ea typeface="Impact"/>
                <a:cs typeface="Impact"/>
                <a:sym typeface="Impact"/>
              </a:rPr>
              <a:t>G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L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iF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149" y="1106000"/>
            <a:ext cx="5294075" cy="37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2600" y="2507649"/>
            <a:ext cx="3030149" cy="22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9650" y="1582889"/>
            <a:ext cx="1636800" cy="9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accent5"/>
                </a:solidFill>
              </a:rPr>
              <a:t>Mundo do trabalho, culturas e identidades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311700" y="1220125"/>
            <a:ext cx="8934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Harvey - taylorista/fordista - produção em massa, linear e parcelado para toyotista, flexíve, polivalente.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272300" y="1749325"/>
            <a:ext cx="74460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Renato Ortiz - fluxos internacionais de mercadorias e grandes marcas.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311700" y="2307150"/>
            <a:ext cx="4536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Stuart Hall - cita sobre identidade nacional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272300" y="3046125"/>
            <a:ext cx="3231900" cy="18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DISCURSO POTENCIALIZADO PELA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Empresa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Família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Estado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Organismos Internacionais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Insituições Financeiras</a:t>
            </a:r>
            <a:b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>
                <a:solidFill>
                  <a:schemeClr val="lt2"/>
                </a:solidFill>
                <a:latin typeface="Roboto Slab"/>
                <a:ea typeface="Roboto Slab"/>
                <a:cs typeface="Roboto Slab"/>
                <a:sym typeface="Roboto Slab"/>
              </a:rPr>
              <a:t>Mídia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4378650" y="2543425"/>
            <a:ext cx="4536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RESPONSABILIDADE SOCIAL DA EMPRESA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378650" y="3072625"/>
            <a:ext cx="4536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Renúncia Fiscal e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Valor agregado à imagem da empresa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396950" y="3866700"/>
            <a:ext cx="45369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“</a:t>
            </a: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Por que o Estado deve abrir mão de recursos em favor de uma empresa se a intenção é de que tais recursos cheguem aos mais desprovidos? Por que não fazer o caminho direto Estado-cidadão?”</a:t>
            </a:r>
          </a:p>
        </p:txBody>
      </p:sp>
      <p:cxnSp>
        <p:nvCxnSpPr>
          <p:cNvPr id="125" name="Shape 125"/>
          <p:cNvCxnSpPr/>
          <p:nvPr/>
        </p:nvCxnSpPr>
        <p:spPr>
          <a:xfrm>
            <a:off x="4263025" y="2397275"/>
            <a:ext cx="0" cy="25407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6" name="Shape 126"/>
          <p:cNvCxnSpPr/>
          <p:nvPr/>
        </p:nvCxnSpPr>
        <p:spPr>
          <a:xfrm rot="10800000">
            <a:off x="6067975" y="2307150"/>
            <a:ext cx="4131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accent5"/>
                </a:solidFill>
              </a:rPr>
              <a:t>As organizações do Terceiro Setor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267000" y="1243750"/>
            <a:ext cx="43467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Luis Carlos Merege</a:t>
            </a:r>
          </a:p>
          <a:p>
            <a:pPr lv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*grupo americano: setor dentro da sociedade capitalista;</a:t>
            </a:r>
          </a:p>
          <a:p>
            <a:pPr indent="0" lvl="0" marL="45720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grupo europeu: área do social-ativismo, cooperativismo, parte da economia social;</a:t>
            </a:r>
          </a:p>
          <a:p>
            <a:pPr indent="0" lvl="0" marL="45720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terceiro grupo: ativismo político, posições ideológicas frente ao Estado e ao mercado.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5100500" y="1243750"/>
            <a:ext cx="37002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rPr>
              <a:t>Sylvia Leser de Mello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Terceiro setor composto de atividades diversas como econômica, produção, distribuição, consumo, poupança e crédito; Diferencial: É uma AUTOGESTÃO!</a:t>
            </a:r>
          </a:p>
          <a:p>
            <a:pPr indent="0" lvl="0" marL="45720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45720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“Uma cabeça, um voto”</a:t>
            </a:r>
          </a:p>
        </p:txBody>
      </p:sp>
      <p:cxnSp>
        <p:nvCxnSpPr>
          <p:cNvPr id="134" name="Shape 134"/>
          <p:cNvCxnSpPr/>
          <p:nvPr/>
        </p:nvCxnSpPr>
        <p:spPr>
          <a:xfrm>
            <a:off x="4676575" y="1557275"/>
            <a:ext cx="0" cy="1931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5" name="Shape 135"/>
          <p:cNvSpPr txBox="1"/>
          <p:nvPr/>
        </p:nvSpPr>
        <p:spPr>
          <a:xfrm>
            <a:off x="267000" y="3890325"/>
            <a:ext cx="83370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 autora cita a possibilidade das atividades do Terceiro Setor como negócio e também como amor à humanidade (filantropia);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accent5"/>
                </a:solidFill>
              </a:rPr>
              <a:t>As organizações daqueles que vivem do trabalho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676575" y="1149225"/>
            <a:ext cx="7427700" cy="3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“Pode-se definir política de comunicação e cultura como um programa de intercenções proposto por instituições civis, pelo Estado, por entidades e /ou grupos privados ou comunitários com o objetivo de suprir carências, abrir perspectivas, promover individual e coletivamente uma determinada comunidade. Ter claro que uma política de comunicação e cultura não supre necessidades apenas materiais, mas, sobretudo, as aspirações intelectuais, humanistas, simbólicas.”	Roseli Fígaro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Exemplos: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Hemeroteca Sindical Brasileira (Convênio entre ECA e a Biblioteca Nacional) - prganização e microfilmagem de acervo de jornais sindicais brasileiros;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Sindicato dos operários - cita, Foot Hardman, das atividades culturais  e de apoio à saúde e à educação da família proletária;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1980 - imprensa sindical;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algn="just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* Rádio Comunitária de Heliópolis - Rede Rádios dos Trabalhadores Rurais.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