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Lato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La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Shape 77"/>
          <p:cNvSpPr txBox="1"/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Shape 21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Shape 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Shape 3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Shape 59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perspectiva sócio-interacionista</a:t>
            </a:r>
            <a:endParaRPr/>
          </a:p>
        </p:txBody>
      </p:sp>
      <p:sp>
        <p:nvSpPr>
          <p:cNvPr id="87" name="Shape 87"/>
          <p:cNvSpPr txBox="1"/>
          <p:nvPr>
            <p:ph idx="1" type="subTitle"/>
          </p:nvPr>
        </p:nvSpPr>
        <p:spPr>
          <a:xfrm>
            <a:off x="729625" y="3172900"/>
            <a:ext cx="7688100" cy="13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Profª Drª Viviane Pinheiro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EDF0298 - Psicologia da Educação, Desenvolvimento e Práticas Escolares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727650" y="6375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Lev Vygotsky</a:t>
            </a:r>
            <a:endParaRPr/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b="12142" l="8203" r="2430" t="22365"/>
          <a:stretch/>
        </p:blipFill>
        <p:spPr>
          <a:xfrm>
            <a:off x="1437775" y="1437800"/>
            <a:ext cx="6356174" cy="349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Ideias fundamentais da teoria de Vygotsky</a:t>
            </a:r>
            <a:endParaRPr/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727650" y="1853850"/>
            <a:ext cx="7688700" cy="29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Estudo do desenvolvimento das funções psicológicas superiores.</a:t>
            </a:r>
            <a:endParaRPr sz="2400"/>
          </a:p>
          <a:p>
            <a:pPr indent="-381000" lvl="0" marL="457200" rtl="0">
              <a:spcBef>
                <a:spcPts val="1600"/>
              </a:spcBef>
              <a:spcAft>
                <a:spcPts val="0"/>
              </a:spcAft>
              <a:buSzPts val="2400"/>
              <a:buAutoNum type="arabicParenR"/>
            </a:pPr>
            <a:r>
              <a:rPr lang="pt-BR" sz="2400"/>
              <a:t>Método genético/ evolutivo para estudo das questões psicológicas;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pt-BR" sz="2400"/>
              <a:t>Origem social dos processos psicológicos superiores;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pt-BR" sz="2400"/>
              <a:t>Mediação desses processos.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1277250" y="2056500"/>
            <a:ext cx="2754000" cy="28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624650" y="1522375"/>
            <a:ext cx="3190500" cy="12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Controle do ambiente (regulação por outros - INTERMENTAL)</a:t>
            </a:r>
            <a:endParaRPr sz="2400"/>
          </a:p>
        </p:txBody>
      </p:sp>
      <p:sp>
        <p:nvSpPr>
          <p:cNvPr id="106" name="Shape 106"/>
          <p:cNvSpPr txBox="1"/>
          <p:nvPr/>
        </p:nvSpPr>
        <p:spPr>
          <a:xfrm>
            <a:off x="5190000" y="967325"/>
            <a:ext cx="3580800" cy="20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Controle do indivíduo (autorregulação - processos levados à consciência - INTRAMENTAL)</a:t>
            </a:r>
            <a:endParaRPr sz="2400"/>
          </a:p>
        </p:txBody>
      </p:sp>
      <p:cxnSp>
        <p:nvCxnSpPr>
          <p:cNvPr id="107" name="Shape 107"/>
          <p:cNvCxnSpPr/>
          <p:nvPr/>
        </p:nvCxnSpPr>
        <p:spPr>
          <a:xfrm>
            <a:off x="3889825" y="1996975"/>
            <a:ext cx="1225500" cy="4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8" name="Shape 108"/>
          <p:cNvSpPr txBox="1"/>
          <p:nvPr/>
        </p:nvSpPr>
        <p:spPr>
          <a:xfrm>
            <a:off x="661950" y="3144350"/>
            <a:ext cx="7820100" cy="13203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Análise da gênese social e relacional dos processos psicológicos superiores (estudo das formas características do comportamento humano).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Conceitos-chave</a:t>
            </a:r>
            <a:endParaRPr/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729450" y="1853850"/>
            <a:ext cx="7688700" cy="27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pt-BR" sz="2400"/>
              <a:t>Signo;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pt-BR" sz="2400"/>
              <a:t>Instrumento;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pt-BR" sz="2400"/>
              <a:t>Mediação;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pt-BR" sz="2400"/>
              <a:t>Processo de internalização;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pt-BR" sz="2400"/>
              <a:t>Linguagem;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pt-BR" sz="2400"/>
              <a:t>Cultura.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Zona de desenvolvimento proximal (ZDP)</a:t>
            </a:r>
            <a:endParaRPr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9775" y="1853850"/>
            <a:ext cx="4358829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729450" y="1274250"/>
            <a:ext cx="7688700" cy="30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Processos psicológicos superiores dependem de fatores relacionados à experiência social, na interação com outras pessoas mais competentes, de acordo com o domínio das ferramentas e habilidades culturais do grupo em questão.</a:t>
            </a:r>
            <a:endParaRPr sz="2200"/>
          </a:p>
          <a:p>
            <a:pPr indent="0" lvl="0" mar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200"/>
              <a:t>Lei geral do desenvolvimento cultural - permite transformações dos processos elementares em superiores.</a:t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Papel da aprendizagem</a:t>
            </a:r>
            <a:endParaRPr/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7759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“A aprendizagem pode se tornar desenvolvimento”.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400"/>
              <a:t>“Ensino e aprendizagem são condições necessárias ao desenvolvimento”.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720150" y="1330050"/>
            <a:ext cx="3707100" cy="3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“Pode-se comprovar em seguida a sua importância, se levarmos em conta que os estádios (...) são acelerados ou atrasados na metade das suas idades cronológicas, segundo o ambiente cultural e educativo. Porém, pelo simples fato que os estádios seguem a mesma ordem sequencial em qualquer ambiente, é o bastante para demonstrar que o ambiente social não pode explicá-las totalmente.” (Piaget, 1981, p. 38)</a:t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4918525" y="1330050"/>
            <a:ext cx="3707100" cy="3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“Um ensino orientado a uma etapa de desenvolvimento já completada é ineficaz desde o ponto de vista do desenvolvimento geral da criança; não é capaz de dirigir o processo de desenvolvimento, somente retroage. A teoria da Zona de Desenvolvimento Proximal origina uma fórmula que contradiz exatamente a orientação tradicional: ‘o único ensino bom é o que se antecipa ao desenvolvimento’,” (Vygotsky, 1986, p. 35-36)</a:t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