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12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0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1" name="Espaço Reservado para Data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6811E3C-1035-4E71-9F52-E273EB5F85BD}" type="datetimeFigureOut">
              <a:rPr lang="pt-BR" smtClean="0"/>
              <a:t>15/04/2015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7687DCC-3F2C-432E-AF43-226F9A096291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811E3C-1035-4E71-9F52-E273EB5F85BD}" type="datetimeFigureOut">
              <a:rPr lang="pt-BR" smtClean="0"/>
              <a:t>15/04/2015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687DCC-3F2C-432E-AF43-226F9A0962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>
            <a:extLst/>
          </a:lstStyle>
          <a:p>
            <a:fld id="{56811E3C-1035-4E71-9F52-E273EB5F85BD}" type="datetimeFigureOut">
              <a:rPr lang="pt-BR" smtClean="0"/>
              <a:t>15/04/2015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7687DCC-3F2C-432E-AF43-226F9A0962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811E3C-1035-4E71-9F52-E273EB5F85BD}" type="datetimeFigureOut">
              <a:rPr lang="pt-BR" smtClean="0"/>
              <a:t>15/04/2015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687DCC-3F2C-432E-AF43-226F9A0962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6811E3C-1035-4E71-9F52-E273EB5F85BD}" type="datetimeFigureOut">
              <a:rPr lang="pt-BR" smtClean="0"/>
              <a:t>15/04/2015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>
            <a:extLst/>
          </a:lstStyle>
          <a:p>
            <a:fld id="{A7687DCC-3F2C-432E-AF43-226F9A096291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811E3C-1035-4E71-9F52-E273EB5F85BD}" type="datetimeFigureOut">
              <a:rPr lang="pt-BR" smtClean="0"/>
              <a:t>15/04/2015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687DCC-3F2C-432E-AF43-226F9A0962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811E3C-1035-4E71-9F52-E273EB5F85BD}" type="datetimeFigureOut">
              <a:rPr lang="pt-BR" smtClean="0"/>
              <a:t>15/04/2015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687DCC-3F2C-432E-AF43-226F9A0962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811E3C-1035-4E71-9F52-E273EB5F85BD}" type="datetimeFigureOut">
              <a:rPr lang="pt-BR" smtClean="0"/>
              <a:t>15/04/2015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687DCC-3F2C-432E-AF43-226F9A0962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6811E3C-1035-4E71-9F52-E273EB5F85BD}" type="datetimeFigureOut">
              <a:rPr lang="pt-BR" smtClean="0"/>
              <a:t>15/04/2015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687DCC-3F2C-432E-AF43-226F9A0962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811E3C-1035-4E71-9F52-E273EB5F85BD}" type="datetimeFigureOut">
              <a:rPr lang="pt-BR" smtClean="0"/>
              <a:t>15/04/2015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687DCC-3F2C-432E-AF43-226F9A0962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811E3C-1035-4E71-9F52-E273EB5F85BD}" type="datetimeFigureOut">
              <a:rPr lang="pt-BR" smtClean="0"/>
              <a:t>15/04/2015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687DCC-3F2C-432E-AF43-226F9A09629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Imagem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Título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1" name="Espaço Reservado para Texto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7" name="Espaço Reservado para Data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6811E3C-1035-4E71-9F52-E273EB5F85BD}" type="datetimeFigureOut">
              <a:rPr lang="pt-BR" smtClean="0"/>
              <a:t>15/04/2015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7687DCC-3F2C-432E-AF43-226F9A0962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 Século XX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Por Josiane da Conceição Paulo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4672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10882648" cy="6858000"/>
          </a:xfrm>
        </p:spPr>
        <p:txBody>
          <a:bodyPr/>
          <a:lstStyle/>
          <a:p>
            <a:r>
              <a:rPr lang="pt-BR" sz="2400" b="1" u="sng" dirty="0"/>
              <a:t>Edwin </a:t>
            </a:r>
            <a:r>
              <a:rPr lang="pt-BR" sz="2400" b="1" u="sng" dirty="0" smtClean="0"/>
              <a:t>Gordon</a:t>
            </a:r>
          </a:p>
          <a:p>
            <a:r>
              <a:rPr lang="pt-BR" sz="2400" dirty="0"/>
              <a:t>Ex-aluno de </a:t>
            </a:r>
            <a:r>
              <a:rPr lang="pt-BR" sz="2400" dirty="0" err="1"/>
              <a:t>Seashore</a:t>
            </a:r>
            <a:r>
              <a:rPr lang="pt-BR" sz="2400" dirty="0"/>
              <a:t> e pertence a mesma matriz; ele apresenta vários tipos de testes diferentes</a:t>
            </a:r>
            <a:r>
              <a:rPr lang="pt-BR" sz="2400" dirty="0" smtClean="0"/>
              <a:t>.</a:t>
            </a:r>
          </a:p>
          <a:p>
            <a:r>
              <a:rPr lang="pt-BR" sz="2400" dirty="0"/>
              <a:t>“The musical </a:t>
            </a:r>
            <a:r>
              <a:rPr lang="pt-BR" sz="2400" dirty="0" err="1"/>
              <a:t>aptitude</a:t>
            </a:r>
            <a:r>
              <a:rPr lang="pt-BR" sz="2400" dirty="0"/>
              <a:t> profile (1965)” tem uma proposta parecida com de </a:t>
            </a:r>
            <a:r>
              <a:rPr lang="pt-BR" sz="2400" dirty="0" err="1"/>
              <a:t>Seashore</a:t>
            </a:r>
            <a:r>
              <a:rPr lang="pt-BR" sz="2400" dirty="0" smtClean="0"/>
              <a:t>.</a:t>
            </a:r>
          </a:p>
          <a:p>
            <a:r>
              <a:rPr lang="pt-BR" sz="2400" dirty="0"/>
              <a:t>“The </a:t>
            </a:r>
            <a:r>
              <a:rPr lang="pt-BR" sz="2400" dirty="0" err="1"/>
              <a:t>primary</a:t>
            </a:r>
            <a:r>
              <a:rPr lang="pt-BR" sz="2400" dirty="0"/>
              <a:t> </a:t>
            </a:r>
            <a:r>
              <a:rPr lang="pt-BR" sz="2400" dirty="0" err="1"/>
              <a:t>measures</a:t>
            </a:r>
            <a:r>
              <a:rPr lang="pt-BR" sz="2400" dirty="0"/>
              <a:t> </a:t>
            </a:r>
            <a:r>
              <a:rPr lang="pt-BR" sz="2400" dirty="0" err="1"/>
              <a:t>of</a:t>
            </a:r>
            <a:r>
              <a:rPr lang="pt-BR" sz="2400" dirty="0"/>
              <a:t> </a:t>
            </a:r>
            <a:r>
              <a:rPr lang="pt-BR" sz="2400" dirty="0" err="1"/>
              <a:t>music</a:t>
            </a:r>
            <a:r>
              <a:rPr lang="pt-BR" sz="2400" dirty="0"/>
              <a:t> </a:t>
            </a:r>
            <a:r>
              <a:rPr lang="pt-BR" sz="2400" dirty="0" err="1"/>
              <a:t>audition</a:t>
            </a:r>
            <a:r>
              <a:rPr lang="pt-BR" sz="2400" dirty="0"/>
              <a:t>: a </a:t>
            </a:r>
            <a:r>
              <a:rPr lang="pt-BR" sz="2400" dirty="0" err="1"/>
              <a:t>music</a:t>
            </a:r>
            <a:r>
              <a:rPr lang="pt-BR" sz="2400" dirty="0"/>
              <a:t> </a:t>
            </a:r>
            <a:r>
              <a:rPr lang="pt-BR" sz="2400" dirty="0" err="1"/>
              <a:t>aptitude</a:t>
            </a:r>
            <a:r>
              <a:rPr lang="pt-BR" sz="2400" dirty="0"/>
              <a:t> </a:t>
            </a:r>
            <a:r>
              <a:rPr lang="pt-BR" sz="2400" dirty="0" err="1"/>
              <a:t>test</a:t>
            </a:r>
            <a:r>
              <a:rPr lang="pt-BR" sz="2400" dirty="0"/>
              <a:t> for </a:t>
            </a:r>
            <a:r>
              <a:rPr lang="pt-BR" sz="2400" dirty="0" err="1"/>
              <a:t>kindergarten</a:t>
            </a:r>
            <a:r>
              <a:rPr lang="pt-BR" sz="2400" dirty="0"/>
              <a:t> </a:t>
            </a:r>
            <a:r>
              <a:rPr lang="pt-BR" sz="2400" dirty="0" err="1"/>
              <a:t>and</a:t>
            </a:r>
            <a:r>
              <a:rPr lang="pt-BR" sz="2400" dirty="0"/>
              <a:t> </a:t>
            </a:r>
            <a:r>
              <a:rPr lang="pt-BR" sz="2400" dirty="0" err="1"/>
              <a:t>primary</a:t>
            </a:r>
            <a:r>
              <a:rPr lang="pt-BR" sz="2400" dirty="0"/>
              <a:t> grade </a:t>
            </a:r>
            <a:r>
              <a:rPr lang="pt-BR" sz="2400" dirty="0" err="1"/>
              <a:t>children</a:t>
            </a:r>
            <a:r>
              <a:rPr lang="pt-BR" sz="2400" dirty="0"/>
              <a:t>”, destinado a crianças entre cinco e oito anos de idade, sem necessidade de ser alfabetizado. No teste, a criança deve fazer analogia entre duas carinhas (iguais ou diferentes) e os pares de sons (iguais ou diferentes). Este teste peca pelo elemento gráfico não relacionar diretamente com a realidade sonora percebida podendo ser abstrata para segurar a compreensão de relação da criança. </a:t>
            </a:r>
          </a:p>
          <a:p>
            <a:endParaRPr lang="pt-BR" b="1" u="sng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225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086977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0462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10895527" cy="6858000"/>
          </a:xfrm>
        </p:spPr>
        <p:txBody>
          <a:bodyPr/>
          <a:lstStyle/>
          <a:p>
            <a:r>
              <a:rPr lang="pt-BR" dirty="0"/>
              <a:t>Existe outro teste, destinado especificamente aos estudantes de musica que, além  da aptidão, pressupõem conhecimento musical.</a:t>
            </a:r>
          </a:p>
          <a:p>
            <a:r>
              <a:rPr lang="pt-BR" dirty="0"/>
              <a:t>Estes testes acompanhavam a tendência psicológica comportamental da época: medir aspectos cognitivos ou sensoriais baseando-se em critérios objetivos. A psicologia behaviorista não considerava a subjetividade pela impossibilidade de ser medida.</a:t>
            </a:r>
          </a:p>
          <a:p>
            <a:r>
              <a:rPr lang="pt-BR" dirty="0"/>
              <a:t>O que se quer determinar através destes testes é a musicalidade do indivíduo, mas a maneira de realizar divide pesquisadores: um grupo avalia pela habilidade do sujeito em diferentes parâmetros, memória tonal, memória rítmica e comparação entre pares de estímulos sonoros. O grupo opositor sustenta que a musicalidade é um processo unitário e que se pode entende-lo através de perceber o fenômeno todo.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2533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Música, psicologia do desenvolvimento e</a:t>
            </a:r>
            <a:br>
              <a:rPr lang="pt-BR" dirty="0"/>
            </a:br>
            <a:r>
              <a:rPr lang="pt-BR" dirty="0"/>
              <a:t>psicologia social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812746"/>
            <a:ext cx="10882648" cy="5045254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Este grupo preocupa-se em saber se a habilidade musical é geneticamente transmitida ou resultado do ambiente</a:t>
            </a:r>
            <a:r>
              <a:rPr lang="pt-BR" dirty="0" smtClean="0"/>
              <a:t>.</a:t>
            </a:r>
          </a:p>
          <a:p>
            <a:r>
              <a:rPr lang="pt-BR" dirty="0" err="1"/>
              <a:t>Shuter-Dyson</a:t>
            </a:r>
            <a:r>
              <a:rPr lang="pt-BR" dirty="0"/>
              <a:t> e Gabriel (1981) apresentam em seu livro “The </a:t>
            </a:r>
            <a:r>
              <a:rPr lang="pt-BR" dirty="0" err="1"/>
              <a:t>psychology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musical </a:t>
            </a:r>
            <a:r>
              <a:rPr lang="pt-BR" dirty="0" err="1"/>
              <a:t>ability</a:t>
            </a:r>
            <a:r>
              <a:rPr lang="pt-BR" dirty="0"/>
              <a:t>” uma extensa revisão bibliográfica tratando do desenvolvimento da habilidade musical, da precocidade do talento, da musicalidade em gêmeos, da transmissão da musicalidade e seus efeitos no ambiente familiar e social.</a:t>
            </a:r>
          </a:p>
          <a:p>
            <a:r>
              <a:rPr lang="pt-BR" dirty="0"/>
              <a:t>Anne </a:t>
            </a:r>
            <a:r>
              <a:rPr lang="pt-BR" dirty="0" err="1"/>
              <a:t>Anastasi</a:t>
            </a:r>
            <a:r>
              <a:rPr lang="pt-BR" dirty="0"/>
              <a:t> (1965) enfatiza que é mais importante saber “como” é transmitida a habilidade do que discutir se determinado comportamento é fruto do ambiente ou de herança.</a:t>
            </a:r>
          </a:p>
          <a:p>
            <a:r>
              <a:rPr lang="pt-BR" dirty="0"/>
              <a:t>Entre os fatores herdados, ela cita doenças que os </a:t>
            </a:r>
            <a:r>
              <a:rPr lang="pt-BR" dirty="0" err="1"/>
              <a:t>estimulos</a:t>
            </a:r>
            <a:r>
              <a:rPr lang="pt-BR" dirty="0"/>
              <a:t> do ambiente não podem alterar a situação e outros, como a surdez que a sua situação pode ser melhorada. Há também particularidades que podem ajudar numa determinada atividade, como altura para o basquete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5617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10895527" cy="6858000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Os fatores comportamentais ambientais podem ser: o a determinado grupo social, escolaridade, influência de certas práticas sobre o comportamento apresentado, por exemplo, crianças surradas pelos pais ou problemas de linguagem entre alunos estrangeiros.</a:t>
            </a:r>
          </a:p>
          <a:p>
            <a:r>
              <a:rPr lang="pt-BR" dirty="0"/>
              <a:t>Outro campo de pesquisa é o processo de composição, improvisação, execução musical e escuta; temas desenvolvidos por </a:t>
            </a:r>
            <a:r>
              <a:rPr lang="pt-BR" dirty="0" err="1"/>
              <a:t>Sloboda</a:t>
            </a:r>
            <a:r>
              <a:rPr lang="pt-BR" dirty="0"/>
              <a:t> em “The musical </a:t>
            </a:r>
            <a:r>
              <a:rPr lang="pt-BR" dirty="0" err="1"/>
              <a:t>mind</a:t>
            </a:r>
            <a:r>
              <a:rPr lang="pt-BR" dirty="0"/>
              <a:t>” (1985), David </a:t>
            </a:r>
            <a:r>
              <a:rPr lang="pt-BR" dirty="0" err="1"/>
              <a:t>Hargreaves</a:t>
            </a:r>
            <a:r>
              <a:rPr lang="pt-BR" dirty="0"/>
              <a:t>, psicólogo da música de inspiração </a:t>
            </a:r>
            <a:r>
              <a:rPr lang="pt-BR" dirty="0" err="1"/>
              <a:t>piagetiana</a:t>
            </a:r>
            <a:r>
              <a:rPr lang="pt-BR" dirty="0"/>
              <a:t>, em “The </a:t>
            </a:r>
            <a:r>
              <a:rPr lang="pt-BR" dirty="0" err="1"/>
              <a:t>developmental</a:t>
            </a:r>
            <a:r>
              <a:rPr lang="pt-BR" dirty="0"/>
              <a:t> </a:t>
            </a:r>
            <a:r>
              <a:rPr lang="pt-BR" dirty="0" err="1"/>
              <a:t>psychology</a:t>
            </a:r>
            <a:r>
              <a:rPr lang="pt-BR" dirty="0"/>
              <a:t> </a:t>
            </a:r>
            <a:r>
              <a:rPr lang="pt-BR" dirty="0" err="1"/>
              <a:t>og</a:t>
            </a:r>
            <a:r>
              <a:rPr lang="pt-BR" dirty="0"/>
              <a:t> </a:t>
            </a:r>
            <a:r>
              <a:rPr lang="pt-BR" dirty="0" err="1"/>
              <a:t>music</a:t>
            </a:r>
            <a:r>
              <a:rPr lang="pt-BR" dirty="0"/>
              <a:t> (1986) e Diana </a:t>
            </a:r>
            <a:r>
              <a:rPr lang="pt-BR" dirty="0" err="1"/>
              <a:t>Deutsch</a:t>
            </a:r>
            <a:r>
              <a:rPr lang="pt-BR" dirty="0"/>
              <a:t>, em “The </a:t>
            </a:r>
            <a:r>
              <a:rPr lang="pt-BR" dirty="0" err="1"/>
              <a:t>psycology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music</a:t>
            </a:r>
            <a:r>
              <a:rPr lang="pt-BR" dirty="0"/>
              <a:t>” (1982).</a:t>
            </a:r>
          </a:p>
          <a:p>
            <a:r>
              <a:rPr lang="pt-BR" dirty="0"/>
              <a:t>Esses autores pesquisam crianças em idade pré-escolar, tais como o reconhecimento de parâmetros do som, o desenvolvimento do ouvido absoluto e o início da escrita musical, entre outros.</a:t>
            </a:r>
          </a:p>
          <a:p>
            <a:r>
              <a:rPr lang="pt-BR" dirty="0" err="1"/>
              <a:t>Hargreaves</a:t>
            </a:r>
            <a:r>
              <a:rPr lang="pt-BR" dirty="0"/>
              <a:t> trabalha com a psicologia social e investiga a relação entre formação do gosto e a classe social.</a:t>
            </a:r>
          </a:p>
          <a:p>
            <a:r>
              <a:rPr lang="pt-BR" dirty="0"/>
              <a:t>Inclui-se também a importante contribuição de Gardner (1994), com a sua teoria das inteligências múltiplas, onde resgata o espaço físico da música nas investigações ligadas ao desenvolvimento humano</a:t>
            </a:r>
            <a:r>
              <a:rPr lang="pt-BR" dirty="0" smtClean="0"/>
              <a:t>.</a:t>
            </a:r>
          </a:p>
          <a:p>
            <a:r>
              <a:rPr lang="pt-BR" dirty="0"/>
              <a:t>A primeira tendência e a comportamentalista com </a:t>
            </a:r>
            <a:r>
              <a:rPr lang="pt-BR" dirty="0" err="1"/>
              <a:t>Seashore</a:t>
            </a:r>
            <a:r>
              <a:rPr lang="pt-BR" dirty="0"/>
              <a:t>, Gordon e </a:t>
            </a:r>
            <a:r>
              <a:rPr lang="pt-BR" dirty="0" err="1"/>
              <a:t>Bentley</a:t>
            </a:r>
            <a:r>
              <a:rPr lang="pt-BR" dirty="0"/>
              <a:t>. A segunda tendência é a psicologia do desenvolvimento e psicologia social.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0121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10908406" cy="6858000"/>
          </a:xfrm>
        </p:spPr>
        <p:txBody>
          <a:bodyPr>
            <a:normAutofit fontScale="85000" lnSpcReduction="10000"/>
          </a:bodyPr>
          <a:lstStyle/>
          <a:p>
            <a:r>
              <a:rPr lang="pt-BR" altLang="pt-BR" dirty="0" smtClean="0"/>
              <a:t>O final do século XIX foi sacudido por uma tremenda reviravolta intelectual, social, moral e artística, dirigida contra as bases sustentadoras do romantismo.</a:t>
            </a:r>
          </a:p>
          <a:p>
            <a:r>
              <a:rPr lang="pt-BR" altLang="pt-BR" dirty="0" smtClean="0"/>
              <a:t>Como em outros períodos históricos, é possível traçar um paralelo entre as revoluções que manifestou-se nas artes, a saber, Einstein e sua teoria da relatividade, negando o espaço e tempo absolutos e os considerando dependentes.</a:t>
            </a:r>
          </a:p>
          <a:p>
            <a:r>
              <a:rPr lang="pt-BR" altLang="pt-BR" dirty="0" smtClean="0"/>
              <a:t>As propostas artísticas do mesmo período manifestam idêntica preocupação com </a:t>
            </a:r>
            <a:r>
              <a:rPr lang="pt-BR" altLang="pt-BR" u="sng" dirty="0" smtClean="0"/>
              <a:t>espaço pictórico das artes visuais </a:t>
            </a:r>
            <a:r>
              <a:rPr lang="pt-BR" altLang="pt-BR" dirty="0" smtClean="0"/>
              <a:t>e </a:t>
            </a:r>
            <a:r>
              <a:rPr lang="pt-BR" altLang="pt-BR" u="sng" dirty="0" smtClean="0"/>
              <a:t>forma e tonalidade na música</a:t>
            </a:r>
            <a:r>
              <a:rPr lang="pt-BR" altLang="pt-BR" dirty="0" smtClean="0"/>
              <a:t>.</a:t>
            </a:r>
          </a:p>
          <a:p>
            <a:r>
              <a:rPr lang="pt-BR" altLang="pt-BR" dirty="0" smtClean="0"/>
              <a:t>Na pintura, cabe ao expressionismo explorar a dissolução do espaço geometricamente construído, o que se manifesta em outras formas de expressão artística. As demais artes rever a questão do espaço.</a:t>
            </a:r>
          </a:p>
          <a:p>
            <a:r>
              <a:rPr lang="pt-BR" altLang="pt-BR" dirty="0" smtClean="0"/>
              <a:t>Na música, houve o empenho de emancipar-se da tonalidade – fundamento da construção musical desde a renascença – e dos princípios de organização rítmica que até então tinham direcionado a composição musical, buscando outros princípios construtivos</a:t>
            </a:r>
          </a:p>
          <a:p>
            <a:r>
              <a:rPr lang="pt-BR" altLang="pt-BR" dirty="0" smtClean="0"/>
              <a:t>Do mesmo modo que na pintura em relação ao espaço, esse abandono não se da por completo. Na música, ainda encontra-se também princípios da tonalidade, de certo modo, presentes.</a:t>
            </a:r>
          </a:p>
          <a:p>
            <a:r>
              <a:rPr lang="pt-BR" altLang="pt-BR" dirty="0" smtClean="0"/>
              <a:t>Os princípios  tonais e novas sonoridades convivem, alcançadas pelo afastamento da tonalidade, bem com a exploração do tempo, fez surgir combinações até então não previstas na composição musical.</a:t>
            </a:r>
          </a:p>
          <a:p>
            <a:endParaRPr lang="pt-BR" altLang="pt-BR" dirty="0" smtClean="0"/>
          </a:p>
          <a:p>
            <a:endParaRPr lang="pt-BR" altLang="pt-BR" dirty="0" smtClean="0"/>
          </a:p>
          <a:p>
            <a:endParaRPr lang="pt-BR" alt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1007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10908406" cy="6858000"/>
          </a:xfrm>
        </p:spPr>
        <p:txBody>
          <a:bodyPr>
            <a:normAutofit fontScale="92500" lnSpcReduction="10000"/>
          </a:bodyPr>
          <a:lstStyle/>
          <a:p>
            <a:r>
              <a:rPr lang="pt-BR" altLang="pt-BR" dirty="0" smtClean="0"/>
              <a:t>A virada do século caracterizou-se pela perda dos ideais românticos e acelerada mudança nos valores e sistemas.</a:t>
            </a:r>
          </a:p>
          <a:p>
            <a:r>
              <a:rPr lang="pt-BR" altLang="pt-BR" dirty="0" smtClean="0"/>
              <a:t>Na música, de acordo com Lang, não há demarcação nítida entre diferentes sistemas e grupos. Há , porém, um enorme desejo de emancipação (Lang, 1941, p. 1023)</a:t>
            </a:r>
          </a:p>
          <a:p>
            <a:r>
              <a:rPr lang="pt-BR" altLang="pt-BR" dirty="0" smtClean="0"/>
              <a:t>Dessa emancipação, a tonalidade começava a alargar mais ainda sua fronteiras. Outras escolas voltavam-se contra a tradição tonal e buscavam construir sistemas harmônicos baseados em outras estruturas não tonais.</a:t>
            </a:r>
          </a:p>
          <a:p>
            <a:r>
              <a:rPr lang="pt-BR" dirty="0" smtClean="0"/>
              <a:t>Experimentaram </a:t>
            </a:r>
            <a:r>
              <a:rPr lang="pt-BR" dirty="0"/>
              <a:t>escalas alternativas, explorou-se o </a:t>
            </a:r>
            <a:r>
              <a:rPr lang="pt-BR" dirty="0" err="1"/>
              <a:t>neomodalismo</a:t>
            </a:r>
            <a:r>
              <a:rPr lang="pt-BR" dirty="0"/>
              <a:t>, criaram-se </a:t>
            </a:r>
            <a:r>
              <a:rPr lang="pt-BR" dirty="0" smtClean="0"/>
              <a:t>•</a:t>
            </a:r>
            <a:r>
              <a:rPr lang="pt-BR" u="sng" dirty="0" smtClean="0"/>
              <a:t>acordes </a:t>
            </a:r>
            <a:r>
              <a:rPr lang="pt-BR" u="sng" dirty="0"/>
              <a:t>construídos a partir de organizações não </a:t>
            </a:r>
            <a:r>
              <a:rPr lang="pt-BR" u="sng" dirty="0" err="1"/>
              <a:t>triádicas</a:t>
            </a:r>
            <a:r>
              <a:rPr lang="pt-BR" dirty="0"/>
              <a:t>, abriu-se espaço na orquestra, para </a:t>
            </a:r>
            <a:r>
              <a:rPr lang="pt-BR" dirty="0" smtClean="0"/>
              <a:t>os </a:t>
            </a:r>
            <a:r>
              <a:rPr lang="pt-BR" dirty="0"/>
              <a:t>•</a:t>
            </a:r>
            <a:r>
              <a:rPr lang="pt-BR" u="sng" dirty="0" smtClean="0"/>
              <a:t>instrumentos </a:t>
            </a:r>
            <a:r>
              <a:rPr lang="pt-BR" u="sng" dirty="0"/>
              <a:t>de percussão</a:t>
            </a:r>
            <a:r>
              <a:rPr lang="pt-BR" dirty="0"/>
              <a:t>. •</a:t>
            </a:r>
            <a:r>
              <a:rPr lang="pt-BR" u="sng" dirty="0" smtClean="0"/>
              <a:t>Diluiu-se </a:t>
            </a:r>
            <a:r>
              <a:rPr lang="pt-BR" u="sng" dirty="0"/>
              <a:t>também as fronteiras entre os ruídos e o som musical</a:t>
            </a:r>
            <a:r>
              <a:rPr lang="pt-BR" dirty="0"/>
              <a:t>. É como se toda a parafernália de ruídos das máquinas se estendesse para o campo da estética e da composição musical.</a:t>
            </a:r>
          </a:p>
          <a:p>
            <a:r>
              <a:rPr lang="pt-BR" dirty="0" smtClean="0"/>
              <a:t>Uma dos principais fenômenos do período foi </a:t>
            </a:r>
            <a:r>
              <a:rPr lang="pt-BR" dirty="0"/>
              <a:t>o aumento populacional que mais que dobrou a Europa, mesmo com intensa migração para a </a:t>
            </a:r>
            <a:r>
              <a:rPr lang="pt-BR" dirty="0" smtClean="0"/>
              <a:t>América.</a:t>
            </a:r>
          </a:p>
          <a:p>
            <a:r>
              <a:rPr lang="pt-BR" dirty="0"/>
              <a:t>A ênfase que o período romântico colocara no indivíduo rapidamente precisava adaptar-se à nova situação, privilegiando o coletivo.</a:t>
            </a:r>
          </a:p>
          <a:p>
            <a:endParaRPr lang="pt-BR" altLang="pt-BR" dirty="0" smtClean="0"/>
          </a:p>
          <a:p>
            <a:endParaRPr lang="pt-BR" alt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9936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10869769" cy="6858000"/>
          </a:xfrm>
        </p:spPr>
        <p:txBody>
          <a:bodyPr/>
          <a:lstStyle/>
          <a:p>
            <a:r>
              <a:rPr lang="pt-BR" dirty="0" smtClean="0"/>
              <a:t>A necessidade </a:t>
            </a:r>
            <a:r>
              <a:rPr lang="pt-BR" dirty="0"/>
              <a:t>do homem passou a equivaler a necessidade das massas, o que determinou uma reviravolta nas concepções de vida e nas técnicas e meios de produção</a:t>
            </a:r>
            <a:r>
              <a:rPr lang="pt-BR" dirty="0" smtClean="0"/>
              <a:t>.</a:t>
            </a:r>
          </a:p>
          <a:p>
            <a:r>
              <a:rPr lang="pt-BR" dirty="0"/>
              <a:t>Nasceu, com isso, a indústria moderna e a </a:t>
            </a:r>
            <a:r>
              <a:rPr lang="pt-BR" dirty="0" smtClean="0"/>
              <a:t>consequente </a:t>
            </a:r>
            <a:r>
              <a:rPr lang="pt-BR" dirty="0"/>
              <a:t>mecanização da cultura; a </a:t>
            </a:r>
            <a:r>
              <a:rPr lang="pt-BR" dirty="0" smtClean="0"/>
              <a:t>indústria </a:t>
            </a:r>
            <a:r>
              <a:rPr lang="pt-BR" dirty="0"/>
              <a:t>reforçou o coletivismo e afastou o indivíduo da vida privada</a:t>
            </a:r>
            <a:r>
              <a:rPr lang="pt-BR" dirty="0" smtClean="0"/>
              <a:t>.</a:t>
            </a:r>
          </a:p>
          <a:p>
            <a:r>
              <a:rPr lang="pt-BR" dirty="0"/>
              <a:t>Abriram-se salas de concertos, embora somente uma ínfima parte da literatura musical disponível fosse executada</a:t>
            </a:r>
            <a:r>
              <a:rPr lang="pt-BR" dirty="0" smtClean="0"/>
              <a:t>. Foi precisamente essa </a:t>
            </a:r>
            <a:r>
              <a:rPr lang="pt-BR" dirty="0"/>
              <a:t>abundância de concertos </a:t>
            </a:r>
            <a:r>
              <a:rPr lang="pt-BR" dirty="0" smtClean="0"/>
              <a:t>que dificultou a disseminação </a:t>
            </a:r>
            <a:r>
              <a:rPr lang="pt-BR" dirty="0"/>
              <a:t>da música </a:t>
            </a:r>
            <a:r>
              <a:rPr lang="pt-BR" dirty="0" smtClean="0"/>
              <a:t>moderna, </a:t>
            </a:r>
            <a:r>
              <a:rPr lang="pt-BR" dirty="0"/>
              <a:t>pois, como a indústria visava o lucro, não se podia investir em projetos que dessem margem a dúvidas quanto ao retorno do capital empregado. Entre as precauções, não apresentavam-se músicas cuja sonoridade pudesse afastar o público</a:t>
            </a:r>
            <a:r>
              <a:rPr lang="pt-BR" dirty="0" smtClean="0"/>
              <a:t>.</a:t>
            </a:r>
          </a:p>
          <a:p>
            <a:r>
              <a:rPr lang="pt-BR" dirty="0"/>
              <a:t>A necessidade de satisfazer o gosto do público, oferecendo o que gostava-se de ouvir, criou uma espécie de código de consumo, seguido pelos países ocidentais em que a indústria prosperava.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418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10882648" cy="68580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pt-BR" dirty="0"/>
              <a:t>Além da questão do concerto, há questão da atuação do interprete e do crítico musical.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dirty="0"/>
              <a:t>		. O interprete cada vez mais estava ligado a técnica, </a:t>
            </a:r>
            <a:r>
              <a:rPr lang="pt-BR" dirty="0" smtClean="0"/>
              <a:t>satisfazendo o público que </a:t>
            </a:r>
            <a:r>
              <a:rPr lang="pt-BR" dirty="0"/>
              <a:t>esperava dele velocidade para seus momentos de deleite, inspirado na rapidez da máquina.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dirty="0"/>
              <a:t>		. </a:t>
            </a:r>
            <a:r>
              <a:rPr lang="pt-BR" dirty="0" smtClean="0"/>
              <a:t>Os críticos </a:t>
            </a:r>
            <a:r>
              <a:rPr lang="pt-BR" dirty="0"/>
              <a:t>musical até o início do século XX, liam e estudavam as partituras dos concertos como preparação para assistir, mas com a exigência dos jornais para que a matéria fosse publicada no dia seguinte, a elaboração de um estudo crítico foi deixado de lado sendo neste momento criticas mais leves, baseadas nas impressões e gosto pessoal</a:t>
            </a:r>
            <a:r>
              <a:rPr lang="pt-BR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pt-BR" dirty="0"/>
              <a:t>Na composição, era evidente o desgaste do sistema tonal, que levou os compositores a buscaram novas sonoridades, </a:t>
            </a:r>
            <a:r>
              <a:rPr lang="pt-BR" dirty="0" smtClean="0"/>
              <a:t>inspiradas pela aproximação com </a:t>
            </a:r>
            <a:r>
              <a:rPr lang="pt-BR" dirty="0"/>
              <a:t>culturas orientais, com a formação de escalas exóticas e princípios alternativos de construção </a:t>
            </a:r>
            <a:r>
              <a:rPr lang="pt-BR" dirty="0" err="1"/>
              <a:t>cordal</a:t>
            </a:r>
            <a:r>
              <a:rPr lang="pt-BR" dirty="0"/>
              <a:t> e horizontal, além do aumento de sons no mundo, </a:t>
            </a:r>
            <a:r>
              <a:rPr lang="pt-BR" dirty="0" smtClean="0"/>
              <a:t>provocado pelas </a:t>
            </a:r>
            <a:r>
              <a:rPr lang="pt-BR" dirty="0"/>
              <a:t>máquinas mais potentes e em maior número</a:t>
            </a:r>
            <a:r>
              <a:rPr lang="pt-BR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pt-BR" dirty="0"/>
              <a:t>Um exemplo é </a:t>
            </a:r>
            <a:r>
              <a:rPr lang="pt-BR" dirty="0" err="1"/>
              <a:t>Scriabine</a:t>
            </a:r>
            <a:r>
              <a:rPr lang="pt-BR" dirty="0"/>
              <a:t> que seu próprio sistema harmônico e também fez inovação </a:t>
            </a:r>
            <a:r>
              <a:rPr lang="pt-BR" dirty="0" err="1"/>
              <a:t>timbrística</a:t>
            </a:r>
            <a:r>
              <a:rPr lang="pt-BR" dirty="0"/>
              <a:t> da nova orquestra. </a:t>
            </a:r>
            <a:r>
              <a:rPr lang="pt-BR" dirty="0" err="1"/>
              <a:t>Scriabine</a:t>
            </a:r>
            <a:r>
              <a:rPr lang="pt-BR" dirty="0"/>
              <a:t> buscava a unidade  de sensações, visões, alucinações e fez tudo isso emanar na orquestra em seu “Poema de fogo”.</a:t>
            </a:r>
          </a:p>
          <a:p>
            <a:pPr>
              <a:lnSpc>
                <a:spcPct val="80000"/>
              </a:lnSpc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7858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10908406" cy="6858000"/>
          </a:xfrm>
        </p:spPr>
        <p:txBody>
          <a:bodyPr/>
          <a:lstStyle/>
          <a:p>
            <a:r>
              <a:rPr lang="pt-BR" dirty="0"/>
              <a:t>A medida que o século avançou, novas propostas surgiram, abrindo um largo campo a experimentação. O som foi tomado como objeto, recolhido, examinado e dissecado. Os adeptos da música concreta colhiam gravações e manipulavam as fitas nos laboratórios, os da música eletrônica geravam sons  e instrumentos eletrônicos e transformavam.</a:t>
            </a:r>
          </a:p>
          <a:p>
            <a:r>
              <a:rPr lang="pt-BR" dirty="0"/>
              <a:t>É importante </a:t>
            </a:r>
            <a:r>
              <a:rPr lang="pt-BR" dirty="0" smtClean="0"/>
              <a:t>que se acompanhem as </a:t>
            </a:r>
            <a:r>
              <a:rPr lang="pt-BR" dirty="0"/>
              <a:t>transformações expressas nas manifestações </a:t>
            </a:r>
            <a:r>
              <a:rPr lang="pt-BR" dirty="0" smtClean="0"/>
              <a:t>artísticas, para que se compreendam as atitudes da época em </a:t>
            </a:r>
            <a:r>
              <a:rPr lang="pt-BR" dirty="0"/>
              <a:t>relação </a:t>
            </a:r>
            <a:r>
              <a:rPr lang="pt-BR" dirty="0" smtClean="0"/>
              <a:t>aos valores </a:t>
            </a:r>
            <a:r>
              <a:rPr lang="pt-BR" dirty="0"/>
              <a:t>da época </a:t>
            </a:r>
            <a:r>
              <a:rPr lang="pt-BR" dirty="0" smtClean="0"/>
              <a:t>em relação ao </a:t>
            </a:r>
            <a:r>
              <a:rPr lang="pt-BR" dirty="0"/>
              <a:t>valor da música e da educação musical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1080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Educação Musical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68192"/>
            <a:ext cx="10869769" cy="5389808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Dissolução </a:t>
            </a:r>
            <a:r>
              <a:rPr lang="pt-BR" dirty="0"/>
              <a:t>do ser humano em meio a vida </a:t>
            </a:r>
            <a:r>
              <a:rPr lang="pt-BR" dirty="0" err="1"/>
              <a:t>coletivizante</a:t>
            </a:r>
            <a:r>
              <a:rPr lang="pt-BR" dirty="0"/>
              <a:t> ordenada pelas condições </a:t>
            </a:r>
            <a:r>
              <a:rPr lang="pt-BR" dirty="0" smtClean="0"/>
              <a:t>massificadoras.</a:t>
            </a:r>
          </a:p>
          <a:p>
            <a:r>
              <a:rPr lang="pt-BR" dirty="0" smtClean="0"/>
              <a:t>O </a:t>
            </a:r>
            <a:r>
              <a:rPr lang="pt-BR" dirty="0"/>
              <a:t>indivíduo “ consumia-se e anulava-se”, era a situação encontrada no início do século </a:t>
            </a:r>
            <a:r>
              <a:rPr lang="pt-BR" dirty="0" smtClean="0"/>
              <a:t>XX</a:t>
            </a:r>
          </a:p>
          <a:p>
            <a:r>
              <a:rPr lang="pt-BR" dirty="0"/>
              <a:t>A</a:t>
            </a:r>
            <a:r>
              <a:rPr lang="pt-BR" dirty="0" smtClean="0"/>
              <a:t>nulando-se </a:t>
            </a:r>
            <a:r>
              <a:rPr lang="pt-BR" dirty="0"/>
              <a:t>o indivíduo(...) apresentava-se uma forte tendência de extinção da arte criativa”. </a:t>
            </a:r>
            <a:endParaRPr lang="pt-BR" dirty="0" smtClean="0"/>
          </a:p>
          <a:p>
            <a:r>
              <a:rPr lang="pt-BR" dirty="0" smtClean="0"/>
              <a:t>Foi contra </a:t>
            </a:r>
            <a:r>
              <a:rPr lang="pt-BR" dirty="0"/>
              <a:t>este estado de coisas que surgem os educadores do início do </a:t>
            </a:r>
            <a:r>
              <a:rPr lang="pt-BR" dirty="0" smtClean="0"/>
              <a:t>século XX, </a:t>
            </a:r>
            <a:r>
              <a:rPr lang="pt-BR" dirty="0"/>
              <a:t>enxergando na educação a única maneira de reverter a situação</a:t>
            </a:r>
            <a:r>
              <a:rPr lang="pt-BR" dirty="0" smtClean="0"/>
              <a:t>.</a:t>
            </a:r>
          </a:p>
          <a:p>
            <a:r>
              <a:rPr lang="pt-BR" dirty="0" smtClean="0"/>
              <a:t>Surgiram </a:t>
            </a:r>
            <a:r>
              <a:rPr lang="pt-BR" dirty="0"/>
              <a:t>propostas artísticas capazes de atuar </a:t>
            </a:r>
            <a:r>
              <a:rPr lang="pt-BR" dirty="0" smtClean="0"/>
              <a:t>nos âmbitos individual </a:t>
            </a:r>
            <a:r>
              <a:rPr lang="pt-BR" dirty="0"/>
              <a:t>e coletivo, aperfeiçoando as qualidades e a sensibilidade humana, graças a aproximação com a </a:t>
            </a:r>
            <a:r>
              <a:rPr lang="pt-BR" dirty="0" smtClean="0"/>
              <a:t>arte</a:t>
            </a:r>
          </a:p>
          <a:p>
            <a:r>
              <a:rPr lang="pt-BR" dirty="0"/>
              <a:t>Houve o aparecimento dos chamados “métodos ativos” que contribuíram para alcance deste ideal buscado.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9608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082" y="101099"/>
            <a:ext cx="9652000" cy="1143000"/>
          </a:xfrm>
        </p:spPr>
        <p:txBody>
          <a:bodyPr/>
          <a:lstStyle/>
          <a:p>
            <a:r>
              <a:rPr lang="pt-BR" dirty="0" smtClean="0"/>
              <a:t>Musical e Psicologia Experimental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257410"/>
            <a:ext cx="10844011" cy="5600589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O século XX avançou e outros fenômenos ligados à música ocuparam o foco. </a:t>
            </a:r>
          </a:p>
          <a:p>
            <a:r>
              <a:rPr lang="pt-BR" dirty="0"/>
              <a:t>Surge o incremento da pesquisa em música nas universidades e o advento da profissão de psicólogo da música.</a:t>
            </a:r>
          </a:p>
          <a:p>
            <a:r>
              <a:rPr lang="pt-BR" dirty="0" smtClean="0"/>
              <a:t>Pretendia-se  </a:t>
            </a:r>
            <a:r>
              <a:rPr lang="pt-BR" dirty="0"/>
              <a:t>determinar o que era musicalidade </a:t>
            </a:r>
            <a:r>
              <a:rPr lang="pt-BR" dirty="0" smtClean="0"/>
              <a:t>com o </a:t>
            </a:r>
            <a:r>
              <a:rPr lang="pt-BR" dirty="0"/>
              <a:t>apoio dos métodos científicos, criar métodos confiáveis dessas medidas.</a:t>
            </a:r>
          </a:p>
          <a:p>
            <a:r>
              <a:rPr lang="pt-BR" b="1" u="sng" dirty="0"/>
              <a:t>Carl </a:t>
            </a:r>
            <a:r>
              <a:rPr lang="pt-BR" b="1" u="sng" dirty="0" err="1"/>
              <a:t>Seashore</a:t>
            </a:r>
            <a:endParaRPr lang="pt-BR" b="1" u="sng" dirty="0"/>
          </a:p>
          <a:p>
            <a:r>
              <a:rPr lang="pt-BR" dirty="0"/>
              <a:t>Precursor  dos testes psicológicos para medir o que ele denomina de “talento musical”</a:t>
            </a:r>
          </a:p>
          <a:p>
            <a:r>
              <a:rPr lang="pt-BR" dirty="0"/>
              <a:t>Criou um teste chamado “The </a:t>
            </a:r>
            <a:r>
              <a:rPr lang="pt-BR" dirty="0" err="1"/>
              <a:t>measures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musical </a:t>
            </a:r>
            <a:r>
              <a:rPr lang="pt-BR" dirty="0" err="1"/>
              <a:t>talent</a:t>
            </a:r>
            <a:r>
              <a:rPr lang="pt-BR" dirty="0"/>
              <a:t>(1919)”, realizado a partir de sons </a:t>
            </a:r>
            <a:r>
              <a:rPr lang="pt-BR" dirty="0" err="1"/>
              <a:t>sinoidais</a:t>
            </a:r>
            <a:r>
              <a:rPr lang="pt-BR" dirty="0"/>
              <a:t>, visando perceber a capacidade do indivíduo em distinguir parâmetros sonoros isolados.</a:t>
            </a:r>
          </a:p>
          <a:p>
            <a:r>
              <a:rPr lang="pt-BR" dirty="0"/>
              <a:t>O teste consistia em 260 questões, que avaliavam a percepção dos parâmetros sonoros – altura, duração, intensidade e timbre – além da capacidade de retenção de ritmos e melodias simples.</a:t>
            </a:r>
          </a:p>
          <a:p>
            <a:r>
              <a:rPr lang="pt-BR" dirty="0"/>
              <a:t>A várias questões que questionam esse teste. Uma delas é a definição de talento, pois na forma como ele avalia, ele não traz uma definição de talento para poder realmente observar se os teste fazem identificação do avaliado como tal.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8718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10882648" cy="6858000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Seus procedimentos científicos são de inspiração positivista, para medir uma qualidade não facilmente definível por conter em maior parte elementos subjetivos.</a:t>
            </a:r>
          </a:p>
          <a:p>
            <a:r>
              <a:rPr lang="pt-BR" dirty="0" smtClean="0"/>
              <a:t>Em </a:t>
            </a:r>
            <a:r>
              <a:rPr lang="pt-BR" dirty="0"/>
              <a:t>seus testes, </a:t>
            </a:r>
            <a:r>
              <a:rPr lang="pt-BR" dirty="0" err="1"/>
              <a:t>Seashore</a:t>
            </a:r>
            <a:r>
              <a:rPr lang="pt-BR" dirty="0"/>
              <a:t> trabalha apenas com as parte objetivas, as que podem ser medidas com parâmetros de sonoros isolados</a:t>
            </a:r>
            <a:r>
              <a:rPr lang="pt-BR" dirty="0" smtClean="0"/>
              <a:t>.</a:t>
            </a:r>
          </a:p>
          <a:p>
            <a:r>
              <a:rPr lang="pt-BR" dirty="0" err="1" smtClean="0"/>
              <a:t>Fonterrada</a:t>
            </a:r>
            <a:r>
              <a:rPr lang="pt-BR" dirty="0" smtClean="0"/>
              <a:t> acredita que </a:t>
            </a:r>
            <a:r>
              <a:rPr lang="pt-BR" dirty="0"/>
              <a:t>medir o “talento” musical é algo impossível, pois a musicalidade comporta muitas características, objetivas e subjetivas, em um leque enorme de habilidades e capacidades expressivas mentais. </a:t>
            </a:r>
            <a:endParaRPr lang="pt-BR" dirty="0" smtClean="0"/>
          </a:p>
          <a:p>
            <a:r>
              <a:rPr lang="pt-BR" dirty="0"/>
              <a:t>Diversos pesquisadores propuseram outros modelos de testes, alguns outros se destacaram, como: </a:t>
            </a:r>
            <a:r>
              <a:rPr lang="pt-BR" u="sng" dirty="0"/>
              <a:t>Arnold </a:t>
            </a:r>
            <a:r>
              <a:rPr lang="pt-BR" u="sng" dirty="0" err="1"/>
              <a:t>Bentley</a:t>
            </a:r>
            <a:r>
              <a:rPr lang="pt-BR" u="sng" dirty="0"/>
              <a:t> </a:t>
            </a:r>
            <a:r>
              <a:rPr lang="pt-BR" dirty="0"/>
              <a:t>na Inglaterra na década de 1950 e </a:t>
            </a:r>
            <a:r>
              <a:rPr lang="pt-BR" u="sng" dirty="0"/>
              <a:t>Edwin Gordon</a:t>
            </a:r>
            <a:r>
              <a:rPr lang="pt-BR" dirty="0"/>
              <a:t>, </a:t>
            </a:r>
            <a:r>
              <a:rPr lang="pt-BR" dirty="0" err="1"/>
              <a:t>ex</a:t>
            </a:r>
            <a:r>
              <a:rPr lang="pt-BR" dirty="0"/>
              <a:t>- aluno de </a:t>
            </a:r>
            <a:r>
              <a:rPr lang="pt-BR" dirty="0" err="1"/>
              <a:t>Seashore</a:t>
            </a:r>
            <a:r>
              <a:rPr lang="pt-BR" dirty="0"/>
              <a:t> na década de 1960 e 1970</a:t>
            </a:r>
            <a:r>
              <a:rPr lang="pt-BR" dirty="0" smtClean="0"/>
              <a:t>.</a:t>
            </a:r>
          </a:p>
          <a:p>
            <a:r>
              <a:rPr lang="pt-BR" b="1" u="sng" dirty="0"/>
              <a:t>Arnold </a:t>
            </a:r>
            <a:r>
              <a:rPr lang="pt-BR" b="1" u="sng" dirty="0" err="1" smtClean="0"/>
              <a:t>Bentley</a:t>
            </a:r>
            <a:endParaRPr lang="pt-BR" b="1" u="sng" dirty="0" smtClean="0"/>
          </a:p>
          <a:p>
            <a:r>
              <a:rPr lang="pt-BR" dirty="0"/>
              <a:t>O teste de </a:t>
            </a:r>
            <a:r>
              <a:rPr lang="pt-BR" dirty="0" err="1"/>
              <a:t>Bentley</a:t>
            </a:r>
            <a:r>
              <a:rPr lang="pt-BR" dirty="0"/>
              <a:t> é destinado a crianças em idade escolar (de oito a quatorze anos) é segue semelhante ao teste de </a:t>
            </a:r>
            <a:r>
              <a:rPr lang="pt-BR" dirty="0" err="1"/>
              <a:t>Seashore</a:t>
            </a:r>
            <a:r>
              <a:rPr lang="pt-BR" dirty="0"/>
              <a:t>, mas em vez de som </a:t>
            </a:r>
            <a:r>
              <a:rPr lang="pt-BR" dirty="0" err="1"/>
              <a:t>sinoidal</a:t>
            </a:r>
            <a:r>
              <a:rPr lang="pt-BR" dirty="0"/>
              <a:t>, ele utiliza gravação de sons no registro da flauta de um órgão de tubos, que por ter poucos tubos, aproxima-se do som puro e,  por ser mais interessante e musical</a:t>
            </a:r>
            <a:r>
              <a:rPr lang="pt-BR" dirty="0" smtClean="0"/>
              <a:t>.</a:t>
            </a:r>
          </a:p>
          <a:p>
            <a:r>
              <a:rPr lang="pt-BR" dirty="0"/>
              <a:t>A alternativa de </a:t>
            </a:r>
            <a:r>
              <a:rPr lang="pt-BR" dirty="0" err="1"/>
              <a:t>Bentley</a:t>
            </a:r>
            <a:r>
              <a:rPr lang="pt-BR" dirty="0"/>
              <a:t> apresenta problemas quanto a realização, onde dependendo da sala que se faz o teste, o resultado se modifica em razão do tempo de </a:t>
            </a:r>
            <a:r>
              <a:rPr lang="pt-BR" dirty="0" err="1"/>
              <a:t>reverbação</a:t>
            </a:r>
            <a:r>
              <a:rPr lang="pt-BR" dirty="0"/>
              <a:t>, prejudicando as respostas do item “duração</a:t>
            </a:r>
            <a:r>
              <a:rPr lang="pt-BR" dirty="0" smtClean="0"/>
              <a:t>”.</a:t>
            </a:r>
          </a:p>
          <a:p>
            <a:r>
              <a:rPr lang="pt-BR" dirty="0"/>
              <a:t>Mesmo </a:t>
            </a:r>
            <a:r>
              <a:rPr lang="pt-BR" dirty="0" err="1"/>
              <a:t>Bentley</a:t>
            </a:r>
            <a:r>
              <a:rPr lang="pt-BR" dirty="0"/>
              <a:t> utilizando um outro material para realizar os teste, seu pensamento alinha-se a </a:t>
            </a:r>
            <a:r>
              <a:rPr lang="pt-BR" dirty="0" err="1"/>
              <a:t>Seashore</a:t>
            </a:r>
            <a:r>
              <a:rPr lang="pt-BR" dirty="0"/>
              <a:t> no pressuposto de ser possível detectar um “talento musical” em um fenômeno isolado que não tem nada a ver com a “obra artística”.</a:t>
            </a:r>
          </a:p>
          <a:p>
            <a:endParaRPr lang="pt-BR" dirty="0"/>
          </a:p>
          <a:p>
            <a:endParaRPr lang="pt-BR" dirty="0"/>
          </a:p>
          <a:p>
            <a:endParaRPr lang="pt-BR" b="1" u="sng" dirty="0"/>
          </a:p>
          <a:p>
            <a:endParaRPr lang="pt-BR" sz="3200" dirty="0" smtClean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7700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291</TotalTime>
  <Words>1883</Words>
  <Application>Microsoft Office PowerPoint</Application>
  <PresentationFormat>Personalizar</PresentationFormat>
  <Paragraphs>81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Opulento</vt:lpstr>
      <vt:lpstr>O Século XX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Educação Musical</vt:lpstr>
      <vt:lpstr>Musical e Psicologia Experimental</vt:lpstr>
      <vt:lpstr>Apresentação do PowerPoint</vt:lpstr>
      <vt:lpstr>Apresentação do PowerPoint</vt:lpstr>
      <vt:lpstr>Apresentação do PowerPoint</vt:lpstr>
      <vt:lpstr>Apresentação do PowerPoint</vt:lpstr>
      <vt:lpstr>Música, psicologia do desenvolvimento e psicologia social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Século XX</dc:title>
  <dc:creator>Mayara Vizu</dc:creator>
  <cp:lastModifiedBy>cce</cp:lastModifiedBy>
  <cp:revision>69</cp:revision>
  <dcterms:created xsi:type="dcterms:W3CDTF">2015-04-10T18:58:40Z</dcterms:created>
  <dcterms:modified xsi:type="dcterms:W3CDTF">2015-04-15T15:09:33Z</dcterms:modified>
</cp:coreProperties>
</file>