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Century Gothic" pitchFamily="34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8B570AF6-1D50-4797-9CC0-1B55332CB858}">
  <a:tblStyle styleId="{8B570AF6-1D50-4797-9CC0-1B55332CB8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102" y="-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725a96f4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725a96f4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a7166d2b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a7166d2b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a7166d2b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a7166d2b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a7166d2b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a7166d2b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a7166d2b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a7166d2b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a7166d2b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a7166d2b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a7166d2b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a7166d2b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8de1b032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88de1b032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912ae18b7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912ae18b7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8de1b032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8de1b032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8544cbe1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8544cbe1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a7166d2b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8a7166d2b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912ae18b7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912ae18b7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912ae18b7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912ae18b7_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912ae18b7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912ae18b7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912ae18b7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912ae18b7_4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725a96f4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725a96f4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9d5bc3d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89d5bc3d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88ae432c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88ae432c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8ae432cbf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88ae432cbf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8b88a1cc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88b88a1cc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8544cbe1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8544cbe1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99ca2aad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99ca2aad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8544cbe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8544cbe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88d5621b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88d5621b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725a96f4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725a96f4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8544cbe1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8544cbe1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8544cbe1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8544cbe1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725a96f4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725a96f4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8b88a1cc2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8b88a1cc2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8b88a1cc2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8b88a1cc2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8b88a1cc2_3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8b88a1cc2_3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fconcursos.com/passe/comentario-questao-do-dia-epidemiologia-24-03-17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d90fm.com/2018/09/19/secretaria-de-saude-de-nao-me-toque-oferece-grupos-de-gestantes-para-que-pais-e-maes-possam-tirar-todas-as-duvidas-antes-do-bebe-chegar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refeitura.sp.gov.br/cidade/secretarias/saude/noticias/?p=201026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rabalhosescolares.net/a-historia-da-enfermagem-profissional-no-brasil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271950" y="3185379"/>
            <a:ext cx="6686400" cy="2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Disciplina de Enfermagem em Saúde Coletiva na Atenção Primária</a:t>
            </a:r>
            <a:endParaRPr sz="17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Alunos: Daniele Scherbaty</a:t>
            </a:r>
            <a:endParaRPr sz="17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Fábio Vidal Franco</a:t>
            </a:r>
            <a:endParaRPr sz="17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Flávia Pereira de Souza</a:t>
            </a:r>
            <a:endParaRPr sz="17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Elaine Ribeiro do Amaral</a:t>
            </a:r>
            <a:endParaRPr sz="17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Juliana Muniz Possato Venancio</a:t>
            </a:r>
            <a:endParaRPr sz="17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25" y="1444675"/>
            <a:ext cx="82677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270500" y="0"/>
            <a:ext cx="8214600" cy="49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pt-BR" sz="29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sucessivas mudanças na forma de pensar a doença, a preocupação com o bem-estar e conceito ampliado de saúde geraram uma nova concepção: a determinação social da saúde e da doença.</a:t>
            </a:r>
            <a:endParaRPr sz="15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r>
              <a:rPr lang="pt-BR" sz="1200"/>
              <a:t>Trab. Educ. Saúde, Rio de Janeiro, v. 16 n. 3, p. 869-897, set./dez. 2018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270500" y="0"/>
            <a:ext cx="8214600" cy="49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pt-BR" sz="29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>
                <a:solidFill>
                  <a:srgbClr val="0BD0D9"/>
                </a:solidFill>
              </a:rPr>
              <a:t></a:t>
            </a:r>
            <a:r>
              <a:rPr lang="pt-BR" sz="2400">
                <a:solidFill>
                  <a:schemeClr val="dk1"/>
                </a:solidFill>
              </a:rPr>
              <a:t>A determinação social da saúde é um referencial teórico que discute a abrangência da coletividade e do caráter histórico-social do processo saúde-doença, não colocando em foco discussões de dados epidemiológicos individuais. Propicia explicitar a relação entre o biológico e o social, divergindo da abordagem dos DSS.</a:t>
            </a:r>
            <a:endParaRPr sz="2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r>
              <a:rPr lang="pt-BR" sz="1200"/>
              <a:t>Trab. Educ. Saúde, Rio de Janeiro, v. 16 n. 3, p. 869-897, set./dez. 2018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body" idx="1"/>
          </p:nvPr>
        </p:nvSpPr>
        <p:spPr>
          <a:xfrm>
            <a:off x="270500" y="0"/>
            <a:ext cx="8214600" cy="49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pt-BR" sz="29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sz="1900"/>
          </a:p>
        </p:txBody>
      </p:sp>
      <p:sp>
        <p:nvSpPr>
          <p:cNvPr id="165" name="Google Shape;165;p24"/>
          <p:cNvSpPr/>
          <p:nvPr/>
        </p:nvSpPr>
        <p:spPr>
          <a:xfrm>
            <a:off x="270500" y="61600"/>
            <a:ext cx="3933600" cy="50820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rgbClr val="FFFFFF"/>
                </a:solidFill>
              </a:rPr>
              <a:t> </a:t>
            </a:r>
            <a:r>
              <a:rPr lang="pt-BR" sz="1600">
                <a:solidFill>
                  <a:srgbClr val="434343"/>
                </a:solidFill>
              </a:rPr>
              <a:t>Tarlov , propôs um modelo que contemplava 5 níveis de determinação social da doença, indo do nível individual para o coletivo (TARLOV, 1999):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434343"/>
                </a:solidFill>
              </a:rPr>
              <a:t> 1. biológico, físico e psíquico;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434343"/>
                </a:solidFill>
              </a:rPr>
              <a:t> 2. estilo de vida;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434343"/>
                </a:solidFill>
              </a:rPr>
              <a:t>3. determinantes ambientais e comunitários (família, escola, emprego e outros);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434343"/>
                </a:solidFill>
              </a:rPr>
              <a:t> 4. determinantes ambientais físicos, climáticos e de contaminação ambiental;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434343"/>
                </a:solidFill>
              </a:rPr>
              <a:t> 5. estrutura macrossocial, política e percepção populacional. 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</a:endParaRPr>
          </a:p>
        </p:txBody>
      </p:sp>
      <p:sp>
        <p:nvSpPr>
          <p:cNvPr id="166" name="Google Shape;166;p24"/>
          <p:cNvSpPr/>
          <p:nvPr/>
        </p:nvSpPr>
        <p:spPr>
          <a:xfrm>
            <a:off x="4558300" y="261800"/>
            <a:ext cx="4265700" cy="46659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Wilkinson e Marmot (2003)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•Gradiente social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•Estresse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•Infância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•Rede social x exclusão social: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•Trabalho x desemprego: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•Suporte social: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•Comportamentos ou escolhas pessoais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body" idx="1"/>
          </p:nvPr>
        </p:nvSpPr>
        <p:spPr>
          <a:xfrm>
            <a:off x="270500" y="0"/>
            <a:ext cx="8214600" cy="49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pt-BR" sz="29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900"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575" y="190500"/>
            <a:ext cx="59751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body" idx="1"/>
          </p:nvPr>
        </p:nvSpPr>
        <p:spPr>
          <a:xfrm>
            <a:off x="77000" y="0"/>
            <a:ext cx="8408100" cy="49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50">
                <a:solidFill>
                  <a:srgbClr val="0BD0D9"/>
                </a:solidFill>
              </a:rPr>
              <a:t></a:t>
            </a:r>
            <a:r>
              <a:rPr lang="pt-BR" sz="2600">
                <a:solidFill>
                  <a:schemeClr val="dk1"/>
                </a:solidFill>
              </a:rPr>
              <a:t>A Nova Promoção de Saúde enfatiza que o processo saúde-doença é um processo social caracterizado pelas relações dos homens com o seu meio e com o coletivo de indivíduos, envolto do trabalho e das relações sociais e culturais, num determinado espaço geográfico e tempo histórico . 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 l="-237230" t="-30280" r="237230" b="30279"/>
          <a:stretch/>
        </p:blipFill>
        <p:spPr>
          <a:xfrm>
            <a:off x="178088" y="1578163"/>
            <a:ext cx="1895475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77000" y="0"/>
            <a:ext cx="8408100" cy="49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450">
                <a:solidFill>
                  <a:srgbClr val="0BD0D9"/>
                </a:solidFill>
              </a:rPr>
              <a:t>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l="-237230" t="-30280" r="237230" b="30279"/>
          <a:stretch/>
        </p:blipFill>
        <p:spPr>
          <a:xfrm>
            <a:off x="178088" y="1578163"/>
            <a:ext cx="1895475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00" y="0"/>
            <a:ext cx="4327325" cy="44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5325" y="284900"/>
            <a:ext cx="4638675" cy="41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body" idx="1"/>
          </p:nvPr>
        </p:nvSpPr>
        <p:spPr>
          <a:xfrm>
            <a:off x="157700" y="333700"/>
            <a:ext cx="8520600" cy="40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endParaRPr sz="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7015000" y="4502700"/>
            <a:ext cx="22929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93" name="Google Shape;193;p28"/>
          <p:cNvSpPr txBox="1"/>
          <p:nvPr/>
        </p:nvSpPr>
        <p:spPr>
          <a:xfrm>
            <a:off x="1799550" y="4498875"/>
            <a:ext cx="19338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</a:t>
            </a:r>
            <a:endParaRPr/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200" y="333700"/>
            <a:ext cx="4562475" cy="44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6097000" y="445025"/>
            <a:ext cx="2735400" cy="8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5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5385225" y="181275"/>
            <a:ext cx="3576900" cy="3693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pt-BR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Vigilância, monitoramento e avaliação, enquanto uso de múltiplas abordagens na geração e análise de informações sobre as condições de saúde de sujeitos e grupos populacionais, visando subsidiar decisões, intervenções e implantar políticas públicas de promoção da saúde;</a:t>
            </a:r>
            <a:endParaRPr/>
          </a:p>
        </p:txBody>
      </p:sp>
      <p:sp>
        <p:nvSpPr>
          <p:cNvPr id="201" name="Google Shape;201;p29"/>
          <p:cNvSpPr/>
          <p:nvPr/>
        </p:nvSpPr>
        <p:spPr>
          <a:xfrm>
            <a:off x="402900" y="308900"/>
            <a:ext cx="3760200" cy="35856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 txBox="1"/>
          <p:nvPr/>
        </p:nvSpPr>
        <p:spPr>
          <a:xfrm>
            <a:off x="577500" y="523725"/>
            <a:ext cx="3411000" cy="30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Sistematizar as informações e resultados de análises, estudos e pesquisas;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Definir e divulgar instrumentos de avaliação e monitoramento da</a:t>
            </a:r>
            <a:r>
              <a:rPr lang="pt-B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situação de saúde da população, subsidia os gestores de saúde no planejamento e na implementação de políticas públicas.</a:t>
            </a:r>
            <a:b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00"/>
          </a:p>
        </p:txBody>
      </p:sp>
      <p:sp>
        <p:nvSpPr>
          <p:cNvPr id="203" name="Google Shape;203;p29"/>
          <p:cNvSpPr txBox="1"/>
          <p:nvPr/>
        </p:nvSpPr>
        <p:spPr>
          <a:xfrm>
            <a:off x="362600" y="4124575"/>
            <a:ext cx="3975000" cy="8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Sistemas de informação e Monitoramento</a:t>
            </a:r>
            <a:endParaRPr sz="300"/>
          </a:p>
        </p:txBody>
      </p:sp>
      <p:sp>
        <p:nvSpPr>
          <p:cNvPr id="204" name="Google Shape;204;p29"/>
          <p:cNvSpPr txBox="1"/>
          <p:nvPr/>
        </p:nvSpPr>
        <p:spPr>
          <a:xfrm>
            <a:off x="6929625" y="4176575"/>
            <a:ext cx="17325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9"/>
          <p:cNvSpPr txBox="1"/>
          <p:nvPr/>
        </p:nvSpPr>
        <p:spPr>
          <a:xfrm>
            <a:off x="6822200" y="4149725"/>
            <a:ext cx="16653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RAS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3196225" y="1251600"/>
            <a:ext cx="3478200" cy="28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56" y="0"/>
            <a:ext cx="33289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71999" cy="10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8700" y="765475"/>
            <a:ext cx="3905250" cy="29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8950" y="1935850"/>
            <a:ext cx="3611425" cy="26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1300" y="2633713"/>
            <a:ext cx="3448050" cy="30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311700" y="122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/>
          </a:p>
        </p:txBody>
      </p:sp>
      <p:sp>
        <p:nvSpPr>
          <p:cNvPr id="221" name="Google Shape;221;p31"/>
          <p:cNvSpPr txBox="1"/>
          <p:nvPr/>
        </p:nvSpPr>
        <p:spPr>
          <a:xfrm>
            <a:off x="142950" y="4395225"/>
            <a:ext cx="88581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775"/>
            <a:ext cx="4843375" cy="8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00" y="822163"/>
            <a:ext cx="3466648" cy="34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5775" y="127575"/>
            <a:ext cx="3938525" cy="488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 txBox="1"/>
          <p:nvPr/>
        </p:nvSpPr>
        <p:spPr>
          <a:xfrm>
            <a:off x="228300" y="4619750"/>
            <a:ext cx="42705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025" y="4034838"/>
            <a:ext cx="43910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4"/>
          <p:cNvCxnSpPr/>
          <p:nvPr/>
        </p:nvCxnSpPr>
        <p:spPr>
          <a:xfrm rot="10800000" flipH="1">
            <a:off x="719475" y="2434675"/>
            <a:ext cx="7883700" cy="4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14"/>
          <p:cNvSpPr txBox="1"/>
          <p:nvPr/>
        </p:nvSpPr>
        <p:spPr>
          <a:xfrm>
            <a:off x="995025" y="835000"/>
            <a:ext cx="2326800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Century Gothic"/>
                <a:ea typeface="Century Gothic"/>
                <a:cs typeface="Century Gothic"/>
                <a:sym typeface="Century Gothic"/>
              </a:rPr>
              <a:t>Modelo Leavell e Clark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Century Gothic"/>
                <a:ea typeface="Century Gothic"/>
                <a:cs typeface="Century Gothic"/>
                <a:sym typeface="Century Gothic"/>
              </a:rPr>
              <a:t>(História Natural da doença</a:t>
            </a:r>
            <a:r>
              <a:rPr lang="pt-BR"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990050" y="2480575"/>
            <a:ext cx="826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entury Gothic"/>
                <a:ea typeface="Century Gothic"/>
                <a:cs typeface="Century Gothic"/>
                <a:sym typeface="Century Gothic"/>
              </a:rPr>
              <a:t>1940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153075" y="3399075"/>
            <a:ext cx="3168600" cy="16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entury Gothic"/>
                <a:ea typeface="Century Gothic"/>
                <a:cs typeface="Century Gothic"/>
                <a:sym typeface="Century Gothic"/>
              </a:rPr>
              <a:t>No Brasil: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1942:  I Conferência Nacional de Saúde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72938"/>
              </a:solidFill>
              <a:highlight>
                <a:srgbClr val="FFFFFF"/>
              </a:highlight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683750" y="2441275"/>
            <a:ext cx="1132800" cy="42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1940</a:t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6153000" y="2441275"/>
            <a:ext cx="1132800" cy="42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1970</a:t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5679275" y="842625"/>
            <a:ext cx="2923800" cy="15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“</a:t>
            </a:r>
            <a:r>
              <a:rPr lang="pt-BR" sz="1600">
                <a:latin typeface="Times New Roman"/>
                <a:ea typeface="Times New Roman"/>
                <a:cs typeface="Times New Roman"/>
                <a:sym typeface="Times New Roman"/>
              </a:rPr>
              <a:t>Nova Concepção de Saúde”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pt-BR" sz="1600">
                <a:latin typeface="Times New Roman"/>
                <a:ea typeface="Times New Roman"/>
                <a:cs typeface="Times New Roman"/>
                <a:sym typeface="Times New Roman"/>
              </a:rPr>
              <a:t>Abertura da china nacionalista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pt-BR" sz="1600">
                <a:latin typeface="Times New Roman"/>
                <a:ea typeface="Times New Roman"/>
                <a:cs typeface="Times New Roman"/>
                <a:sym typeface="Times New Roman"/>
              </a:rPr>
              <a:t>Movimento canadense: Relatório Lalonde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112875" y="2830675"/>
            <a:ext cx="2663700" cy="2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 Brasil: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1970: Sistema Epidemiologia se consolidando, notif. de algumas doenças. E Programas de Imunização.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1974: Criação do INAMPS </a:t>
            </a:r>
            <a:b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pelo regime Militar 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347" y="3656747"/>
            <a:ext cx="1804325" cy="13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91850" y="1072250"/>
            <a:ext cx="1025700" cy="20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</p:txBody>
      </p:sp>
      <p:sp>
        <p:nvSpPr>
          <p:cNvPr id="70" name="Google Shape;70;p14"/>
          <p:cNvSpPr/>
          <p:nvPr/>
        </p:nvSpPr>
        <p:spPr>
          <a:xfrm>
            <a:off x="91850" y="1148775"/>
            <a:ext cx="1132800" cy="2250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1808: Corte Portuguesa chega ao brasil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1832: A vacinação se torna obrigatór</a:t>
            </a:r>
            <a:r>
              <a:rPr lang="pt-BR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ia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2225" y="3974675"/>
            <a:ext cx="1459373" cy="101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59300" y="0"/>
            <a:ext cx="89271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Histórico da Promoção à Saúde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3550" y="61600"/>
            <a:ext cx="4111725" cy="502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1">
                <a:solidFill>
                  <a:srgbClr val="001C74"/>
                </a:solidFill>
              </a:rPr>
              <a:t>Combate à Covid-19|</a:t>
            </a:r>
            <a:endParaRPr sz="2300" b="1">
              <a:solidFill>
                <a:srgbClr val="001C7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1">
                <a:solidFill>
                  <a:srgbClr val="20C9F8"/>
                </a:solidFill>
              </a:rPr>
              <a:t>Monitoramentos – SRAG Campo Limpo e Vila Andrade</a:t>
            </a:r>
            <a:endParaRPr sz="2300" b="1">
              <a:solidFill>
                <a:srgbClr val="20C9F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525" y="1275800"/>
            <a:ext cx="5420850" cy="36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025" y="4571500"/>
            <a:ext cx="626745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2825" y="1449200"/>
            <a:ext cx="1438275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1088" y="82350"/>
            <a:ext cx="12954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6325" y="1720725"/>
            <a:ext cx="13049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31288"/>
            <a:ext cx="7387550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/>
          <p:nvPr/>
        </p:nvSpPr>
        <p:spPr>
          <a:xfrm>
            <a:off x="0" y="1720725"/>
            <a:ext cx="6016500" cy="1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387026"/>
                </a:solidFill>
              </a:rPr>
              <a:t>Duas escolas estaduais: centro de isolamento para pessoas sintomáticas respiratórias com teste RT-PCR positivo</a:t>
            </a:r>
            <a:endParaRPr sz="1300">
              <a:solidFill>
                <a:srgbClr val="387026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387026"/>
                </a:solidFill>
              </a:rPr>
              <a:t>Doação de material de higiene (álcool em gel e máscara) para pacientes diagnosticados com COVID19</a:t>
            </a:r>
            <a:endParaRPr sz="1300">
              <a:solidFill>
                <a:srgbClr val="387026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387026"/>
                </a:solidFill>
              </a:rPr>
              <a:t>Unidades de coleta de RT-PCR em parceria com o Projeto, além das realizadas pela SMS : UBS Paraisópolis 1, UBS Paraisópolis 2, UBS Paraisópolis 3 e AMA Paraisópolis</a:t>
            </a:r>
            <a:endParaRPr sz="1300">
              <a:solidFill>
                <a:srgbClr val="387026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387026"/>
                </a:solidFill>
              </a:rPr>
              <a:t>Possibilidade de encaminhamento estendida para demais UBS Einstein posteriormente, devido a baixa taxa média de ocupação (15-20 pessoas/dia.)</a:t>
            </a:r>
            <a:endParaRPr sz="1300">
              <a:solidFill>
                <a:srgbClr val="38702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Comunidade de Paraisópolis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20124" cy="33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655" y="1170125"/>
            <a:ext cx="3991645" cy="33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1725"/>
            <a:ext cx="8617075" cy="474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050" y="210050"/>
            <a:ext cx="6746480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255475" y="96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Promovendo Saúde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9" name="Google Shape;27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700" y="669338"/>
            <a:ext cx="6042601" cy="438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Ampliado de Saúde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“Em seu sentido mais abrangente, a saúde é resultante das condições de alimentação, habitação, educação, renda, meio ambiente, trabalho, transporte, emprego, lazer, liberdade, acesso e posse da terra e acesso a serviços de saúde. É, assim, antes de tudo, o resultado das formas de organização social da produção, as quais podem gerar grandes desigualdades nos níveis de vida. A saúde não é um conceito abstrato. Define-se no contexto histórico de determinada sociedade e num dado momento de seu desenvolvimento, devendo ser conquistada pela população em suas lutas cotidianas”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</a:rPr>
              <a:t>(Anais da 8º Conferência Nacional de Saúde, 1986)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chemeClr val="dk1"/>
                </a:solidFill>
              </a:rPr>
              <a:t>(WHO,1986)</a:t>
            </a:r>
            <a:endParaRPr sz="3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>
            <a:spLocks noGrp="1"/>
          </p:cNvSpPr>
          <p:nvPr>
            <p:ph type="body" idx="1"/>
          </p:nvPr>
        </p:nvSpPr>
        <p:spPr>
          <a:xfrm>
            <a:off x="311700" y="239275"/>
            <a:ext cx="85206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Promover a vida considerando suas múltiplas dimensões envolve tanto ações globais do Estado, quanto a singularidade e autonomia dos sujeitos e não pode ser responsabilidade apenas de um setor de conhecimentos e práticas e sim de várias áreas de conhecimento através da intersetorialidade. (CZERESNIA, 2003)</a:t>
            </a:r>
            <a:endParaRPr sz="1900" b="1"/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975" y="1369750"/>
            <a:ext cx="5825699" cy="356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15"/>
          <p:cNvCxnSpPr/>
          <p:nvPr/>
        </p:nvCxnSpPr>
        <p:spPr>
          <a:xfrm rot="10800000" flipH="1">
            <a:off x="719475" y="2587075"/>
            <a:ext cx="7883700" cy="4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78;p15"/>
          <p:cNvSpPr txBox="1"/>
          <p:nvPr/>
        </p:nvSpPr>
        <p:spPr>
          <a:xfrm>
            <a:off x="0" y="673300"/>
            <a:ext cx="3582300" cy="1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Conferência Internacional de Cuidados Primários de Saúde de Alma Ata: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“ Saúde para todos no ano 2000</a:t>
            </a: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” e Estratégias de Atenção Primária à Saúde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90050" y="2632975"/>
            <a:ext cx="826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entury Gothic"/>
                <a:ea typeface="Century Gothic"/>
                <a:cs typeface="Century Gothic"/>
                <a:sym typeface="Century Gothic"/>
              </a:rPr>
              <a:t>1940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53075" y="2983075"/>
            <a:ext cx="3873000" cy="2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No Brasil: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1978: Erradicação da Varíola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1979: Programa de Interiorização das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Ações de Saúde e saneamento (PIASS)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72938"/>
              </a:solidFill>
              <a:highlight>
                <a:srgbClr val="FFFFFF"/>
              </a:highlight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1683750" y="2593675"/>
            <a:ext cx="1132800" cy="42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1978</a:t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6153000" y="2593675"/>
            <a:ext cx="1132800" cy="42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1986</a:t>
            </a: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5112875" y="688800"/>
            <a:ext cx="4031100" cy="1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Carta de Ottawa: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Estratégias da Promoção à Saúde: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1) Políticas Públicas saudáveis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2) Criação de Ambientes saudáveis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3) Reorientações dos serviços de saúde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4) Ações comunitárias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5) Desenv. Habilidades pessoais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464975" y="2983075"/>
            <a:ext cx="3679200" cy="2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 Brasil: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1986: Movimento da Reforma Sanitária, ocorre a  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8° Conferência Nacional de saúde : reafirmando que a saúde deve ser garantida pelo Estado.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635" y="1477876"/>
            <a:ext cx="1523225" cy="109382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159300" y="0"/>
            <a:ext cx="89271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Histórico da Promoção à Saúde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>
            <a:spLocks noGrp="1"/>
          </p:cNvSpPr>
          <p:nvPr>
            <p:ph type="title"/>
          </p:nvPr>
        </p:nvSpPr>
        <p:spPr>
          <a:xfrm>
            <a:off x="311700" y="72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PROMOÇÃO VS PREVENÇÃO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7" name="Google Shape;29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550" y="708125"/>
            <a:ext cx="6366199" cy="427502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2"/>
          <p:cNvSpPr txBox="1"/>
          <p:nvPr/>
        </p:nvSpPr>
        <p:spPr>
          <a:xfrm>
            <a:off x="3427075" y="4923775"/>
            <a:ext cx="72918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latin typeface="Times New Roman"/>
                <a:ea typeface="Times New Roman"/>
                <a:cs typeface="Times New Roman"/>
                <a:sym typeface="Times New Roman"/>
              </a:rPr>
              <a:t>Adaptado do modelo apresentado no link </a:t>
            </a:r>
            <a:r>
              <a:rPr lang="pt-BR" sz="800">
                <a:uFill>
                  <a:noFill/>
                </a:uFill>
                <a:hlinkClick r:id="rId4"/>
              </a:rPr>
              <a:t>https://enfconcursos.com/passe/comentario-questao-do-dia-epidemiologia-24-03-17/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Tecnologias e Instrumentos na Promoção da Saúde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43"/>
          <p:cNvSpPr txBox="1">
            <a:spLocks noGrp="1"/>
          </p:cNvSpPr>
          <p:nvPr>
            <p:ph type="body" idx="1"/>
          </p:nvPr>
        </p:nvSpPr>
        <p:spPr>
          <a:xfrm>
            <a:off x="239675" y="13397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pt-BR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Tecnologia Leve: Trabalho Vivo, Trabalho Criativo (Merhy, 2002)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pt-BR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todos os instrumentos da APS faz-se necessário Educação em Saúde para Promoção da Saúde 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pt-BR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 em Saúde com Grupos: Possibilidade de uma Práxis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pt-BR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Modelo Tradicional (preventivista, bancário) x Modelo Radical 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>
            <a:spLocks noGrp="1"/>
          </p:cNvSpPr>
          <p:nvPr>
            <p:ph type="body" idx="1"/>
          </p:nvPr>
        </p:nvSpPr>
        <p:spPr>
          <a:xfrm>
            <a:off x="614550" y="478775"/>
            <a:ext cx="8204700" cy="4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1">
                <a:solidFill>
                  <a:srgbClr val="000000"/>
                </a:solidFill>
              </a:rPr>
              <a:t>Artigo: Influência do contexto social na manutenção</a:t>
            </a:r>
            <a:endParaRPr sz="23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000000"/>
                </a:solidFill>
              </a:rPr>
              <a:t>do tabagismo em gestantes</a:t>
            </a:r>
            <a:endParaRPr sz="23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rgbClr val="000000"/>
                </a:solidFill>
              </a:rPr>
              <a:t>SIQUEIRA LD, FRACOLLI LA, MAEDA ST.  - Rev Bras Enferm. São Paulo, 2019 </a:t>
            </a:r>
            <a:endParaRPr sz="8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000000"/>
                </a:solidFill>
              </a:rPr>
              <a:t>“ Abordar o tabagismo no acompanhamento pré-natal significa possibilitar momentos de reflexão sobre suas escolhas e sua própria vida”. </a:t>
            </a:r>
            <a:endParaRPr sz="21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000000"/>
                </a:solidFill>
              </a:rPr>
              <a:t/>
            </a:r>
            <a:br>
              <a:rPr lang="pt-BR" sz="2100" b="1">
                <a:solidFill>
                  <a:srgbClr val="000000"/>
                </a:solidFill>
              </a:rPr>
            </a:br>
            <a:r>
              <a:rPr lang="pt-BR" sz="2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t-BR" sz="2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1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Imagem disponível em: </a:t>
            </a:r>
            <a:r>
              <a:rPr lang="pt-BR" sz="1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https://rd90fm.com/2018/09/19/secretaria-de-saude-de-nao-me-toque-oferece-grupos-de-gestantes-para-que-pais-e-maes-possam-tirar-todas-as-duvidas-antes-do-bebe-chegar/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1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>
            <a:spLocks noGrp="1"/>
          </p:cNvSpPr>
          <p:nvPr>
            <p:ph type="body" idx="1"/>
          </p:nvPr>
        </p:nvSpPr>
        <p:spPr>
          <a:xfrm>
            <a:off x="311700" y="86600"/>
            <a:ext cx="8520600" cy="30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000000"/>
                </a:solidFill>
              </a:rPr>
              <a:t>“</a:t>
            </a:r>
            <a:r>
              <a:rPr lang="pt-BR" b="1">
                <a:solidFill>
                  <a:srgbClr val="000000"/>
                </a:solidFill>
              </a:rPr>
              <a:t> Ensinar não é transferir conhecimento, mas criar as possibilidades para a sua produção ou a sua construção. Quem ensina aprende ao ensinar e quem aprende ensina ao aprender.”</a:t>
            </a:r>
            <a:endParaRPr b="1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00000"/>
                </a:solidFill>
              </a:rPr>
              <a:t>Paulo Freire</a:t>
            </a:r>
            <a:endParaRPr sz="1500" b="1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</a:rPr>
              <a:t>Disponível em</a:t>
            </a:r>
            <a:r>
              <a:rPr lang="pt-BR" sz="1400">
                <a:solidFill>
                  <a:srgbClr val="000000"/>
                </a:solidFill>
              </a:rPr>
              <a:t>: </a:t>
            </a:r>
            <a:r>
              <a:rPr lang="pt-BR" sz="1000" u="sng">
                <a:solidFill>
                  <a:srgbClr val="000000"/>
                </a:solidFill>
                <a:hlinkClick r:id="rId4"/>
              </a:rPr>
              <a:t>https://www.prefeitura.sp.gov.br/cidade/secretarias/saude/noticias/?p=201026</a:t>
            </a:r>
            <a:endParaRPr sz="14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990000"/>
                </a:solidFill>
              </a:rPr>
              <a:t>Parabéns Enfermagem! </a:t>
            </a:r>
            <a:endParaRPr b="1">
              <a:solidFill>
                <a:srgbClr val="99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00000"/>
                </a:solidFill>
              </a:rPr>
              <a:t>Sabemos que os desafios existem, mas os avanços são muitos e fazem diferença! </a:t>
            </a:r>
            <a:endParaRPr sz="1500" b="1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50" b="1">
                <a:solidFill>
                  <a:srgbClr val="CC0000"/>
                </a:solidFill>
              </a:rPr>
              <a:t>OMS define 2020 como ano internacional dos profissionais de enfermagem e obstetrícia</a:t>
            </a:r>
            <a:endParaRPr sz="145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400" b="1">
                <a:solidFill>
                  <a:srgbClr val="000000"/>
                </a:solidFill>
              </a:rPr>
              <a:t>"Investir em enfermagem e obstetrícia significa oferecer saúde para todas e todos, o que terá um efeito profundo na saúde global e no bem-estar" </a:t>
            </a:r>
            <a:r>
              <a:rPr lang="pt-BR" sz="1300" b="1">
                <a:solidFill>
                  <a:srgbClr val="000000"/>
                </a:solidFill>
              </a:rPr>
              <a:t>afirmou Carissa Etienne, diretora regional da OMS para as Américas e diretora da OPAS.</a:t>
            </a:r>
            <a:endParaRPr sz="16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Referências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311700" y="898525"/>
            <a:ext cx="8520600" cy="3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pt-BR" sz="1400">
                <a:latin typeface="Times New Roman"/>
                <a:ea typeface="Times New Roman"/>
                <a:cs typeface="Times New Roman"/>
                <a:sym typeface="Times New Roman"/>
              </a:rPr>
              <a:t>Czeresnia D. Promoção da saúde: conceitos, reflexões, tendências. Rio de Janeiro: Fiocruz; 2003. p.39-53.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pt-BR" sz="1100">
                <a:latin typeface="Times New Roman"/>
                <a:ea typeface="Times New Roman"/>
                <a:cs typeface="Times New Roman"/>
                <a:sym typeface="Times New Roman"/>
              </a:rPr>
              <a:t>FERRI,S.M.N. ET AL. As tecnologias leves como geradoras de satisfação em usuários de uma unidade de saúde da família. Interface - Commuic., Saúde, Educ, v.11, n.23, p 515-29, set/dez 2007.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pt-BR" sz="1400">
                <a:latin typeface="Times New Roman"/>
                <a:ea typeface="Times New Roman"/>
                <a:cs typeface="Times New Roman"/>
                <a:sym typeface="Times New Roman"/>
              </a:rPr>
              <a:t>Fracolli LA, Gomes MFPG, Nabão FRZ, Santos MS, Cappellini VK, Almeida ACC. Primary health care assessment tools: a literature review and metasynthesis. Ciência &amp; Saúde Coletiva. 2014: 19(12): 4851-60.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pt-BR" sz="1300">
                <a:latin typeface="Times New Roman"/>
                <a:ea typeface="Times New Roman"/>
                <a:cs typeface="Times New Roman"/>
                <a:sym typeface="Times New Roman"/>
              </a:rPr>
              <a:t>Horta NC, Sena  RR, Silva MEO, Tavares TS, Caldeira IM. A prática de grupos como ação de promoção da saúde na Estratégia Saúde da Família. Rev. APS, 2009; v12, p293-301.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pt-BR" sz="1400">
                <a:latin typeface="Times New Roman"/>
                <a:ea typeface="Times New Roman"/>
                <a:cs typeface="Times New Roman"/>
                <a:sym typeface="Times New Roman"/>
              </a:rPr>
              <a:t>Pinheiro DGM, Scabar TG, Maeda ST, Fracolli LA, Pelicioni MCF, Chiesa AM. Competências em Promoção da Saúde: desafios da formação. Saúde e Sociedade, 2015; 24(1): 180-8.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just" rtl="0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pt-BR" sz="1400">
                <a:latin typeface="Times New Roman"/>
                <a:ea typeface="Times New Roman"/>
                <a:cs typeface="Times New Roman"/>
                <a:sym typeface="Times New Roman"/>
              </a:rPr>
              <a:t>Scliai, M. História do conceito de saúde. Revista Saúde Coletiva, 17(1), 29-41.2007. Ministério da Saúde. Política de Promoção da saúde. Brasília/DF. 2010.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pt-BR" sz="1400">
                <a:latin typeface="Times New Roman"/>
                <a:ea typeface="Times New Roman"/>
                <a:cs typeface="Times New Roman"/>
                <a:sym typeface="Times New Roman"/>
              </a:rPr>
              <a:t>Siqueira LD'E; Fracolli LA, Maeda ST. Influence of the social context in smoking during pregnancy. Revista Brasileira de Enfermagem, v. 72, p. 259-265, 2019.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159300" y="0"/>
            <a:ext cx="89271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Histórico da Promoção à Saúde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2" name="Google Shape;92;p16"/>
          <p:cNvCxnSpPr/>
          <p:nvPr/>
        </p:nvCxnSpPr>
        <p:spPr>
          <a:xfrm rot="10800000" flipH="1">
            <a:off x="719475" y="2587075"/>
            <a:ext cx="7883700" cy="4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6"/>
          <p:cNvSpPr txBox="1"/>
          <p:nvPr/>
        </p:nvSpPr>
        <p:spPr>
          <a:xfrm>
            <a:off x="0" y="826300"/>
            <a:ext cx="3949500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2° Conf Internacional de Promoção em Saúde: Declaração de Adelaide: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Ações prioritárias: Apoio a Saúde da mulher , alimentação e nutrição, tabaco e álcool e criação de ambientes saudáveis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1990050" y="2632975"/>
            <a:ext cx="826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entury Gothic"/>
                <a:ea typeface="Century Gothic"/>
                <a:cs typeface="Century Gothic"/>
                <a:sym typeface="Century Gothic"/>
              </a:rPr>
              <a:t>1940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153075" y="2906875"/>
            <a:ext cx="3873000" cy="2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entury Gothic"/>
                <a:ea typeface="Century Gothic"/>
                <a:cs typeface="Century Gothic"/>
                <a:sym typeface="Century Gothic"/>
              </a:rPr>
              <a:t>No Brasil: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Times New Roman"/>
                <a:ea typeface="Times New Roman"/>
                <a:cs typeface="Times New Roman"/>
                <a:sym typeface="Times New Roman"/>
              </a:rPr>
              <a:t>Criação da Constituição Federal que passa a garantir a Saúde como um dever do Estado e a Criação do SUS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72938"/>
              </a:solidFill>
              <a:highlight>
                <a:srgbClr val="FFFFFF"/>
              </a:highlight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1683750" y="2593675"/>
            <a:ext cx="1132800" cy="42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1988</a:t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6153000" y="2593675"/>
            <a:ext cx="1132800" cy="42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Década 90 </a:t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5270975" y="841800"/>
            <a:ext cx="3873000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1991-Declaração de Sundsvall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1997: Declaração de Jacarta: participação do setor privado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2000: Declaração do México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( Todas essas Conferências reforçava as ações comunitárias, ambientes saudáveis e participação popular)</a:t>
            </a:r>
            <a:endParaRPr sz="13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</p:txBody>
      </p:sp>
      <p:sp>
        <p:nvSpPr>
          <p:cNvPr id="99" name="Google Shape;99;p16"/>
          <p:cNvSpPr txBox="1"/>
          <p:nvPr/>
        </p:nvSpPr>
        <p:spPr>
          <a:xfrm>
            <a:off x="5464975" y="2983075"/>
            <a:ext cx="3679200" cy="2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 Brasil: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1992: Programa Saúde da Família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1993: INANPS foi extinto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1998: Projeto de “Promoção da Saúde, um novo modelo de atenção”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Revista Promoção da Saúde com 7 edições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425" y="3908700"/>
            <a:ext cx="1685285" cy="10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17"/>
          <p:cNvCxnSpPr/>
          <p:nvPr/>
        </p:nvCxnSpPr>
        <p:spPr>
          <a:xfrm rot="10800000" flipH="1">
            <a:off x="719475" y="2358475"/>
            <a:ext cx="7883700" cy="4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17"/>
          <p:cNvSpPr txBox="1"/>
          <p:nvPr/>
        </p:nvSpPr>
        <p:spPr>
          <a:xfrm>
            <a:off x="153075" y="597700"/>
            <a:ext cx="3796500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2005: Carta de Bankok, reforça as mudanças globais com o crescimento das doenças transmissíveis e crônicas.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1990050" y="2404375"/>
            <a:ext cx="826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entury Gothic"/>
                <a:ea typeface="Century Gothic"/>
                <a:cs typeface="Century Gothic"/>
                <a:sym typeface="Century Gothic"/>
              </a:rPr>
              <a:t>1940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153075" y="2754475"/>
            <a:ext cx="3873000" cy="24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entury Gothic"/>
                <a:ea typeface="Century Gothic"/>
                <a:cs typeface="Century Gothic"/>
                <a:sym typeface="Century Gothic"/>
              </a:rPr>
              <a:t>No Brasil: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2006: Comissão sobre Determinantes Sociais da Saúde pela OMS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2006: Pacto pela Saúde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72938"/>
              </a:solidFill>
              <a:highlight>
                <a:srgbClr val="FFFFFF"/>
              </a:highlight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1683750" y="2365075"/>
            <a:ext cx="1132800" cy="42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2000</a:t>
            </a: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6153000" y="2365075"/>
            <a:ext cx="1132800" cy="42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2010 </a:t>
            </a:r>
            <a:endParaRPr/>
          </a:p>
        </p:txBody>
      </p:sp>
      <p:sp>
        <p:nvSpPr>
          <p:cNvPr id="111" name="Google Shape;111;p17"/>
          <p:cNvSpPr txBox="1"/>
          <p:nvPr/>
        </p:nvSpPr>
        <p:spPr>
          <a:xfrm>
            <a:off x="5270975" y="613200"/>
            <a:ext cx="3873000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12" name="Google Shape;112;p17"/>
          <p:cNvSpPr txBox="1"/>
          <p:nvPr/>
        </p:nvSpPr>
        <p:spPr>
          <a:xfrm>
            <a:off x="5194775" y="2754475"/>
            <a:ext cx="2786400" cy="2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Brasil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2010 MS lança a Política Nacional de Promoção da Saúde, para enfocar aspectos como: violência, desemprego, falta de saneamento Básico, dificuldade de acesso à educação, fome, urbanização etc.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25" y="3757504"/>
            <a:ext cx="1285949" cy="105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1137" y="3375975"/>
            <a:ext cx="989038" cy="14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159300" y="0"/>
            <a:ext cx="89271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Histórico da Promoção à Saúde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Correlação das práticas de enfermagem em Saúde Coletiva na Atenção Primária </a:t>
            </a:r>
            <a:endParaRPr sz="2800"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Atenção Primária à Saúde atual, em suas bases conceituais e atributos, possui a equipe de enfermagem como um dos principais elos entre o usuário e o serviço.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</a:endParaRPr>
          </a:p>
          <a:p>
            <a:pPr marL="274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 (STARFIELD 2000)</a:t>
            </a:r>
            <a:endParaRPr sz="2800" b="1">
              <a:solidFill>
                <a:schemeClr val="dk1"/>
              </a:solidFill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83675" y="3185025"/>
            <a:ext cx="2273400" cy="711900"/>
          </a:xfrm>
          <a:prstGeom prst="wedgeEllipseCallout">
            <a:avLst>
              <a:gd name="adj1" fmla="val 79789"/>
              <a:gd name="adj2" fmla="val 10643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b="1" i="1">
                <a:solidFill>
                  <a:schemeClr val="dk1"/>
                </a:solidFill>
              </a:rPr>
              <a:t>atenção ao primeiro contato</a:t>
            </a:r>
            <a:endParaRPr sz="1300"/>
          </a:p>
        </p:txBody>
      </p:sp>
      <p:sp>
        <p:nvSpPr>
          <p:cNvPr id="122" name="Google Shape;122;p18"/>
          <p:cNvSpPr/>
          <p:nvPr/>
        </p:nvSpPr>
        <p:spPr>
          <a:xfrm>
            <a:off x="2537475" y="3295725"/>
            <a:ext cx="2273400" cy="642900"/>
          </a:xfrm>
          <a:prstGeom prst="wedgeEllipseCallout">
            <a:avLst>
              <a:gd name="adj1" fmla="val 16156"/>
              <a:gd name="adj2" fmla="val 10714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/>
              <a:t>longitudinalidade</a:t>
            </a:r>
            <a:endParaRPr sz="1300" b="1"/>
          </a:p>
        </p:txBody>
      </p:sp>
      <p:sp>
        <p:nvSpPr>
          <p:cNvPr id="123" name="Google Shape;123;p18"/>
          <p:cNvSpPr/>
          <p:nvPr/>
        </p:nvSpPr>
        <p:spPr>
          <a:xfrm>
            <a:off x="5212550" y="3261225"/>
            <a:ext cx="1722000" cy="528000"/>
          </a:xfrm>
          <a:prstGeom prst="wedgeEllipseCallout">
            <a:avLst>
              <a:gd name="adj1" fmla="val -42001"/>
              <a:gd name="adj2" fmla="val 14568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/>
              <a:t>integralidade</a:t>
            </a:r>
            <a:endParaRPr sz="1300" b="1"/>
          </a:p>
        </p:txBody>
      </p:sp>
      <p:sp>
        <p:nvSpPr>
          <p:cNvPr id="124" name="Google Shape;124;p18"/>
          <p:cNvSpPr/>
          <p:nvPr/>
        </p:nvSpPr>
        <p:spPr>
          <a:xfrm>
            <a:off x="7164050" y="3066025"/>
            <a:ext cx="1871400" cy="528000"/>
          </a:xfrm>
          <a:prstGeom prst="wedgeEllipseCallout">
            <a:avLst>
              <a:gd name="adj1" fmla="val -114402"/>
              <a:gd name="adj2" fmla="val 18047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/>
              <a:t>coordenação</a:t>
            </a:r>
            <a:endParaRPr sz="13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/>
        </p:nvSpPr>
        <p:spPr>
          <a:xfrm>
            <a:off x="149425" y="0"/>
            <a:ext cx="8897700" cy="3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práticas de enfermagem em saúde coletiva no Brasil, tiveram início na década de 20, com apoio do sanitarista Carlos Chagas.</a:t>
            </a:r>
            <a:b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(AMORIN E FREIRY, 2008)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25" y="1263650"/>
            <a:ext cx="5791200" cy="3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6122625" y="1263650"/>
            <a:ext cx="2844300" cy="3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Times New Roman"/>
                <a:ea typeface="Times New Roman"/>
                <a:cs typeface="Times New Roman"/>
                <a:sym typeface="Times New Roman"/>
              </a:rPr>
              <a:t>Escola de Enfermagem “Carlos Chagas”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latin typeface="Times New Roman"/>
                <a:ea typeface="Times New Roman"/>
                <a:cs typeface="Times New Roman"/>
                <a:sym typeface="Times New Roman"/>
              </a:rPr>
              <a:t>Formação de enfermeiras educadoras.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3020450" y="4848300"/>
            <a:ext cx="72507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&lt;disponível em: </a:t>
            </a:r>
            <a:r>
              <a:rPr lang="pt-BR" sz="11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https://www.trabalhosescolares.net/a-historia-da-enfermagem-profissional-no-brasil/</a:t>
            </a:r>
            <a:r>
              <a:rPr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&gt;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/>
        </p:nvSpPr>
        <p:spPr>
          <a:xfrm>
            <a:off x="0" y="0"/>
            <a:ext cx="8966700" cy="2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Relatório Lalonde (1970) propôs a mudança do modelo biomédico no Canadá visto a necessidade de aproximação da população. </a:t>
            </a:r>
            <a:b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(PINHEIRO </a:t>
            </a:r>
            <a:r>
              <a:rPr lang="pt-BR"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al</a:t>
            </a: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2015)</a:t>
            </a:r>
            <a:endParaRPr sz="2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71400" y="1389800"/>
            <a:ext cx="4500600" cy="27783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… esforços das equipes de enfermagem na  corresponsabilização dos pacientes para a prática do autocuidado. </a:t>
            </a:r>
            <a:endParaRPr sz="1800" b="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206825" y="4581675"/>
            <a:ext cx="21930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latin typeface="Times New Roman"/>
                <a:ea typeface="Times New Roman"/>
                <a:cs typeface="Times New Roman"/>
                <a:sym typeface="Times New Roman"/>
              </a:rPr>
              <a:t>(GUEDES ET AL 2012).</a:t>
            </a:r>
            <a:endParaRPr sz="13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4661700" y="1315250"/>
            <a:ext cx="4121700" cy="2927400"/>
          </a:xfrm>
          <a:prstGeom prst="cloudCallout">
            <a:avLst>
              <a:gd name="adj1" fmla="val 25207"/>
              <a:gd name="adj2" fmla="val 63736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latin typeface="Times New Roman"/>
                <a:ea typeface="Times New Roman"/>
                <a:cs typeface="Times New Roman"/>
                <a:sym typeface="Times New Roman"/>
              </a:rPr>
              <a:t>… a atuação do enfermeiro da APS brasileira é uma importante ferramenta na construção de novas práticas de atenção SUS.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5671800" y="4650575"/>
            <a:ext cx="31116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(FERREIRA, PÉRIDO e DIAS 2018)</a:t>
            </a:r>
            <a:endParaRPr sz="3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/>
          <p:nvPr/>
        </p:nvSpPr>
        <p:spPr>
          <a:xfrm>
            <a:off x="367575" y="184450"/>
            <a:ext cx="3432900" cy="2479800"/>
          </a:xfrm>
          <a:prstGeom prst="wedgeRectCallout">
            <a:avLst>
              <a:gd name="adj1" fmla="val -25921"/>
              <a:gd name="adj2" fmla="val 10833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...enfermeiro como protagonista da oferta de cuidado na APS, realizando o trabalho gerencial, gestão do cuidado tal como no atendimento direto ao paciente, nas consultas de enfermagem...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206650" y="4202025"/>
            <a:ext cx="19404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(SÃO PAULO, 2012)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1"/>
          <p:cNvSpPr/>
          <p:nvPr/>
        </p:nvSpPr>
        <p:spPr>
          <a:xfrm>
            <a:off x="4917225" y="290925"/>
            <a:ext cx="3432900" cy="2479800"/>
          </a:xfrm>
          <a:prstGeom prst="wedgeRectCallout">
            <a:avLst>
              <a:gd name="adj1" fmla="val 31846"/>
              <a:gd name="adj2" fmla="val 97102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estudo sobre as consultas de enfermagem na APS brasileira, destaca importante crescimento em relação às consultas médicas.</a:t>
            </a:r>
            <a:endParaRPr sz="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6854350" y="4293650"/>
            <a:ext cx="194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latin typeface="Times New Roman"/>
                <a:ea typeface="Times New Roman"/>
                <a:cs typeface="Times New Roman"/>
                <a:sym typeface="Times New Roman"/>
              </a:rPr>
              <a:t>(GAETE </a:t>
            </a:r>
            <a:r>
              <a:rPr lang="pt-BR" b="1" i="1">
                <a:latin typeface="Times New Roman"/>
                <a:ea typeface="Times New Roman"/>
                <a:cs typeface="Times New Roman"/>
                <a:sym typeface="Times New Roman"/>
              </a:rPr>
              <a:t>et al</a:t>
            </a:r>
            <a:r>
              <a:rPr lang="pt-BR" b="1">
                <a:latin typeface="Times New Roman"/>
                <a:ea typeface="Times New Roman"/>
                <a:cs typeface="Times New Roman"/>
                <a:sym typeface="Times New Roman"/>
              </a:rPr>
              <a:t> 2018)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1727</Words>
  <Application>Microsoft Office PowerPoint</Application>
  <PresentationFormat>Apresentação na tela (16:9)</PresentationFormat>
  <Paragraphs>226</Paragraphs>
  <Slides>34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Times New Roman</vt:lpstr>
      <vt:lpstr>Century Gothic</vt:lpstr>
      <vt:lpstr>Calibri</vt:lpstr>
      <vt:lpstr>Simple Light</vt:lpstr>
      <vt:lpstr>Slide 1</vt:lpstr>
      <vt:lpstr>Conceito Histórico da Promoção à Saúde</vt:lpstr>
      <vt:lpstr>Conceito Histórico da Promoção à Saúde</vt:lpstr>
      <vt:lpstr>Conceito Histórico da Promoção à Saúde</vt:lpstr>
      <vt:lpstr>Conceito Histórico da Promoção à Saúde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                                </vt:lpstr>
      <vt:lpstr>Slide 18</vt:lpstr>
      <vt:lpstr>Slide 19</vt:lpstr>
      <vt:lpstr>Slide 20</vt:lpstr>
      <vt:lpstr>Slide 21</vt:lpstr>
      <vt:lpstr>Combate à Covid-19| Monitoramentos – SRAG Campo Limpo e Vila Andrade </vt:lpstr>
      <vt:lpstr>Slide 23</vt:lpstr>
      <vt:lpstr>Comunidade de Paraisópolis</vt:lpstr>
      <vt:lpstr>Slide 25</vt:lpstr>
      <vt:lpstr>Slide 26</vt:lpstr>
      <vt:lpstr>Promovendo Saúde</vt:lpstr>
      <vt:lpstr>Conceito Ampliado de Saúde</vt:lpstr>
      <vt:lpstr>Slide 29</vt:lpstr>
      <vt:lpstr>PROMOÇÃO VS PREVENÇÃO </vt:lpstr>
      <vt:lpstr>Tecnologias e Instrumentos na Promoção da Saúde</vt:lpstr>
      <vt:lpstr>Slide 32</vt:lpstr>
      <vt:lpstr>Slide 33</vt:lpstr>
      <vt:lpstr>Referências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Alexandra Nascimento</dc:creator>
  <cp:lastModifiedBy>Parecerista</cp:lastModifiedBy>
  <cp:revision>1</cp:revision>
  <dcterms:modified xsi:type="dcterms:W3CDTF">2020-06-25T17:27:22Z</dcterms:modified>
</cp:coreProperties>
</file>