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8288000" cy="10287000"/>
  <p:notesSz cx="6858000" cy="9144000"/>
  <p:embeddedFontLst>
    <p:embeddedFont>
      <p:font typeface="Overpass Light" charset="0"/>
      <p:regular r:id="rId28"/>
    </p:embeddedFont>
    <p:embeddedFont>
      <p:font typeface="Calibri" pitchFamily="34" charset="0"/>
      <p:regular r:id="rId29"/>
      <p:bold r:id="rId30"/>
      <p:italic r:id="rId31"/>
      <p:boldItalic r:id="rId32"/>
    </p:embeddedFont>
    <p:embeddedFont>
      <p:font typeface="Open Sans Light" charset="0"/>
      <p:regular r:id="rId33"/>
    </p:embeddedFont>
    <p:embeddedFont>
      <p:font typeface="Arimo" charset="0"/>
      <p:regular r:id="rId34"/>
    </p:embeddedFont>
    <p:embeddedFont>
      <p:font typeface="Open Sans Bold" charset="0"/>
      <p:regular r:id="rId35"/>
    </p:embeddedFont>
    <p:embeddedFont>
      <p:font typeface="Open Sans" charset="0"/>
      <p:regular r:id="rId36"/>
    </p:embeddedFont>
    <p:embeddedFont>
      <p:font typeface="Open Sans Extra Bold" charset="0"/>
      <p:regular r:id="rId37"/>
    </p:embeddedFont>
    <p:embeddedFont>
      <p:font typeface="Open Sans Light Bold" charset="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51" d="100"/>
          <a:sy n="51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03815" y="9040112"/>
            <a:ext cx="955485" cy="218188"/>
            <a:chOff x="0" y="0"/>
            <a:chExt cx="1273980" cy="290918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7" name="Group 7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grpSp>
        <p:nvGrpSpPr>
          <p:cNvPr id="9" name="Group 9"/>
          <p:cNvGrpSpPr/>
          <p:nvPr/>
        </p:nvGrpSpPr>
        <p:grpSpPr>
          <a:xfrm>
            <a:off x="16327592" y="1028700"/>
            <a:ext cx="907930" cy="907930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1295898" y="1314450"/>
            <a:ext cx="10154549" cy="1995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00"/>
              </a:lnSpc>
            </a:pPr>
            <a:r>
              <a:rPr lang="en-US" sz="15000">
                <a:solidFill>
                  <a:srgbClr val="FAFAFA"/>
                </a:solidFill>
                <a:latin typeface="Cormorant Garamond Bold Bold"/>
              </a:rPr>
              <a:t>HPE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183249" y="7621965"/>
            <a:ext cx="5796073" cy="536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02"/>
              </a:lnSpc>
            </a:pPr>
            <a:r>
              <a:rPr lang="en-US" sz="3729">
                <a:solidFill>
                  <a:srgbClr val="FAFAFA"/>
                </a:solidFill>
                <a:latin typeface="Cormorant Garamond Bold Bold"/>
              </a:rPr>
              <a:t>EXERCÍCIOS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1028700" y="8498387"/>
            <a:ext cx="16230600" cy="759913"/>
            <a:chOff x="0" y="0"/>
            <a:chExt cx="21640800" cy="1013218"/>
          </a:xfrm>
        </p:grpSpPr>
        <p:sp>
          <p:nvSpPr>
            <p:cNvPr id="14" name="AutoShape 14"/>
            <p:cNvSpPr/>
            <p:nvPr/>
          </p:nvSpPr>
          <p:spPr>
            <a:xfrm>
              <a:off x="0" y="0"/>
              <a:ext cx="21640800" cy="42765"/>
            </a:xfrm>
            <a:prstGeom prst="rect">
              <a:avLst/>
            </a:prstGeom>
            <a:solidFill>
              <a:srgbClr val="CDA63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641974"/>
              <a:ext cx="12561738" cy="3712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100"/>
                </a:lnSpc>
                <a:spcBef>
                  <a:spcPct val="0"/>
                </a:spcBef>
              </a:pPr>
              <a:r>
                <a:rPr lang="en-US" sz="1500" spc="45">
                  <a:solidFill>
                    <a:srgbClr val="FAFAFA"/>
                  </a:solidFill>
                  <a:latin typeface="Overpass Light"/>
                </a:rPr>
                <a:t>MONITORIA 2020 - JENIFER CASTRO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Concorrência Monopolística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814942" y="4256723"/>
            <a:ext cx="11892768" cy="6134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77240" lvl="1" indent="-388620">
              <a:lnSpc>
                <a:spcPts val="5040"/>
              </a:lnSpc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Open Sans Light"/>
              </a:rPr>
              <a:t>Chamberlim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274363" y="5505277"/>
            <a:ext cx="11685829" cy="39096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Explora o lado da oferta;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Diferenciação dos produtos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Livre entrada de firmas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Ponto ótimo para o grupo pode não ser o de uma firma individual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Equilibrio do grupo abaixo do C.M min da firma = saída do 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Oligopolios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814942" y="4209732"/>
            <a:ext cx="11685829" cy="537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Poucas firmas que controlam o mercado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996614" y="6039630"/>
            <a:ext cx="11685829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Open Sans"/>
              </a:rPr>
              <a:t>Considerações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956372" y="7737219"/>
            <a:ext cx="10384780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400">
                <a:solidFill>
                  <a:srgbClr val="000000"/>
                </a:solidFill>
                <a:latin typeface="Open Sans Light"/>
              </a:rPr>
              <a:t>Críticas aos modelos, pela dificuldade de mensuração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99827" y="1751928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441863" y="9149206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1936630" y="5057775"/>
            <a:ext cx="15776635" cy="16592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000000"/>
                </a:solidFill>
                <a:latin typeface="Open Sans Bold"/>
              </a:rPr>
              <a:t>Discutir o conceito de empresa moderna de Galbraith, destacando suas características.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7209063" y="1656678"/>
            <a:ext cx="3412182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Open Sans"/>
              </a:rPr>
              <a:t>Atividade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Empresas modernas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814942" y="3257377"/>
            <a:ext cx="11685829" cy="7477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Open Sans"/>
              </a:rPr>
              <a:t>Antes :</a:t>
            </a: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Microeconomia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clássica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: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firmas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representativas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Pequenas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Sem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latin typeface="Open Sans"/>
              </a:rPr>
              <a:t>influência</a:t>
            </a:r>
            <a:r>
              <a:rPr lang="en-US" sz="3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de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mercado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Realidade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:</a:t>
            </a: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Crescimento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das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empresas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;</a:t>
            </a: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Diferenças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entre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pequenas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grandes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empresas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Ganhos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escala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eficiência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Poder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mercado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Influência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, inclusive no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governo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Afastamento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dos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donos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nas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decisões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Estrutura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das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empresas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composta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por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tecnicos</a:t>
            </a:r>
            <a:r>
              <a:rPr lang="en-US" sz="3000" dirty="0">
                <a:solidFill>
                  <a:srgbClr val="000000"/>
                </a:solidFill>
                <a:latin typeface="Open Sans"/>
              </a:rPr>
              <a:t> - </a:t>
            </a:r>
            <a:r>
              <a:rPr lang="en-US" sz="3000" dirty="0" err="1">
                <a:solidFill>
                  <a:srgbClr val="000000"/>
                </a:solidFill>
                <a:latin typeface="Open Sans"/>
              </a:rPr>
              <a:t>decisões</a:t>
            </a:r>
            <a:endParaRPr lang="en-US" sz="3000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4480"/>
              </a:lnSpc>
            </a:pPr>
            <a:endParaRPr lang="en-US" sz="3000" dirty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891153" y="399354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1004923" y="8671463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5891153" y="3609975"/>
            <a:ext cx="703065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r>
              <a:rPr lang="en-US" sz="9000">
                <a:solidFill>
                  <a:srgbClr val="000000"/>
                </a:solidFill>
                <a:latin typeface="Open Sans Extra Bold"/>
              </a:rPr>
              <a:t>Aula 2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7386660" y="5802282"/>
            <a:ext cx="4039642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Open Sans"/>
              </a:rPr>
              <a:t>Imperialismo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 rot="5400000">
            <a:off x="441863" y="9149206"/>
            <a:ext cx="955485" cy="218188"/>
            <a:chOff x="0" y="0"/>
            <a:chExt cx="1273980" cy="290918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9" name="Group 9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1" name="Group 11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3" name="TextBox 13"/>
          <p:cNvSpPr txBox="1"/>
          <p:nvPr/>
        </p:nvSpPr>
        <p:spPr>
          <a:xfrm>
            <a:off x="1619250" y="1914525"/>
            <a:ext cx="15776635" cy="739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Open Sans Bold"/>
              </a:rPr>
              <a:t>1- Os pensadores das mais diversas áreas consideram o capitalismo um sistema internacional, pois desde seu nascimentos o sistema econômico adotou uma postura expansionista, em busca de novas áreas para estabelecer relações econômicas. Na aula passada, buscamos diferenciar o colonialismo da era mercantilista e o neocolonialismo da "era imperialista". Vivemos hoje a conjuntura da globabização, que reedita o expansionismo, porém reinventa também as relações internacionais e de comércio. Como podemos explicar isso?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Colonialismo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4108059"/>
            <a:ext cx="609458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Expansão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907280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Busca por recursos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843443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Era mercantilista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69575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Conquista de territorios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Imperialismo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699" y="4296396"/>
            <a:ext cx="609458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Open Sans Light"/>
              </a:rPr>
              <a:t>Nações</a:t>
            </a:r>
            <a:r>
              <a:rPr lang="en-US" sz="2800" dirty="0">
                <a:solidFill>
                  <a:srgbClr val="000000"/>
                </a:solidFill>
                <a:latin typeface="Open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Open Sans Light"/>
              </a:rPr>
              <a:t>industrializadas</a:t>
            </a:r>
            <a:endParaRPr lang="en-US" sz="2800" dirty="0">
              <a:solidFill>
                <a:srgbClr val="000000"/>
              </a:solidFill>
              <a:latin typeface="Open Sans Light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33463" y="5859225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Busca por mercados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176898" y="7199779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Busca por melhores lucros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Teoria do Hobson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4127109"/>
            <a:ext cx="609458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Causa sociais, teoria mais influente;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926330"/>
            <a:ext cx="16230600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"Processo social parasitário", exploração econômica de povos para assegurar interesses econômicos de nações imperialistas.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6200280"/>
            <a:ext cx="11892768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Fruto de forças sociais e econômicas ( nacionalismo, militarismo, lucro....)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88625"/>
            <a:ext cx="11892768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Investigação das forças sociais  e suas relevâncias para o imperialismo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693679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Discurso das nações imperialistas como justificativa - Civilizar, Cristianização : Disfarce para esconder os reais motivos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9220200"/>
            <a:ext cx="11438532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Grande força: Acumulação de capital e investimento lucratico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028700" y="8472014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Movimento racional, a favor de determinadas classes econômicas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Teoria do Hobson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99593"/>
            <a:ext cx="16016842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Grupos que se beneficiavam: Financistas, Industria naval bélica e Fabricantes de artigos de exportação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496959"/>
            <a:ext cx="1623060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Por que o Imperialismo era necessário para aferir os lucros ?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501322"/>
            <a:ext cx="1532267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Raiz econômica: Concentração de poder e a desigualdade - Alta poupança - Investimentos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379350"/>
            <a:ext cx="11892768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Potencial oferta maior que a demanda interna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218829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Maior propensão a poupança por parte dos capitalistas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891153" y="399354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1004923" y="8671463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5891153" y="3609975"/>
            <a:ext cx="703065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r>
              <a:rPr lang="en-US" sz="9000">
                <a:solidFill>
                  <a:srgbClr val="000000"/>
                </a:solidFill>
                <a:latin typeface="Open Sans Extra Bold"/>
              </a:rPr>
              <a:t>Aula 1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122960" y="5802282"/>
            <a:ext cx="6567041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>
                <a:solidFill>
                  <a:srgbClr val="000000"/>
                </a:solidFill>
                <a:latin typeface="Open Sans"/>
              </a:rPr>
              <a:t>Nova microeconomia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1028700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Rosa Luxemburgo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99593"/>
            <a:ext cx="16016842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Ponto de partida: Desequilibrio inerante do capitalismo ao considerar a economia composta por Capitalistas e Trabalhadores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747260"/>
            <a:ext cx="1623060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Ampliação de forças produtivas ocorre de forma mais acelerada que do proprio consumo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501322"/>
            <a:ext cx="1532267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Conquistas de novos mercados para venda de excedentes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379350"/>
            <a:ext cx="1577663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Capitalistas querem acumular mais capital, precisam para não ser superados pelos concorrentes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218829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Diferencial da teoria: Natureza do imperialismo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7997164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Imperialismo como extensão da acumulação primitiva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1028700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Rosa Luxemburgo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99593"/>
            <a:ext cx="16016842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Excesso de capital - busca por novos investimentos - exploração de economias naturais- uso de capital para exploração e retornos econômicos através dele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747260"/>
            <a:ext cx="16230600" cy="815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Objetivos do Imperialismo : M-P; desvinculação dos trabalhadores aos meios de produção, separação entre comercio e industria, transformar em economia de mercado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879643"/>
            <a:ext cx="1532267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Uso de materias primas e ampliação da mais valia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88625"/>
            <a:ext cx="1577663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Processo inerente e "ciclico"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779944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Militarismo integrante do capitalismo ( formação e expansão)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8611718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Imperialismo, militarismo, opressão e exploração como inerentes a estrutura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1028700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Lenin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99593"/>
            <a:ext cx="16016842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familiaridades com ideias de Hobson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747260"/>
            <a:ext cx="1623060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Grande concentração industrial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879643"/>
            <a:ext cx="1532267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Importância do capital financeiro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88625"/>
            <a:ext cx="1577663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Afastamento natural dos capitalistas da Administração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779944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Capital financeiro tinha controle do capital industrial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8611718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Supervisão dos interresses capitalistas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1028700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Lenin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99593"/>
            <a:ext cx="16016842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Estágio mais elevado do capitalismo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747260"/>
            <a:ext cx="1623060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Oligarquia financeira, complexa e interligada, controle sobre industrias atraves de ações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879643"/>
            <a:ext cx="1532267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Imperialismo: necessidade de encontrar investimentos lucrativos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88625"/>
            <a:ext cx="15776635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Divisão do mundo em carteis e grandes potências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779944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Capital financeiro, industrias, governo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8700" y="8611718"/>
            <a:ext cx="16889361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18160" lvl="1" indent="-259080">
              <a:lnSpc>
                <a:spcPts val="3359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Open Sans Light"/>
              </a:rPr>
              <a:t>Conflitos inerentes ao imperialismo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1028700" y="1781623"/>
            <a:ext cx="10704587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>
                <a:solidFill>
                  <a:srgbClr val="1A1B18"/>
                </a:solidFill>
                <a:latin typeface="Cormorant Garamond Bold Bold"/>
              </a:rPr>
              <a:t>Globalização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1028700" y="3680543"/>
            <a:ext cx="16016842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Integração global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8700" y="4728210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Influência dos países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860593"/>
            <a:ext cx="1532267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Expansionismo através das relações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869575"/>
            <a:ext cx="15776635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Poder do marketing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760894"/>
            <a:ext cx="1688936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Poder das grandes empresas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TextBox 4"/>
          <p:cNvSpPr txBox="1"/>
          <p:nvPr/>
        </p:nvSpPr>
        <p:spPr>
          <a:xfrm rot="-5400000">
            <a:off x="-1018472" y="6642950"/>
            <a:ext cx="4945124" cy="285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499" spc="44">
                <a:solidFill>
                  <a:srgbClr val="FAFAFA"/>
                </a:solidFill>
                <a:latin typeface="Overpass Light"/>
              </a:rPr>
              <a:t>REVISÕES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4119050" y="2401680"/>
            <a:ext cx="10071671" cy="1087340"/>
            <a:chOff x="0" y="-88181"/>
            <a:chExt cx="13428895" cy="1449787"/>
          </a:xfrm>
        </p:grpSpPr>
        <p:sp>
          <p:nvSpPr>
            <p:cNvPr id="6" name="TextBox 6"/>
            <p:cNvSpPr txBox="1"/>
            <p:nvPr/>
          </p:nvSpPr>
          <p:spPr>
            <a:xfrm>
              <a:off x="0" y="-19050"/>
              <a:ext cx="13399867" cy="62336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50"/>
                </a:lnSpc>
              </a:pPr>
              <a:endParaRPr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9028" y="-88181"/>
              <a:ext cx="13399867" cy="13849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050"/>
                </a:lnSpc>
              </a:pPr>
              <a:r>
                <a:rPr lang="en-US" sz="7000" dirty="0" err="1" smtClean="0">
                  <a:solidFill>
                    <a:srgbClr val="FAFAFA"/>
                  </a:solidFill>
                  <a:latin typeface="Cormorant Garamond Bold Bold"/>
                </a:rPr>
                <a:t>Atividade</a:t>
              </a:r>
              <a:r>
                <a:rPr lang="en-US" sz="7000" dirty="0" smtClean="0">
                  <a:solidFill>
                    <a:srgbClr val="FAFAFA"/>
                  </a:solidFill>
                  <a:latin typeface="Cormorant Garamond Bold Bold"/>
                </a:rPr>
                <a:t> </a:t>
              </a:r>
              <a:r>
                <a:rPr lang="en-US" sz="7000" dirty="0" err="1" smtClean="0">
                  <a:solidFill>
                    <a:srgbClr val="FAFAFA"/>
                  </a:solidFill>
                  <a:latin typeface="Cormorant Garamond Bold Bold"/>
                </a:rPr>
                <a:t>semanal</a:t>
              </a:r>
              <a:endParaRPr lang="en-US" sz="7000" dirty="0">
                <a:solidFill>
                  <a:srgbClr val="FAFAFA"/>
                </a:solidFill>
                <a:latin typeface="Cormorant Garamond Bold Bold"/>
              </a:endParaRPr>
            </a:p>
          </p:txBody>
        </p:sp>
        <p:sp>
          <p:nvSpPr>
            <p:cNvPr id="8" name="AutoShape 8"/>
            <p:cNvSpPr/>
            <p:nvPr/>
          </p:nvSpPr>
          <p:spPr>
            <a:xfrm>
              <a:off x="0" y="1319799"/>
              <a:ext cx="13399867" cy="41807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9" name="Group 9"/>
          <p:cNvGrpSpPr/>
          <p:nvPr/>
        </p:nvGrpSpPr>
        <p:grpSpPr>
          <a:xfrm rot="5400000">
            <a:off x="16672463" y="1373571"/>
            <a:ext cx="955485" cy="218188"/>
            <a:chOff x="0" y="0"/>
            <a:chExt cx="1273980" cy="290918"/>
          </a:xfrm>
        </p:grpSpPr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2" name="Group 12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FAFAFA"/>
              </a:solidFill>
            </p:spPr>
          </p:sp>
        </p:grpSp>
        <p:grpSp>
          <p:nvGrpSpPr>
            <p:cNvPr id="14" name="Group 14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CaixaDeTexto 16"/>
          <p:cNvSpPr txBox="1"/>
          <p:nvPr/>
        </p:nvSpPr>
        <p:spPr>
          <a:xfrm>
            <a:off x="5334000" y="5147220"/>
            <a:ext cx="9847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Questionário sobre lei de </a:t>
            </a:r>
            <a:r>
              <a:rPr lang="pt-BR" sz="4400" b="1" dirty="0" err="1" smtClean="0">
                <a:solidFill>
                  <a:schemeClr val="bg1"/>
                </a:solidFill>
              </a:rPr>
              <a:t>Say</a:t>
            </a:r>
            <a:r>
              <a:rPr lang="pt-BR" sz="4400" b="1" dirty="0" smtClean="0">
                <a:solidFill>
                  <a:schemeClr val="bg1"/>
                </a:solidFill>
              </a:rPr>
              <a:t> </a:t>
            </a:r>
            <a:endParaRPr lang="pt-BR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B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99827" y="-12125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441863" y="9149206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2120878" y="1879480"/>
            <a:ext cx="15667541" cy="84054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Atividade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1 -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Questões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sobre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a nova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teoria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microeconômica</a:t>
            </a:r>
            <a:endParaRPr lang="en-US" sz="32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1-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Explique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: As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principais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objeções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Sraffa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à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teoria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concorrência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perfeita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:</a:t>
            </a:r>
          </a:p>
          <a:p>
            <a:pPr>
              <a:lnSpc>
                <a:spcPts val="4480"/>
              </a:lnSpc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considerando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demanda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, o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preço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não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é um dado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para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as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firmas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concorrência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ao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contrário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é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função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decrescente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do volume das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vendas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;</a:t>
            </a:r>
          </a:p>
          <a:p>
            <a:pPr>
              <a:lnSpc>
                <a:spcPts val="4480"/>
              </a:lnSpc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ao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consumidor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não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é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indiferente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comprar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uma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ou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outra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firma;</a:t>
            </a:r>
          </a:p>
          <a:p>
            <a:pPr>
              <a:lnSpc>
                <a:spcPts val="4480"/>
              </a:lnSpc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considerando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os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dois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pressupostos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acima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cada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firma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possui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seu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próprio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mercado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. </a:t>
            </a:r>
          </a:p>
          <a:p>
            <a:pPr>
              <a:lnSpc>
                <a:spcPts val="4480"/>
              </a:lnSpc>
              <a:spcBef>
                <a:spcPct val="0"/>
              </a:spcBef>
            </a:pPr>
            <a:endParaRPr lang="en-US" sz="3200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480"/>
              </a:lnSpc>
              <a:spcBef>
                <a:spcPct val="0"/>
              </a:spcBef>
            </a:pP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2- 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teoria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da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concorrência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imperfeita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considera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que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concorrência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perfeita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e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monopólio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não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as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únicas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condições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mercado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sequer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são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as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mais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comuns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Open Sans Light Bold"/>
              </a:rPr>
              <a:t>Explique</a:t>
            </a:r>
            <a:r>
              <a:rPr lang="en-US" sz="3200" dirty="0">
                <a:solidFill>
                  <a:srgbClr val="000000"/>
                </a:solidFill>
                <a:latin typeface="Open Sans Light Bold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99827" y="-12125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441863" y="9149206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2120878" y="2666010"/>
            <a:ext cx="15138422" cy="70394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569"/>
              </a:lnSpc>
            </a:pP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1-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Explique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: As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principais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objeções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de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Sraffa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à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teoria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da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concorrência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perfeita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 </a:t>
            </a:r>
            <a:r>
              <a:rPr lang="en-US" sz="3263" dirty="0" err="1">
                <a:solidFill>
                  <a:srgbClr val="000000"/>
                </a:solidFill>
                <a:latin typeface="Open Sans Light Bold"/>
              </a:rPr>
              <a:t>são</a:t>
            </a:r>
            <a:r>
              <a:rPr lang="en-US" sz="3263" dirty="0">
                <a:solidFill>
                  <a:srgbClr val="000000"/>
                </a:solidFill>
                <a:latin typeface="Open Sans Light Bold"/>
              </a:rPr>
              <a:t>:</a:t>
            </a:r>
          </a:p>
          <a:p>
            <a:pPr>
              <a:lnSpc>
                <a:spcPts val="4569"/>
              </a:lnSpc>
            </a:pPr>
            <a:endParaRPr lang="en-US" sz="3263" dirty="0">
              <a:solidFill>
                <a:srgbClr val="000000"/>
              </a:solidFill>
              <a:latin typeface="Open Sans Light Bold"/>
            </a:endParaRPr>
          </a:p>
          <a:p>
            <a:pPr>
              <a:lnSpc>
                <a:spcPts val="4569"/>
              </a:lnSpc>
            </a:pPr>
            <a:r>
              <a:rPr lang="en-US" dirty="0">
                <a:solidFill>
                  <a:srgbClr val="000000"/>
                </a:solidFill>
                <a:latin typeface="Arimo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considerando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demanda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, o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preço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é um dado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para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firmas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concorrência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contrário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é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função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decrescente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do volume das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vendas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;</a:t>
            </a:r>
          </a:p>
          <a:p>
            <a:pPr>
              <a:lnSpc>
                <a:spcPts val="4569"/>
              </a:lnSpc>
            </a:pPr>
            <a:endParaRPr lang="en-US" dirty="0">
              <a:solidFill>
                <a:srgbClr val="000000"/>
              </a:solidFill>
              <a:latin typeface="Arimo"/>
            </a:endParaRPr>
          </a:p>
          <a:p>
            <a:pPr>
              <a:lnSpc>
                <a:spcPts val="4569"/>
              </a:lnSpc>
            </a:pPr>
            <a:r>
              <a:rPr lang="en-US" dirty="0">
                <a:solidFill>
                  <a:srgbClr val="000000"/>
                </a:solidFill>
                <a:latin typeface="Arimo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consumidor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é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indiferente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comprar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uma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outra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firma;</a:t>
            </a:r>
          </a:p>
          <a:p>
            <a:pPr>
              <a:lnSpc>
                <a:spcPts val="4569"/>
              </a:lnSpc>
            </a:pPr>
            <a:endParaRPr lang="en-US" dirty="0">
              <a:solidFill>
                <a:srgbClr val="000000"/>
              </a:solidFill>
              <a:latin typeface="Arimo"/>
            </a:endParaRPr>
          </a:p>
          <a:p>
            <a:pPr>
              <a:lnSpc>
                <a:spcPts val="4569"/>
              </a:lnSpc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Arimo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considerando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os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dois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pressupostos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acima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cada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firma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possui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seu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próprio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mo"/>
              </a:rPr>
              <a:t>mercado</a:t>
            </a:r>
            <a:r>
              <a:rPr lang="en-US" dirty="0">
                <a:solidFill>
                  <a:srgbClr val="000000"/>
                </a:solidFill>
                <a:latin typeface="Arimo"/>
              </a:rPr>
              <a:t>.</a:t>
            </a:r>
          </a:p>
          <a:p>
            <a:pPr>
              <a:lnSpc>
                <a:spcPts val="4569"/>
              </a:lnSpc>
              <a:spcBef>
                <a:spcPct val="0"/>
              </a:spcBef>
            </a:pPr>
            <a:endParaRPr lang="en-US" sz="1223" dirty="0">
              <a:solidFill>
                <a:srgbClr val="000000"/>
              </a:solidFill>
              <a:latin typeface="Arimo"/>
            </a:endParaRPr>
          </a:p>
          <a:p>
            <a:pPr>
              <a:lnSpc>
                <a:spcPts val="4569"/>
              </a:lnSpc>
              <a:spcBef>
                <a:spcPct val="0"/>
              </a:spcBef>
            </a:pPr>
            <a:endParaRPr lang="en-US" sz="1223" dirty="0">
              <a:solidFill>
                <a:srgbClr val="000000"/>
              </a:solidFill>
              <a:latin typeface="Arimo"/>
            </a:endParaRPr>
          </a:p>
          <a:p>
            <a:pPr>
              <a:lnSpc>
                <a:spcPts val="4569"/>
              </a:lnSpc>
              <a:spcBef>
                <a:spcPct val="0"/>
              </a:spcBef>
            </a:pPr>
            <a:endParaRPr lang="en-US" sz="1223" dirty="0">
              <a:solidFill>
                <a:srgbClr val="000000"/>
              </a:solidFill>
              <a:latin typeface="Arimo"/>
            </a:endParaRPr>
          </a:p>
          <a:p>
            <a:pPr>
              <a:lnSpc>
                <a:spcPts val="4569"/>
              </a:lnSpc>
              <a:spcBef>
                <a:spcPct val="0"/>
              </a:spcBef>
            </a:pPr>
            <a:r>
              <a:rPr lang="en-US" sz="3263" dirty="0">
                <a:solidFill>
                  <a:srgbClr val="000000"/>
                </a:solidFill>
                <a:latin typeface="Open Sans Ligh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595242" y="1781623"/>
            <a:ext cx="13867502" cy="13573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450"/>
              </a:lnSpc>
            </a:pPr>
            <a:r>
              <a:rPr lang="en-US" sz="9500" dirty="0" err="1">
                <a:solidFill>
                  <a:srgbClr val="1A1B18"/>
                </a:solidFill>
                <a:latin typeface="Cormorant Garamond Bold Bold"/>
              </a:rPr>
              <a:t>Preço</a:t>
            </a:r>
            <a:r>
              <a:rPr lang="en-US" sz="9500" dirty="0">
                <a:solidFill>
                  <a:srgbClr val="1A1B18"/>
                </a:solidFill>
                <a:latin typeface="Cormorant Garamond Bold Bold"/>
              </a:rPr>
              <a:t> </a:t>
            </a:r>
            <a:r>
              <a:rPr lang="en-US" sz="9500" dirty="0" err="1">
                <a:solidFill>
                  <a:srgbClr val="1A1B18"/>
                </a:solidFill>
                <a:latin typeface="Cormorant Garamond Bold Bold"/>
              </a:rPr>
              <a:t>função</a:t>
            </a:r>
            <a:r>
              <a:rPr lang="en-US" sz="9500" dirty="0">
                <a:solidFill>
                  <a:srgbClr val="1A1B18"/>
                </a:solidFill>
                <a:latin typeface="Cormorant Garamond Bold Bold"/>
              </a:rPr>
              <a:t> da </a:t>
            </a:r>
            <a:r>
              <a:rPr lang="en-US" sz="8800" dirty="0" err="1">
                <a:solidFill>
                  <a:srgbClr val="1A1B18"/>
                </a:solidFill>
                <a:latin typeface="Cormorant Garamond Bold Bold"/>
              </a:rPr>
              <a:t>demanda</a:t>
            </a:r>
            <a:endParaRPr lang="en-US" sz="9500" dirty="0">
              <a:solidFill>
                <a:srgbClr val="1A1B18"/>
              </a:solidFill>
              <a:latin typeface="Cormorant Garamond Bold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0" y="4266247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Anteriormente: Teoria microeconômica clássica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3938" y="4874260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Custo médio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482272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Preço definido no mercado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115190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Cruzamento da oferta com a demanda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199779"/>
            <a:ext cx="1688936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Firmas pequenas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3938" y="7819294"/>
            <a:ext cx="11438532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Produtos homogêneos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028700" y="6690505"/>
            <a:ext cx="16889361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Concorrencia perfeita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5400" dirty="0" err="1">
                <a:solidFill>
                  <a:srgbClr val="1A1B18"/>
                </a:solidFill>
                <a:latin typeface="Cormorant Garamond Bold Bold"/>
              </a:rPr>
              <a:t>Preço</a:t>
            </a:r>
            <a:r>
              <a:rPr lang="en-US" sz="5400" dirty="0">
                <a:solidFill>
                  <a:srgbClr val="1A1B18"/>
                </a:solidFill>
                <a:latin typeface="Cormorant Garamond Bold Bold"/>
              </a:rPr>
              <a:t> </a:t>
            </a:r>
            <a:r>
              <a:rPr lang="en-US" sz="5400" dirty="0" err="1">
                <a:solidFill>
                  <a:srgbClr val="1A1B18"/>
                </a:solidFill>
                <a:latin typeface="Cormorant Garamond Bold Bold"/>
              </a:rPr>
              <a:t>função</a:t>
            </a:r>
            <a:r>
              <a:rPr lang="en-US" sz="5400" dirty="0">
                <a:solidFill>
                  <a:srgbClr val="1A1B18"/>
                </a:solidFill>
                <a:latin typeface="Cormorant Garamond Bold Bold"/>
              </a:rPr>
              <a:t> da </a:t>
            </a:r>
            <a:r>
              <a:rPr lang="en-US" sz="5400" dirty="0" err="1">
                <a:solidFill>
                  <a:srgbClr val="1A1B18"/>
                </a:solidFill>
                <a:latin typeface="Cormorant Garamond Bold Bold"/>
              </a:rPr>
              <a:t>demanda</a:t>
            </a:r>
            <a:r>
              <a:rPr lang="en-US" sz="5400" dirty="0">
                <a:solidFill>
                  <a:srgbClr val="1A1B18"/>
                </a:solidFill>
                <a:latin typeface="Cormorant Garamond Bold Bold"/>
              </a:rPr>
              <a:t> e </a:t>
            </a:r>
            <a:r>
              <a:rPr lang="en-US" sz="5400" dirty="0" err="1">
                <a:solidFill>
                  <a:srgbClr val="1A1B18"/>
                </a:solidFill>
                <a:latin typeface="Cormorant Garamond Bold Bold"/>
              </a:rPr>
              <a:t>Preferências</a:t>
            </a:r>
            <a:endParaRPr lang="en-US" sz="5400" dirty="0">
              <a:solidFill>
                <a:srgbClr val="1A1B18"/>
              </a:solidFill>
              <a:latin typeface="Cormorant Garamond Bold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0" y="4266247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Realidade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3938" y="4874260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DEMANDA INFLUÊNCIA OS PREÇOS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5482272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Custo não é o principal aspecto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6115190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Consumidores possuem preferências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8700" y="7199779"/>
            <a:ext cx="8014775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Consumidores escolhem qual firma preferem 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23938" y="7844645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Demanda pode ser diferente em uma firma ou em outra - influencia no preço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023938" y="6657485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Para aumentar demanda, diminui a margem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Firmas com próprio mercado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0" y="4266247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Realidade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3938" y="4874260"/>
            <a:ext cx="16230600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DEMANDA INFLUÊNCIA OS PREÇOS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8700" y="6115190"/>
            <a:ext cx="11892768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Consumidores possuem preferências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3938" y="7384027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Demanda pode ser diferente em uma firma ou em outra - influencia no preço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3938" y="8776970"/>
            <a:ext cx="15781397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04520" lvl="1" indent="-302260">
              <a:lnSpc>
                <a:spcPts val="3919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Open Sans Light"/>
              </a:rPr>
              <a:t>Firmas com mercados próprios, curva de demanda completa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907930" cy="907930"/>
            <a:chOff x="0" y="0"/>
            <a:chExt cx="1210574" cy="1210574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0574" cy="1210574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>
              <a:off x="152509" y="321121"/>
              <a:ext cx="905555" cy="587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0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99827" y="-121255"/>
            <a:ext cx="7030655" cy="2299910"/>
            <a:chOff x="0" y="0"/>
            <a:chExt cx="9374207" cy="3066546"/>
          </a:xfrm>
        </p:grpSpPr>
        <p:sp>
          <p:nvSpPr>
            <p:cNvPr id="7" name="TextBox 7"/>
            <p:cNvSpPr txBox="1"/>
            <p:nvPr/>
          </p:nvSpPr>
          <p:spPr>
            <a:xfrm>
              <a:off x="0" y="38100"/>
              <a:ext cx="9374207" cy="1384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050"/>
                </a:lnSpc>
              </a:pPr>
              <a:endParaRPr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2474931"/>
              <a:ext cx="9374207" cy="5916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250"/>
                </a:lnSpc>
              </a:pPr>
              <a:endParaRPr/>
            </a:p>
          </p:txBody>
        </p:sp>
        <p:sp>
          <p:nvSpPr>
            <p:cNvPr id="9" name="AutoShape 9"/>
            <p:cNvSpPr/>
            <p:nvPr/>
          </p:nvSpPr>
          <p:spPr>
            <a:xfrm>
              <a:off x="0" y="1970647"/>
              <a:ext cx="9374207" cy="41780"/>
            </a:xfrm>
            <a:prstGeom prst="rect">
              <a:avLst/>
            </a:prstGeom>
            <a:solidFill>
              <a:srgbClr val="CDA63C"/>
            </a:solidFill>
          </p:spPr>
        </p:sp>
      </p:grpSp>
      <p:grpSp>
        <p:nvGrpSpPr>
          <p:cNvPr id="10" name="Group 10"/>
          <p:cNvGrpSpPr/>
          <p:nvPr/>
        </p:nvGrpSpPr>
        <p:grpSpPr>
          <a:xfrm rot="5400000">
            <a:off x="441863" y="9149206"/>
            <a:ext cx="955485" cy="218188"/>
            <a:chOff x="0" y="0"/>
            <a:chExt cx="1273980" cy="290918"/>
          </a:xfrm>
        </p:grpSpPr>
        <p:grpSp>
          <p:nvGrpSpPr>
            <p:cNvPr id="11" name="Group 11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290918" cy="290918"/>
              <a:chOff x="0" y="0"/>
              <a:chExt cx="1708150" cy="170815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493118" y="1587"/>
              <a:ext cx="287744" cy="287744"/>
              <a:chOff x="0" y="0"/>
              <a:chExt cx="6350000" cy="63500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7" name="TextBox 17"/>
          <p:cNvSpPr txBox="1"/>
          <p:nvPr/>
        </p:nvSpPr>
        <p:spPr>
          <a:xfrm>
            <a:off x="1482665" y="3214549"/>
            <a:ext cx="16230600" cy="33547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19"/>
              </a:lnSpc>
            </a:pPr>
            <a:r>
              <a:rPr lang="en-US" sz="4800">
                <a:solidFill>
                  <a:srgbClr val="000000"/>
                </a:solidFill>
                <a:latin typeface="Open Sans"/>
              </a:rPr>
              <a:t>2- A teoria da concorrência imperfeita considera que concorrência perfeita e monopólio não são as únicas condições de mercado, sequer são as mais comuns. Explique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6351370" y="1028700"/>
            <a:ext cx="907930" cy="907930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CDA63C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814942" y="3109658"/>
            <a:ext cx="16230600" cy="29294"/>
          </a:xfrm>
          <a:prstGeom prst="rect">
            <a:avLst/>
          </a:prstGeom>
          <a:solidFill>
            <a:srgbClr val="CDA63C"/>
          </a:solidFill>
        </p:spPr>
      </p:sp>
      <p:sp>
        <p:nvSpPr>
          <p:cNvPr id="5" name="TextBox 5"/>
          <p:cNvSpPr txBox="1"/>
          <p:nvPr/>
        </p:nvSpPr>
        <p:spPr>
          <a:xfrm>
            <a:off x="814942" y="2003305"/>
            <a:ext cx="13867502" cy="903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40"/>
              </a:lnSpc>
            </a:pPr>
            <a:r>
              <a:rPr lang="en-US" sz="6400">
                <a:solidFill>
                  <a:srgbClr val="1A1B18"/>
                </a:solidFill>
                <a:latin typeface="Cormorant Garamond Bold Bold"/>
              </a:rPr>
              <a:t>Concorrência imperfeita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636856" y="6501270"/>
            <a:ext cx="3622444" cy="755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99"/>
              </a:lnSpc>
            </a:pPr>
            <a:endParaRPr/>
          </a:p>
          <a:p>
            <a:pPr>
              <a:lnSpc>
                <a:spcPts val="2799"/>
              </a:lnSpc>
            </a:pPr>
            <a:endParaRPr/>
          </a:p>
        </p:txBody>
      </p:sp>
      <p:grpSp>
        <p:nvGrpSpPr>
          <p:cNvPr id="7" name="Group 7"/>
          <p:cNvGrpSpPr/>
          <p:nvPr/>
        </p:nvGrpSpPr>
        <p:grpSpPr>
          <a:xfrm rot="-10800000">
            <a:off x="1028700" y="1028700"/>
            <a:ext cx="955485" cy="218188"/>
            <a:chOff x="0" y="0"/>
            <a:chExt cx="1273980" cy="290918"/>
          </a:xfrm>
        </p:grpSpPr>
        <p:grpSp>
          <p:nvGrpSpPr>
            <p:cNvPr id="8" name="Group 8"/>
            <p:cNvGrpSpPr>
              <a:grpSpLocks noChangeAspect="1"/>
            </p:cNvGrpSpPr>
            <p:nvPr/>
          </p:nvGrpSpPr>
          <p:grpSpPr>
            <a:xfrm>
              <a:off x="983062" y="0"/>
              <a:ext cx="290918" cy="290918"/>
              <a:chOff x="0" y="0"/>
              <a:chExt cx="1708150" cy="170815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489944" y="0"/>
              <a:ext cx="290918" cy="290918"/>
              <a:chOff x="0" y="0"/>
              <a:chExt cx="1708150" cy="170815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708150" cy="1708150"/>
              </a:xfrm>
              <a:custGeom>
                <a:avLst/>
                <a:gdLst/>
                <a:ahLst/>
                <a:cxnLst/>
                <a:rect l="l" t="t" r="r" b="b"/>
                <a:pathLst>
                  <a:path w="1708150" h="1708150">
                    <a:moveTo>
                      <a:pt x="853440" y="1708150"/>
                    </a:moveTo>
                    <a:cubicBezTo>
                      <a:pt x="383540" y="1708150"/>
                      <a:pt x="0" y="1324610"/>
                      <a:pt x="0" y="853440"/>
                    </a:cubicBezTo>
                    <a:cubicBezTo>
                      <a:pt x="0" y="383540"/>
                      <a:pt x="383540" y="0"/>
                      <a:pt x="853440" y="0"/>
                    </a:cubicBezTo>
                    <a:cubicBezTo>
                      <a:pt x="1324610" y="0"/>
                      <a:pt x="1706880" y="383540"/>
                      <a:pt x="1706880" y="853440"/>
                    </a:cubicBezTo>
                    <a:cubicBezTo>
                      <a:pt x="1708150" y="1324610"/>
                      <a:pt x="1324610" y="1708150"/>
                      <a:pt x="853440" y="1708150"/>
                    </a:cubicBezTo>
                    <a:close/>
                    <a:moveTo>
                      <a:pt x="853440" y="469900"/>
                    </a:moveTo>
                    <a:cubicBezTo>
                      <a:pt x="642620" y="469900"/>
                      <a:pt x="469900" y="642620"/>
                      <a:pt x="469900" y="853440"/>
                    </a:cubicBezTo>
                    <a:cubicBezTo>
                      <a:pt x="469900" y="1064260"/>
                      <a:pt x="642620" y="1236980"/>
                      <a:pt x="853440" y="1236980"/>
                    </a:cubicBezTo>
                    <a:cubicBezTo>
                      <a:pt x="1064260" y="1236980"/>
                      <a:pt x="1236980" y="1064260"/>
                      <a:pt x="1236980" y="853440"/>
                    </a:cubicBezTo>
                    <a:cubicBezTo>
                      <a:pt x="1236980" y="642620"/>
                      <a:pt x="1065530" y="469900"/>
                      <a:pt x="853440" y="469900"/>
                    </a:cubicBezTo>
                    <a:close/>
                  </a:path>
                </a:pathLst>
              </a:custGeom>
              <a:solidFill>
                <a:srgbClr val="1A1B18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0" y="1587"/>
              <a:ext cx="287744" cy="28774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CDA63C"/>
              </a:solidFill>
            </p:spPr>
          </p:sp>
        </p:grpSp>
      </p:grpSp>
      <p:sp>
        <p:nvSpPr>
          <p:cNvPr id="14" name="TextBox 14"/>
          <p:cNvSpPr txBox="1"/>
          <p:nvPr/>
        </p:nvSpPr>
        <p:spPr>
          <a:xfrm>
            <a:off x="9139238" y="4652328"/>
            <a:ext cx="952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814942" y="4256723"/>
            <a:ext cx="11892768" cy="6134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77240" lvl="1" indent="-388620">
              <a:lnSpc>
                <a:spcPts val="5040"/>
              </a:lnSpc>
              <a:buFont typeface="Arial"/>
              <a:buChar char="•"/>
            </a:pPr>
            <a:r>
              <a:rPr lang="en-US" sz="3600">
                <a:solidFill>
                  <a:srgbClr val="000000"/>
                </a:solidFill>
                <a:latin typeface="Open Sans Light"/>
              </a:rPr>
              <a:t>Robison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274363" y="5505277"/>
            <a:ext cx="7356014" cy="27857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Explora o lado da demanda;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Preferência dos consumidores;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Consumidores escolhem as firmas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Variáveis influenciam</a:t>
            </a:r>
          </a:p>
          <a:p>
            <a:pPr algn="just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(MKT, localização, qualidade, marca....)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956</Words>
  <Application>Microsoft Office PowerPoint</Application>
  <PresentationFormat>Personalizar</PresentationFormat>
  <Paragraphs>146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7" baseType="lpstr">
      <vt:lpstr>Arial</vt:lpstr>
      <vt:lpstr>Overpass Light</vt:lpstr>
      <vt:lpstr>Calibri</vt:lpstr>
      <vt:lpstr>Open Sans Light</vt:lpstr>
      <vt:lpstr>Cormorant Garamond Bold Bold</vt:lpstr>
      <vt:lpstr>Arimo</vt:lpstr>
      <vt:lpstr>Open Sans Bold</vt:lpstr>
      <vt:lpstr>Open Sans</vt:lpstr>
      <vt:lpstr>Open Sans Extra Bold</vt:lpstr>
      <vt:lpstr>Open Sans Light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HPE</dc:title>
  <dc:creator>USER</dc:creator>
  <cp:lastModifiedBy>USER</cp:lastModifiedBy>
  <cp:revision>3</cp:revision>
  <dcterms:created xsi:type="dcterms:W3CDTF">2006-08-16T00:00:00Z</dcterms:created>
  <dcterms:modified xsi:type="dcterms:W3CDTF">2020-09-11T19:58:33Z</dcterms:modified>
  <dc:identifier>DAEGFy1jRk8</dc:identifier>
</cp:coreProperties>
</file>