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63" r:id="rId2"/>
    <p:sldId id="521" r:id="rId3"/>
    <p:sldId id="589" r:id="rId4"/>
    <p:sldId id="552" r:id="rId5"/>
    <p:sldId id="555" r:id="rId6"/>
    <p:sldId id="534" r:id="rId7"/>
    <p:sldId id="586" r:id="rId8"/>
    <p:sldId id="482" r:id="rId9"/>
    <p:sldId id="481" r:id="rId10"/>
    <p:sldId id="584" r:id="rId11"/>
    <p:sldId id="530" r:id="rId12"/>
    <p:sldId id="529" r:id="rId13"/>
    <p:sldId id="522" r:id="rId14"/>
    <p:sldId id="539" r:id="rId15"/>
    <p:sldId id="588" r:id="rId16"/>
    <p:sldId id="547" r:id="rId17"/>
    <p:sldId id="548" r:id="rId18"/>
    <p:sldId id="309" r:id="rId19"/>
    <p:sldId id="549" r:id="rId20"/>
    <p:sldId id="550" r:id="rId21"/>
    <p:sldId id="557" r:id="rId22"/>
    <p:sldId id="263" r:id="rId23"/>
    <p:sldId id="264" r:id="rId24"/>
    <p:sldId id="544" r:id="rId25"/>
    <p:sldId id="311" r:id="rId26"/>
    <p:sldId id="554" r:id="rId27"/>
    <p:sldId id="567" r:id="rId28"/>
    <p:sldId id="566" r:id="rId29"/>
    <p:sldId id="568" r:id="rId30"/>
    <p:sldId id="573" r:id="rId31"/>
    <p:sldId id="569" r:id="rId32"/>
    <p:sldId id="575" r:id="rId33"/>
    <p:sldId id="570" r:id="rId34"/>
    <p:sldId id="574" r:id="rId35"/>
    <p:sldId id="571" r:id="rId36"/>
    <p:sldId id="572" r:id="rId37"/>
    <p:sldId id="590" r:id="rId38"/>
    <p:sldId id="577" r:id="rId39"/>
    <p:sldId id="579" r:id="rId40"/>
    <p:sldId id="576" r:id="rId41"/>
    <p:sldId id="583" r:id="rId42"/>
    <p:sldId id="561" r:id="rId43"/>
    <p:sldId id="562" r:id="rId44"/>
    <p:sldId id="560" r:id="rId45"/>
    <p:sldId id="306" r:id="rId46"/>
    <p:sldId id="308" r:id="rId47"/>
    <p:sldId id="531" r:id="rId48"/>
    <p:sldId id="312" r:id="rId49"/>
    <p:sldId id="515" r:id="rId50"/>
    <p:sldId id="266" r:id="rId51"/>
    <p:sldId id="565" r:id="rId52"/>
    <p:sldId id="514" r:id="rId53"/>
    <p:sldId id="269" r:id="rId54"/>
    <p:sldId id="274" r:id="rId55"/>
    <p:sldId id="310" r:id="rId56"/>
    <p:sldId id="275" r:id="rId57"/>
    <p:sldId id="270" r:id="rId58"/>
    <p:sldId id="585" r:id="rId59"/>
    <p:sldId id="533" r:id="rId60"/>
    <p:sldId id="271" r:id="rId61"/>
    <p:sldId id="537" r:id="rId62"/>
    <p:sldId id="538" r:id="rId63"/>
    <p:sldId id="272" r:id="rId64"/>
    <p:sldId id="516" r:id="rId65"/>
    <p:sldId id="517" r:id="rId66"/>
    <p:sldId id="587" r:id="rId67"/>
    <p:sldId id="503" r:id="rId68"/>
    <p:sldId id="504" r:id="rId69"/>
    <p:sldId id="519" r:id="rId70"/>
    <p:sldId id="486" r:id="rId7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ia maciel barbosa de oliveira" initials="lmb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093" autoAdjust="0"/>
    <p:restoredTop sz="94638" autoAdjust="0"/>
  </p:normalViewPr>
  <p:slideViewPr>
    <p:cSldViewPr>
      <p:cViewPr varScale="1">
        <p:scale>
          <a:sx n="91" d="100"/>
          <a:sy n="91" d="100"/>
        </p:scale>
        <p:origin x="-1536" y="-114"/>
      </p:cViewPr>
      <p:guideLst>
        <p:guide orient="horz" pos="2160"/>
        <p:guide pos="2880"/>
      </p:guideLst>
    </p:cSldViewPr>
  </p:slideViewPr>
  <p:outlineViewPr>
    <p:cViewPr>
      <p:scale>
        <a:sx n="33" d="100"/>
        <a:sy n="33" d="100"/>
      </p:scale>
      <p:origin x="0" y="348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3-30T17:48:38.593" idx="1">
    <p:pos x="4961" y="533"/>
    <p:text>Sassen= exemplos de ações, movimentos e intervenções em que a rede e a informação são fundamentais para mobilizar e atuar no espaço local a partir do global.</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6"/>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6"/>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9"/>
            <a:ext cx="6019800" cy="5851526"/>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457200" y="1600201"/>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1"/>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57200" y="3938589"/>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Conteúdo 5"/>
          <p:cNvSpPr>
            <a:spLocks noGrp="1"/>
          </p:cNvSpPr>
          <p:nvPr>
            <p:ph sz="quarter" idx="4"/>
          </p:nvPr>
        </p:nvSpPr>
        <p:spPr>
          <a:xfrm>
            <a:off x="4648200" y="3938589"/>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245225"/>
            <a:ext cx="2133600" cy="476250"/>
          </a:xfrm>
        </p:spPr>
        <p:txBody>
          <a:bodyPr/>
          <a:lstStyle>
            <a:lvl1pPr>
              <a:defRPr/>
            </a:lvl1pPr>
          </a:lstStyle>
          <a:p>
            <a:endParaRPr lang="pt-BR"/>
          </a:p>
        </p:txBody>
      </p:sp>
      <p:sp>
        <p:nvSpPr>
          <p:cNvPr id="8" name="Espaço Reservado para Rodapé 7"/>
          <p:cNvSpPr>
            <a:spLocks noGrp="1"/>
          </p:cNvSpPr>
          <p:nvPr>
            <p:ph type="ftr" sz="quarter" idx="11"/>
          </p:nvPr>
        </p:nvSpPr>
        <p:spPr>
          <a:xfrm>
            <a:off x="3124200" y="6245225"/>
            <a:ext cx="2895600" cy="476250"/>
          </a:xfrm>
        </p:spPr>
        <p:txBody>
          <a:bodyPr/>
          <a:lstStyle>
            <a:lvl1pPr>
              <a:defRPr/>
            </a:lvl1pPr>
          </a:lstStyle>
          <a:p>
            <a:endParaRPr lang="pt-BR"/>
          </a:p>
        </p:txBody>
      </p:sp>
      <p:sp>
        <p:nvSpPr>
          <p:cNvPr id="9" name="Espaço Reservado para Número de Slide 8"/>
          <p:cNvSpPr>
            <a:spLocks noGrp="1"/>
          </p:cNvSpPr>
          <p:nvPr>
            <p:ph type="sldNum" sz="quarter" idx="12"/>
          </p:nvPr>
        </p:nvSpPr>
        <p:spPr>
          <a:xfrm>
            <a:off x="6553200" y="6245225"/>
            <a:ext cx="2133600" cy="476250"/>
          </a:xfrm>
        </p:spPr>
        <p:txBody>
          <a:bodyPr/>
          <a:lstStyle>
            <a:lvl1pPr>
              <a:defRPr/>
            </a:lvl1pPr>
          </a:lstStyle>
          <a:p>
            <a:fld id="{BD96AA13-45B3-46BB-B44F-24F78E6362D0}" type="slidenum">
              <a:rPr lang="pt-B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9"/>
            <a:ext cx="8229600" cy="5851526"/>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245225"/>
            <a:ext cx="2133600" cy="476250"/>
          </a:xfrm>
        </p:spPr>
        <p:txBody>
          <a:bodyPr/>
          <a:lstStyle>
            <a:lvl1pPr>
              <a:defRPr/>
            </a:lvl1pPr>
          </a:lstStyle>
          <a:p>
            <a:endParaRPr lang="pt-BR"/>
          </a:p>
        </p:txBody>
      </p:sp>
      <p:sp>
        <p:nvSpPr>
          <p:cNvPr id="4" name="Espaço Reservado para Rodapé 3"/>
          <p:cNvSpPr>
            <a:spLocks noGrp="1"/>
          </p:cNvSpPr>
          <p:nvPr>
            <p:ph type="ftr" sz="quarter" idx="11"/>
          </p:nvPr>
        </p:nvSpPr>
        <p:spPr>
          <a:xfrm>
            <a:off x="3124200" y="6245225"/>
            <a:ext cx="2895600" cy="476250"/>
          </a:xfr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6553200" y="6245225"/>
            <a:ext cx="2133600" cy="476250"/>
          </a:xfrm>
        </p:spPr>
        <p:txBody>
          <a:bodyPr/>
          <a:lstStyle>
            <a:lvl1pPr>
              <a:defRPr/>
            </a:lvl1pPr>
          </a:lstStyle>
          <a:p>
            <a:fld id="{1F0BF610-000D-49D3-A6BC-38CADBB87A08}"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6"/>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2"/>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1"/>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1689CAD-89AC-43CC-9313-BC426DF9D664}" type="datetimeFigureOut">
              <a:rPr lang="pt-BR" smtClean="0"/>
              <a:pPr/>
              <a:t>14/08/2017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D1689CAD-89AC-43CC-9313-BC426DF9D664}" type="datetimeFigureOut">
              <a:rPr lang="pt-BR" smtClean="0"/>
              <a:pPr/>
              <a:t>14/08/2017</a:t>
            </a:fld>
            <a:endParaRPr lang="pt-BR"/>
          </a:p>
        </p:txBody>
      </p:sp>
      <p:sp>
        <p:nvSpPr>
          <p:cNvPr id="5" name="Espaço Reservado para Rodapé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5A76463F-35CC-4EBE-88CC-FCD42BF7F8D7}"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b.mil.br/web/imprensa/resenha/-/journal_content/56/18107/860650;jsessionid=6C37B8896C5DE3CAF88E25B4392DC5DF.lr1?refererPlid=18115"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comments" Target="../comments/comment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hyperlink" Target="http://blog.zequinhabarreto.org.br/up/z/ze/blog.zequinhabarreto.org.br/Guerra_da_Agua_Gente_enojada_San_Mart.gi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oBZYd-InWnM" TargetMode="External"/><Relationship Id="rId2" Type="http://schemas.openxmlformats.org/officeDocument/2006/relationships/hyperlink" Target="https://vimeo.com/66485044"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noticias.uol.com.br/cotidiano/ultimas-noticias/2011/09/15/lider-que-levou-o-google-a-aldeias-indigenas-denuncia-sofrer-ameacas-de-morte.htm"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 Id="rId5" Type="http://schemas.openxmlformats.org/officeDocument/2006/relationships/image" Target="../media/image49.jpe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2.xml"/><Relationship Id="rId5" Type="http://schemas.openxmlformats.org/officeDocument/2006/relationships/image" Target="../media/image58.jpeg"/><Relationship Id="rId4" Type="http://schemas.openxmlformats.org/officeDocument/2006/relationships/image" Target="../media/image57.jpeg"/></Relationships>
</file>

<file path=ppt/slides/_rels/slide6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864096"/>
          </a:xfrm>
        </p:spPr>
        <p:txBody>
          <a:bodyPr>
            <a:normAutofit/>
          </a:bodyPr>
          <a:lstStyle/>
          <a:p>
            <a:r>
              <a:rPr lang="pt-BR" sz="3200" b="1" dirty="0" smtClean="0">
                <a:solidFill>
                  <a:schemeClr val="bg1">
                    <a:lumMod val="95000"/>
                  </a:schemeClr>
                </a:solidFill>
              </a:rPr>
              <a:t>SOCIEDADE E CULTURA EM TEMPOS GLOBAIS</a:t>
            </a:r>
            <a:endParaRPr lang="pt-BR" sz="3200" b="1" dirty="0">
              <a:solidFill>
                <a:schemeClr val="bg1">
                  <a:lumMod val="95000"/>
                </a:schemeClr>
              </a:solidFill>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865020"/>
            <a:ext cx="8229600" cy="5593681"/>
          </a:xfrm>
        </p:spPr>
      </p:pic>
      <p:sp>
        <p:nvSpPr>
          <p:cNvPr id="5" name="CaixaDeTexto 4"/>
          <p:cNvSpPr txBox="1"/>
          <p:nvPr/>
        </p:nvSpPr>
        <p:spPr>
          <a:xfrm>
            <a:off x="6372200" y="5877272"/>
            <a:ext cx="2314600" cy="400110"/>
          </a:xfrm>
          <a:prstGeom prst="rect">
            <a:avLst/>
          </a:prstGeom>
          <a:noFill/>
        </p:spPr>
        <p:txBody>
          <a:bodyPr wrap="square" rtlCol="0">
            <a:spAutoFit/>
          </a:bodyPr>
          <a:lstStyle/>
          <a:p>
            <a:r>
              <a:rPr lang="pt-BR" sz="2000" b="1" dirty="0" smtClean="0"/>
              <a:t>Aulas 2 e 3 </a:t>
            </a:r>
            <a:endParaRPr lang="pt-BR" sz="2000" b="1" dirty="0"/>
          </a:p>
        </p:txBody>
      </p:sp>
    </p:spTree>
    <p:extLst>
      <p:ext uri="{BB962C8B-B14F-4D97-AF65-F5344CB8AC3E}">
        <p14:creationId xmlns:p14="http://schemas.microsoft.com/office/powerpoint/2010/main" xmlns="" val="42025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Espaço Reservado para Conteúdo 2" descr="p00sygmp.jpg"/>
          <p:cNvPicPr>
            <a:picLocks noGrp="1" noChangeAspect="1"/>
          </p:cNvPicPr>
          <p:nvPr>
            <p:ph/>
          </p:nvPr>
        </p:nvPicPr>
        <p:blipFill>
          <a:blip r:embed="rId2"/>
          <a:stretch>
            <a:fillRect/>
          </a:stretch>
        </p:blipFill>
        <p:spPr>
          <a:xfrm>
            <a:off x="1719072" y="1595628"/>
            <a:ext cx="5705856" cy="32095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pPr>
              <a:lnSpc>
                <a:spcPct val="90000"/>
              </a:lnSpc>
            </a:pPr>
            <a:r>
              <a:rPr lang="pt-BR" dirty="0" smtClean="0"/>
              <a:t>Durante o século XIX e boa parte do XX </a:t>
            </a:r>
            <a:r>
              <a:rPr lang="pt-BR" dirty="0" smtClean="0">
                <a:cs typeface="Arial" charset="0"/>
              </a:rPr>
              <a:t>→ </a:t>
            </a:r>
            <a:r>
              <a:rPr lang="pt-BR" dirty="0" smtClean="0">
                <a:solidFill>
                  <a:srgbClr val="FF0000"/>
                </a:solidFill>
                <a:cs typeface="Arial" charset="0"/>
              </a:rPr>
              <a:t>cada pessoa pertencia a uma nação </a:t>
            </a:r>
            <a:r>
              <a:rPr lang="pt-BR" dirty="0" smtClean="0">
                <a:cs typeface="Arial" charset="0"/>
              </a:rPr>
              <a:t>e era dessa perspectiva que ela imaginava suas relações com os outros. </a:t>
            </a:r>
          </a:p>
          <a:p>
            <a:pPr>
              <a:lnSpc>
                <a:spcPct val="90000"/>
              </a:lnSpc>
            </a:pPr>
            <a:r>
              <a:rPr lang="pt-BR" dirty="0" smtClean="0">
                <a:cs typeface="Arial" charset="0"/>
              </a:rPr>
              <a:t>Nação servia como </a:t>
            </a:r>
            <a:r>
              <a:rPr lang="pt-BR" dirty="0" smtClean="0">
                <a:solidFill>
                  <a:srgbClr val="FF0000"/>
                </a:solidFill>
                <a:cs typeface="Arial" charset="0"/>
              </a:rPr>
              <a:t>continente para a cidadania </a:t>
            </a:r>
            <a:r>
              <a:rPr lang="pt-BR" dirty="0" smtClean="0">
                <a:cs typeface="Arial" charset="0"/>
              </a:rPr>
              <a:t>e de mediadora das interações para além das fronteiras.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sp>
        <p:nvSpPr>
          <p:cNvPr id="4" name="Espaço Reservado para Conteúdo 3"/>
          <p:cNvSpPr>
            <a:spLocks noGrp="1"/>
          </p:cNvSpPr>
          <p:nvPr>
            <p:ph idx="1"/>
          </p:nvPr>
        </p:nvSpPr>
        <p:spPr/>
        <p:txBody>
          <a:bodyPr/>
          <a:lstStyle/>
          <a:p>
            <a:pPr algn="ctr">
              <a:buNone/>
            </a:pPr>
            <a:r>
              <a:rPr lang="pt-BR" dirty="0" smtClean="0"/>
              <a:t>   </a:t>
            </a:r>
          </a:p>
          <a:p>
            <a:pPr algn="ctr">
              <a:buNone/>
            </a:pPr>
            <a:r>
              <a:rPr lang="pt-BR" dirty="0" smtClean="0"/>
              <a:t> Mapas culturais não correspondem mais às fronteiras geográficas</a:t>
            </a:r>
          </a:p>
          <a:p>
            <a:pPr algn="ctr">
              <a:buNone/>
            </a:pPr>
            <a:r>
              <a:rPr lang="pt-BR" dirty="0" smtClean="0">
                <a:solidFill>
                  <a:srgbClr val="FF0000"/>
                </a:solidFill>
                <a:latin typeface="Arial"/>
                <a:cs typeface="Arial"/>
              </a:rPr>
              <a:t>↓</a:t>
            </a:r>
          </a:p>
          <a:p>
            <a:pPr algn="ctr">
              <a:buNone/>
            </a:pPr>
            <a:r>
              <a:rPr lang="pt-BR" dirty="0" smtClean="0"/>
              <a:t> culturas deslocam-se, misturam-se, transformam-se</a:t>
            </a:r>
          </a:p>
          <a:p>
            <a:pPr>
              <a:buNone/>
            </a:pPr>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b="1" dirty="0">
              <a:solidFill>
                <a:srgbClr val="FF0000"/>
              </a:solidFill>
            </a:endParaRPr>
          </a:p>
        </p:txBody>
      </p:sp>
      <p:sp>
        <p:nvSpPr>
          <p:cNvPr id="3" name="Espaço Reservado para Conteúdo 2"/>
          <p:cNvSpPr>
            <a:spLocks noGrp="1"/>
          </p:cNvSpPr>
          <p:nvPr>
            <p:ph idx="1"/>
          </p:nvPr>
        </p:nvSpPr>
        <p:spPr/>
        <p:txBody>
          <a:bodyPr>
            <a:normAutofit/>
          </a:bodyPr>
          <a:lstStyle/>
          <a:p>
            <a:r>
              <a:rPr lang="pt-BR" dirty="0" smtClean="0">
                <a:solidFill>
                  <a:srgbClr val="FF0000"/>
                </a:solidFill>
              </a:rPr>
              <a:t>Diversidade cultural: característica incontornável da paisagem do século XXI</a:t>
            </a:r>
          </a:p>
          <a:p>
            <a:r>
              <a:rPr lang="pt-BR" dirty="0" smtClean="0"/>
              <a:t>Gestão da diversidade: grande desafio do nosso tempo</a:t>
            </a:r>
          </a:p>
          <a:p>
            <a:r>
              <a:rPr lang="pt-BR" dirty="0" smtClean="0"/>
              <a:t>Processos de </a:t>
            </a:r>
            <a:r>
              <a:rPr lang="pt-BR" dirty="0" err="1" smtClean="0"/>
              <a:t>interculturalidade</a:t>
            </a:r>
            <a:r>
              <a:rPr lang="pt-BR" dirty="0" smtClean="0"/>
              <a:t> transnacionais</a:t>
            </a:r>
          </a:p>
          <a:p>
            <a:r>
              <a:rPr lang="pt-BR" dirty="0" smtClean="0"/>
              <a:t>A questão do outro, o drama do reconhecimento, talvez seja hoje a questão política central.</a:t>
            </a:r>
          </a:p>
          <a:p>
            <a:endParaRPr lang="pt-BR" dirty="0"/>
          </a:p>
        </p:txBody>
      </p:sp>
    </p:spTree>
    <p:extLst>
      <p:ext uri="{BB962C8B-B14F-4D97-AF65-F5344CB8AC3E}">
        <p14:creationId xmlns:p14="http://schemas.microsoft.com/office/powerpoint/2010/main" xmlns="" val="3315749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pt-BR" dirty="0">
                <a:solidFill>
                  <a:srgbClr val="FF0000"/>
                </a:solidFill>
              </a:rPr>
              <a:t>Globalização</a:t>
            </a:r>
          </a:p>
        </p:txBody>
      </p:sp>
      <p:sp>
        <p:nvSpPr>
          <p:cNvPr id="12291" name="Rectangle 3"/>
          <p:cNvSpPr>
            <a:spLocks noGrp="1" noChangeArrowheads="1"/>
          </p:cNvSpPr>
          <p:nvPr>
            <p:ph type="body" idx="1"/>
          </p:nvPr>
        </p:nvSpPr>
        <p:spPr/>
        <p:txBody>
          <a:bodyPr/>
          <a:lstStyle/>
          <a:p>
            <a:pPr>
              <a:lnSpc>
                <a:spcPct val="90000"/>
              </a:lnSpc>
              <a:buFontTx/>
              <a:buNone/>
            </a:pPr>
            <a:r>
              <a:rPr lang="pt-BR" sz="2800" dirty="0"/>
              <a:t>   Discrepância na datação refere-se ao modo pela qual é definida:</a:t>
            </a:r>
          </a:p>
          <a:p>
            <a:pPr>
              <a:lnSpc>
                <a:spcPct val="90000"/>
              </a:lnSpc>
            </a:pPr>
            <a:r>
              <a:rPr lang="pt-BR" sz="2800" dirty="0"/>
              <a:t>Século XVI: aspecto </a:t>
            </a:r>
            <a:r>
              <a:rPr lang="pt-BR" sz="2800" dirty="0" smtClean="0"/>
              <a:t>econômico</a:t>
            </a:r>
            <a:endParaRPr lang="pt-BR" sz="2800" dirty="0"/>
          </a:p>
          <a:p>
            <a:pPr>
              <a:lnSpc>
                <a:spcPct val="90000"/>
              </a:lnSpc>
            </a:pPr>
            <a:r>
              <a:rPr lang="pt-BR" sz="2800" dirty="0"/>
              <a:t>Meados do século XX: dimensão política e </a:t>
            </a:r>
            <a:r>
              <a:rPr lang="pt-BR" sz="2800" dirty="0" smtClean="0"/>
              <a:t>cultural</a:t>
            </a:r>
            <a:endParaRPr lang="pt-BR" sz="2800" dirty="0"/>
          </a:p>
          <a:p>
            <a:pPr>
              <a:lnSpc>
                <a:spcPct val="90000"/>
              </a:lnSpc>
            </a:pPr>
            <a:r>
              <a:rPr lang="pt-BR" sz="2800" dirty="0"/>
              <a:t>Nova configuração do globo</a:t>
            </a:r>
          </a:p>
          <a:p>
            <a:pPr>
              <a:lnSpc>
                <a:spcPct val="90000"/>
              </a:lnSpc>
            </a:pPr>
            <a:r>
              <a:rPr lang="pt-BR" sz="2800" dirty="0" err="1"/>
              <a:t>Complexificação</a:t>
            </a:r>
            <a:r>
              <a:rPr lang="pt-BR" sz="2800" dirty="0"/>
              <a:t> das </a:t>
            </a:r>
            <a:r>
              <a:rPr lang="pt-BR" sz="2800" dirty="0" smtClean="0"/>
              <a:t>tramas</a:t>
            </a:r>
            <a:endParaRPr lang="pt-B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FF0000"/>
                </a:solidFill>
              </a:rPr>
              <a:t>¿</a:t>
            </a:r>
            <a:r>
              <a:rPr lang="pt-BR" dirty="0" err="1" smtClean="0">
                <a:solidFill>
                  <a:srgbClr val="FF0000"/>
                </a:solidFill>
              </a:rPr>
              <a:t>Qué</a:t>
            </a:r>
            <a:r>
              <a:rPr lang="pt-BR" dirty="0" smtClean="0">
                <a:solidFill>
                  <a:srgbClr val="FF0000"/>
                </a:solidFill>
              </a:rPr>
              <a:t> </a:t>
            </a:r>
            <a:r>
              <a:rPr lang="pt-BR" dirty="0" err="1" smtClean="0">
                <a:solidFill>
                  <a:srgbClr val="FF0000"/>
                </a:solidFill>
              </a:rPr>
              <a:t>es</a:t>
            </a:r>
            <a:r>
              <a:rPr lang="pt-BR" dirty="0" smtClean="0">
                <a:solidFill>
                  <a:srgbClr val="FF0000"/>
                </a:solidFill>
              </a:rPr>
              <a:t> </a:t>
            </a:r>
            <a:r>
              <a:rPr lang="pt-BR" dirty="0" err="1" smtClean="0">
                <a:solidFill>
                  <a:srgbClr val="FF0000"/>
                </a:solidFill>
              </a:rPr>
              <a:t>la</a:t>
            </a:r>
            <a:r>
              <a:rPr lang="pt-BR" dirty="0" smtClean="0">
                <a:solidFill>
                  <a:srgbClr val="FF0000"/>
                </a:solidFill>
              </a:rPr>
              <a:t> </a:t>
            </a:r>
            <a:r>
              <a:rPr lang="pt-BR" dirty="0" err="1" smtClean="0">
                <a:solidFill>
                  <a:srgbClr val="FF0000"/>
                </a:solidFill>
              </a:rPr>
              <a:t>globalización</a:t>
            </a:r>
            <a:r>
              <a:rPr lang="pt-BR" dirty="0" smtClean="0">
                <a:solidFill>
                  <a:srgbClr val="FF0000"/>
                </a:solidFill>
              </a:rPr>
              <a:t>?</a:t>
            </a:r>
            <a:br>
              <a:rPr lang="pt-BR" dirty="0" smtClean="0">
                <a:solidFill>
                  <a:srgbClr val="FF0000"/>
                </a:solidFill>
              </a:rPr>
            </a:br>
            <a:r>
              <a:rPr lang="pt-BR" dirty="0" err="1" smtClean="0">
                <a:solidFill>
                  <a:srgbClr val="FF0000"/>
                </a:solidFill>
              </a:rPr>
              <a:t>Ulrich</a:t>
            </a:r>
            <a:r>
              <a:rPr lang="pt-BR" dirty="0" smtClean="0">
                <a:solidFill>
                  <a:srgbClr val="FF0000"/>
                </a:solidFill>
              </a:rPr>
              <a:t> </a:t>
            </a:r>
            <a:r>
              <a:rPr lang="pt-BR" dirty="0" err="1" smtClean="0">
                <a:solidFill>
                  <a:srgbClr val="FF0000"/>
                </a:solidFill>
              </a:rPr>
              <a:t>Beck</a:t>
            </a:r>
            <a:r>
              <a:rPr lang="pt-BR" dirty="0" smtClean="0">
                <a:solidFill>
                  <a:srgbClr val="FF0000"/>
                </a:solidFill>
              </a:rPr>
              <a:t> (1997)</a:t>
            </a:r>
            <a:endParaRPr lang="pt-BR" dirty="0">
              <a:solidFill>
                <a:srgbClr val="FF0000"/>
              </a:solidFill>
            </a:endParaRPr>
          </a:p>
        </p:txBody>
      </p:sp>
      <p:sp>
        <p:nvSpPr>
          <p:cNvPr id="3" name="Espaço Reservado para Conteúdo 2"/>
          <p:cNvSpPr>
            <a:spLocks noGrp="1"/>
          </p:cNvSpPr>
          <p:nvPr>
            <p:ph idx="1"/>
          </p:nvPr>
        </p:nvSpPr>
        <p:spPr/>
        <p:txBody>
          <a:bodyPr>
            <a:normAutofit fontScale="77500" lnSpcReduction="20000"/>
          </a:bodyPr>
          <a:lstStyle/>
          <a:p>
            <a:pPr>
              <a:buNone/>
            </a:pPr>
            <a:r>
              <a:rPr lang="pt-BR" dirty="0" smtClean="0"/>
              <a:t>    “</a:t>
            </a:r>
            <a:r>
              <a:rPr lang="pt-BR" dirty="0" err="1" smtClean="0"/>
              <a:t>Globalización</a:t>
            </a:r>
            <a:r>
              <a:rPr lang="pt-BR" dirty="0" smtClean="0"/>
              <a:t> significa </a:t>
            </a:r>
            <a:r>
              <a:rPr lang="pt-BR" dirty="0" err="1" smtClean="0"/>
              <a:t>la</a:t>
            </a:r>
            <a:r>
              <a:rPr lang="pt-BR" dirty="0" smtClean="0"/>
              <a:t> </a:t>
            </a:r>
            <a:r>
              <a:rPr lang="pt-BR" dirty="0" err="1" smtClean="0"/>
              <a:t>perceptible</a:t>
            </a:r>
            <a:r>
              <a:rPr lang="pt-BR" dirty="0" smtClean="0"/>
              <a:t> </a:t>
            </a:r>
            <a:r>
              <a:rPr lang="pt-BR" dirty="0" err="1" smtClean="0"/>
              <a:t>pérdida</a:t>
            </a:r>
            <a:r>
              <a:rPr lang="pt-BR" dirty="0" smtClean="0"/>
              <a:t> de </a:t>
            </a:r>
            <a:r>
              <a:rPr lang="pt-BR" dirty="0" err="1" smtClean="0"/>
              <a:t>fronteras</a:t>
            </a:r>
            <a:r>
              <a:rPr lang="pt-BR" dirty="0" smtClean="0"/>
              <a:t> </a:t>
            </a:r>
            <a:r>
              <a:rPr lang="pt-BR" dirty="0" err="1" smtClean="0"/>
              <a:t>del</a:t>
            </a:r>
            <a:r>
              <a:rPr lang="pt-BR" dirty="0" smtClean="0"/>
              <a:t> </a:t>
            </a:r>
            <a:r>
              <a:rPr lang="pt-BR" dirty="0" err="1" smtClean="0"/>
              <a:t>quehacer</a:t>
            </a:r>
            <a:r>
              <a:rPr lang="pt-BR" dirty="0" smtClean="0"/>
              <a:t> cotidiano </a:t>
            </a:r>
            <a:r>
              <a:rPr lang="pt-BR" dirty="0" err="1" smtClean="0"/>
              <a:t>en</a:t>
            </a:r>
            <a:r>
              <a:rPr lang="pt-BR" dirty="0" smtClean="0"/>
              <a:t> </a:t>
            </a:r>
            <a:r>
              <a:rPr lang="pt-BR" dirty="0" err="1" smtClean="0"/>
              <a:t>las</a:t>
            </a:r>
            <a:r>
              <a:rPr lang="pt-BR" dirty="0" smtClean="0"/>
              <a:t> distintas dimensiones de </a:t>
            </a:r>
            <a:r>
              <a:rPr lang="pt-BR" dirty="0" err="1" smtClean="0"/>
              <a:t>la</a:t>
            </a:r>
            <a:r>
              <a:rPr lang="pt-BR" dirty="0" smtClean="0"/>
              <a:t> </a:t>
            </a:r>
            <a:r>
              <a:rPr lang="pt-BR" dirty="0" err="1" smtClean="0"/>
              <a:t>economía</a:t>
            </a:r>
            <a:r>
              <a:rPr lang="pt-BR" dirty="0" smtClean="0"/>
              <a:t>, </a:t>
            </a:r>
            <a:r>
              <a:rPr lang="pt-BR" dirty="0" err="1" smtClean="0"/>
              <a:t>la</a:t>
            </a:r>
            <a:r>
              <a:rPr lang="pt-BR" dirty="0" smtClean="0"/>
              <a:t> </a:t>
            </a:r>
            <a:r>
              <a:rPr lang="pt-BR" dirty="0" err="1" smtClean="0"/>
              <a:t>información</a:t>
            </a:r>
            <a:r>
              <a:rPr lang="pt-BR" dirty="0" smtClean="0"/>
              <a:t>, </a:t>
            </a:r>
            <a:r>
              <a:rPr lang="pt-BR" dirty="0" err="1" smtClean="0"/>
              <a:t>la</a:t>
            </a:r>
            <a:r>
              <a:rPr lang="pt-BR" dirty="0" smtClean="0"/>
              <a:t> </a:t>
            </a:r>
            <a:r>
              <a:rPr lang="pt-BR" dirty="0" err="1" smtClean="0"/>
              <a:t>ecología</a:t>
            </a:r>
            <a:r>
              <a:rPr lang="pt-BR" dirty="0" smtClean="0"/>
              <a:t>, </a:t>
            </a:r>
            <a:r>
              <a:rPr lang="pt-BR" dirty="0" err="1" smtClean="0"/>
              <a:t>la</a:t>
            </a:r>
            <a:r>
              <a:rPr lang="pt-BR" dirty="0" smtClean="0"/>
              <a:t> técnica, </a:t>
            </a:r>
            <a:r>
              <a:rPr lang="pt-BR" dirty="0" err="1" smtClean="0"/>
              <a:t>los</a:t>
            </a:r>
            <a:r>
              <a:rPr lang="pt-BR" dirty="0" smtClean="0"/>
              <a:t> </a:t>
            </a:r>
            <a:r>
              <a:rPr lang="pt-BR" dirty="0" err="1" smtClean="0"/>
              <a:t>conflictos</a:t>
            </a:r>
            <a:r>
              <a:rPr lang="pt-BR" dirty="0" smtClean="0"/>
              <a:t> </a:t>
            </a:r>
            <a:r>
              <a:rPr lang="pt-BR" dirty="0" err="1" smtClean="0"/>
              <a:t>transculturales</a:t>
            </a:r>
            <a:r>
              <a:rPr lang="pt-BR" dirty="0" smtClean="0"/>
              <a:t> y </a:t>
            </a:r>
            <a:r>
              <a:rPr lang="pt-BR" dirty="0" err="1" smtClean="0"/>
              <a:t>la</a:t>
            </a:r>
            <a:r>
              <a:rPr lang="pt-BR" dirty="0" smtClean="0"/>
              <a:t> </a:t>
            </a:r>
            <a:r>
              <a:rPr lang="pt-BR" dirty="0" err="1" smtClean="0"/>
              <a:t>sociedad</a:t>
            </a:r>
            <a:r>
              <a:rPr lang="pt-BR" dirty="0" smtClean="0"/>
              <a:t> civil, y, relacionada </a:t>
            </a:r>
            <a:r>
              <a:rPr lang="pt-BR" dirty="0" err="1" smtClean="0"/>
              <a:t>básicamente</a:t>
            </a:r>
            <a:r>
              <a:rPr lang="pt-BR" dirty="0" smtClean="0"/>
              <a:t> </a:t>
            </a:r>
            <a:r>
              <a:rPr lang="pt-BR" dirty="0" err="1" smtClean="0"/>
              <a:t>con</a:t>
            </a:r>
            <a:r>
              <a:rPr lang="pt-BR" dirty="0" smtClean="0"/>
              <a:t> todo </a:t>
            </a:r>
            <a:r>
              <a:rPr lang="pt-BR" dirty="0" err="1" smtClean="0"/>
              <a:t>esto</a:t>
            </a:r>
            <a:r>
              <a:rPr lang="pt-BR" dirty="0" smtClean="0"/>
              <a:t>, una cosa que </a:t>
            </a:r>
            <a:r>
              <a:rPr lang="pt-BR" dirty="0" err="1" smtClean="0"/>
              <a:t>es</a:t>
            </a:r>
            <a:r>
              <a:rPr lang="pt-BR" dirty="0" smtClean="0"/>
              <a:t> </a:t>
            </a:r>
            <a:r>
              <a:rPr lang="pt-BR" dirty="0" err="1" smtClean="0"/>
              <a:t>al</a:t>
            </a:r>
            <a:r>
              <a:rPr lang="pt-BR" dirty="0" smtClean="0"/>
              <a:t> </a:t>
            </a:r>
            <a:r>
              <a:rPr lang="pt-BR" dirty="0" err="1" smtClean="0"/>
              <a:t>mismo</a:t>
            </a:r>
            <a:r>
              <a:rPr lang="pt-BR" dirty="0" smtClean="0"/>
              <a:t> </a:t>
            </a:r>
            <a:r>
              <a:rPr lang="pt-BR" dirty="0" err="1" smtClean="0"/>
              <a:t>tiempo</a:t>
            </a:r>
            <a:r>
              <a:rPr lang="pt-BR" dirty="0" smtClean="0"/>
              <a:t> familiar e </a:t>
            </a:r>
            <a:r>
              <a:rPr lang="pt-BR" dirty="0" err="1" smtClean="0"/>
              <a:t>inasible</a:t>
            </a:r>
            <a:r>
              <a:rPr lang="pt-BR" dirty="0" smtClean="0"/>
              <a:t> – </a:t>
            </a:r>
            <a:r>
              <a:rPr lang="pt-BR" dirty="0" err="1" smtClean="0"/>
              <a:t>difícilmente</a:t>
            </a:r>
            <a:r>
              <a:rPr lang="pt-BR" dirty="0" smtClean="0"/>
              <a:t> </a:t>
            </a:r>
            <a:r>
              <a:rPr lang="pt-BR" dirty="0" err="1" smtClean="0"/>
              <a:t>captable</a:t>
            </a:r>
            <a:r>
              <a:rPr lang="pt-BR" dirty="0" smtClean="0"/>
              <a:t> -, que modifica a todas </a:t>
            </a:r>
            <a:r>
              <a:rPr lang="pt-BR" dirty="0" err="1" smtClean="0"/>
              <a:t>luces</a:t>
            </a:r>
            <a:r>
              <a:rPr lang="pt-BR" dirty="0" smtClean="0"/>
              <a:t> </a:t>
            </a:r>
            <a:r>
              <a:rPr lang="pt-BR" dirty="0" err="1" smtClean="0"/>
              <a:t>con</a:t>
            </a:r>
            <a:r>
              <a:rPr lang="pt-BR" dirty="0" smtClean="0"/>
              <a:t> </a:t>
            </a:r>
            <a:r>
              <a:rPr lang="pt-BR" dirty="0" err="1" smtClean="0"/>
              <a:t>perceptible</a:t>
            </a:r>
            <a:r>
              <a:rPr lang="pt-BR" dirty="0" smtClean="0"/>
              <a:t> </a:t>
            </a:r>
            <a:r>
              <a:rPr lang="pt-BR" dirty="0" err="1" smtClean="0"/>
              <a:t>violencia</a:t>
            </a:r>
            <a:r>
              <a:rPr lang="pt-BR" dirty="0" smtClean="0"/>
              <a:t> </a:t>
            </a:r>
            <a:r>
              <a:rPr lang="pt-BR" dirty="0" err="1" smtClean="0"/>
              <a:t>la</a:t>
            </a:r>
            <a:r>
              <a:rPr lang="pt-BR" dirty="0" smtClean="0"/>
              <a:t> vida cotidiana y que </a:t>
            </a:r>
            <a:r>
              <a:rPr lang="pt-BR" dirty="0" err="1" smtClean="0"/>
              <a:t>fuerza</a:t>
            </a:r>
            <a:r>
              <a:rPr lang="pt-BR" dirty="0" smtClean="0"/>
              <a:t> a todos a </a:t>
            </a:r>
            <a:r>
              <a:rPr lang="pt-BR" dirty="0" err="1" smtClean="0"/>
              <a:t>adaptarse</a:t>
            </a:r>
            <a:r>
              <a:rPr lang="pt-BR" dirty="0" smtClean="0"/>
              <a:t> y responder. El </a:t>
            </a:r>
            <a:r>
              <a:rPr lang="pt-BR" dirty="0" err="1" smtClean="0"/>
              <a:t>dinero</a:t>
            </a:r>
            <a:r>
              <a:rPr lang="pt-BR" dirty="0" smtClean="0"/>
              <a:t>, </a:t>
            </a:r>
            <a:r>
              <a:rPr lang="pt-BR" dirty="0" err="1" smtClean="0"/>
              <a:t>las</a:t>
            </a:r>
            <a:r>
              <a:rPr lang="pt-BR" dirty="0" smtClean="0"/>
              <a:t> </a:t>
            </a:r>
            <a:r>
              <a:rPr lang="pt-BR" dirty="0" err="1" smtClean="0"/>
              <a:t>tecnologías</a:t>
            </a:r>
            <a:r>
              <a:rPr lang="pt-BR" dirty="0" smtClean="0"/>
              <a:t>, </a:t>
            </a:r>
            <a:r>
              <a:rPr lang="pt-BR" dirty="0" err="1" smtClean="0"/>
              <a:t>las</a:t>
            </a:r>
            <a:r>
              <a:rPr lang="pt-BR" dirty="0" smtClean="0"/>
              <a:t> </a:t>
            </a:r>
            <a:r>
              <a:rPr lang="pt-BR" dirty="0" err="1" smtClean="0"/>
              <a:t>mercancías</a:t>
            </a:r>
            <a:r>
              <a:rPr lang="pt-BR" dirty="0" smtClean="0"/>
              <a:t>, </a:t>
            </a:r>
            <a:r>
              <a:rPr lang="pt-BR" dirty="0" err="1" smtClean="0"/>
              <a:t>las</a:t>
            </a:r>
            <a:r>
              <a:rPr lang="pt-BR" dirty="0" smtClean="0"/>
              <a:t> </a:t>
            </a:r>
            <a:r>
              <a:rPr lang="pt-BR" dirty="0" err="1" smtClean="0"/>
              <a:t>informaciones</a:t>
            </a:r>
            <a:r>
              <a:rPr lang="pt-BR" dirty="0" smtClean="0"/>
              <a:t> y </a:t>
            </a:r>
            <a:r>
              <a:rPr lang="pt-BR" dirty="0" err="1" smtClean="0"/>
              <a:t>las</a:t>
            </a:r>
            <a:r>
              <a:rPr lang="pt-BR" dirty="0" smtClean="0"/>
              <a:t> </a:t>
            </a:r>
            <a:r>
              <a:rPr lang="pt-BR" dirty="0" err="1" smtClean="0"/>
              <a:t>intoxicaciones</a:t>
            </a:r>
            <a:r>
              <a:rPr lang="pt-BR" dirty="0" smtClean="0"/>
              <a:t> ‘</a:t>
            </a:r>
            <a:r>
              <a:rPr lang="pt-BR" dirty="0" err="1" smtClean="0"/>
              <a:t>traspasan</a:t>
            </a:r>
            <a:r>
              <a:rPr lang="pt-BR" dirty="0" smtClean="0"/>
              <a:t>’ </a:t>
            </a:r>
            <a:r>
              <a:rPr lang="pt-BR" dirty="0" err="1" smtClean="0"/>
              <a:t>las</a:t>
            </a:r>
            <a:r>
              <a:rPr lang="pt-BR" dirty="0" smtClean="0"/>
              <a:t> </a:t>
            </a:r>
            <a:r>
              <a:rPr lang="pt-BR" dirty="0" err="1" smtClean="0"/>
              <a:t>fronteras</a:t>
            </a:r>
            <a:r>
              <a:rPr lang="pt-BR" dirty="0" smtClean="0"/>
              <a:t>, como si estas no </a:t>
            </a:r>
            <a:r>
              <a:rPr lang="pt-BR" dirty="0" err="1" smtClean="0"/>
              <a:t>existieran</a:t>
            </a:r>
            <a:r>
              <a:rPr lang="pt-BR" dirty="0" smtClean="0"/>
              <a:t>. Inclusive cosas, </a:t>
            </a:r>
            <a:r>
              <a:rPr lang="pt-BR" dirty="0" err="1" smtClean="0"/>
              <a:t>personas</a:t>
            </a:r>
            <a:r>
              <a:rPr lang="pt-BR" dirty="0" smtClean="0"/>
              <a:t> e </a:t>
            </a:r>
            <a:r>
              <a:rPr lang="pt-BR" dirty="0" err="1" smtClean="0"/>
              <a:t>ideas</a:t>
            </a:r>
            <a:r>
              <a:rPr lang="pt-BR" dirty="0" smtClean="0"/>
              <a:t> que </a:t>
            </a:r>
            <a:r>
              <a:rPr lang="pt-BR" dirty="0" err="1" smtClean="0"/>
              <a:t>los</a:t>
            </a:r>
            <a:r>
              <a:rPr lang="pt-BR" dirty="0" smtClean="0"/>
              <a:t> </a:t>
            </a:r>
            <a:r>
              <a:rPr lang="pt-BR" dirty="0" err="1" smtClean="0"/>
              <a:t>gobiernos</a:t>
            </a:r>
            <a:r>
              <a:rPr lang="pt-BR" dirty="0" smtClean="0"/>
              <a:t> </a:t>
            </a:r>
            <a:r>
              <a:rPr lang="pt-BR" dirty="0" err="1" smtClean="0"/>
              <a:t>mantendrían</a:t>
            </a:r>
            <a:r>
              <a:rPr lang="pt-BR" dirty="0" smtClean="0"/>
              <a:t>, si </a:t>
            </a:r>
            <a:r>
              <a:rPr lang="pt-BR" dirty="0" err="1" smtClean="0"/>
              <a:t>pudieran</a:t>
            </a:r>
            <a:r>
              <a:rPr lang="pt-BR" dirty="0" smtClean="0"/>
              <a:t>, </a:t>
            </a:r>
            <a:r>
              <a:rPr lang="pt-BR" dirty="0" err="1" smtClean="0"/>
              <a:t>fuera</a:t>
            </a:r>
            <a:r>
              <a:rPr lang="pt-BR" dirty="0" smtClean="0"/>
              <a:t> </a:t>
            </a:r>
            <a:r>
              <a:rPr lang="pt-BR" dirty="0" err="1" smtClean="0"/>
              <a:t>del</a:t>
            </a:r>
            <a:r>
              <a:rPr lang="pt-BR" dirty="0" smtClean="0"/>
              <a:t> país </a:t>
            </a:r>
            <a:r>
              <a:rPr lang="pt-BR" dirty="0" err="1" smtClean="0"/>
              <a:t>consiguen</a:t>
            </a:r>
            <a:r>
              <a:rPr lang="pt-BR" dirty="0" smtClean="0"/>
              <a:t> </a:t>
            </a:r>
            <a:r>
              <a:rPr lang="pt-BR" dirty="0" err="1" smtClean="0"/>
              <a:t>introduzirse</a:t>
            </a:r>
            <a:r>
              <a:rPr lang="pt-BR" dirty="0" smtClean="0"/>
              <a:t>.” (p.42)</a:t>
            </a:r>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pt-BR" sz="4000" dirty="0">
                <a:solidFill>
                  <a:srgbClr val="FF0000"/>
                </a:solidFill>
              </a:rPr>
              <a:t>A Era do </a:t>
            </a:r>
            <a:r>
              <a:rPr lang="pt-BR" sz="4000" dirty="0" err="1">
                <a:solidFill>
                  <a:srgbClr val="FF0000"/>
                </a:solidFill>
              </a:rPr>
              <a:t>Globalismo</a:t>
            </a:r>
            <a:r>
              <a:rPr lang="pt-BR" sz="4000" dirty="0">
                <a:solidFill>
                  <a:srgbClr val="FF0000"/>
                </a:solidFill>
              </a:rPr>
              <a:t/>
            </a:r>
            <a:br>
              <a:rPr lang="pt-BR" sz="4000" dirty="0">
                <a:solidFill>
                  <a:srgbClr val="FF0000"/>
                </a:solidFill>
              </a:rPr>
            </a:br>
            <a:r>
              <a:rPr lang="pt-BR" sz="4000" dirty="0">
                <a:solidFill>
                  <a:srgbClr val="FF0000"/>
                </a:solidFill>
              </a:rPr>
              <a:t> Octavio </a:t>
            </a:r>
            <a:r>
              <a:rPr lang="pt-BR" sz="4000" dirty="0" err="1" smtClean="0">
                <a:solidFill>
                  <a:srgbClr val="FF0000"/>
                </a:solidFill>
              </a:rPr>
              <a:t>Ianni</a:t>
            </a:r>
            <a:r>
              <a:rPr lang="pt-BR" sz="4000" dirty="0" smtClean="0">
                <a:solidFill>
                  <a:srgbClr val="FF0000"/>
                </a:solidFill>
              </a:rPr>
              <a:t> (1997)</a:t>
            </a:r>
            <a:endParaRPr lang="pt-BR" sz="4000" dirty="0">
              <a:solidFill>
                <a:srgbClr val="FF0000"/>
              </a:solidFill>
            </a:endParaRPr>
          </a:p>
        </p:txBody>
      </p:sp>
      <p:sp>
        <p:nvSpPr>
          <p:cNvPr id="16387" name="Rectangle 3"/>
          <p:cNvSpPr>
            <a:spLocks noGrp="1" noChangeArrowheads="1"/>
          </p:cNvSpPr>
          <p:nvPr>
            <p:ph type="body" idx="1"/>
          </p:nvPr>
        </p:nvSpPr>
        <p:spPr/>
        <p:txBody>
          <a:bodyPr/>
          <a:lstStyle/>
          <a:p>
            <a:pPr>
              <a:lnSpc>
                <a:spcPct val="90000"/>
              </a:lnSpc>
            </a:pPr>
            <a:r>
              <a:rPr lang="pt-BR" sz="2200" dirty="0"/>
              <a:t>Configuração histórico-social </a:t>
            </a:r>
            <a:r>
              <a:rPr lang="pt-BR" sz="2200" dirty="0" smtClean="0">
                <a:cs typeface="Arial" charset="0"/>
              </a:rPr>
              <a:t>→ </a:t>
            </a:r>
            <a:r>
              <a:rPr lang="pt-BR" sz="2200" dirty="0">
                <a:cs typeface="Arial" charset="0"/>
              </a:rPr>
              <a:t>complexo jogo de forças.</a:t>
            </a:r>
            <a:endParaRPr lang="pt-BR" sz="2200" dirty="0"/>
          </a:p>
          <a:p>
            <a:pPr>
              <a:lnSpc>
                <a:spcPct val="90000"/>
              </a:lnSpc>
            </a:pPr>
            <a:r>
              <a:rPr lang="pt-BR" sz="2200" dirty="0"/>
              <a:t>Produto e condição de múltiplos processos sociais, econômicos, políticos e culturais,em geral sintetizados no conceito de globalização.</a:t>
            </a:r>
          </a:p>
          <a:p>
            <a:pPr>
              <a:lnSpc>
                <a:spcPct val="90000"/>
              </a:lnSpc>
            </a:pPr>
            <a:r>
              <a:rPr lang="pt-BR" sz="2200" dirty="0"/>
              <a:t>Na base está o capitalismo, como modo de produção global: presente em todas as nações, regimes políticos, tradições culturais.</a:t>
            </a:r>
          </a:p>
          <a:p>
            <a:pPr>
              <a:lnSpc>
                <a:spcPct val="90000"/>
              </a:lnSpc>
            </a:pPr>
            <a:r>
              <a:rPr lang="pt-BR" sz="2200" dirty="0"/>
              <a:t>Emerge de forma particularmente evidente, em suas configurações e em seus movimentos, no fim do século XX, a partir do desabamento do mundo </a:t>
            </a:r>
            <a:r>
              <a:rPr lang="pt-BR" sz="2200" dirty="0" err="1"/>
              <a:t>bipolarizado</a:t>
            </a:r>
            <a:r>
              <a:rPr lang="pt-BR" sz="2200" dirty="0"/>
              <a:t> capitalismo/comunismo</a:t>
            </a:r>
            <a:r>
              <a:rPr lang="pt-BR" sz="2200" dirty="0" smtClean="0"/>
              <a:t>. </a:t>
            </a:r>
          </a:p>
          <a:p>
            <a:pPr>
              <a:lnSpc>
                <a:spcPct val="90000"/>
              </a:lnSpc>
              <a:buNone/>
            </a:pPr>
            <a:r>
              <a:rPr lang="pt-BR" sz="2200" dirty="0" smtClean="0"/>
              <a:t>      </a:t>
            </a:r>
            <a:r>
              <a:rPr lang="pt-BR" sz="1800" dirty="0" smtClean="0"/>
              <a:t>[</a:t>
            </a:r>
            <a:r>
              <a:rPr lang="pt-BR" sz="1800" dirty="0" err="1" smtClean="0"/>
              <a:t>Beck</a:t>
            </a:r>
            <a:r>
              <a:rPr lang="pt-BR" sz="1800" dirty="0" smtClean="0"/>
              <a:t> = capitalismo sem impostos]</a:t>
            </a:r>
            <a:endParaRPr lang="pt-BR" sz="1800" dirty="0"/>
          </a:p>
          <a:p>
            <a:pPr>
              <a:lnSpc>
                <a:spcPct val="90000"/>
              </a:lnSpc>
            </a:pPr>
            <a:r>
              <a:rPr lang="pt-BR" sz="2200" dirty="0"/>
              <a:t>Ruptura histórica drástica com implicações práticas e teóricas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BR" dirty="0">
                <a:solidFill>
                  <a:srgbClr val="FF0000"/>
                </a:solidFill>
              </a:rPr>
              <a:t>Octavio </a:t>
            </a:r>
            <a:r>
              <a:rPr lang="pt-BR" dirty="0" err="1">
                <a:solidFill>
                  <a:srgbClr val="FF0000"/>
                </a:solidFill>
              </a:rPr>
              <a:t>Ianni</a:t>
            </a:r>
            <a:endParaRPr lang="pt-BR" dirty="0">
              <a:solidFill>
                <a:srgbClr val="FF0000"/>
              </a:solidFill>
            </a:endParaRPr>
          </a:p>
        </p:txBody>
      </p:sp>
      <p:sp>
        <p:nvSpPr>
          <p:cNvPr id="18435" name="Rectangle 3"/>
          <p:cNvSpPr>
            <a:spLocks noGrp="1" noChangeArrowheads="1"/>
          </p:cNvSpPr>
          <p:nvPr>
            <p:ph type="body" idx="1"/>
          </p:nvPr>
        </p:nvSpPr>
        <p:spPr/>
        <p:txBody>
          <a:bodyPr/>
          <a:lstStyle/>
          <a:p>
            <a:pPr>
              <a:lnSpc>
                <a:spcPct val="80000"/>
              </a:lnSpc>
            </a:pPr>
            <a:r>
              <a:rPr lang="pt-BR" sz="2800" dirty="0"/>
              <a:t>Expansão das empresas, corporações e conglomerados transnacionais</a:t>
            </a:r>
          </a:p>
          <a:p>
            <a:pPr>
              <a:lnSpc>
                <a:spcPct val="80000"/>
              </a:lnSpc>
            </a:pPr>
            <a:r>
              <a:rPr lang="pt-BR" sz="2800" dirty="0"/>
              <a:t>Nova divisão transnacional do trabalho</a:t>
            </a:r>
          </a:p>
          <a:p>
            <a:pPr>
              <a:lnSpc>
                <a:spcPct val="80000"/>
              </a:lnSpc>
            </a:pPr>
            <a:r>
              <a:rPr lang="pt-BR" sz="2800" dirty="0"/>
              <a:t>Emergência das cidades globais</a:t>
            </a:r>
          </a:p>
          <a:p>
            <a:pPr>
              <a:lnSpc>
                <a:spcPct val="80000"/>
              </a:lnSpc>
            </a:pPr>
            <a:r>
              <a:rPr lang="pt-BR" sz="2800" dirty="0"/>
              <a:t>Declínio do </a:t>
            </a:r>
            <a:r>
              <a:rPr lang="pt-BR" sz="2800" dirty="0" err="1" smtClean="0"/>
              <a:t>estado-nação</a:t>
            </a:r>
            <a:endParaRPr lang="pt-BR" sz="2800" dirty="0"/>
          </a:p>
          <a:p>
            <a:pPr>
              <a:lnSpc>
                <a:spcPct val="80000"/>
              </a:lnSpc>
            </a:pPr>
            <a:r>
              <a:rPr lang="pt-BR" sz="2800" dirty="0"/>
              <a:t>Estados nacionais: elos da sociedade global</a:t>
            </a:r>
          </a:p>
          <a:p>
            <a:pPr>
              <a:lnSpc>
                <a:spcPct val="80000"/>
              </a:lnSpc>
            </a:pPr>
            <a:r>
              <a:rPr lang="pt-BR" sz="2800" dirty="0"/>
              <a:t>Estruturas de poder globais: FMI, BM, OMC</a:t>
            </a:r>
          </a:p>
          <a:p>
            <a:pPr>
              <a:lnSpc>
                <a:spcPct val="80000"/>
              </a:lnSpc>
            </a:pPr>
            <a:r>
              <a:rPr lang="pt-BR" sz="2800" dirty="0"/>
              <a:t>Novos movimentos sociais – sociedade civil global</a:t>
            </a:r>
            <a:r>
              <a:rPr lang="pt-BR" sz="2800" dirty="0" smtClean="0"/>
              <a:t>?</a:t>
            </a:r>
            <a:endParaRPr lang="pt-BR" sz="2800" dirty="0"/>
          </a:p>
          <a:p>
            <a:pPr>
              <a:lnSpc>
                <a:spcPct val="80000"/>
              </a:lnSpc>
            </a:pPr>
            <a:endParaRPr lang="pt-BR" sz="2800" dirty="0" smtClean="0"/>
          </a:p>
          <a:p>
            <a:pPr>
              <a:lnSpc>
                <a:spcPct val="80000"/>
              </a:lnSpc>
              <a:buNone/>
            </a:pPr>
            <a:r>
              <a:rPr lang="pt-BR" sz="2800" dirty="0" smtClean="0"/>
              <a:t>Ver </a:t>
            </a:r>
            <a:r>
              <a:rPr lang="pt-BR" sz="2800" dirty="0" err="1" smtClean="0"/>
              <a:t>Appadurai</a:t>
            </a:r>
            <a:r>
              <a:rPr lang="pt-BR" sz="2800" dirty="0" smtClean="0"/>
              <a:t> p.36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t-BR" dirty="0">
                <a:solidFill>
                  <a:srgbClr val="FF0000"/>
                </a:solidFill>
              </a:rPr>
              <a:t>Octavio </a:t>
            </a:r>
            <a:r>
              <a:rPr lang="pt-BR" dirty="0" err="1">
                <a:solidFill>
                  <a:srgbClr val="FF0000"/>
                </a:solidFill>
              </a:rPr>
              <a:t>Ianni</a:t>
            </a:r>
            <a:endParaRPr lang="pt-BR" dirty="0">
              <a:solidFill>
                <a:srgbClr val="FF0000"/>
              </a:solidFill>
            </a:endParaRPr>
          </a:p>
        </p:txBody>
      </p:sp>
      <p:sp>
        <p:nvSpPr>
          <p:cNvPr id="19459" name="Rectangle 3"/>
          <p:cNvSpPr>
            <a:spLocks noGrp="1" noChangeArrowheads="1"/>
          </p:cNvSpPr>
          <p:nvPr>
            <p:ph type="body" idx="1"/>
          </p:nvPr>
        </p:nvSpPr>
        <p:spPr/>
        <p:txBody>
          <a:bodyPr>
            <a:normAutofit lnSpcReduction="10000"/>
          </a:bodyPr>
          <a:lstStyle/>
          <a:p>
            <a:pPr>
              <a:lnSpc>
                <a:spcPct val="90000"/>
              </a:lnSpc>
            </a:pPr>
            <a:r>
              <a:rPr lang="pt-BR" sz="2800" dirty="0"/>
              <a:t>Percepção global da existência: ‘todos são levados a perceber algo além do horizonte visível, a captar configurações e movimentos da máquina do mundo’ </a:t>
            </a:r>
          </a:p>
          <a:p>
            <a:pPr>
              <a:lnSpc>
                <a:spcPct val="90000"/>
              </a:lnSpc>
            </a:pPr>
            <a:r>
              <a:rPr lang="pt-BR" sz="2800" dirty="0"/>
              <a:t>Não só as sociedades nacionais são atingidas = modos de vida e pensamento de indivíduos e coletividades (cultural)</a:t>
            </a:r>
          </a:p>
          <a:p>
            <a:pPr>
              <a:lnSpc>
                <a:spcPct val="90000"/>
              </a:lnSpc>
            </a:pPr>
            <a:r>
              <a:rPr lang="pt-BR" sz="2800" dirty="0"/>
              <a:t>Globalização do mundo acelerada com </a:t>
            </a:r>
            <a:r>
              <a:rPr lang="pt-BR" sz="2800" dirty="0" smtClean="0"/>
              <a:t>o desenvolvimento </a:t>
            </a:r>
            <a:r>
              <a:rPr lang="pt-BR" sz="2800" dirty="0"/>
              <a:t>das tecnologias de informação e comunicação</a:t>
            </a:r>
          </a:p>
          <a:p>
            <a:pPr>
              <a:lnSpc>
                <a:spcPct val="90000"/>
              </a:lnSpc>
            </a:pPr>
            <a:r>
              <a:rPr lang="pt-BR" sz="2800" dirty="0"/>
              <a:t>Problemática ambiental: sistema global</a:t>
            </a:r>
          </a:p>
          <a:p>
            <a:pPr>
              <a:lnSpc>
                <a:spcPct val="90000"/>
              </a:lnSpc>
            </a:pPr>
            <a:r>
              <a:rPr lang="pt-BR" sz="2800" dirty="0"/>
              <a:t>Nomadismo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solidFill>
                  <a:srgbClr val="FF0000"/>
                </a:solidFill>
              </a:rPr>
              <a:t>Uniformes do exército brasileiro </a:t>
            </a:r>
            <a:r>
              <a:rPr lang="pt-BR" dirty="0" smtClean="0"/>
              <a:t/>
            </a:r>
            <a:br>
              <a:rPr lang="pt-BR" dirty="0" smtClean="0"/>
            </a:br>
            <a:r>
              <a:rPr lang="pt-BR" dirty="0" err="1" smtClean="0"/>
              <a:t>Made</a:t>
            </a:r>
            <a:r>
              <a:rPr lang="pt-BR" dirty="0" smtClean="0">
                <a:solidFill>
                  <a:srgbClr val="FF0000"/>
                </a:solidFill>
              </a:rPr>
              <a:t> </a:t>
            </a:r>
            <a:r>
              <a:rPr lang="pt-BR" b="1" dirty="0" smtClean="0">
                <a:solidFill>
                  <a:srgbClr val="FF0000"/>
                </a:solidFill>
              </a:rPr>
              <a:t>in China</a:t>
            </a:r>
            <a:endParaRPr lang="pt-BR" b="1" dirty="0">
              <a:solidFill>
                <a:srgbClr val="FF0000"/>
              </a:solidFill>
            </a:endParaRPr>
          </a:p>
        </p:txBody>
      </p:sp>
      <p:sp>
        <p:nvSpPr>
          <p:cNvPr id="3" name="Espaço Reservado para Conteúdo 2"/>
          <p:cNvSpPr>
            <a:spLocks noGrp="1"/>
          </p:cNvSpPr>
          <p:nvPr>
            <p:ph idx="1"/>
          </p:nvPr>
        </p:nvSpPr>
        <p:spPr>
          <a:blipFill>
            <a:blip r:embed="rId2" cstate="print"/>
            <a:stretch>
              <a:fillRect/>
            </a:stretch>
          </a:blipFill>
        </p:spPr>
        <p:txBody>
          <a:bodyPr/>
          <a:lstStyle/>
          <a:p>
            <a:r>
              <a:rPr lang="pt-BR" dirty="0" smtClean="0">
                <a:hlinkClick r:id="rId3"/>
              </a:rPr>
              <a:t>http://www.eb.mil.br/web/imprensa/resenha/-/journal_content/56/18107/860650;</a:t>
            </a:r>
            <a:r>
              <a:rPr lang="pt-BR" dirty="0" err="1" smtClean="0">
                <a:hlinkClick r:id="rId3"/>
              </a:rPr>
              <a:t>jsessionid</a:t>
            </a:r>
            <a:r>
              <a:rPr lang="pt-BR" dirty="0" smtClean="0">
                <a:hlinkClick r:id="rId3"/>
              </a:rPr>
              <a:t>=6C37B8896C5DE3CAF88E25B4392DC5DF.lr1?</a:t>
            </a:r>
            <a:r>
              <a:rPr lang="pt-BR" dirty="0" err="1" smtClean="0">
                <a:hlinkClick r:id="rId3"/>
              </a:rPr>
              <a:t>refererPlid</a:t>
            </a:r>
            <a:r>
              <a:rPr lang="pt-BR" dirty="0" smtClean="0">
                <a:hlinkClick r:id="rId3"/>
              </a:rPr>
              <a:t>=18115#.</a:t>
            </a:r>
            <a:r>
              <a:rPr lang="pt-BR" dirty="0" err="1" smtClean="0">
                <a:hlinkClick r:id="rId3"/>
              </a:rPr>
              <a:t>VRwHZvnF-nk</a:t>
            </a:r>
            <a:endParaRPr lang="pt-BR" dirty="0" smtClean="0"/>
          </a:p>
          <a:p>
            <a:endParaRPr lang="pt-BR" dirty="0"/>
          </a:p>
        </p:txBody>
      </p:sp>
    </p:spTree>
    <p:extLst>
      <p:ext uri="{BB962C8B-B14F-4D97-AF65-F5344CB8AC3E}">
        <p14:creationId xmlns:p14="http://schemas.microsoft.com/office/powerpoint/2010/main" xmlns="" val="3729917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pt-BR" dirty="0">
                <a:solidFill>
                  <a:srgbClr val="FF0000"/>
                </a:solidFill>
              </a:rPr>
              <a:t>Octavio </a:t>
            </a:r>
            <a:r>
              <a:rPr lang="pt-BR" dirty="0" err="1">
                <a:solidFill>
                  <a:srgbClr val="FF0000"/>
                </a:solidFill>
              </a:rPr>
              <a:t>Ianni</a:t>
            </a:r>
            <a:endParaRPr lang="pt-BR" dirty="0">
              <a:solidFill>
                <a:srgbClr val="FF0000"/>
              </a:solidFill>
            </a:endParaRPr>
          </a:p>
        </p:txBody>
      </p:sp>
      <p:sp>
        <p:nvSpPr>
          <p:cNvPr id="20483" name="Rectangle 3"/>
          <p:cNvSpPr>
            <a:spLocks noGrp="1" noChangeArrowheads="1"/>
          </p:cNvSpPr>
          <p:nvPr>
            <p:ph type="body" idx="1"/>
          </p:nvPr>
        </p:nvSpPr>
        <p:spPr/>
        <p:txBody>
          <a:bodyPr>
            <a:normAutofit fontScale="92500" lnSpcReduction="20000"/>
          </a:bodyPr>
          <a:lstStyle/>
          <a:p>
            <a:pPr>
              <a:lnSpc>
                <a:spcPct val="90000"/>
              </a:lnSpc>
            </a:pPr>
            <a:r>
              <a:rPr lang="pt-BR" sz="2800" dirty="0"/>
              <a:t>Globalização </a:t>
            </a:r>
            <a:r>
              <a:rPr lang="pt-BR" sz="2800" dirty="0">
                <a:cs typeface="Arial" charset="0"/>
              </a:rPr>
              <a:t>≠ Homogeneização</a:t>
            </a:r>
          </a:p>
          <a:p>
            <a:pPr>
              <a:lnSpc>
                <a:spcPct val="90000"/>
              </a:lnSpc>
            </a:pPr>
            <a:r>
              <a:rPr lang="pt-BR" sz="2800" dirty="0">
                <a:cs typeface="Arial" charset="0"/>
              </a:rPr>
              <a:t>Sociedade global = totalidade dinâmica, complexa e contraditória</a:t>
            </a:r>
          </a:p>
          <a:p>
            <a:pPr>
              <a:lnSpc>
                <a:spcPct val="90000"/>
              </a:lnSpc>
            </a:pPr>
            <a:r>
              <a:rPr lang="pt-BR" sz="2800" dirty="0">
                <a:cs typeface="Arial" charset="0"/>
              </a:rPr>
              <a:t>Diversidades, desigualdades, tensões e antagonismos; articulações, associações e integrações regionais, transnacionais e globais</a:t>
            </a:r>
          </a:p>
          <a:p>
            <a:pPr>
              <a:lnSpc>
                <a:spcPct val="90000"/>
              </a:lnSpc>
            </a:pPr>
            <a:r>
              <a:rPr lang="pt-BR" sz="2800" dirty="0"/>
              <a:t>Local – Global</a:t>
            </a:r>
            <a:endParaRPr lang="pt-BR" sz="2800" dirty="0">
              <a:cs typeface="Arial" charset="0"/>
            </a:endParaRPr>
          </a:p>
          <a:p>
            <a:pPr>
              <a:lnSpc>
                <a:spcPct val="90000"/>
              </a:lnSpc>
            </a:pPr>
            <a:r>
              <a:rPr lang="pt-BR" sz="2800" dirty="0">
                <a:cs typeface="Arial" charset="0"/>
              </a:rPr>
              <a:t>Nova realidade: integra, subsume e recria singularidades,particularidades, nacionalismos, provincianismos, etnicismos, identidades, fundamentalismos</a:t>
            </a:r>
          </a:p>
          <a:p>
            <a:pPr>
              <a:lnSpc>
                <a:spcPct val="90000"/>
              </a:lnSpc>
            </a:pPr>
            <a:r>
              <a:rPr lang="pt-BR" sz="2800" dirty="0">
                <a:cs typeface="Arial" charset="0"/>
              </a:rPr>
              <a:t>Multiplicação da diversidade do mundo </a:t>
            </a:r>
            <a:r>
              <a:rPr lang="pt-BR" sz="2800" dirty="0" smtClean="0">
                <a:cs typeface="Arial" charset="0"/>
              </a:rPr>
              <a:t>– caleidoscópio </a:t>
            </a:r>
            <a:r>
              <a:rPr lang="pt-BR" sz="2800" dirty="0">
                <a:cs typeface="Arial" charset="0"/>
              </a:rPr>
              <a:t>desconhecido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A Fonte das Mulheres</a:t>
            </a:r>
            <a:endParaRPr lang="pt-BR" dirty="0">
              <a:solidFill>
                <a:srgbClr val="FF0000"/>
              </a:solidFill>
            </a:endParaRPr>
          </a:p>
        </p:txBody>
      </p:sp>
      <p:sp>
        <p:nvSpPr>
          <p:cNvPr id="3" name="Espaço Reservado para Conteúdo 2"/>
          <p:cNvSpPr>
            <a:spLocks noGrp="1"/>
          </p:cNvSpPr>
          <p:nvPr>
            <p:ph idx="1"/>
          </p:nvPr>
        </p:nvSpPr>
        <p:spPr/>
        <p:txBody>
          <a:bodyPr>
            <a:normAutofit/>
          </a:bodyPr>
          <a:lstStyle/>
          <a:p>
            <a:pPr>
              <a:buNone/>
            </a:pPr>
            <a:r>
              <a:rPr lang="pt-BR" sz="1600" dirty="0" smtClean="0"/>
              <a:t>Dirigido por </a:t>
            </a:r>
            <a:r>
              <a:rPr lang="pt-BR" sz="1600" dirty="0" err="1" smtClean="0"/>
              <a:t>Radu</a:t>
            </a:r>
            <a:r>
              <a:rPr lang="pt-BR" sz="1600" dirty="0" smtClean="0"/>
              <a:t> </a:t>
            </a:r>
            <a:r>
              <a:rPr lang="pt-BR" sz="1600" dirty="0" err="1" smtClean="0"/>
              <a:t>Mihaileanu</a:t>
            </a:r>
            <a:r>
              <a:rPr lang="pt-BR" sz="1600" dirty="0" smtClean="0"/>
              <a:t> (Romênia, França)</a:t>
            </a:r>
          </a:p>
          <a:p>
            <a:pPr>
              <a:buNone/>
            </a:pPr>
            <a:r>
              <a:rPr lang="da-DK" sz="1600" dirty="0" smtClean="0"/>
              <a:t>ITA/BEL/FRA, 2011</a:t>
            </a:r>
            <a:endParaRPr lang="pt-BR" sz="1600" dirty="0"/>
          </a:p>
        </p:txBody>
      </p:sp>
      <p:pic>
        <p:nvPicPr>
          <p:cNvPr id="4" name="Imagem 3" descr="A-Fonte-das-Mulheres.jpg"/>
          <p:cNvPicPr>
            <a:picLocks noChangeAspect="1"/>
          </p:cNvPicPr>
          <p:nvPr/>
        </p:nvPicPr>
        <p:blipFill>
          <a:blip r:embed="rId2" cstate="print"/>
          <a:stretch>
            <a:fillRect/>
          </a:stretch>
        </p:blipFill>
        <p:spPr>
          <a:xfrm>
            <a:off x="3851920" y="2492896"/>
            <a:ext cx="2381250" cy="3429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Alighiero-Boetti_Photo_Alex_Jamis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Imagem 1" descr="boetti bordadeiras afeganistão.jpg"/>
          <p:cNvPicPr>
            <a:picLocks noChangeAspect="1"/>
          </p:cNvPicPr>
          <p:nvPr/>
        </p:nvPicPr>
        <p:blipFill>
          <a:blip r:embed="rId2" cstate="print"/>
          <a:stretch>
            <a:fillRect/>
          </a:stretch>
        </p:blipFill>
        <p:spPr>
          <a:xfrm>
            <a:off x="0" y="1428751"/>
            <a:ext cx="9144000" cy="5072084"/>
          </a:xfrm>
          <a:prstGeom prst="rect">
            <a:avLst/>
          </a:prstGeom>
        </p:spPr>
      </p:pic>
      <p:sp>
        <p:nvSpPr>
          <p:cNvPr id="3" name="Retângulo 2"/>
          <p:cNvSpPr/>
          <p:nvPr/>
        </p:nvSpPr>
        <p:spPr>
          <a:xfrm>
            <a:off x="2752303" y="714358"/>
            <a:ext cx="3639395" cy="646331"/>
          </a:xfrm>
          <a:prstGeom prst="rect">
            <a:avLst/>
          </a:prstGeom>
        </p:spPr>
        <p:txBody>
          <a:bodyPr wrap="square">
            <a:spAutoFit/>
          </a:bodyPr>
          <a:lstStyle/>
          <a:p>
            <a:r>
              <a:rPr lang="pt-BR" b="1" dirty="0" err="1" smtClean="0"/>
              <a:t>Alighiero</a:t>
            </a:r>
            <a:r>
              <a:rPr lang="pt-BR" b="1" dirty="0" smtClean="0"/>
              <a:t> </a:t>
            </a:r>
            <a:r>
              <a:rPr lang="pt-BR" b="1" dirty="0" err="1" smtClean="0"/>
              <a:t>Boetti</a:t>
            </a:r>
            <a:endParaRPr lang="pt-BR" b="1" dirty="0" smtClean="0"/>
          </a:p>
          <a:p>
            <a:r>
              <a:rPr lang="pt-BR" b="1" dirty="0" smtClean="0"/>
              <a:t> (Italiano, 1940–1994)</a:t>
            </a:r>
            <a:endParaRPr lang="pt-B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pt-BR" dirty="0"/>
          </a:p>
        </p:txBody>
      </p:sp>
      <p:sp>
        <p:nvSpPr>
          <p:cNvPr id="13315" name="Rectangle 3"/>
          <p:cNvSpPr>
            <a:spLocks noGrp="1" noChangeArrowheads="1"/>
          </p:cNvSpPr>
          <p:nvPr>
            <p:ph type="body" idx="1"/>
          </p:nvPr>
        </p:nvSpPr>
        <p:spPr/>
        <p:txBody>
          <a:bodyPr>
            <a:normAutofit fontScale="92500" lnSpcReduction="20000"/>
          </a:bodyPr>
          <a:lstStyle/>
          <a:p>
            <a:pPr algn="ctr">
              <a:lnSpc>
                <a:spcPct val="90000"/>
              </a:lnSpc>
              <a:buNone/>
            </a:pPr>
            <a:r>
              <a:rPr lang="pt-BR" sz="2800" dirty="0"/>
              <a:t>Intensificação das dependências recíprocas: assimetria dos </a:t>
            </a:r>
            <a:r>
              <a:rPr lang="pt-BR" sz="2800" dirty="0" smtClean="0"/>
              <a:t>fluxos = processo segmentado e desigual.</a:t>
            </a:r>
          </a:p>
          <a:p>
            <a:pPr>
              <a:lnSpc>
                <a:spcPct val="90000"/>
              </a:lnSpc>
              <a:buNone/>
            </a:pPr>
            <a:endParaRPr lang="pt-BR" sz="2800" dirty="0" smtClean="0"/>
          </a:p>
          <a:p>
            <a:pPr algn="ctr">
              <a:lnSpc>
                <a:spcPct val="90000"/>
              </a:lnSpc>
              <a:buNone/>
            </a:pPr>
            <a:r>
              <a:rPr lang="pt-BR" sz="2800" dirty="0" smtClean="0"/>
              <a:t> De </a:t>
            </a:r>
            <a:r>
              <a:rPr lang="pt-BR" sz="2800" dirty="0"/>
              <a:t>um mundo</a:t>
            </a:r>
            <a:r>
              <a:rPr lang="pt-BR" sz="2800" dirty="0">
                <a:solidFill>
                  <a:srgbClr val="FF0000"/>
                </a:solidFill>
              </a:rPr>
              <a:t> </a:t>
            </a:r>
            <a:r>
              <a:rPr lang="pt-BR" sz="2800" u="sng" dirty="0">
                <a:solidFill>
                  <a:srgbClr val="FF0000"/>
                </a:solidFill>
              </a:rPr>
              <a:t>multicultural</a:t>
            </a:r>
            <a:r>
              <a:rPr lang="pt-BR" sz="2800" dirty="0">
                <a:solidFill>
                  <a:srgbClr val="FF0000"/>
                </a:solidFill>
              </a:rPr>
              <a:t> </a:t>
            </a:r>
            <a:r>
              <a:rPr lang="pt-BR" sz="2800" dirty="0"/>
              <a:t>= justaposição de etnias ou grupos em uma cidade ou </a:t>
            </a:r>
            <a:r>
              <a:rPr lang="pt-BR" sz="2800" dirty="0" smtClean="0"/>
              <a:t>nação </a:t>
            </a:r>
          </a:p>
          <a:p>
            <a:pPr algn="ctr">
              <a:lnSpc>
                <a:spcPct val="90000"/>
              </a:lnSpc>
              <a:buNone/>
            </a:pPr>
            <a:r>
              <a:rPr lang="pt-BR" sz="2800" dirty="0" smtClean="0"/>
              <a:t>↓</a:t>
            </a:r>
          </a:p>
          <a:p>
            <a:pPr algn="ctr">
              <a:lnSpc>
                <a:spcPct val="90000"/>
              </a:lnSpc>
              <a:buNone/>
            </a:pPr>
            <a:r>
              <a:rPr lang="pt-BR" sz="2800" dirty="0" smtClean="0"/>
              <a:t> </a:t>
            </a:r>
            <a:r>
              <a:rPr lang="pt-BR" sz="2800" dirty="0" smtClean="0">
                <a:cs typeface="Arial" charset="0"/>
              </a:rPr>
              <a:t>mundo </a:t>
            </a:r>
            <a:r>
              <a:rPr lang="pt-BR" sz="2800" u="sng" dirty="0">
                <a:solidFill>
                  <a:srgbClr val="FF0000"/>
                </a:solidFill>
                <a:cs typeface="Arial" charset="0"/>
              </a:rPr>
              <a:t>intercultural</a:t>
            </a:r>
            <a:r>
              <a:rPr lang="pt-BR" sz="2800" dirty="0">
                <a:solidFill>
                  <a:srgbClr val="FF0000"/>
                </a:solidFill>
                <a:cs typeface="Arial" charset="0"/>
              </a:rPr>
              <a:t> </a:t>
            </a:r>
            <a:r>
              <a:rPr lang="pt-BR" sz="2800" dirty="0">
                <a:cs typeface="Arial" charset="0"/>
              </a:rPr>
              <a:t>globalizado = </a:t>
            </a:r>
            <a:r>
              <a:rPr lang="pt-BR" sz="2800" dirty="0" smtClean="0">
                <a:cs typeface="Arial" charset="0"/>
              </a:rPr>
              <a:t>os diferentes se encontram em um mesmo mundo e devem conviver em relações de negociação, conflito e trocas recíprocas - confrontação </a:t>
            </a:r>
            <a:r>
              <a:rPr lang="pt-BR" sz="2800" dirty="0">
                <a:cs typeface="Arial" charset="0"/>
              </a:rPr>
              <a:t>e </a:t>
            </a:r>
            <a:r>
              <a:rPr lang="pt-BR" sz="2800" dirty="0" smtClean="0">
                <a:cs typeface="Arial" charset="0"/>
              </a:rPr>
              <a:t>entrelaçamento</a:t>
            </a:r>
            <a:endParaRPr lang="pt-BR" sz="2800" dirty="0">
              <a:cs typeface="Arial" charset="0"/>
            </a:endParaRPr>
          </a:p>
          <a:p>
            <a:pPr algn="ctr">
              <a:lnSpc>
                <a:spcPct val="90000"/>
              </a:lnSpc>
              <a:buNone/>
            </a:pPr>
            <a:endParaRPr lang="pt-BR" sz="2800" dirty="0" smtClean="0">
              <a:cs typeface="Arial" charset="0"/>
            </a:endParaRPr>
          </a:p>
          <a:p>
            <a:pPr algn="ctr">
              <a:lnSpc>
                <a:spcPct val="90000"/>
              </a:lnSpc>
              <a:buNone/>
            </a:pPr>
            <a:r>
              <a:rPr lang="pt-BR" sz="2800" dirty="0" err="1" smtClean="0">
                <a:cs typeface="Arial" charset="0"/>
              </a:rPr>
              <a:t>Martín-Barbero</a:t>
            </a:r>
            <a:r>
              <a:rPr lang="pt-BR" sz="2800" dirty="0" smtClean="0">
                <a:cs typeface="Arial" charset="0"/>
              </a:rPr>
              <a:t>: “</a:t>
            </a:r>
            <a:r>
              <a:rPr lang="pt-BR" sz="2800" dirty="0" err="1" smtClean="0">
                <a:cs typeface="Arial" charset="0"/>
              </a:rPr>
              <a:t>Interculturalidade</a:t>
            </a:r>
            <a:r>
              <a:rPr lang="pt-BR" sz="2800" dirty="0" smtClean="0">
                <a:cs typeface="Arial" charset="0"/>
              </a:rPr>
              <a:t> nomeia a impossibilidade de uma diversidade cultural compreendida de cima”</a:t>
            </a:r>
            <a:endParaRPr lang="pt-BR" sz="2800" dirty="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p:txBody>
          <a:bodyPr/>
          <a:lstStyle/>
          <a:p>
            <a:endParaRPr lang="pt-BR" dirty="0" smtClean="0"/>
          </a:p>
          <a:p>
            <a:pPr>
              <a:buNone/>
            </a:pPr>
            <a:r>
              <a:rPr lang="pt-BR" dirty="0" smtClean="0"/>
              <a:t>    Ao intensificar as interdependências, a globalização exige maior disponibilidade para </a:t>
            </a:r>
            <a:r>
              <a:rPr lang="pt-BR" dirty="0" smtClean="0">
                <a:solidFill>
                  <a:srgbClr val="FF0000"/>
                </a:solidFill>
              </a:rPr>
              <a:t>conviver diariamente com os diferentes </a:t>
            </a:r>
            <a:r>
              <a:rPr lang="pt-BR" dirty="0" smtClean="0"/>
              <a:t>e aumenta os riscos – reais e imaginários – de que essas diferenças se tornem </a:t>
            </a:r>
            <a:r>
              <a:rPr lang="pt-BR" dirty="0" smtClean="0">
                <a:solidFill>
                  <a:srgbClr val="FF0000"/>
                </a:solidFill>
              </a:rPr>
              <a:t>conflituosas</a:t>
            </a:r>
            <a:r>
              <a:rPr lang="pt-BR" dirty="0" smtClean="0"/>
              <a:t>. </a:t>
            </a:r>
          </a:p>
          <a:p>
            <a:pPr>
              <a:buNone/>
            </a:pPr>
            <a:r>
              <a:rPr lang="pt-BR" dirty="0" smtClean="0"/>
              <a:t>    O incremento dos choques indica que suportamos mal tanta proximidade.</a:t>
            </a:r>
            <a:endParaRPr lang="pt-BR" dirty="0"/>
          </a:p>
        </p:txBody>
      </p:sp>
      <p:sp>
        <p:nvSpPr>
          <p:cNvPr id="3" name="Espaço Reservado para Número de Slide 2"/>
          <p:cNvSpPr>
            <a:spLocks noGrp="1"/>
          </p:cNvSpPr>
          <p:nvPr>
            <p:ph type="sldNum" sz="quarter" idx="12"/>
          </p:nvPr>
        </p:nvSpPr>
        <p:spPr/>
        <p:txBody>
          <a:bodyPr/>
          <a:lstStyle/>
          <a:p>
            <a:fld id="{1F0BF610-000D-49D3-A6BC-38CADBB87A08}" type="slidenum">
              <a:rPr lang="pt-BR" smtClean="0"/>
              <a:pPr/>
              <a:t>25</a:t>
            </a:fld>
            <a:endParaRPr lang="pt-B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solidFill>
                  <a:srgbClr val="FF0000"/>
                </a:solidFill>
              </a:rPr>
              <a:t>Néstor</a:t>
            </a:r>
            <a:r>
              <a:rPr lang="pt-BR" dirty="0" smtClean="0">
                <a:solidFill>
                  <a:srgbClr val="FF0000"/>
                </a:solidFill>
              </a:rPr>
              <a:t> García </a:t>
            </a:r>
            <a:r>
              <a:rPr lang="pt-BR" dirty="0" err="1" smtClean="0">
                <a:solidFill>
                  <a:srgbClr val="FF0000"/>
                </a:solidFill>
              </a:rPr>
              <a:t>Canclini</a:t>
            </a:r>
            <a:r>
              <a:rPr lang="pt-BR" dirty="0" smtClean="0">
                <a:solidFill>
                  <a:srgbClr val="FF0000"/>
                </a:solidFill>
              </a:rPr>
              <a:t/>
            </a:r>
            <a:br>
              <a:rPr lang="pt-BR" dirty="0" smtClean="0">
                <a:solidFill>
                  <a:srgbClr val="FF0000"/>
                </a:solidFill>
              </a:rPr>
            </a:br>
            <a:r>
              <a:rPr lang="pt-BR" dirty="0" err="1" smtClean="0">
                <a:solidFill>
                  <a:srgbClr val="FF0000"/>
                </a:solidFill>
              </a:rPr>
              <a:t>Conflictos</a:t>
            </a:r>
            <a:r>
              <a:rPr lang="pt-BR" dirty="0" smtClean="0">
                <a:solidFill>
                  <a:srgbClr val="FF0000"/>
                </a:solidFill>
              </a:rPr>
              <a:t> </a:t>
            </a:r>
            <a:r>
              <a:rPr lang="pt-BR" dirty="0" err="1" smtClean="0">
                <a:solidFill>
                  <a:srgbClr val="FF0000"/>
                </a:solidFill>
              </a:rPr>
              <a:t>Interculturares</a:t>
            </a:r>
            <a:endParaRPr lang="pt-BR" dirty="0"/>
          </a:p>
        </p:txBody>
      </p:sp>
      <p:sp>
        <p:nvSpPr>
          <p:cNvPr id="3" name="Espaço Reservado para Conteúdo 2"/>
          <p:cNvSpPr>
            <a:spLocks noGrp="1"/>
          </p:cNvSpPr>
          <p:nvPr>
            <p:ph idx="1"/>
          </p:nvPr>
        </p:nvSpPr>
        <p:spPr/>
        <p:txBody>
          <a:bodyPr/>
          <a:lstStyle/>
          <a:p>
            <a:pPr>
              <a:buNone/>
            </a:pPr>
            <a:r>
              <a:rPr lang="pt-BR" dirty="0" smtClean="0"/>
              <a:t>   “A relação entre cada cultura e um território específico, sem desaparecer, está sendo alterada pelo deslocamento de enormes massas de imigrantes, exilados, turistas e outros viajantes, assim como pela crescente interdependência de cada sociedade com muitas outras, próximas e longínquas.“</a:t>
            </a: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http://16411-presscdn-0-65.pagely.netdna-cdn.com/wp-content/uploads/2016/04/5053.BC_021-copy-960x43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1204" y="4077072"/>
            <a:ext cx="5852160" cy="262128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Wall, east of Nogales, Arizona, 20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1430000" cy="8591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5803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Altar, Colonia Libertad, Tijuana, Mexico, 201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1382" y="1600200"/>
            <a:ext cx="6021236"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9743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http://www.vancitybuzz.com/wp-content/uploads/2015/09/refugee-crisis-981x50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765934"/>
            <a:ext cx="8229600" cy="41944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782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Yukinori</a:t>
            </a:r>
            <a:r>
              <a:rPr lang="pt-BR" dirty="0" smtClean="0"/>
              <a:t> </a:t>
            </a:r>
            <a:r>
              <a:rPr lang="pt-BR" dirty="0" err="1" smtClean="0"/>
              <a:t>Yanagi</a:t>
            </a:r>
            <a:r>
              <a:rPr lang="pt-BR" dirty="0" smtClean="0"/>
              <a:t> </a:t>
            </a:r>
            <a:br>
              <a:rPr lang="pt-BR" dirty="0" smtClean="0"/>
            </a:br>
            <a:r>
              <a:rPr lang="pt-BR" dirty="0" smtClean="0"/>
              <a:t>América</a:t>
            </a:r>
            <a:br>
              <a:rPr lang="pt-BR" dirty="0" smtClean="0"/>
            </a:br>
            <a:r>
              <a:rPr lang="pt-BR" sz="1200" dirty="0" smtClean="0"/>
              <a:t>[interação generalizada em que as marcas </a:t>
            </a:r>
            <a:r>
              <a:rPr lang="pt-BR" sz="1200" dirty="0" err="1" smtClean="0"/>
              <a:t>identitárias</a:t>
            </a:r>
            <a:r>
              <a:rPr lang="pt-BR" sz="1200" dirty="0" smtClean="0"/>
              <a:t> se dissolveriam?]</a:t>
            </a:r>
            <a:endParaRPr lang="pt-BR" dirty="0"/>
          </a:p>
        </p:txBody>
      </p:sp>
      <p:pic>
        <p:nvPicPr>
          <p:cNvPr id="4" name="Espaço Reservado para Conteúdo 3" descr="YukinoriYanagi1.jpeg"/>
          <p:cNvPicPr>
            <a:picLocks noGrp="1" noChangeAspect="1"/>
          </p:cNvPicPr>
          <p:nvPr>
            <p:ph idx="1"/>
          </p:nvPr>
        </p:nvPicPr>
        <p:blipFill>
          <a:blip r:embed="rId2" cstate="print"/>
          <a:stretch>
            <a:fillRect/>
          </a:stretch>
        </p:blipFill>
        <p:spPr>
          <a:xfrm>
            <a:off x="1446311" y="1600200"/>
            <a:ext cx="6251379" cy="4525964"/>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194" name="Picture 2" descr="http://journal-neo.org/wp-content/uploads/2015/11/refugee_ship_3.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7850" y="1981994"/>
            <a:ext cx="5448300" cy="3762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6663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descr="http://images.huffingtonpost.com/2015-11-30-1448880424-7415199-150108editorial.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9742" y="1600200"/>
            <a:ext cx="6784515"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9037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42" name="Picture 2" descr="http://www.sbs.com.au/news/sites/sbs.com.au.news/files/20151004001184375674-original.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516324"/>
            <a:ext cx="4038600" cy="2693714"/>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Resultado de imagem para refugees"/>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1716224"/>
            <a:ext cx="2847975"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Resultado de imagem para refugee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22403" y="4221088"/>
            <a:ext cx="2619375" cy="1743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6780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122" name="Picture 2" descr="http://az616578.vo.msecnd.net/files/2016/04/03/635952957126529309-541654253_98df82f6437741eabdc220b3d64081e9_6.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1135" y="1600200"/>
            <a:ext cx="6801729"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4871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9218" name="Picture 2" descr="http://one-europe.info/user/files/Andreea%20Anastasiu/Refugee%20Women.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5405" y="1600200"/>
            <a:ext cx="6793190"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8388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146" name="Picture 2" descr="http://storage.torontosun.com/v1/blogs-prod-photos/2/1/6/8/9/216890135342e1257fb5115a986a20b6.jpg?stmp=144160115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915319"/>
            <a:ext cx="6096000" cy="3895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5504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170" name="Picture 2" descr="http://ichef.bbci.co.uk/news/1024/cpsprodpb/763B/production/_87276203_refugees.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8073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solidFill>
                  <a:srgbClr val="FF0000"/>
                </a:solidFill>
              </a:rPr>
              <a:t>Néstor</a:t>
            </a:r>
            <a:r>
              <a:rPr lang="pt-BR" dirty="0" smtClean="0">
                <a:solidFill>
                  <a:srgbClr val="FF0000"/>
                </a:solidFill>
              </a:rPr>
              <a:t> García </a:t>
            </a:r>
            <a:r>
              <a:rPr lang="pt-BR" dirty="0" err="1" smtClean="0">
                <a:solidFill>
                  <a:srgbClr val="FF0000"/>
                </a:solidFill>
              </a:rPr>
              <a:t>Canclini</a:t>
            </a:r>
            <a:r>
              <a:rPr lang="pt-BR" dirty="0" smtClean="0">
                <a:solidFill>
                  <a:srgbClr val="FF0000"/>
                </a:solidFill>
              </a:rPr>
              <a:t/>
            </a:r>
            <a:br>
              <a:rPr lang="pt-BR" dirty="0" smtClean="0">
                <a:solidFill>
                  <a:srgbClr val="FF0000"/>
                </a:solidFill>
              </a:rPr>
            </a:br>
            <a:r>
              <a:rPr lang="pt-BR" dirty="0" err="1" smtClean="0">
                <a:solidFill>
                  <a:srgbClr val="FF0000"/>
                </a:solidFill>
              </a:rPr>
              <a:t>Conflictos</a:t>
            </a:r>
            <a:r>
              <a:rPr lang="pt-BR" dirty="0" smtClean="0">
                <a:solidFill>
                  <a:srgbClr val="FF0000"/>
                </a:solidFill>
              </a:rPr>
              <a:t> </a:t>
            </a:r>
            <a:r>
              <a:rPr lang="pt-BR" dirty="0" err="1" smtClean="0">
                <a:solidFill>
                  <a:srgbClr val="FF0000"/>
                </a:solidFill>
              </a:rPr>
              <a:t>Interculturares</a:t>
            </a:r>
            <a:endParaRPr lang="pt-BR" dirty="0">
              <a:solidFill>
                <a:srgbClr val="FF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t>“A </a:t>
            </a:r>
            <a:r>
              <a:rPr lang="pt-BR" dirty="0" err="1" smtClean="0"/>
              <a:t>interculturalidade</a:t>
            </a:r>
            <a:r>
              <a:rPr lang="pt-BR" dirty="0" smtClean="0"/>
              <a:t> já não se limita a países vizinhos. Se globalizou criando interdependências para as quais não estávamos preparados. Por mais que os guardiões de fronteiras erijam novos muros, os africanos, asiáticos e latino-americanos seguem chegando aos Estados Unidos e à Europa. Os livros, as músicas e as artes visuais se comunicam mundialmente, apesar dos mercados oferecerem oportunidades desiguais ao norte e ao sul.”</a:t>
            </a:r>
            <a:endParaRPr lang="pt-B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2290" name="Picture 2" descr="http://f.i.uol.com.br/folha/mercado/images/15283123.jpe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2" y="1848644"/>
            <a:ext cx="6048375" cy="4029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2758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4338" name="Picture 2" descr="http://img.r7.com/images/2014/05/10/4egksuvcdx_6j5oeny834_file.jpg?dimensions=460x305"/>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1000" y="1926431"/>
            <a:ext cx="5842000" cy="387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966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pt-BR" b="1" dirty="0" err="1" smtClean="0">
                <a:solidFill>
                  <a:srgbClr val="FF0000"/>
                </a:solidFill>
              </a:rPr>
              <a:t>Néstor</a:t>
            </a:r>
            <a:r>
              <a:rPr lang="pt-BR" b="1" dirty="0" smtClean="0">
                <a:solidFill>
                  <a:srgbClr val="FF0000"/>
                </a:solidFill>
              </a:rPr>
              <a:t> Garcia </a:t>
            </a:r>
            <a:r>
              <a:rPr lang="pt-BR" b="1" dirty="0" err="1" smtClean="0">
                <a:solidFill>
                  <a:srgbClr val="FF0000"/>
                </a:solidFill>
              </a:rPr>
              <a:t>Canclini</a:t>
            </a:r>
            <a:endParaRPr lang="pt-BR" dirty="0">
              <a:solidFill>
                <a:srgbClr val="FF0000"/>
              </a:solidFill>
            </a:endParaRPr>
          </a:p>
        </p:txBody>
      </p:sp>
      <p:sp>
        <p:nvSpPr>
          <p:cNvPr id="32771" name="Rectangle 3"/>
          <p:cNvSpPr>
            <a:spLocks noGrp="1" noChangeArrowheads="1"/>
          </p:cNvSpPr>
          <p:nvPr>
            <p:ph type="body" idx="1"/>
          </p:nvPr>
        </p:nvSpPr>
        <p:spPr/>
        <p:txBody>
          <a:bodyPr>
            <a:normAutofit/>
          </a:bodyPr>
          <a:lstStyle/>
          <a:p>
            <a:pPr>
              <a:lnSpc>
                <a:spcPct val="90000"/>
              </a:lnSpc>
            </a:pPr>
            <a:r>
              <a:rPr lang="pt-BR" sz="2800" dirty="0" smtClean="0"/>
              <a:t>Duplo </a:t>
            </a:r>
            <a:r>
              <a:rPr lang="pt-BR" sz="2800" dirty="0"/>
              <a:t>propósito do livro: descrever as mudanças da cultura na globalização e explorar alternativas para a sua </a:t>
            </a:r>
            <a:r>
              <a:rPr lang="pt-BR" sz="2800" dirty="0" smtClean="0"/>
              <a:t>administração.</a:t>
            </a:r>
          </a:p>
          <a:p>
            <a:pPr>
              <a:lnSpc>
                <a:spcPct val="90000"/>
              </a:lnSpc>
            </a:pPr>
            <a:r>
              <a:rPr lang="pt-BR" sz="2800" dirty="0" smtClean="0"/>
              <a:t>Como as sociedades e os vínculos entre elas têm sido narrados e imaginados no processo de globalização.</a:t>
            </a:r>
            <a:endParaRPr lang="pt-BR" sz="2800" dirty="0"/>
          </a:p>
          <a:p>
            <a:pPr>
              <a:lnSpc>
                <a:spcPct val="90000"/>
              </a:lnSpc>
            </a:pPr>
            <a:r>
              <a:rPr lang="pt-BR" sz="2800" dirty="0"/>
              <a:t>Compreender o processo a partir do ponto de vista da cultura – entender melhor as contradições da globalização - e interferir nele de maneira alternativa àquelas que partem do ponto de vista da economia ou da política: inexorabilidade em questão.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TENSÃO</a:t>
            </a:r>
            <a:endParaRPr lang="pt-BR" dirty="0"/>
          </a:p>
        </p:txBody>
      </p:sp>
      <p:pic>
        <p:nvPicPr>
          <p:cNvPr id="11266" name="Picture 2" descr="Resultado de imagem para cabo de guerra brincadeir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1988840"/>
            <a:ext cx="2886075" cy="1581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8732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FF0000"/>
                </a:solidFill>
              </a:rPr>
              <a:t>Diversidade em Convergência</a:t>
            </a:r>
            <a:br>
              <a:rPr lang="pt-BR" dirty="0" smtClean="0">
                <a:solidFill>
                  <a:srgbClr val="FF0000"/>
                </a:solidFill>
              </a:rPr>
            </a:br>
            <a:r>
              <a:rPr lang="pt-BR" dirty="0" smtClean="0">
                <a:solidFill>
                  <a:srgbClr val="FF0000"/>
                </a:solidFill>
              </a:rPr>
              <a:t>Jésus </a:t>
            </a:r>
            <a:r>
              <a:rPr lang="pt-BR" dirty="0" err="1" smtClean="0">
                <a:solidFill>
                  <a:srgbClr val="FF0000"/>
                </a:solidFill>
              </a:rPr>
              <a:t>Martín-Barbero</a:t>
            </a:r>
            <a:endParaRPr lang="pt-BR" dirty="0"/>
          </a:p>
        </p:txBody>
      </p:sp>
      <p:sp>
        <p:nvSpPr>
          <p:cNvPr id="3" name="Espaço Reservado para Conteúdo 2"/>
          <p:cNvSpPr>
            <a:spLocks noGrp="1"/>
          </p:cNvSpPr>
          <p:nvPr>
            <p:ph idx="1"/>
          </p:nvPr>
        </p:nvSpPr>
        <p:spPr/>
        <p:txBody>
          <a:bodyPr/>
          <a:lstStyle/>
          <a:p>
            <a:r>
              <a:rPr lang="pt-BR" dirty="0" smtClean="0"/>
              <a:t>A globalização é um movimento que, ao fazer da comunicação e da informação a chave de um novo modelo de sociedade, empurra todas as sociedades para uma intensificação de seus contatos e conflitos, expondo as culturas umas às outras de modo inédito (p.24).</a:t>
            </a:r>
            <a:endParaRPr lang="pt-B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FF0000"/>
                </a:solidFill>
              </a:rPr>
              <a:t>Diversidade em Convergência</a:t>
            </a:r>
            <a:br>
              <a:rPr lang="pt-BR" dirty="0" smtClean="0">
                <a:solidFill>
                  <a:srgbClr val="FF0000"/>
                </a:solidFill>
              </a:rPr>
            </a:br>
            <a:r>
              <a:rPr lang="pt-BR" dirty="0" smtClean="0">
                <a:solidFill>
                  <a:srgbClr val="FF0000"/>
                </a:solidFill>
              </a:rPr>
              <a:t>Jésus </a:t>
            </a:r>
            <a:r>
              <a:rPr lang="pt-BR" dirty="0" err="1" smtClean="0">
                <a:solidFill>
                  <a:srgbClr val="FF0000"/>
                </a:solidFill>
              </a:rPr>
              <a:t>Martín-Barbero</a:t>
            </a:r>
            <a:endParaRPr lang="pt-BR" dirty="0">
              <a:solidFill>
                <a:srgbClr val="FF0000"/>
              </a:solidFill>
            </a:endParaRPr>
          </a:p>
        </p:txBody>
      </p:sp>
      <p:sp>
        <p:nvSpPr>
          <p:cNvPr id="3" name="Espaço Reservado para Conteúdo 2"/>
          <p:cNvSpPr>
            <a:spLocks noGrp="1"/>
          </p:cNvSpPr>
          <p:nvPr>
            <p:ph idx="1"/>
          </p:nvPr>
        </p:nvSpPr>
        <p:spPr/>
        <p:txBody>
          <a:bodyPr>
            <a:normAutofit fontScale="85000" lnSpcReduction="10000"/>
          </a:bodyPr>
          <a:lstStyle/>
          <a:p>
            <a:r>
              <a:rPr lang="pt-BR" dirty="0" smtClean="0"/>
              <a:t>Globalização: perversidade e possibilidades (Milton Santos)</a:t>
            </a:r>
          </a:p>
          <a:p>
            <a:r>
              <a:rPr lang="pt-BR" dirty="0" smtClean="0"/>
              <a:t>“Comunidades culturais estão se convertendo em um âmbito crucial de recriação do sentido das coletividades, de reinvenção das suas identidades, de renovação dos usos de seus patrimônios, de sua reconversão em espaço de articulação produtiva entre o local e o global.” (p.19)</a:t>
            </a:r>
          </a:p>
          <a:p>
            <a:r>
              <a:rPr lang="pt-BR" dirty="0" smtClean="0"/>
              <a:t>Condições do traduzível e do indecifrável de cada cultura ao mesmo tempo (limites do intercâmbio).</a:t>
            </a:r>
          </a:p>
          <a:p>
            <a:r>
              <a:rPr lang="pt-BR" dirty="0" smtClean="0"/>
              <a:t>Sustentabilidade cultural (p.21)</a:t>
            </a:r>
            <a:endParaRPr lang="pt-B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pt-BR" dirty="0" smtClean="0">
                <a:solidFill>
                  <a:srgbClr val="FF0000"/>
                </a:solidFill>
              </a:rPr>
              <a:t>Papel facilitador das tecnologias</a:t>
            </a:r>
            <a:endParaRPr lang="pt-BR" dirty="0">
              <a:solidFill>
                <a:srgbClr val="FF0000"/>
              </a:solidFill>
            </a:endParaRPr>
          </a:p>
        </p:txBody>
      </p:sp>
      <p:sp>
        <p:nvSpPr>
          <p:cNvPr id="36867" name="Rectangle 3"/>
          <p:cNvSpPr>
            <a:spLocks noGrp="1" noChangeArrowheads="1"/>
          </p:cNvSpPr>
          <p:nvPr>
            <p:ph type="body" idx="1"/>
          </p:nvPr>
        </p:nvSpPr>
        <p:spPr/>
        <p:txBody>
          <a:bodyPr>
            <a:normAutofit fontScale="92500"/>
          </a:bodyPr>
          <a:lstStyle/>
          <a:p>
            <a:pPr>
              <a:buNone/>
            </a:pPr>
            <a:endParaRPr lang="pt-BR" dirty="0" smtClean="0"/>
          </a:p>
          <a:p>
            <a:r>
              <a:rPr lang="pt-BR" dirty="0" err="1" smtClean="0"/>
              <a:t>Martín-Barbero</a:t>
            </a:r>
            <a:r>
              <a:rPr lang="pt-BR" dirty="0" smtClean="0"/>
              <a:t>: “Atravessamos uma revolução tecnológica cuja peculiaridade não reside tanto em introduzir uma quantidade inusitada de novas máquinas e nossas sociedades, mas, sim, em configurar um novo ambiente ou ecossistema comunicativo.” – novos modos de habitar o mundo, novas relações e formas do laço social. Novas representações e escrituras. (ver 27</a:t>
            </a:r>
            <a:r>
              <a:rPr lang="pt-BR" dirty="0" smtClean="0"/>
              <a:t>)</a:t>
            </a:r>
            <a:endParaRPr lang="pt-BR"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fontScale="90000"/>
          </a:bodyPr>
          <a:lstStyle/>
          <a:p>
            <a:r>
              <a:rPr lang="pt-BR" dirty="0" err="1" smtClean="0"/>
              <a:t>Néstor</a:t>
            </a:r>
            <a:r>
              <a:rPr lang="pt-BR" dirty="0" smtClean="0"/>
              <a:t> García </a:t>
            </a:r>
            <a:r>
              <a:rPr lang="pt-BR" dirty="0" err="1" smtClean="0"/>
              <a:t>Canclini</a:t>
            </a:r>
            <a:r>
              <a:rPr lang="pt-BR" dirty="0" smtClean="0"/>
              <a:t/>
            </a:r>
            <a:br>
              <a:rPr lang="pt-BR" dirty="0" smtClean="0"/>
            </a:br>
            <a:r>
              <a:rPr lang="pt-BR" dirty="0" smtClean="0">
                <a:solidFill>
                  <a:srgbClr val="FF0000"/>
                </a:solidFill>
              </a:rPr>
              <a:t>El mundo </a:t>
            </a:r>
            <a:r>
              <a:rPr lang="pt-BR" dirty="0" err="1" smtClean="0">
                <a:solidFill>
                  <a:srgbClr val="FF0000"/>
                </a:solidFill>
              </a:rPr>
              <a:t>entero</a:t>
            </a:r>
            <a:r>
              <a:rPr lang="pt-BR" dirty="0" smtClean="0">
                <a:solidFill>
                  <a:srgbClr val="FF0000"/>
                </a:solidFill>
              </a:rPr>
              <a:t> como lugar </a:t>
            </a:r>
            <a:r>
              <a:rPr lang="pt-BR" dirty="0" err="1" smtClean="0">
                <a:solidFill>
                  <a:srgbClr val="FF0000"/>
                </a:solidFill>
              </a:rPr>
              <a:t>extraño</a:t>
            </a:r>
            <a:endParaRPr lang="pt-BR" dirty="0">
              <a:solidFill>
                <a:srgbClr val="FF0000"/>
              </a:solidFill>
            </a:endParaRPr>
          </a:p>
        </p:txBody>
      </p:sp>
      <p:sp>
        <p:nvSpPr>
          <p:cNvPr id="8" name="Espaço Reservado para Conteúdo 7"/>
          <p:cNvSpPr>
            <a:spLocks noGrp="1"/>
          </p:cNvSpPr>
          <p:nvPr>
            <p:ph idx="1"/>
          </p:nvPr>
        </p:nvSpPr>
        <p:spPr/>
        <p:txBody>
          <a:bodyPr/>
          <a:lstStyle/>
          <a:p>
            <a:r>
              <a:rPr lang="pt-BR" dirty="0" smtClean="0"/>
              <a:t>“A </a:t>
            </a:r>
            <a:r>
              <a:rPr lang="pt-BR" dirty="0" err="1" smtClean="0"/>
              <a:t>interculturalidade</a:t>
            </a:r>
            <a:r>
              <a:rPr lang="pt-BR" dirty="0" smtClean="0"/>
              <a:t> e as comunicações globalizadas nos tornam estrangeiros não apenas das paisagens que nos eram próprias e para nossos pais. Somos convidados ou pressionados a viver em outras ‘pátrias’. “</a:t>
            </a:r>
            <a:endParaRPr lang="pt-B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pt-BR" dirty="0" smtClean="0">
                <a:solidFill>
                  <a:srgbClr val="FF0000"/>
                </a:solidFill>
              </a:rPr>
              <a:t>Paradoxo</a:t>
            </a:r>
          </a:p>
        </p:txBody>
      </p:sp>
      <p:sp>
        <p:nvSpPr>
          <p:cNvPr id="27651" name="Rectangle 3"/>
          <p:cNvSpPr>
            <a:spLocks noGrp="1" noChangeArrowheads="1"/>
          </p:cNvSpPr>
          <p:nvPr>
            <p:ph type="body" idx="1"/>
          </p:nvPr>
        </p:nvSpPr>
        <p:spPr/>
        <p:txBody>
          <a:bodyPr/>
          <a:lstStyle/>
          <a:p>
            <a:pPr eaLnBrk="1" hangingPunct="1"/>
            <a:r>
              <a:rPr lang="pt-BR" dirty="0" smtClean="0">
                <a:solidFill>
                  <a:srgbClr val="FF0000"/>
                </a:solidFill>
              </a:rPr>
              <a:t>Percepção da dimensão global da existência </a:t>
            </a:r>
            <a:r>
              <a:rPr lang="pt-BR" dirty="0" smtClean="0"/>
              <a:t>- dos problemas globais que se apresentam aos indivíduos, das possibilidades que as novas tecnologias trazem por meio de redes interconectadas</a:t>
            </a:r>
          </a:p>
          <a:p>
            <a:pPr eaLnBrk="1" hangingPunct="1"/>
            <a:r>
              <a:rPr lang="pt-BR" dirty="0" smtClean="0"/>
              <a:t>Percepção de que é necessário </a:t>
            </a:r>
            <a:r>
              <a:rPr lang="pt-BR" dirty="0" smtClean="0">
                <a:solidFill>
                  <a:srgbClr val="FF0000"/>
                </a:solidFill>
              </a:rPr>
              <a:t>agir em âmbito micro, local, </a:t>
            </a:r>
            <a:r>
              <a:rPr lang="pt-BR" dirty="0" smtClean="0"/>
              <a:t>da maneira mais orgânica possível </a:t>
            </a:r>
          </a:p>
        </p:txBody>
      </p:sp>
      <p:sp>
        <p:nvSpPr>
          <p:cNvPr id="4" name="Espaço Reservado para Número de Slide 3"/>
          <p:cNvSpPr>
            <a:spLocks noGrp="1"/>
          </p:cNvSpPr>
          <p:nvPr>
            <p:ph type="sldNum" sz="quarter" idx="12"/>
          </p:nvPr>
        </p:nvSpPr>
        <p:spPr/>
        <p:txBody>
          <a:bodyPr/>
          <a:lstStyle/>
          <a:p>
            <a:fld id="{112A32AB-97C7-4EEE-A737-E198AB2A7FEF}" type="slidenum">
              <a:rPr lang="pt-BR" smtClean="0"/>
              <a:pPr/>
              <a:t>45</a:t>
            </a:fld>
            <a:endParaRPr lang="pt-B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idx="4294967295"/>
          </p:nvPr>
        </p:nvSpPr>
        <p:spPr/>
        <p:txBody>
          <a:bodyPr>
            <a:normAutofit fontScale="90000"/>
          </a:bodyPr>
          <a:lstStyle/>
          <a:p>
            <a:pPr eaLnBrk="1" hangingPunct="1"/>
            <a:r>
              <a:rPr lang="pt-BR" sz="4000" dirty="0" smtClean="0"/>
              <a:t>Atividades </a:t>
            </a:r>
            <a:r>
              <a:rPr lang="pt-BR" sz="4000" dirty="0" err="1" smtClean="0"/>
              <a:t>Transfronteiriças</a:t>
            </a:r>
            <a:r>
              <a:rPr lang="pt-BR" sz="4000" dirty="0" smtClean="0"/>
              <a:t/>
            </a:r>
            <a:br>
              <a:rPr lang="pt-BR" sz="4000" dirty="0" smtClean="0"/>
            </a:br>
            <a:r>
              <a:rPr lang="pt-BR" sz="4000" dirty="0" smtClean="0">
                <a:solidFill>
                  <a:srgbClr val="FF0000"/>
                </a:solidFill>
              </a:rPr>
              <a:t>Local</a:t>
            </a:r>
            <a:r>
              <a:rPr lang="pt-BR" sz="4000" dirty="0" smtClean="0">
                <a:solidFill>
                  <a:srgbClr val="FF0000"/>
                </a:solidFill>
                <a:cs typeface="Arial" charset="0"/>
              </a:rPr>
              <a:t>↔</a:t>
            </a:r>
            <a:r>
              <a:rPr lang="pt-BR" sz="4000" dirty="0" smtClean="0">
                <a:solidFill>
                  <a:srgbClr val="FF0000"/>
                </a:solidFill>
              </a:rPr>
              <a:t>Global</a:t>
            </a:r>
          </a:p>
        </p:txBody>
      </p:sp>
      <p:sp>
        <p:nvSpPr>
          <p:cNvPr id="47107" name="Rectangle 5"/>
          <p:cNvSpPr>
            <a:spLocks noGrp="1" noChangeArrowheads="1"/>
          </p:cNvSpPr>
          <p:nvPr>
            <p:ph sz="half" idx="4294967295"/>
          </p:nvPr>
        </p:nvSpPr>
        <p:spPr>
          <a:xfrm>
            <a:off x="457200" y="1600200"/>
            <a:ext cx="4038600" cy="4525964"/>
          </a:xfrm>
        </p:spPr>
        <p:txBody>
          <a:bodyPr/>
          <a:lstStyle/>
          <a:p>
            <a:pPr eaLnBrk="1" hangingPunct="1"/>
            <a:endParaRPr lang="pt-BR" sz="2800" dirty="0" smtClean="0"/>
          </a:p>
        </p:txBody>
      </p:sp>
      <p:sp>
        <p:nvSpPr>
          <p:cNvPr id="47108" name="Rectangle 6"/>
          <p:cNvSpPr>
            <a:spLocks noGrp="1" noChangeArrowheads="1"/>
          </p:cNvSpPr>
          <p:nvPr>
            <p:ph sz="half" idx="4294967295"/>
          </p:nvPr>
        </p:nvSpPr>
        <p:spPr>
          <a:xfrm>
            <a:off x="4648200" y="1600200"/>
            <a:ext cx="4038600" cy="4525964"/>
          </a:xfrm>
        </p:spPr>
        <p:txBody>
          <a:bodyPr/>
          <a:lstStyle/>
          <a:p>
            <a:pPr eaLnBrk="1" hangingPunct="1"/>
            <a:endParaRPr lang="pt-BR" sz="2800" dirty="0" smtClean="0"/>
          </a:p>
        </p:txBody>
      </p:sp>
      <p:pic>
        <p:nvPicPr>
          <p:cNvPr id="47109" name="Picture 8" descr="08-027-369x247"/>
          <p:cNvPicPr>
            <a:picLocks noChangeAspect="1" noChangeArrowheads="1"/>
          </p:cNvPicPr>
          <p:nvPr/>
        </p:nvPicPr>
        <p:blipFill>
          <a:blip r:embed="rId2" cstate="print"/>
          <a:srcRect/>
          <a:stretch>
            <a:fillRect/>
          </a:stretch>
        </p:blipFill>
        <p:spPr bwMode="auto">
          <a:xfrm>
            <a:off x="571474" y="4214820"/>
            <a:ext cx="3514725" cy="23526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7110" name="Picture 10" descr="size_380_mesaagora_mod-jpg"/>
          <p:cNvPicPr>
            <a:picLocks noChangeAspect="1" noChangeArrowheads="1"/>
          </p:cNvPicPr>
          <p:nvPr/>
        </p:nvPicPr>
        <p:blipFill>
          <a:blip r:embed="rId3" cstate="print"/>
          <a:srcRect/>
          <a:stretch>
            <a:fillRect/>
          </a:stretch>
        </p:blipFill>
        <p:spPr bwMode="auto">
          <a:xfrm>
            <a:off x="357159" y="1500174"/>
            <a:ext cx="3619500" cy="2438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7111" name="Picture 12" descr="Guerra_da_Agua_Gente_enojada_San_Mart">
            <a:hlinkClick r:id="rId4"/>
          </p:cNvPr>
          <p:cNvPicPr>
            <a:picLocks noChangeAspect="1" noChangeArrowheads="1"/>
          </p:cNvPicPr>
          <p:nvPr/>
        </p:nvPicPr>
        <p:blipFill>
          <a:blip r:embed="rId5" cstate="print"/>
          <a:srcRect/>
          <a:stretch>
            <a:fillRect/>
          </a:stretch>
        </p:blipFill>
        <p:spPr bwMode="auto">
          <a:xfrm>
            <a:off x="6660233" y="1268761"/>
            <a:ext cx="2324100" cy="15811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7112" name="Picture 14" descr="gin01"/>
          <p:cNvPicPr>
            <a:picLocks noChangeAspect="1" noChangeArrowheads="1"/>
          </p:cNvPicPr>
          <p:nvPr/>
        </p:nvPicPr>
        <p:blipFill>
          <a:blip r:embed="rId6" cstate="print"/>
          <a:srcRect/>
          <a:stretch>
            <a:fillRect/>
          </a:stretch>
        </p:blipFill>
        <p:spPr bwMode="auto">
          <a:xfrm>
            <a:off x="4214811" y="2928936"/>
            <a:ext cx="4762500" cy="35718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Espaço Reservado para Número de Slide 8"/>
          <p:cNvSpPr>
            <a:spLocks noGrp="1"/>
          </p:cNvSpPr>
          <p:nvPr>
            <p:ph type="sldNum" sz="quarter" idx="12"/>
          </p:nvPr>
        </p:nvSpPr>
        <p:spPr/>
        <p:txBody>
          <a:bodyPr/>
          <a:lstStyle/>
          <a:p>
            <a:fld id="{112A32AB-97C7-4EEE-A737-E198AB2A7FEF}" type="slidenum">
              <a:rPr lang="pt-BR" smtClean="0"/>
              <a:pPr/>
              <a:t>46</a:t>
            </a:fld>
            <a:endParaRPr lang="pt-B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FF0000"/>
                </a:solidFill>
              </a:rPr>
              <a:t>Marc </a:t>
            </a:r>
            <a:r>
              <a:rPr lang="pt-BR" dirty="0" err="1" smtClean="0">
                <a:solidFill>
                  <a:srgbClr val="FF0000"/>
                </a:solidFill>
              </a:rPr>
              <a:t>Augés</a:t>
            </a:r>
            <a:r>
              <a:rPr lang="pt-BR" dirty="0" smtClean="0">
                <a:solidFill>
                  <a:srgbClr val="FF0000"/>
                </a:solidFill>
              </a:rPr>
              <a:t/>
            </a:r>
            <a:br>
              <a:rPr lang="pt-BR" dirty="0" smtClean="0">
                <a:solidFill>
                  <a:srgbClr val="FF0000"/>
                </a:solidFill>
              </a:rPr>
            </a:br>
            <a:r>
              <a:rPr lang="pt-BR" dirty="0" smtClean="0">
                <a:solidFill>
                  <a:srgbClr val="FF0000"/>
                </a:solidFill>
              </a:rPr>
              <a:t>Não-lugares</a:t>
            </a:r>
            <a:endParaRPr lang="pt-BR" dirty="0">
              <a:solidFill>
                <a:srgbClr val="FF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“Se os imigrantes inquietam tanto (e muitas vezes de maneira tão abstrata) as pessoas instaladas, talvez seja, em primeiro lugar, porque eles lhes demonstram a relatividade das certezas inscritas no solo.”</a:t>
            </a:r>
          </a:p>
          <a:p>
            <a:r>
              <a:rPr lang="pt-BR" dirty="0" smtClean="0"/>
              <a:t>“A experiência do não-lugar é hoje um componente essencial de toda existência social.”</a:t>
            </a:r>
          </a:p>
          <a:p>
            <a:r>
              <a:rPr lang="pt-BR" dirty="0" smtClean="0"/>
              <a:t>Lugar = cultura localizada no tempo e no espaço</a:t>
            </a:r>
          </a:p>
          <a:p>
            <a:r>
              <a:rPr lang="pt-BR" dirty="0" smtClean="0"/>
              <a:t>Não-lugar = espaço que não pode se definir nem como </a:t>
            </a:r>
            <a:r>
              <a:rPr lang="pt-BR" dirty="0" err="1" smtClean="0"/>
              <a:t>identitário</a:t>
            </a:r>
            <a:r>
              <a:rPr lang="pt-BR" dirty="0" smtClean="0"/>
              <a:t>, nem como relacional, nem </a:t>
            </a:r>
            <a:r>
              <a:rPr lang="pt-BR" smtClean="0"/>
              <a:t>como histórico.</a:t>
            </a:r>
            <a:endParaRPr lang="pt-B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Espaço Reservado para Conteúdo 2" descr="Imagem3.jpg"/>
          <p:cNvPicPr>
            <a:picLocks noGrp="1" noChangeAspect="1"/>
          </p:cNvPicPr>
          <p:nvPr>
            <p:ph/>
          </p:nvPr>
        </p:nvPicPr>
        <p:blipFill>
          <a:blip r:embed="rId2" cstate="print"/>
          <a:stretch>
            <a:fillRect/>
          </a:stretch>
        </p:blipFill>
        <p:spPr>
          <a:xfrm>
            <a:off x="642913" y="642919"/>
            <a:ext cx="7802033" cy="58515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CaixaDeTexto 3"/>
          <p:cNvSpPr txBox="1"/>
          <p:nvPr/>
        </p:nvSpPr>
        <p:spPr>
          <a:xfrm>
            <a:off x="3563888" y="6021288"/>
            <a:ext cx="4320480" cy="307777"/>
          </a:xfrm>
          <a:prstGeom prst="rect">
            <a:avLst/>
          </a:prstGeom>
          <a:noFill/>
        </p:spPr>
        <p:txBody>
          <a:bodyPr wrap="square" rtlCol="0">
            <a:spAutoFit/>
          </a:bodyPr>
          <a:lstStyle/>
          <a:p>
            <a:r>
              <a:rPr lang="pt-BR" sz="1400" dirty="0" smtClean="0">
                <a:solidFill>
                  <a:schemeClr val="bg1"/>
                </a:solidFill>
              </a:rPr>
              <a:t>globalização popular e sistema mundial não hegemônico</a:t>
            </a:r>
            <a:endParaRPr lang="pt-BR" sz="140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Feira </a:t>
            </a:r>
            <a:r>
              <a:rPr lang="pt-BR" dirty="0" err="1" smtClean="0">
                <a:solidFill>
                  <a:srgbClr val="FF0000"/>
                </a:solidFill>
              </a:rPr>
              <a:t>Kantuta</a:t>
            </a:r>
            <a:r>
              <a:rPr lang="pt-BR" dirty="0" smtClean="0">
                <a:solidFill>
                  <a:srgbClr val="FF0000"/>
                </a:solidFill>
              </a:rPr>
              <a:t> – São Paulo</a:t>
            </a:r>
            <a:endParaRPr lang="pt-BR" dirty="0">
              <a:solidFill>
                <a:srgbClr val="FF0000"/>
              </a:solidFill>
            </a:endParaRPr>
          </a:p>
        </p:txBody>
      </p:sp>
      <p:pic>
        <p:nvPicPr>
          <p:cNvPr id="5" name="Espaço Reservado para Conteúdo 4" descr="download.jpg"/>
          <p:cNvPicPr>
            <a:picLocks noGrp="1" noChangeAspect="1"/>
          </p:cNvPicPr>
          <p:nvPr>
            <p:ph sz="half" idx="1"/>
          </p:nvPr>
        </p:nvPicPr>
        <p:blipFill>
          <a:blip r:embed="rId2" cstate="print"/>
          <a:stretch>
            <a:fillRect/>
          </a:stretch>
        </p:blipFill>
        <p:spPr>
          <a:xfrm>
            <a:off x="1243014" y="2939257"/>
            <a:ext cx="2466975" cy="18478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6" name="Espaço Reservado para Conteúdo 5" descr="images (5).jpg"/>
          <p:cNvPicPr>
            <a:picLocks noGrp="1" noChangeAspect="1"/>
          </p:cNvPicPr>
          <p:nvPr>
            <p:ph sz="half" idx="2"/>
          </p:nvPr>
        </p:nvPicPr>
        <p:blipFill>
          <a:blip r:embed="rId3" cstate="print"/>
          <a:stretch>
            <a:fillRect/>
          </a:stretch>
        </p:blipFill>
        <p:spPr>
          <a:xfrm>
            <a:off x="5434014" y="2939257"/>
            <a:ext cx="2466975" cy="18478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pt-BR" dirty="0" smtClean="0">
                <a:solidFill>
                  <a:srgbClr val="FF0000"/>
                </a:solidFill>
              </a:rPr>
              <a:t>A Globalização Imaginada</a:t>
            </a:r>
            <a:br>
              <a:rPr lang="pt-BR" dirty="0" smtClean="0">
                <a:solidFill>
                  <a:srgbClr val="FF0000"/>
                </a:solidFill>
              </a:rPr>
            </a:br>
            <a:r>
              <a:rPr lang="pt-BR" dirty="0" err="1" smtClean="0">
                <a:solidFill>
                  <a:srgbClr val="FF0000"/>
                </a:solidFill>
              </a:rPr>
              <a:t>Canclini</a:t>
            </a:r>
            <a:r>
              <a:rPr lang="pt-BR" dirty="0" smtClean="0">
                <a:solidFill>
                  <a:srgbClr val="FF0000"/>
                </a:solidFill>
              </a:rPr>
              <a:t> </a:t>
            </a:r>
            <a:endParaRPr lang="pt-BR" dirty="0">
              <a:solidFill>
                <a:srgbClr val="FF0000"/>
              </a:solidFill>
            </a:endParaRPr>
          </a:p>
        </p:txBody>
      </p:sp>
      <p:sp>
        <p:nvSpPr>
          <p:cNvPr id="14339" name="Rectangle 3"/>
          <p:cNvSpPr>
            <a:spLocks noGrp="1" noChangeArrowheads="1"/>
          </p:cNvSpPr>
          <p:nvPr>
            <p:ph type="body" idx="1"/>
          </p:nvPr>
        </p:nvSpPr>
        <p:spPr/>
        <p:txBody>
          <a:bodyPr/>
          <a:lstStyle/>
          <a:p>
            <a:pPr algn="ctr">
              <a:buNone/>
            </a:pPr>
            <a:r>
              <a:rPr lang="pt-BR" dirty="0" smtClean="0"/>
              <a:t>Embora </a:t>
            </a:r>
            <a:r>
              <a:rPr lang="pt-BR" dirty="0"/>
              <a:t>a globalização seja imaginada como co-presença e interação de todos os países, de todas as empresas e de todos os consumidores, é um processo segmentado e </a:t>
            </a:r>
            <a:r>
              <a:rPr lang="pt-BR" dirty="0" smtClean="0"/>
              <a:t>desigual</a:t>
            </a:r>
          </a:p>
          <a:p>
            <a:pPr algn="ctr">
              <a:buNone/>
            </a:pPr>
            <a:r>
              <a:rPr lang="pt-BR" dirty="0" smtClean="0">
                <a:solidFill>
                  <a:srgbClr val="FF0000"/>
                </a:solidFill>
                <a:latin typeface="Arial"/>
                <a:cs typeface="Arial"/>
              </a:rPr>
              <a:t>↓</a:t>
            </a:r>
            <a:endParaRPr lang="pt-BR" dirty="0" smtClean="0">
              <a:solidFill>
                <a:srgbClr val="FF0000"/>
              </a:solidFill>
            </a:endParaRPr>
          </a:p>
          <a:p>
            <a:pPr algn="ctr">
              <a:buNone/>
            </a:pPr>
            <a:r>
              <a:rPr lang="pt-BR" dirty="0" smtClean="0"/>
              <a:t>≠ conceito de globalização como unificação e homogeneização</a:t>
            </a:r>
            <a:endParaRPr lang="pt-BR" dirty="0"/>
          </a:p>
          <a:p>
            <a:endParaRPr lang="pt-B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pt-BR"/>
          </a:p>
        </p:txBody>
      </p:sp>
      <p:pic>
        <p:nvPicPr>
          <p:cNvPr id="4099" name="Picture 3" descr="Imagem 090"/>
          <p:cNvPicPr>
            <a:picLocks noGrp="1" noChangeAspect="1" noChangeArrowheads="1"/>
          </p:cNvPicPr>
          <p:nvPr>
            <p:ph sz="half" idx="1"/>
          </p:nvPr>
        </p:nvPicPr>
        <p:blipFill>
          <a:blip r:embed="rId2" cstate="print"/>
          <a:srcRect/>
          <a:stretch>
            <a:fillRect/>
          </a:stretch>
        </p:blipFill>
        <p:spPr>
          <a:xfrm>
            <a:off x="457200" y="2347913"/>
            <a:ext cx="4038600" cy="30289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100" name="Picture 4" descr="Imagem 091"/>
          <p:cNvPicPr>
            <a:picLocks noGrp="1" noChangeAspect="1" noChangeArrowheads="1"/>
          </p:cNvPicPr>
          <p:nvPr>
            <p:ph sz="half" idx="2"/>
          </p:nvPr>
        </p:nvPicPr>
        <p:blipFill>
          <a:blip r:embed="rId3" cstate="print"/>
          <a:srcRect/>
          <a:stretch>
            <a:fillRect/>
          </a:stretch>
        </p:blipFill>
        <p:spPr>
          <a:xfrm>
            <a:off x="4648200" y="2347913"/>
            <a:ext cx="4038600" cy="30289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William </a:t>
            </a:r>
            <a:r>
              <a:rPr lang="pt-BR" b="1" dirty="0" err="1" smtClean="0">
                <a:solidFill>
                  <a:srgbClr val="FF0000"/>
                </a:solidFill>
              </a:rPr>
              <a:t>Kentridge</a:t>
            </a:r>
            <a:endParaRPr lang="pt-BR" b="1" dirty="0">
              <a:solidFill>
                <a:srgbClr val="FF0000"/>
              </a:solidFill>
            </a:endParaRPr>
          </a:p>
        </p:txBody>
      </p:sp>
      <p:sp>
        <p:nvSpPr>
          <p:cNvPr id="3" name="Espaço Reservado para Conteúdo 2"/>
          <p:cNvSpPr>
            <a:spLocks noGrp="1"/>
          </p:cNvSpPr>
          <p:nvPr>
            <p:ph idx="1"/>
          </p:nvPr>
        </p:nvSpPr>
        <p:spPr/>
        <p:txBody>
          <a:bodyPr/>
          <a:lstStyle/>
          <a:p>
            <a:r>
              <a:rPr lang="pt-BR" dirty="0" smtClean="0"/>
              <a:t>Felix </a:t>
            </a:r>
            <a:r>
              <a:rPr lang="pt-BR" dirty="0"/>
              <a:t>in Exile </a:t>
            </a:r>
            <a:r>
              <a:rPr lang="pt-BR" dirty="0" smtClean="0"/>
              <a:t>(2007): </a:t>
            </a:r>
            <a:r>
              <a:rPr lang="pt-BR" dirty="0" smtClean="0">
                <a:hlinkClick r:id="rId2"/>
              </a:rPr>
              <a:t>https</a:t>
            </a:r>
            <a:r>
              <a:rPr lang="pt-BR" dirty="0">
                <a:hlinkClick r:id="rId2"/>
              </a:rPr>
              <a:t>://</a:t>
            </a:r>
            <a:r>
              <a:rPr lang="pt-BR" dirty="0" smtClean="0">
                <a:hlinkClick r:id="rId2"/>
              </a:rPr>
              <a:t>vimeo.com/66485044</a:t>
            </a:r>
            <a:endParaRPr lang="pt-BR" dirty="0" smtClean="0"/>
          </a:p>
          <a:p>
            <a:r>
              <a:rPr lang="en-US" dirty="0"/>
              <a:t>More Sweetly Play the </a:t>
            </a:r>
            <a:r>
              <a:rPr lang="en-US" dirty="0" smtClean="0"/>
              <a:t>Dance</a:t>
            </a:r>
            <a:r>
              <a:rPr lang="en-US" dirty="0"/>
              <a:t> </a:t>
            </a:r>
            <a:r>
              <a:rPr lang="en-US" dirty="0" smtClean="0"/>
              <a:t>(2015</a:t>
            </a:r>
            <a:r>
              <a:rPr lang="en-US" dirty="0"/>
              <a:t>): </a:t>
            </a:r>
            <a:r>
              <a:rPr lang="en-US" dirty="0">
                <a:hlinkClick r:id="rId3"/>
              </a:rPr>
              <a:t>https://</a:t>
            </a:r>
            <a:r>
              <a:rPr lang="en-US" dirty="0" smtClean="0">
                <a:hlinkClick r:id="rId3"/>
              </a:rPr>
              <a:t>www.youtube.com/watch?v=oBZYd-InWnM</a:t>
            </a:r>
            <a:endParaRPr lang="en-US" dirty="0" smtClean="0"/>
          </a:p>
          <a:p>
            <a:pPr marL="0" indent="0">
              <a:buNone/>
            </a:pPr>
            <a:endParaRPr lang="pt-BR" dirty="0"/>
          </a:p>
        </p:txBody>
      </p:sp>
    </p:spTree>
    <p:extLst>
      <p:ext uri="{BB962C8B-B14F-4D97-AF65-F5344CB8AC3E}">
        <p14:creationId xmlns:p14="http://schemas.microsoft.com/office/powerpoint/2010/main" xmlns="" val="1307404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ítulo 2"/>
          <p:cNvSpPr>
            <a:spLocks noGrp="1"/>
          </p:cNvSpPr>
          <p:nvPr>
            <p:ph type="title" sz="quarter"/>
          </p:nvPr>
        </p:nvSpPr>
        <p:spPr/>
        <p:txBody>
          <a:bodyPr/>
          <a:lstStyle/>
          <a:p>
            <a:endParaRPr lang="pt-BR" dirty="0"/>
          </a:p>
        </p:txBody>
      </p:sp>
      <p:pic>
        <p:nvPicPr>
          <p:cNvPr id="8" name="Espaço Reservado para Conteúdo 7" descr="images (2).jpg"/>
          <p:cNvPicPr>
            <a:picLocks noGrp="1" noChangeAspect="1"/>
          </p:cNvPicPr>
          <p:nvPr>
            <p:ph sz="quarter" idx="1"/>
          </p:nvPr>
        </p:nvPicPr>
        <p:blipFill>
          <a:blip r:embed="rId2" cstate="print"/>
          <a:stretch>
            <a:fillRect/>
          </a:stretch>
        </p:blipFill>
        <p:spPr>
          <a:xfrm>
            <a:off x="3491880" y="2852936"/>
            <a:ext cx="2667000" cy="1714500"/>
          </a:xfrm>
        </p:spPr>
      </p:pic>
      <p:pic>
        <p:nvPicPr>
          <p:cNvPr id="9" name="Espaço Reservado para Conteúdo 8" descr="images (1).jpg"/>
          <p:cNvPicPr>
            <a:picLocks noGrp="1" noChangeAspect="1"/>
          </p:cNvPicPr>
          <p:nvPr>
            <p:ph sz="quarter" idx="2"/>
          </p:nvPr>
        </p:nvPicPr>
        <p:blipFill>
          <a:blip r:embed="rId3" cstate="print"/>
          <a:stretch>
            <a:fillRect/>
          </a:stretch>
        </p:blipFill>
        <p:spPr>
          <a:xfrm>
            <a:off x="6084168" y="1052736"/>
            <a:ext cx="2686051" cy="1704976"/>
          </a:xfrm>
        </p:spPr>
      </p:pic>
      <p:pic>
        <p:nvPicPr>
          <p:cNvPr id="10" name="Espaço Reservado para Conteúdo 9" descr="images (4).jpg"/>
          <p:cNvPicPr>
            <a:picLocks noGrp="1" noChangeAspect="1"/>
          </p:cNvPicPr>
          <p:nvPr>
            <p:ph sz="quarter" idx="3"/>
          </p:nvPr>
        </p:nvPicPr>
        <p:blipFill>
          <a:blip r:embed="rId4" cstate="print"/>
          <a:stretch>
            <a:fillRect/>
          </a:stretch>
        </p:blipFill>
        <p:spPr>
          <a:xfrm>
            <a:off x="179512" y="4509120"/>
            <a:ext cx="2143125" cy="2143126"/>
          </a:xfrm>
        </p:spPr>
      </p:pic>
      <p:pic>
        <p:nvPicPr>
          <p:cNvPr id="11" name="Espaço Reservado para Conteúdo 10" descr="images (3).jpg"/>
          <p:cNvPicPr>
            <a:picLocks noGrp="1" noChangeAspect="1"/>
          </p:cNvPicPr>
          <p:nvPr>
            <p:ph sz="quarter" idx="4"/>
          </p:nvPr>
        </p:nvPicPr>
        <p:blipFill>
          <a:blip r:embed="rId5" cstate="print"/>
          <a:stretch>
            <a:fillRect/>
          </a:stretch>
        </p:blipFill>
        <p:spPr>
          <a:xfrm>
            <a:off x="5580112" y="4869160"/>
            <a:ext cx="2962275" cy="1543050"/>
          </a:xfrm>
        </p:spPr>
      </p:pic>
      <p:pic>
        <p:nvPicPr>
          <p:cNvPr id="27650" name="Picture 2" descr="http://www.whatsappear.com.br/wp-content/uploads/2016/05/Whatsapp_icon.jpg"/>
          <p:cNvPicPr>
            <a:picLocks noChangeAspect="1" noChangeArrowheads="1"/>
          </p:cNvPicPr>
          <p:nvPr/>
        </p:nvPicPr>
        <p:blipFill>
          <a:blip r:embed="rId6" cstate="print"/>
          <a:srcRect/>
          <a:stretch>
            <a:fillRect/>
          </a:stretch>
        </p:blipFill>
        <p:spPr bwMode="auto">
          <a:xfrm>
            <a:off x="899592" y="260648"/>
            <a:ext cx="2506941" cy="2304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Espaço Reservado para Conteúdo 2" descr="crianças+ipads.jpg"/>
          <p:cNvPicPr>
            <a:picLocks noGrp="1" noChangeAspect="1"/>
          </p:cNvPicPr>
          <p:nvPr>
            <p:ph/>
          </p:nvPr>
        </p:nvPicPr>
        <p:blipFill>
          <a:blip r:embed="rId2" cstate="print"/>
          <a:stretch>
            <a:fillRect/>
          </a:stretch>
        </p:blipFill>
        <p:spPr>
          <a:xfrm>
            <a:off x="1214414" y="1214423"/>
            <a:ext cx="6929487" cy="502444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Espaço Reservado para Conteúdo 2" descr="Imagem3.png"/>
          <p:cNvPicPr>
            <a:picLocks noGrp="1" noChangeAspect="1"/>
          </p:cNvPicPr>
          <p:nvPr>
            <p:ph/>
          </p:nvPr>
        </p:nvPicPr>
        <p:blipFill>
          <a:blip r:embed="rId2" cstate="print"/>
          <a:stretch>
            <a:fillRect/>
          </a:stretch>
        </p:blipFill>
        <p:spPr>
          <a:xfrm>
            <a:off x="1571604" y="1071547"/>
            <a:ext cx="6000792" cy="450059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p:nvPr>
        </p:nvSpPr>
        <p:spPr/>
        <p:txBody>
          <a:bodyPr/>
          <a:lstStyle/>
          <a:p>
            <a:endParaRPr lang="pt-BR"/>
          </a:p>
        </p:txBody>
      </p:sp>
      <p:pic>
        <p:nvPicPr>
          <p:cNvPr id="10243" name="Picture 3" descr="d0bfd0bed0b4d0b1d0bed180d0bed187d0bad0b0-d0bad0b0d180d182d0b8d0bdd0bed0ba"/>
          <p:cNvPicPr>
            <a:picLocks noChangeAspect="1" noChangeArrowheads="1"/>
          </p:cNvPicPr>
          <p:nvPr/>
        </p:nvPicPr>
        <p:blipFill>
          <a:blip r:embed="rId2" cstate="print"/>
          <a:srcRect/>
          <a:stretch>
            <a:fillRect/>
          </a:stretch>
        </p:blipFill>
        <p:spPr bwMode="auto">
          <a:xfrm>
            <a:off x="1643042" y="1571612"/>
            <a:ext cx="5619751" cy="36195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Espaço Reservado para Conteúdo 2" descr="aldeia+computador.jpg"/>
          <p:cNvPicPr>
            <a:picLocks noGrp="1" noChangeAspect="1"/>
          </p:cNvPicPr>
          <p:nvPr>
            <p:ph/>
          </p:nvPr>
        </p:nvPicPr>
        <p:blipFill>
          <a:blip r:embed="rId2" cstate="print"/>
          <a:stretch>
            <a:fillRect/>
          </a:stretch>
        </p:blipFill>
        <p:spPr>
          <a:xfrm>
            <a:off x="428596" y="785794"/>
            <a:ext cx="8229600" cy="55046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Espaço Reservado para Conteúdo 1"/>
          <p:cNvSpPr>
            <a:spLocks noGrp="1"/>
          </p:cNvSpPr>
          <p:nvPr>
            <p:ph/>
          </p:nvPr>
        </p:nvSpPr>
        <p:spPr/>
        <p:txBody>
          <a:bodyPr>
            <a:normAutofit/>
          </a:bodyPr>
          <a:lstStyle/>
          <a:p>
            <a:r>
              <a:rPr lang="pt-BR" sz="1600" dirty="0" smtClean="0">
                <a:hlinkClick r:id="rId2"/>
              </a:rPr>
              <a:t>https://noticias.uol.com.br/cotidiano/ultimas-noticias/2011/09/15/lider-que-levou-o-google-a-aldeias-indigenas-denuncia-sofrer-ameacas-de-morte.htm#fotoNav=1</a:t>
            </a:r>
            <a:endParaRPr lang="pt-BR" sz="1600" dirty="0" smtClean="0"/>
          </a:p>
          <a:p>
            <a:endParaRPr lang="pt-BR" sz="1600" dirty="0" smtClean="0"/>
          </a:p>
          <a:p>
            <a:pPr>
              <a:buNone/>
            </a:pPr>
            <a:r>
              <a:rPr lang="pt-BR" sz="1600" dirty="0" smtClean="0"/>
              <a:t>SURUÍ</a:t>
            </a:r>
            <a:endParaRPr lang="pt-BR" sz="1600" dirty="0"/>
          </a:p>
        </p:txBody>
      </p:sp>
      <p:pic>
        <p:nvPicPr>
          <p:cNvPr id="3" name="Imagem 2" descr="110914indios_f_001.jpg"/>
          <p:cNvPicPr>
            <a:picLocks noChangeAspect="1"/>
          </p:cNvPicPr>
          <p:nvPr/>
        </p:nvPicPr>
        <p:blipFill>
          <a:blip r:embed="rId3"/>
          <a:stretch>
            <a:fillRect/>
          </a:stretch>
        </p:blipFill>
        <p:spPr>
          <a:xfrm>
            <a:off x="19050" y="1357298"/>
            <a:ext cx="9105900" cy="550070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sz="quarter"/>
          </p:nvPr>
        </p:nvSpPr>
        <p:spPr/>
        <p:txBody>
          <a:bodyPr/>
          <a:lstStyle/>
          <a:p>
            <a:endParaRPr lang="pt-BR" dirty="0"/>
          </a:p>
        </p:txBody>
      </p:sp>
      <p:pic>
        <p:nvPicPr>
          <p:cNvPr id="9" name="Espaço Reservado para Conteúdo 8" descr="manifestaçãobr3.jpg"/>
          <p:cNvPicPr>
            <a:picLocks noGrp="1" noChangeAspect="1"/>
          </p:cNvPicPr>
          <p:nvPr>
            <p:ph sz="quarter" idx="1"/>
          </p:nvPr>
        </p:nvPicPr>
        <p:blipFill>
          <a:blip r:embed="rId2" cstate="print"/>
          <a:stretch>
            <a:fillRect/>
          </a:stretch>
        </p:blipFill>
        <p:spPr>
          <a:xfrm>
            <a:off x="457200" y="1637075"/>
            <a:ext cx="4038600" cy="21122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Espaço Reservado para Conteúdo 9" descr="manifestaçãobr1.jpg"/>
          <p:cNvPicPr>
            <a:picLocks noGrp="1" noChangeAspect="1"/>
          </p:cNvPicPr>
          <p:nvPr>
            <p:ph sz="quarter" idx="2"/>
          </p:nvPr>
        </p:nvPicPr>
        <p:blipFill>
          <a:blip r:embed="rId3" cstate="print"/>
          <a:stretch>
            <a:fillRect/>
          </a:stretch>
        </p:blipFill>
        <p:spPr>
          <a:xfrm>
            <a:off x="4857754" y="1643051"/>
            <a:ext cx="3190873" cy="22074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Espaço Reservado para Conteúdo 10" descr="manifestaçãobr2.jpg"/>
          <p:cNvPicPr>
            <a:picLocks noGrp="1" noChangeAspect="1"/>
          </p:cNvPicPr>
          <p:nvPr>
            <p:ph sz="quarter" idx="3"/>
          </p:nvPr>
        </p:nvPicPr>
        <p:blipFill>
          <a:blip r:embed="rId4" cstate="print"/>
          <a:stretch>
            <a:fillRect/>
          </a:stretch>
        </p:blipFill>
        <p:spPr>
          <a:xfrm>
            <a:off x="1071539" y="4071942"/>
            <a:ext cx="2857500" cy="20462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Espaço Reservado para Conteúdo 11" descr="manifestaçaobr4.jpg"/>
          <p:cNvPicPr>
            <a:picLocks noGrp="1" noChangeAspect="1"/>
          </p:cNvPicPr>
          <p:nvPr>
            <p:ph sz="quarter" idx="4"/>
          </p:nvPr>
        </p:nvPicPr>
        <p:blipFill>
          <a:blip r:embed="rId5" cstate="print"/>
          <a:stretch>
            <a:fillRect/>
          </a:stretch>
        </p:blipFill>
        <p:spPr>
          <a:xfrm>
            <a:off x="4429126" y="4214819"/>
            <a:ext cx="3633793" cy="23145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9"/>
            <a:ext cx="8229600" cy="439718"/>
          </a:xfrm>
        </p:spPr>
        <p:txBody>
          <a:bodyPr>
            <a:normAutofit fontScale="90000"/>
          </a:bodyPr>
          <a:lstStyle/>
          <a:p>
            <a:r>
              <a:rPr lang="pt-BR" dirty="0" smtClean="0">
                <a:solidFill>
                  <a:srgbClr val="FF0000"/>
                </a:solidFill>
              </a:rPr>
              <a:t>DADOS</a:t>
            </a:r>
            <a:endParaRPr lang="pt-BR" dirty="0">
              <a:solidFill>
                <a:srgbClr val="FF0000"/>
              </a:solidFill>
            </a:endParaRPr>
          </a:p>
        </p:txBody>
      </p:sp>
      <p:sp>
        <p:nvSpPr>
          <p:cNvPr id="11267" name="Rectangle 3"/>
          <p:cNvSpPr>
            <a:spLocks noGrp="1" noChangeArrowheads="1"/>
          </p:cNvSpPr>
          <p:nvPr>
            <p:ph type="body" idx="1"/>
          </p:nvPr>
        </p:nvSpPr>
        <p:spPr>
          <a:xfrm>
            <a:off x="571472" y="1571612"/>
            <a:ext cx="8229600" cy="4525964"/>
          </a:xfrm>
        </p:spPr>
        <p:txBody>
          <a:bodyPr>
            <a:normAutofit fontScale="55000" lnSpcReduction="20000"/>
          </a:bodyPr>
          <a:lstStyle/>
          <a:p>
            <a:pPr>
              <a:lnSpc>
                <a:spcPct val="80000"/>
              </a:lnSpc>
            </a:pPr>
            <a:r>
              <a:rPr lang="pt-BR" sz="2000" dirty="0"/>
              <a:t>Há mais mobilidade agora do que em qualquer outro momento da </a:t>
            </a:r>
            <a:r>
              <a:rPr lang="pt-BR" sz="2000" dirty="0" smtClean="0"/>
              <a:t>história.</a:t>
            </a:r>
          </a:p>
          <a:p>
            <a:pPr>
              <a:lnSpc>
                <a:spcPct val="80000"/>
              </a:lnSpc>
            </a:pPr>
            <a:endParaRPr lang="pt-BR" sz="2000" dirty="0" smtClean="0"/>
          </a:p>
          <a:p>
            <a:pPr>
              <a:lnSpc>
                <a:spcPct val="80000"/>
              </a:lnSpc>
            </a:pPr>
            <a:r>
              <a:rPr lang="pt-BR" sz="2000" dirty="0" smtClean="0"/>
              <a:t>Forças demográficas, globalização, conflitos e mudanças climáticas incrementarão  os fluxos migratórios nas próximas décadas.</a:t>
            </a:r>
          </a:p>
          <a:p>
            <a:pPr>
              <a:lnSpc>
                <a:spcPct val="80000"/>
              </a:lnSpc>
            </a:pPr>
            <a:endParaRPr lang="pt-BR" sz="2000" dirty="0"/>
          </a:p>
          <a:p>
            <a:pPr>
              <a:lnSpc>
                <a:spcPct val="80000"/>
              </a:lnSpc>
            </a:pPr>
            <a:r>
              <a:rPr lang="pt-BR" sz="2000" dirty="0" smtClean="0">
                <a:solidFill>
                  <a:srgbClr val="FF0000"/>
                </a:solidFill>
              </a:rPr>
              <a:t>244 </a:t>
            </a:r>
            <a:r>
              <a:rPr lang="pt-BR" sz="2000" dirty="0">
                <a:solidFill>
                  <a:srgbClr val="FF0000"/>
                </a:solidFill>
              </a:rPr>
              <a:t>milhões </a:t>
            </a:r>
            <a:r>
              <a:rPr lang="pt-BR" sz="2000" dirty="0"/>
              <a:t>de </a:t>
            </a:r>
            <a:r>
              <a:rPr lang="pt-BR" sz="2000" dirty="0" smtClean="0"/>
              <a:t>imigrantes no planeta – 173 milhões em 2000 (ONU – </a:t>
            </a:r>
            <a:r>
              <a:rPr lang="pt-BR" sz="2000" i="1" dirty="0" err="1" smtClean="0"/>
              <a:t>International</a:t>
            </a:r>
            <a:r>
              <a:rPr lang="pt-BR" sz="2000" i="1" dirty="0" smtClean="0"/>
              <a:t> </a:t>
            </a:r>
            <a:r>
              <a:rPr lang="pt-BR" sz="2000" i="1" dirty="0" err="1" smtClean="0"/>
              <a:t>Migration</a:t>
            </a:r>
            <a:r>
              <a:rPr lang="pt-BR" sz="2000" i="1" dirty="0" smtClean="0"/>
              <a:t> </a:t>
            </a:r>
            <a:r>
              <a:rPr lang="pt-BR" sz="2000" i="1" dirty="0" err="1" smtClean="0"/>
              <a:t>Report</a:t>
            </a:r>
            <a:r>
              <a:rPr lang="pt-BR" sz="2000" i="1" dirty="0" smtClean="0"/>
              <a:t> </a:t>
            </a:r>
            <a:r>
              <a:rPr lang="pt-BR" sz="2000" dirty="0" smtClean="0"/>
              <a:t>2015).</a:t>
            </a:r>
          </a:p>
          <a:p>
            <a:pPr>
              <a:lnSpc>
                <a:spcPct val="80000"/>
              </a:lnSpc>
            </a:pPr>
            <a:endParaRPr lang="pt-BR" sz="2000" dirty="0" smtClean="0"/>
          </a:p>
          <a:p>
            <a:pPr>
              <a:lnSpc>
                <a:spcPct val="80000"/>
              </a:lnSpc>
            </a:pPr>
            <a:r>
              <a:rPr lang="pt-BR" sz="2000" dirty="0" smtClean="0"/>
              <a:t>1 em cada 113 pessoas no planeta é solicitante de refúgio, deslocada interna ou refugiada (Tendências Globais – ACNUR – 2017)</a:t>
            </a:r>
          </a:p>
          <a:p>
            <a:pPr>
              <a:lnSpc>
                <a:spcPct val="80000"/>
              </a:lnSpc>
            </a:pPr>
            <a:endParaRPr lang="pt-BR" sz="2000" dirty="0" smtClean="0"/>
          </a:p>
          <a:p>
            <a:pPr>
              <a:lnSpc>
                <a:spcPct val="80000"/>
              </a:lnSpc>
            </a:pPr>
            <a:r>
              <a:rPr lang="pt-BR" sz="2000" dirty="0" smtClean="0"/>
              <a:t>Relatório OECD – 2016 – 5 milhões de imigrantes  para os 35 países membros; 1.6 milhões de solicitações de asilo;  1.5 milhões de permissões para estudantes de educação superior na zona da OCDE; mais de 10% dos casamentos se dá entre cidadãos e estrangeiros.</a:t>
            </a:r>
          </a:p>
          <a:p>
            <a:pPr>
              <a:lnSpc>
                <a:spcPct val="80000"/>
              </a:lnSpc>
            </a:pPr>
            <a:endParaRPr lang="pt-BR" sz="2000" dirty="0" smtClean="0"/>
          </a:p>
          <a:p>
            <a:pPr>
              <a:lnSpc>
                <a:spcPct val="80000"/>
              </a:lnSpc>
            </a:pPr>
            <a:r>
              <a:rPr lang="en-US" sz="2000" dirty="0" err="1" smtClean="0"/>
              <a:t>Refugiados</a:t>
            </a:r>
            <a:r>
              <a:rPr lang="en-US" sz="2000" dirty="0" smtClean="0"/>
              <a:t> no </a:t>
            </a:r>
            <a:r>
              <a:rPr lang="en-US" sz="2000" dirty="0" err="1" smtClean="0"/>
              <a:t>mundo</a:t>
            </a:r>
            <a:r>
              <a:rPr lang="en-US" sz="2000" dirty="0" smtClean="0"/>
              <a:t> </a:t>
            </a:r>
            <a:r>
              <a:rPr lang="en-US" sz="2000" dirty="0" err="1" smtClean="0"/>
              <a:t>estimados</a:t>
            </a:r>
            <a:r>
              <a:rPr lang="en-US" sz="2000" dirty="0" smtClean="0"/>
              <a:t> </a:t>
            </a:r>
            <a:r>
              <a:rPr lang="en-US" sz="2000" dirty="0" err="1" smtClean="0"/>
              <a:t>em</a:t>
            </a:r>
            <a:r>
              <a:rPr lang="en-US" sz="2000" dirty="0" smtClean="0"/>
              <a:t> 65.6 </a:t>
            </a:r>
            <a:r>
              <a:rPr lang="en-US" sz="2000" dirty="0" err="1" smtClean="0"/>
              <a:t>milhões</a:t>
            </a:r>
            <a:r>
              <a:rPr lang="en-US" sz="2000" dirty="0" smtClean="0"/>
              <a:t> (ACNUR 2017)</a:t>
            </a:r>
            <a:r>
              <a:rPr lang="pt-BR" sz="2000" dirty="0" smtClean="0"/>
              <a:t> [população maior que o Reino Unido, o 21º país mais populoso do mundo</a:t>
            </a:r>
            <a:r>
              <a:rPr lang="en-US" sz="2000" dirty="0" smtClean="0"/>
              <a:t>]</a:t>
            </a:r>
            <a:r>
              <a:rPr lang="en-US" sz="2000" dirty="0" err="1" smtClean="0"/>
              <a:t>crianças</a:t>
            </a:r>
            <a:r>
              <a:rPr lang="en-US" sz="2000" dirty="0" smtClean="0"/>
              <a:t> </a:t>
            </a:r>
            <a:r>
              <a:rPr lang="en-US" sz="2000" dirty="0" err="1" smtClean="0"/>
              <a:t>são</a:t>
            </a:r>
            <a:r>
              <a:rPr lang="en-US" sz="2000" dirty="0" smtClean="0"/>
              <a:t> </a:t>
            </a:r>
            <a:r>
              <a:rPr lang="en-US" sz="2000" dirty="0" err="1" smtClean="0"/>
              <a:t>metade</a:t>
            </a:r>
            <a:r>
              <a:rPr lang="en-US" sz="2000" dirty="0" smtClean="0"/>
              <a:t> </a:t>
            </a:r>
            <a:r>
              <a:rPr lang="en-US" sz="2000" dirty="0" err="1" smtClean="0"/>
              <a:t>da</a:t>
            </a:r>
            <a:r>
              <a:rPr lang="en-US" sz="2000" dirty="0" smtClean="0"/>
              <a:t> </a:t>
            </a:r>
            <a:r>
              <a:rPr lang="en-US" sz="2000" dirty="0" err="1" smtClean="0"/>
              <a:t>população</a:t>
            </a:r>
            <a:r>
              <a:rPr lang="en-US" sz="2000" dirty="0" smtClean="0"/>
              <a:t> de </a:t>
            </a:r>
            <a:r>
              <a:rPr lang="en-US" sz="2000" dirty="0" err="1" smtClean="0"/>
              <a:t>refugiados</a:t>
            </a:r>
            <a:r>
              <a:rPr lang="en-US" sz="2000" dirty="0" smtClean="0"/>
              <a:t> no </a:t>
            </a:r>
            <a:r>
              <a:rPr lang="en-US" sz="2000" dirty="0" err="1" smtClean="0"/>
              <a:t>mundo</a:t>
            </a:r>
            <a:r>
              <a:rPr lang="en-US" sz="2000" dirty="0" smtClean="0"/>
              <a:t>.</a:t>
            </a:r>
          </a:p>
          <a:p>
            <a:pPr>
              <a:lnSpc>
                <a:spcPct val="80000"/>
              </a:lnSpc>
            </a:pPr>
            <a:endParaRPr lang="en-US" sz="2000" dirty="0" smtClean="0"/>
          </a:p>
          <a:p>
            <a:pPr>
              <a:lnSpc>
                <a:spcPct val="80000"/>
              </a:lnSpc>
            </a:pPr>
            <a:r>
              <a:rPr lang="en-US" sz="2000" dirty="0" smtClean="0"/>
              <a:t>2/3 dos </a:t>
            </a:r>
            <a:r>
              <a:rPr lang="en-US" sz="2000" dirty="0" err="1" smtClean="0"/>
              <a:t>imigrantes</a:t>
            </a:r>
            <a:r>
              <a:rPr lang="en-US" sz="2000" dirty="0" smtClean="0"/>
              <a:t> </a:t>
            </a:r>
            <a:r>
              <a:rPr lang="en-US" sz="2000" dirty="0" err="1" smtClean="0"/>
              <a:t>vivem</a:t>
            </a:r>
            <a:r>
              <a:rPr lang="en-US" sz="2000" dirty="0" smtClean="0"/>
              <a:t> </a:t>
            </a:r>
            <a:r>
              <a:rPr lang="en-US" sz="2000" dirty="0" err="1" smtClean="0"/>
              <a:t>na</a:t>
            </a:r>
            <a:r>
              <a:rPr lang="en-US" sz="2000" dirty="0" smtClean="0"/>
              <a:t> </a:t>
            </a:r>
            <a:r>
              <a:rPr lang="en-US" sz="2000" dirty="0" smtClean="0">
                <a:solidFill>
                  <a:srgbClr val="FF0000"/>
                </a:solidFill>
              </a:rPr>
              <a:t>Europa</a:t>
            </a:r>
            <a:r>
              <a:rPr lang="en-US" sz="2000" dirty="0" smtClean="0"/>
              <a:t> (76 </a:t>
            </a:r>
            <a:r>
              <a:rPr lang="en-US" sz="2000" dirty="0" err="1" smtClean="0"/>
              <a:t>milhões</a:t>
            </a:r>
            <a:r>
              <a:rPr lang="en-US" sz="2000" dirty="0" smtClean="0"/>
              <a:t>) </a:t>
            </a:r>
            <a:r>
              <a:rPr lang="en-US" sz="2000" dirty="0" err="1" smtClean="0"/>
              <a:t>ou</a:t>
            </a:r>
            <a:r>
              <a:rPr lang="en-US" sz="2000" dirty="0" smtClean="0"/>
              <a:t> </a:t>
            </a:r>
            <a:r>
              <a:rPr lang="en-US" sz="2000" dirty="0" err="1" smtClean="0"/>
              <a:t>Ásia</a:t>
            </a:r>
            <a:r>
              <a:rPr lang="en-US" sz="2000" dirty="0" smtClean="0"/>
              <a:t> (75 </a:t>
            </a:r>
            <a:r>
              <a:rPr lang="en-US" sz="2000" dirty="0" err="1" smtClean="0"/>
              <a:t>milhões</a:t>
            </a:r>
            <a:r>
              <a:rPr lang="en-US" sz="2000" dirty="0" smtClean="0"/>
              <a:t>), </a:t>
            </a:r>
            <a:r>
              <a:rPr lang="en-US" sz="2000" dirty="0" err="1" smtClean="0"/>
              <a:t>seguidos</a:t>
            </a:r>
            <a:r>
              <a:rPr lang="en-US" sz="2000" dirty="0" smtClean="0"/>
              <a:t> pela </a:t>
            </a:r>
            <a:r>
              <a:rPr lang="en-US" sz="2000" dirty="0" err="1" smtClean="0"/>
              <a:t>América</a:t>
            </a:r>
            <a:r>
              <a:rPr lang="en-US" sz="2000" dirty="0" smtClean="0"/>
              <a:t> do Norte (54 </a:t>
            </a:r>
            <a:r>
              <a:rPr lang="en-US" sz="2000" dirty="0" err="1" smtClean="0"/>
              <a:t>milhões</a:t>
            </a:r>
            <a:r>
              <a:rPr lang="en-US" sz="2000" dirty="0" smtClean="0"/>
              <a:t> )e </a:t>
            </a:r>
            <a:r>
              <a:rPr lang="en-US" sz="2000" dirty="0" err="1" smtClean="0"/>
              <a:t>África</a:t>
            </a:r>
            <a:r>
              <a:rPr lang="en-US" sz="2000" dirty="0" smtClean="0"/>
              <a:t> (21 </a:t>
            </a:r>
            <a:r>
              <a:rPr lang="en-US" sz="2000" dirty="0" err="1" smtClean="0"/>
              <a:t>milhões</a:t>
            </a:r>
            <a:r>
              <a:rPr lang="en-US" sz="2000" dirty="0" smtClean="0"/>
              <a:t>).</a:t>
            </a:r>
          </a:p>
          <a:p>
            <a:pPr>
              <a:lnSpc>
                <a:spcPct val="80000"/>
              </a:lnSpc>
            </a:pPr>
            <a:endParaRPr lang="en-US" sz="2000" dirty="0" smtClean="0"/>
          </a:p>
          <a:p>
            <a:pPr>
              <a:lnSpc>
                <a:spcPct val="80000"/>
              </a:lnSpc>
            </a:pPr>
            <a:r>
              <a:rPr lang="en-US" sz="2000" dirty="0" err="1" smtClean="0"/>
              <a:t>Imigrantes</a:t>
            </a:r>
            <a:r>
              <a:rPr lang="en-US" sz="2000" dirty="0" smtClean="0"/>
              <a:t> </a:t>
            </a:r>
            <a:r>
              <a:rPr lang="en-US" sz="2000" dirty="0" err="1" smtClean="0"/>
              <a:t>são</a:t>
            </a:r>
            <a:r>
              <a:rPr lang="en-US" sz="2000" dirty="0" smtClean="0"/>
              <a:t> o </a:t>
            </a:r>
            <a:r>
              <a:rPr lang="en-US" sz="2000" dirty="0" err="1" smtClean="0"/>
              <a:t>grupo</a:t>
            </a:r>
            <a:r>
              <a:rPr lang="en-US" sz="2000" dirty="0" smtClean="0"/>
              <a:t> </a:t>
            </a:r>
            <a:r>
              <a:rPr lang="en-US" sz="2000" dirty="0" err="1" smtClean="0"/>
              <a:t>mais</a:t>
            </a:r>
            <a:r>
              <a:rPr lang="en-US" sz="2000" dirty="0" smtClean="0"/>
              <a:t> </a:t>
            </a:r>
            <a:r>
              <a:rPr lang="en-US" sz="2000" dirty="0" err="1" smtClean="0">
                <a:solidFill>
                  <a:srgbClr val="FF0000"/>
                </a:solidFill>
              </a:rPr>
              <a:t>vulnerável</a:t>
            </a:r>
            <a:r>
              <a:rPr lang="en-US" sz="2000" dirty="0" smtClean="0"/>
              <a:t> da </a:t>
            </a:r>
            <a:r>
              <a:rPr lang="en-US" sz="2000" dirty="0" err="1" smtClean="0"/>
              <a:t>sociedade</a:t>
            </a:r>
            <a:r>
              <a:rPr lang="en-US" sz="2000" dirty="0" smtClean="0"/>
              <a:t> (ONU).</a:t>
            </a:r>
          </a:p>
          <a:p>
            <a:pPr>
              <a:lnSpc>
                <a:spcPct val="80000"/>
              </a:lnSpc>
            </a:pPr>
            <a:endParaRPr lang="en-US" sz="2000" dirty="0" smtClean="0"/>
          </a:p>
          <a:p>
            <a:pPr>
              <a:lnSpc>
                <a:spcPct val="80000"/>
              </a:lnSpc>
            </a:pPr>
            <a:r>
              <a:rPr lang="en-US" sz="2000" dirty="0" err="1" smtClean="0"/>
              <a:t>Em</a:t>
            </a:r>
            <a:r>
              <a:rPr lang="en-US" sz="2000" dirty="0" smtClean="0"/>
              <a:t> 2015, 67% dos </a:t>
            </a:r>
            <a:r>
              <a:rPr lang="en-US" sz="2000" dirty="0" err="1" smtClean="0"/>
              <a:t>imigrantes</a:t>
            </a:r>
            <a:r>
              <a:rPr lang="en-US" sz="2000" dirty="0" smtClean="0"/>
              <a:t> </a:t>
            </a:r>
            <a:r>
              <a:rPr lang="en-US" sz="2000" dirty="0" err="1" smtClean="0"/>
              <a:t>viviam</a:t>
            </a:r>
            <a:r>
              <a:rPr lang="en-US" sz="2000" dirty="0" smtClean="0"/>
              <a:t> </a:t>
            </a:r>
            <a:r>
              <a:rPr lang="en-US" sz="2000" dirty="0" err="1" smtClean="0"/>
              <a:t>em</a:t>
            </a:r>
            <a:r>
              <a:rPr lang="en-US" sz="2000" dirty="0" smtClean="0"/>
              <a:t> </a:t>
            </a:r>
            <a:r>
              <a:rPr lang="en-US" sz="2000" dirty="0" err="1" smtClean="0"/>
              <a:t>apenas</a:t>
            </a:r>
            <a:r>
              <a:rPr lang="en-US" sz="2000" dirty="0" smtClean="0"/>
              <a:t> 20 </a:t>
            </a:r>
            <a:r>
              <a:rPr lang="en-US" sz="2000" dirty="0" err="1" smtClean="0"/>
              <a:t>países</a:t>
            </a:r>
            <a:r>
              <a:rPr lang="en-US" sz="2000" dirty="0"/>
              <a:t> </a:t>
            </a:r>
            <a:r>
              <a:rPr lang="en-US" sz="2000" dirty="0" smtClean="0">
                <a:solidFill>
                  <a:srgbClr val="FF0000"/>
                </a:solidFill>
              </a:rPr>
              <a:t>(EUA </a:t>
            </a:r>
            <a:r>
              <a:rPr lang="en-US" sz="2000" dirty="0"/>
              <a:t>é o </a:t>
            </a:r>
            <a:r>
              <a:rPr lang="en-US" sz="2000" dirty="0" err="1"/>
              <a:t>país</a:t>
            </a:r>
            <a:r>
              <a:rPr lang="en-US" sz="2000" dirty="0"/>
              <a:t> com </a:t>
            </a:r>
            <a:r>
              <a:rPr lang="en-US" sz="2000" dirty="0" err="1"/>
              <a:t>maior</a:t>
            </a:r>
            <a:r>
              <a:rPr lang="en-US" sz="2000" dirty="0"/>
              <a:t> </a:t>
            </a:r>
            <a:r>
              <a:rPr lang="en-US" sz="2000" dirty="0" err="1"/>
              <a:t>número</a:t>
            </a:r>
            <a:r>
              <a:rPr lang="en-US" sz="2000" dirty="0"/>
              <a:t> de </a:t>
            </a:r>
            <a:r>
              <a:rPr lang="en-US" sz="2000" dirty="0" err="1"/>
              <a:t>imigrantes</a:t>
            </a:r>
            <a:r>
              <a:rPr lang="en-US" sz="2000" dirty="0"/>
              <a:t>, 47 </a:t>
            </a:r>
            <a:r>
              <a:rPr lang="en-US" sz="2000" dirty="0" err="1" smtClean="0"/>
              <a:t>milhões</a:t>
            </a:r>
            <a:r>
              <a:rPr lang="en-US" sz="2000" dirty="0" smtClean="0"/>
              <a:t>).</a:t>
            </a:r>
          </a:p>
          <a:p>
            <a:pPr>
              <a:lnSpc>
                <a:spcPct val="80000"/>
              </a:lnSpc>
            </a:pPr>
            <a:endParaRPr lang="en-US" sz="2000" dirty="0" smtClean="0"/>
          </a:p>
          <a:p>
            <a:pPr>
              <a:lnSpc>
                <a:spcPct val="80000"/>
              </a:lnSpc>
            </a:pPr>
            <a:r>
              <a:rPr lang="pt-BR" sz="2000" dirty="0" smtClean="0"/>
              <a:t>Remessa de dinheiro </a:t>
            </a:r>
            <a:r>
              <a:rPr lang="pt-BR" sz="2000" dirty="0" smtClean="0">
                <a:solidFill>
                  <a:srgbClr val="FF0000"/>
                </a:solidFill>
              </a:rPr>
              <a:t>436 bilhões de dólares </a:t>
            </a:r>
            <a:r>
              <a:rPr lang="pt-BR" sz="2000" dirty="0" smtClean="0"/>
              <a:t>(BM 2015) = 3 vezes a quantia aportada por programas oficiais de assistência (mesmo com a crise mundial remessas crescem, 4,4%  2013)→ remessas de dinheiro + </a:t>
            </a:r>
            <a:r>
              <a:rPr lang="pt-BR" sz="2000" dirty="0" smtClean="0">
                <a:solidFill>
                  <a:srgbClr val="FF0000"/>
                </a:solidFill>
              </a:rPr>
              <a:t>remessas culturais.</a:t>
            </a:r>
          </a:p>
          <a:p>
            <a:pPr>
              <a:lnSpc>
                <a:spcPct val="80000"/>
              </a:lnSpc>
            </a:pPr>
            <a:endParaRPr lang="pt-BR" sz="2000" dirty="0">
              <a:solidFill>
                <a:srgbClr val="FF0000"/>
              </a:solidFill>
            </a:endParaRPr>
          </a:p>
          <a:p>
            <a:pPr>
              <a:lnSpc>
                <a:spcPct val="80000"/>
              </a:lnSpc>
            </a:pPr>
            <a:r>
              <a:rPr lang="pt-BR" sz="2000" dirty="0"/>
              <a:t>Fatores de expulsão e atração = </a:t>
            </a:r>
            <a:r>
              <a:rPr lang="pt-BR" sz="2000" dirty="0">
                <a:solidFill>
                  <a:srgbClr val="FF0000"/>
                </a:solidFill>
              </a:rPr>
              <a:t>migrações livres e forçadas</a:t>
            </a:r>
            <a:r>
              <a:rPr lang="pt-BR" sz="2000" dirty="0" smtClean="0">
                <a:solidFill>
                  <a:srgbClr val="FF0000"/>
                </a:solidFill>
              </a:rPr>
              <a:t>.</a:t>
            </a:r>
          </a:p>
          <a:p>
            <a:pPr>
              <a:lnSpc>
                <a:spcPct val="80000"/>
              </a:lnSpc>
            </a:pPr>
            <a:endParaRPr lang="pt-BR" sz="2000" dirty="0"/>
          </a:p>
          <a:p>
            <a:pPr>
              <a:lnSpc>
                <a:spcPct val="80000"/>
              </a:lnSpc>
            </a:pPr>
            <a:r>
              <a:rPr lang="pt-BR" sz="2000" dirty="0" smtClean="0"/>
              <a:t>Mais da </a:t>
            </a:r>
            <a:r>
              <a:rPr lang="pt-BR" sz="2000" dirty="0"/>
              <a:t>metade dos migrantes mundiais são </a:t>
            </a:r>
            <a:r>
              <a:rPr lang="pt-BR" sz="2000" dirty="0" smtClean="0">
                <a:solidFill>
                  <a:srgbClr val="FF0000"/>
                </a:solidFill>
              </a:rPr>
              <a:t>mulheres </a:t>
            </a:r>
            <a:r>
              <a:rPr lang="pt-BR" sz="2000" dirty="0"/>
              <a:t>(</a:t>
            </a:r>
            <a:r>
              <a:rPr lang="pt-BR" sz="2000" dirty="0" smtClean="0"/>
              <a:t>Europa e América do Norte), </a:t>
            </a:r>
            <a:r>
              <a:rPr lang="pt-BR" sz="2000" dirty="0"/>
              <a:t>chefes de família, que deixam seus </a:t>
            </a:r>
            <a:r>
              <a:rPr lang="pt-BR" sz="2000" dirty="0" smtClean="0"/>
              <a:t>filhos (ONU).</a:t>
            </a:r>
          </a:p>
          <a:p>
            <a:pPr>
              <a:lnSpc>
                <a:spcPct val="80000"/>
              </a:lnSpc>
              <a:buNone/>
            </a:pPr>
            <a:endParaRPr lang="pt-BR" sz="2000" dirty="0"/>
          </a:p>
          <a:p>
            <a:pPr>
              <a:lnSpc>
                <a:spcPct val="80000"/>
              </a:lnSpc>
            </a:pPr>
            <a:r>
              <a:rPr lang="pt-BR" sz="2000" dirty="0"/>
              <a:t>Tecnologia (celulares, webcams) permitem contato permanente com lugar de origem – integração?</a:t>
            </a:r>
          </a:p>
          <a:p>
            <a:pPr>
              <a:lnSpc>
                <a:spcPct val="80000"/>
              </a:lnSpc>
            </a:pPr>
            <a:endParaRPr lang="pt-BR" sz="2000" dirty="0" smtClean="0">
              <a:solidFill>
                <a:srgbClr val="FF0000"/>
              </a:solidFill>
            </a:endParaRPr>
          </a:p>
          <a:p>
            <a:pPr>
              <a:lnSpc>
                <a:spcPct val="80000"/>
              </a:lnSpc>
            </a:pPr>
            <a:r>
              <a:rPr lang="pt-BR" sz="2000" dirty="0" smtClean="0">
                <a:solidFill>
                  <a:srgbClr val="FF0000"/>
                </a:solidFill>
              </a:rPr>
              <a:t>Aparecimento das margens no centro</a:t>
            </a:r>
            <a:r>
              <a:rPr lang="pt-BR" sz="2000" dirty="0" smtClean="0"/>
              <a:t>.</a:t>
            </a:r>
          </a:p>
          <a:p>
            <a:pPr>
              <a:lnSpc>
                <a:spcPct val="80000"/>
              </a:lnSpc>
            </a:pPr>
            <a:endParaRPr lang="pt-BR" sz="2000" dirty="0"/>
          </a:p>
          <a:p>
            <a:pPr marL="0" indent="0" algn="r">
              <a:lnSpc>
                <a:spcPct val="80000"/>
              </a:lnSpc>
              <a:buNone/>
            </a:pPr>
            <a:r>
              <a:rPr lang="pt-BR" sz="2500" dirty="0" smtClean="0"/>
              <a:t>http://metrocosm.com/global-immigration-map/</a:t>
            </a:r>
          </a:p>
          <a:p>
            <a:pPr marL="0" indent="0" algn="r">
              <a:lnSpc>
                <a:spcPct val="80000"/>
              </a:lnSpc>
              <a:buNone/>
            </a:pPr>
            <a:endParaRPr lang="pt-BR" sz="2500" dirty="0" smtClean="0"/>
          </a:p>
          <a:p>
            <a:pPr marL="0" indent="0" algn="r">
              <a:lnSpc>
                <a:spcPct val="80000"/>
              </a:lnSpc>
              <a:buNone/>
            </a:pPr>
            <a:endParaRPr lang="pt-BR" sz="2500" dirty="0" smtClean="0"/>
          </a:p>
          <a:p>
            <a:pPr marL="0" indent="0" algn="r">
              <a:lnSpc>
                <a:spcPct val="80000"/>
              </a:lnSpc>
              <a:buNone/>
            </a:pPr>
            <a:endParaRPr lang="pt-BR" sz="1200" dirty="0" smtClean="0"/>
          </a:p>
          <a:p>
            <a:pPr marL="0" indent="0" algn="r">
              <a:lnSpc>
                <a:spcPct val="80000"/>
              </a:lnSpc>
              <a:buNone/>
            </a:pPr>
            <a:endParaRPr lang="pt-BR" sz="1200" dirty="0" smtClean="0"/>
          </a:p>
          <a:p>
            <a:pPr marL="0" indent="0" algn="r">
              <a:lnSpc>
                <a:spcPct val="80000"/>
              </a:lnSpc>
              <a:buNone/>
            </a:pPr>
            <a:endParaRPr lang="pt-BR" sz="1200" dirty="0" smtClean="0"/>
          </a:p>
          <a:p>
            <a:pPr marL="0" indent="0" algn="r">
              <a:lnSpc>
                <a:spcPct val="80000"/>
              </a:lnSpc>
              <a:buNone/>
            </a:pPr>
            <a:endParaRPr lang="pt-BR" sz="1200" dirty="0" smtClean="0"/>
          </a:p>
          <a:p>
            <a:pPr marL="0" indent="0" algn="r">
              <a:lnSpc>
                <a:spcPct val="80000"/>
              </a:lnSpc>
              <a:buNone/>
            </a:pPr>
            <a:endParaRPr lang="pt-BR" sz="1200" dirty="0" smtClean="0"/>
          </a:p>
          <a:p>
            <a:pPr marL="0" indent="0" algn="r">
              <a:lnSpc>
                <a:spcPct val="80000"/>
              </a:lnSpc>
              <a:buNone/>
            </a:pPr>
            <a:endParaRPr lang="pt-BR" sz="1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6146" name="Picture 2" descr="Tren_refugiados"/>
          <p:cNvPicPr>
            <a:picLocks noGrp="1" noChangeAspect="1" noChangeArrowheads="1"/>
          </p:cNvPicPr>
          <p:nvPr>
            <p:ph/>
          </p:nvPr>
        </p:nvPicPr>
        <p:blipFill>
          <a:blip r:embed="rId2" cstate="print"/>
          <a:srcRect/>
          <a:stretch>
            <a:fillRect/>
          </a:stretch>
        </p:blipFill>
        <p:spPr>
          <a:xfrm>
            <a:off x="1619251" y="1028700"/>
            <a:ext cx="5905500" cy="4343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CALAIS, França</a:t>
            </a:r>
            <a:endParaRPr lang="pt-BR" dirty="0"/>
          </a:p>
        </p:txBody>
      </p:sp>
      <p:pic>
        <p:nvPicPr>
          <p:cNvPr id="3" name="Espaço Reservado para Conteúdo 2" descr="24jun2015---imigrantes-acampam-ao-lado-de-estrada-em-calais-no-norte-da-franca-1435158591627_615x300.jpg"/>
          <p:cNvPicPr>
            <a:picLocks noGrp="1" noChangeAspect="1"/>
          </p:cNvPicPr>
          <p:nvPr>
            <p:ph idx="1"/>
          </p:nvPr>
        </p:nvPicPr>
        <p:blipFill>
          <a:blip r:embed="rId2" cstate="print"/>
          <a:stretch>
            <a:fillRect/>
          </a:stretch>
        </p:blipFill>
        <p:spPr>
          <a:xfrm>
            <a:off x="1643064" y="2434432"/>
            <a:ext cx="5857875" cy="28575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CALAIS, França</a:t>
            </a:r>
            <a:endParaRPr lang="pt-BR" dirty="0"/>
          </a:p>
        </p:txBody>
      </p:sp>
      <p:pic>
        <p:nvPicPr>
          <p:cNvPr id="4" name="Espaço Reservado para Conteúdo 3" descr="calais-migrants.jpg"/>
          <p:cNvPicPr>
            <a:picLocks noGrp="1" noChangeAspect="1"/>
          </p:cNvPicPr>
          <p:nvPr>
            <p:ph idx="1"/>
          </p:nvPr>
        </p:nvPicPr>
        <p:blipFill>
          <a:blip r:embed="rId2" cstate="print"/>
          <a:stretch>
            <a:fillRect/>
          </a:stretch>
        </p:blipFill>
        <p:spPr>
          <a:xfrm>
            <a:off x="1178967" y="1600200"/>
            <a:ext cx="6786069" cy="4525964"/>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8194" name="Picture 2" descr="0,,4509224_1,00"/>
          <p:cNvPicPr>
            <a:picLocks noGrp="1" noChangeAspect="1" noChangeArrowheads="1"/>
          </p:cNvPicPr>
          <p:nvPr>
            <p:ph/>
          </p:nvPr>
        </p:nvPicPr>
        <p:blipFill>
          <a:blip r:embed="rId2" cstate="print"/>
          <a:srcRect/>
          <a:stretch>
            <a:fillRect/>
          </a:stretch>
        </p:blipFill>
        <p:spPr>
          <a:xfrm>
            <a:off x="857224" y="1071547"/>
            <a:ext cx="7493000" cy="4216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2" name="Espaço Reservado para Conteúdo 1"/>
          <p:cNvSpPr>
            <a:spLocks noGrp="1"/>
          </p:cNvSpPr>
          <p:nvPr>
            <p:ph/>
          </p:nvPr>
        </p:nvSpPr>
        <p:spPr/>
        <p:txBody>
          <a:bodyPr/>
          <a:lstStyle/>
          <a:p>
            <a:endParaRPr lang="pt-B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ítulo 2"/>
          <p:cNvSpPr>
            <a:spLocks noGrp="1"/>
          </p:cNvSpPr>
          <p:nvPr>
            <p:ph type="title" sz="quarter"/>
          </p:nvPr>
        </p:nvSpPr>
        <p:spPr/>
        <p:txBody>
          <a:bodyPr/>
          <a:lstStyle/>
          <a:p>
            <a:endParaRPr lang="pt-BR"/>
          </a:p>
        </p:txBody>
      </p:sp>
      <p:pic>
        <p:nvPicPr>
          <p:cNvPr id="8" name="Espaço Reservado para Conteúdo 7" descr="chinese_factory_workers_toys_6.jpg"/>
          <p:cNvPicPr>
            <a:picLocks noGrp="1" noChangeAspect="1"/>
          </p:cNvPicPr>
          <p:nvPr>
            <p:ph sz="quarter" idx="1"/>
          </p:nvPr>
        </p:nvPicPr>
        <p:blipFill>
          <a:blip r:embed="rId2" cstate="print"/>
          <a:stretch>
            <a:fillRect/>
          </a:stretch>
        </p:blipFill>
        <p:spPr>
          <a:xfrm>
            <a:off x="1428729" y="1000109"/>
            <a:ext cx="2700835" cy="21859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9" name="Espaço Reservado para Conteúdo 8" descr="download (1).jpg"/>
          <p:cNvPicPr>
            <a:picLocks noGrp="1" noChangeAspect="1"/>
          </p:cNvPicPr>
          <p:nvPr>
            <p:ph sz="quarter" idx="2"/>
          </p:nvPr>
        </p:nvPicPr>
        <p:blipFill>
          <a:blip r:embed="rId3" cstate="print"/>
          <a:stretch>
            <a:fillRect/>
          </a:stretch>
        </p:blipFill>
        <p:spPr>
          <a:xfrm>
            <a:off x="4714878" y="1357299"/>
            <a:ext cx="2619375" cy="174307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0" name="Espaço Reservado para Conteúdo 9" descr="image.jpg"/>
          <p:cNvPicPr>
            <a:picLocks noGrp="1" noChangeAspect="1"/>
          </p:cNvPicPr>
          <p:nvPr>
            <p:ph sz="quarter" idx="3"/>
          </p:nvPr>
        </p:nvPicPr>
        <p:blipFill>
          <a:blip r:embed="rId4" cstate="print"/>
          <a:stretch>
            <a:fillRect/>
          </a:stretch>
        </p:blipFill>
        <p:spPr>
          <a:xfrm>
            <a:off x="1428729" y="3429002"/>
            <a:ext cx="2918893" cy="21875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1" name="Espaço Reservado para Conteúdo 10" descr="lnea 0.jpg"/>
          <p:cNvPicPr>
            <a:picLocks noGrp="1" noChangeAspect="1"/>
          </p:cNvPicPr>
          <p:nvPr>
            <p:ph sz="quarter" idx="4"/>
          </p:nvPr>
        </p:nvPicPr>
        <p:blipFill>
          <a:blip r:embed="rId5" cstate="print"/>
          <a:stretch>
            <a:fillRect/>
          </a:stretch>
        </p:blipFill>
        <p:spPr>
          <a:xfrm>
            <a:off x="5000630" y="3571877"/>
            <a:ext cx="2916767" cy="21875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pt-BR"/>
          </a:p>
        </p:txBody>
      </p:sp>
      <p:pic>
        <p:nvPicPr>
          <p:cNvPr id="9" name="Espaço Reservado para Conteúdo 8" descr="130530163826-pkg-aoc-watson-china-e-waste-00001606-horizontal-large-gallery.jpg"/>
          <p:cNvPicPr>
            <a:picLocks noGrp="1" noChangeAspect="1"/>
          </p:cNvPicPr>
          <p:nvPr>
            <p:ph idx="1"/>
          </p:nvPr>
        </p:nvPicPr>
        <p:blipFill>
          <a:blip r:embed="rId2"/>
          <a:stretch>
            <a:fillRect/>
          </a:stretch>
        </p:blipFill>
        <p:spPr>
          <a:xfrm>
            <a:off x="554388" y="1600200"/>
            <a:ext cx="8035224"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pt-BR" sz="4000" dirty="0">
                <a:solidFill>
                  <a:srgbClr val="FF0000"/>
                </a:solidFill>
              </a:rPr>
              <a:t>O Medo ao Pequeno Número</a:t>
            </a:r>
            <a:br>
              <a:rPr lang="pt-BR" sz="4000" dirty="0">
                <a:solidFill>
                  <a:srgbClr val="FF0000"/>
                </a:solidFill>
              </a:rPr>
            </a:br>
            <a:r>
              <a:rPr lang="pt-BR" sz="4000" dirty="0" err="1">
                <a:solidFill>
                  <a:srgbClr val="FF0000"/>
                </a:solidFill>
              </a:rPr>
              <a:t>Arjun</a:t>
            </a:r>
            <a:r>
              <a:rPr lang="pt-BR" sz="4000" dirty="0">
                <a:solidFill>
                  <a:srgbClr val="FF0000"/>
                </a:solidFill>
              </a:rPr>
              <a:t> </a:t>
            </a:r>
            <a:r>
              <a:rPr lang="pt-BR" sz="4000" dirty="0" err="1" smtClean="0">
                <a:solidFill>
                  <a:srgbClr val="FF0000"/>
                </a:solidFill>
              </a:rPr>
              <a:t>Appadurai</a:t>
            </a:r>
            <a:endParaRPr lang="pt-BR" sz="4000" dirty="0">
              <a:solidFill>
                <a:srgbClr val="FF0000"/>
              </a:solidFill>
            </a:endParaRPr>
          </a:p>
        </p:txBody>
      </p:sp>
      <p:sp>
        <p:nvSpPr>
          <p:cNvPr id="25603" name="Rectangle 3"/>
          <p:cNvSpPr>
            <a:spLocks noGrp="1" noChangeArrowheads="1"/>
          </p:cNvSpPr>
          <p:nvPr>
            <p:ph type="body" idx="1"/>
          </p:nvPr>
        </p:nvSpPr>
        <p:spPr/>
        <p:txBody>
          <a:bodyPr/>
          <a:lstStyle/>
          <a:p>
            <a:pPr>
              <a:lnSpc>
                <a:spcPct val="80000"/>
              </a:lnSpc>
            </a:pPr>
            <a:endParaRPr lang="pt-BR" sz="2000" dirty="0" smtClean="0"/>
          </a:p>
          <a:p>
            <a:pPr>
              <a:lnSpc>
                <a:spcPct val="80000"/>
              </a:lnSpc>
            </a:pPr>
            <a:r>
              <a:rPr lang="pt-BR" sz="2000" dirty="0" smtClean="0"/>
              <a:t>Globalização</a:t>
            </a:r>
            <a:r>
              <a:rPr lang="pt-BR" sz="2000" dirty="0"/>
              <a:t>: problema da incerteza social – medo às minorias – ansiedade da maioria – ansiedade da </a:t>
            </a:r>
            <a:r>
              <a:rPr lang="pt-BR" sz="2000" dirty="0" smtClean="0"/>
              <a:t>incompletude</a:t>
            </a:r>
            <a:endParaRPr lang="pt-BR" sz="2000" dirty="0"/>
          </a:p>
          <a:p>
            <a:pPr>
              <a:lnSpc>
                <a:spcPct val="80000"/>
              </a:lnSpc>
            </a:pPr>
            <a:r>
              <a:rPr lang="pt-BR" sz="2000" dirty="0" smtClean="0"/>
              <a:t>Preocupação </a:t>
            </a:r>
            <a:r>
              <a:rPr lang="pt-BR" sz="2000" dirty="0"/>
              <a:t>com as dimensões culturais da globalização </a:t>
            </a:r>
          </a:p>
          <a:p>
            <a:pPr>
              <a:lnSpc>
                <a:spcPct val="80000"/>
              </a:lnSpc>
            </a:pPr>
            <a:r>
              <a:rPr lang="pt-BR" sz="2000" dirty="0"/>
              <a:t>Mundo vertebrado para mundo celular (face sombria e face clara – democratização celular = outras novas formas transnacionais de organização</a:t>
            </a:r>
            <a:r>
              <a:rPr lang="pt-BR" sz="2000" dirty="0" smtClean="0"/>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pt-BR" dirty="0" err="1">
                <a:solidFill>
                  <a:srgbClr val="FF0000"/>
                </a:solidFill>
              </a:rPr>
              <a:t>Arjun</a:t>
            </a:r>
            <a:r>
              <a:rPr lang="pt-BR" dirty="0">
                <a:solidFill>
                  <a:srgbClr val="FF0000"/>
                </a:solidFill>
              </a:rPr>
              <a:t> </a:t>
            </a:r>
            <a:r>
              <a:rPr lang="pt-BR" dirty="0" err="1">
                <a:solidFill>
                  <a:srgbClr val="FF0000"/>
                </a:solidFill>
              </a:rPr>
              <a:t>Appadurai</a:t>
            </a:r>
            <a:endParaRPr lang="pt-BR" dirty="0">
              <a:solidFill>
                <a:srgbClr val="FF0000"/>
              </a:solidFill>
            </a:endParaRPr>
          </a:p>
        </p:txBody>
      </p:sp>
      <p:sp>
        <p:nvSpPr>
          <p:cNvPr id="26627" name="Rectangle 3"/>
          <p:cNvSpPr>
            <a:spLocks noGrp="1" noChangeArrowheads="1"/>
          </p:cNvSpPr>
          <p:nvPr>
            <p:ph type="body" idx="1"/>
          </p:nvPr>
        </p:nvSpPr>
        <p:spPr/>
        <p:txBody>
          <a:bodyPr/>
          <a:lstStyle/>
          <a:p>
            <a:pPr>
              <a:lnSpc>
                <a:spcPct val="90000"/>
              </a:lnSpc>
            </a:pPr>
            <a:r>
              <a:rPr lang="pt-BR" sz="2400" dirty="0"/>
              <a:t>Moderno </a:t>
            </a:r>
            <a:r>
              <a:rPr lang="pt-BR" sz="2400" dirty="0" err="1"/>
              <a:t>estado-nação</a:t>
            </a:r>
            <a:r>
              <a:rPr lang="pt-BR" sz="2400" dirty="0"/>
              <a:t>: </a:t>
            </a:r>
            <a:r>
              <a:rPr lang="pt-BR" sz="2400" dirty="0" err="1"/>
              <a:t>ideia</a:t>
            </a:r>
            <a:r>
              <a:rPr lang="pt-BR" sz="2400" dirty="0"/>
              <a:t> de um </a:t>
            </a:r>
            <a:r>
              <a:rPr lang="pt-BR" sz="2400" i="1" dirty="0" err="1"/>
              <a:t>ethnos</a:t>
            </a:r>
            <a:r>
              <a:rPr lang="pt-BR" sz="2400" dirty="0"/>
              <a:t> nacional; singularidade étnica; soberania; território estável - população contida e contável; benesses do Estado.</a:t>
            </a:r>
          </a:p>
          <a:p>
            <a:pPr>
              <a:lnSpc>
                <a:spcPct val="90000"/>
              </a:lnSpc>
            </a:pPr>
            <a:r>
              <a:rPr lang="pt-BR" sz="2400" dirty="0"/>
              <a:t>Minorias = sensação de incompletude </a:t>
            </a:r>
            <a:r>
              <a:rPr lang="pt-BR" sz="2400" dirty="0">
                <a:cs typeface="Arial" charset="0"/>
              </a:rPr>
              <a:t>→ traição ao projeto nacional clássico (pequeno número = facilmente descartável) </a:t>
            </a:r>
          </a:p>
          <a:p>
            <a:pPr>
              <a:lnSpc>
                <a:spcPct val="90000"/>
              </a:lnSpc>
            </a:pPr>
            <a:r>
              <a:rPr lang="pt-BR" sz="2400" dirty="0">
                <a:cs typeface="Arial" charset="0"/>
              </a:rPr>
              <a:t>Medo de que as minorias tornem-se maioria (presumivelmente maiorias externamente)</a:t>
            </a:r>
          </a:p>
          <a:p>
            <a:pPr>
              <a:lnSpc>
                <a:spcPct val="90000"/>
              </a:lnSpc>
            </a:pPr>
            <a:r>
              <a:rPr lang="pt-BR" sz="2400" dirty="0">
                <a:cs typeface="Arial" charset="0"/>
              </a:rPr>
              <a:t>‘A violência requer minorias’ (culpa) = limpeza, </a:t>
            </a:r>
            <a:r>
              <a:rPr lang="pt-BR" sz="2400" dirty="0" err="1">
                <a:cs typeface="Arial" charset="0"/>
              </a:rPr>
              <a:t>guetificação</a:t>
            </a:r>
            <a:endParaRPr lang="pt-BR" sz="2400" dirty="0">
              <a:cs typeface="Arial" charset="0"/>
            </a:endParaRPr>
          </a:p>
          <a:p>
            <a:pPr>
              <a:lnSpc>
                <a:spcPct val="90000"/>
              </a:lnSpc>
            </a:pPr>
            <a:r>
              <a:rPr lang="pt-BR" sz="2400" dirty="0">
                <a:cs typeface="Arial" charset="0"/>
              </a:rPr>
              <a:t>Incerteza social – certeza </a:t>
            </a:r>
            <a:r>
              <a:rPr lang="pt-BR" sz="2400" dirty="0" smtClean="0">
                <a:cs typeface="Arial" charset="0"/>
              </a:rPr>
              <a:t>ideológica</a:t>
            </a:r>
          </a:p>
          <a:p>
            <a:pPr>
              <a:lnSpc>
                <a:spcPct val="90000"/>
              </a:lnSpc>
            </a:pPr>
            <a:r>
              <a:rPr lang="pt-BR" sz="2400" dirty="0" smtClean="0">
                <a:cs typeface="Arial" charset="0"/>
              </a:rPr>
              <a:t>Ver p.96</a:t>
            </a:r>
            <a:endParaRPr lang="pt-BR" sz="2400" dirty="0">
              <a:cs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solidFill>
                  <a:srgbClr val="FF0000"/>
                </a:solidFill>
              </a:rPr>
              <a:t>Néstor</a:t>
            </a:r>
            <a:r>
              <a:rPr lang="pt-BR" dirty="0" smtClean="0">
                <a:solidFill>
                  <a:srgbClr val="FF0000"/>
                </a:solidFill>
              </a:rPr>
              <a:t> García </a:t>
            </a:r>
            <a:r>
              <a:rPr lang="pt-BR" dirty="0" err="1" smtClean="0">
                <a:solidFill>
                  <a:srgbClr val="FF0000"/>
                </a:solidFill>
              </a:rPr>
              <a:t>Canclini</a:t>
            </a:r>
            <a:endParaRPr lang="pt-BR" dirty="0"/>
          </a:p>
        </p:txBody>
      </p:sp>
      <p:sp>
        <p:nvSpPr>
          <p:cNvPr id="3" name="Espaço Reservado para Conteúdo 2"/>
          <p:cNvSpPr>
            <a:spLocks noGrp="1"/>
          </p:cNvSpPr>
          <p:nvPr>
            <p:ph idx="1"/>
          </p:nvPr>
        </p:nvSpPr>
        <p:spPr/>
        <p:txBody>
          <a:bodyPr/>
          <a:lstStyle/>
          <a:p>
            <a:r>
              <a:rPr lang="pt-BR" dirty="0" smtClean="0"/>
              <a:t>“Passamos da diversidade como riqueza para a </a:t>
            </a:r>
            <a:r>
              <a:rPr lang="pt-BR" dirty="0" err="1" smtClean="0"/>
              <a:t>interculturalidade</a:t>
            </a:r>
            <a:r>
              <a:rPr lang="pt-BR" dirty="0" smtClean="0"/>
              <a:t> como desordem. O século XXI começa com perguntas sobre como melhorar a convivência com os outros, e se é possível não apenas admitir as diferenças, mas valorizá-las sem cair em discriminações.”</a:t>
            </a: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FF0000"/>
                </a:solidFill>
              </a:rPr>
              <a:t>Comércio de bens culturais </a:t>
            </a:r>
            <a:r>
              <a:rPr lang="pt-BR" sz="3600" dirty="0" smtClean="0"/>
              <a:t>(UNESCO)</a:t>
            </a:r>
            <a:endParaRPr lang="pt-BR" sz="3600" dirty="0"/>
          </a:p>
        </p:txBody>
      </p:sp>
      <p:sp>
        <p:nvSpPr>
          <p:cNvPr id="3" name="Espaço Reservado para Conteúdo 2"/>
          <p:cNvSpPr>
            <a:spLocks noGrp="1"/>
          </p:cNvSpPr>
          <p:nvPr>
            <p:ph idx="1"/>
          </p:nvPr>
        </p:nvSpPr>
        <p:spPr/>
        <p:txBody>
          <a:bodyPr>
            <a:normAutofit fontScale="40000" lnSpcReduction="20000"/>
          </a:bodyPr>
          <a:lstStyle/>
          <a:p>
            <a:pPr fontAlgn="base">
              <a:buNone/>
            </a:pPr>
            <a:r>
              <a:rPr lang="pt-BR" dirty="0" smtClean="0"/>
              <a:t>O comércio de bens culturais gerou US$ 212,8 bilhões em 2013, o dobro dos números registrados em 2004, segundo novo relatório da Organização das Nações Unidas para Educação, Ciência e Cultura, </a:t>
            </a:r>
            <a:r>
              <a:rPr lang="pt-BR" dirty="0" err="1" smtClean="0"/>
              <a:t>Unesco</a:t>
            </a:r>
            <a:r>
              <a:rPr lang="pt-BR" dirty="0" smtClean="0"/>
              <a:t>.</a:t>
            </a:r>
          </a:p>
          <a:p>
            <a:pPr fontAlgn="base">
              <a:buNone/>
            </a:pPr>
            <a:r>
              <a:rPr lang="pt-BR" dirty="0" smtClean="0"/>
              <a:t>O bom desempenho ocorreu mesmo com a recessão global e com o aumento do consumo de vídeos e de música pela internet. O comércio de jóias, principalmente as de ouro, aumentou 271% no mundo, movimentando mais de US$ 100 bilhões.</a:t>
            </a:r>
          </a:p>
          <a:p>
            <a:pPr fontAlgn="base">
              <a:buNone/>
            </a:pPr>
            <a:r>
              <a:rPr lang="pt-BR" b="1" dirty="0" smtClean="0"/>
              <a:t>Brasil</a:t>
            </a:r>
            <a:endParaRPr lang="pt-BR" dirty="0" smtClean="0"/>
          </a:p>
          <a:p>
            <a:pPr fontAlgn="base">
              <a:buNone/>
            </a:pPr>
            <a:r>
              <a:rPr lang="pt-BR" dirty="0" smtClean="0"/>
              <a:t>Outros bens que estão sendo comercializados cada vez mais são: esculturas (+ 180%), pinturas (+ 80%) e artesanato (+ 57%). O relatório aponta o Brasil como um participante cada vez mais ativo na exportação de quadros movimentando US$ 80 milhões no período de 10 anos.</a:t>
            </a:r>
          </a:p>
          <a:p>
            <a:pPr fontAlgn="base">
              <a:buNone/>
            </a:pPr>
            <a:r>
              <a:rPr lang="pt-BR" dirty="0" smtClean="0"/>
              <a:t>Com a digitalização de notícias, filmes e músicas, o comércio global desses bens culturais caiu bastante entre 2004 e 2013. O documento nota que crescem cada vez mais as assinaturas online desses serviços, por isso o impacto negativo do comércio foi forte nessas indústrias.</a:t>
            </a:r>
          </a:p>
          <a:p>
            <a:pPr fontAlgn="base">
              <a:buNone/>
            </a:pPr>
            <a:r>
              <a:rPr lang="pt-BR" b="1" dirty="0" smtClean="0"/>
              <a:t>Era Digital</a:t>
            </a:r>
            <a:endParaRPr lang="pt-BR" dirty="0" smtClean="0"/>
          </a:p>
          <a:p>
            <a:pPr fontAlgn="base">
              <a:buNone/>
            </a:pPr>
            <a:r>
              <a:rPr lang="pt-BR" dirty="0" smtClean="0"/>
              <a:t>A exportação de bens </a:t>
            </a:r>
            <a:r>
              <a:rPr lang="pt-BR" dirty="0" err="1" smtClean="0"/>
              <a:t>cinematrográficos</a:t>
            </a:r>
            <a:r>
              <a:rPr lang="pt-BR" dirty="0" smtClean="0"/>
              <a:t> diminuiu 88%, a de bens musicais caiu 27% e a exportação de jornais e de revistas foi 9% menor. Por outro lado, o mercado de videogames viu seu comércio subir 140% e o de livros, 20%.</a:t>
            </a:r>
          </a:p>
          <a:p>
            <a:pPr fontAlgn="base">
              <a:buNone/>
            </a:pPr>
            <a:r>
              <a:rPr lang="pt-BR" dirty="0" smtClean="0"/>
              <a:t>A China é o país líder na exportação de bens culturais, totalizando mais de US$ 60 bilhões em 2013. Na </a:t>
            </a:r>
            <a:r>
              <a:rPr lang="pt-BR" dirty="0" err="1" smtClean="0"/>
              <a:t>sequência</a:t>
            </a:r>
            <a:r>
              <a:rPr lang="pt-BR" dirty="0" smtClean="0"/>
              <a:t> estão os Estados Unidos, que gerou receitas de US$ 27,9 bilhões.</a:t>
            </a:r>
          </a:p>
          <a:p>
            <a:pPr fontAlgn="base">
              <a:buNone/>
            </a:pPr>
            <a:r>
              <a:rPr lang="pt-BR" dirty="0" smtClean="0"/>
              <a:t>Com a transição cada vez maior dos bens culturais para o mundo digital, o relatório nota que está cada vez mais difícil obter dados precisos sobre este tipo de comércio.</a:t>
            </a:r>
          </a:p>
          <a:p>
            <a:pPr fontAlgn="base">
              <a:buNone/>
            </a:pPr>
            <a:r>
              <a:rPr lang="pt-BR" dirty="0" smtClean="0"/>
              <a:t>A recomendação é para maior cooperação entre organizações internacionais, especialmente na promoção das estatísticas sobre o comércio cultural.</a:t>
            </a:r>
          </a:p>
          <a:p>
            <a:endParaRPr lang="pt-B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buNone/>
            </a:pPr>
            <a:r>
              <a:rPr lang="pt-BR" dirty="0" smtClean="0"/>
              <a:t>   Cultura é uma </a:t>
            </a:r>
            <a:r>
              <a:rPr lang="pt-BR" dirty="0" smtClean="0">
                <a:solidFill>
                  <a:srgbClr val="FF0000"/>
                </a:solidFill>
              </a:rPr>
              <a:t>longa conversa</a:t>
            </a:r>
          </a:p>
          <a:p>
            <a:pPr algn="r">
              <a:buNone/>
            </a:pPr>
            <a:endParaRPr lang="pt-BR" dirty="0" smtClean="0"/>
          </a:p>
          <a:p>
            <a:pPr algn="r">
              <a:buNone/>
            </a:pPr>
            <a:endParaRPr lang="pt-BR" dirty="0" smtClean="0"/>
          </a:p>
          <a:p>
            <a:pPr algn="r">
              <a:buNone/>
            </a:pPr>
            <a:r>
              <a:rPr lang="pt-BR" dirty="0" smtClean="0"/>
              <a:t>Hoje, uma </a:t>
            </a:r>
            <a:r>
              <a:rPr lang="pt-BR" dirty="0" smtClean="0">
                <a:solidFill>
                  <a:srgbClr val="FF0000"/>
                </a:solidFill>
              </a:rPr>
              <a:t>fala global</a:t>
            </a:r>
            <a:r>
              <a:rPr lang="pt-BR" dirty="0" smtClean="0"/>
              <a:t>...</a:t>
            </a:r>
          </a:p>
          <a:p>
            <a:pPr algn="r">
              <a:buNone/>
            </a:pP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ONU</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smtClean="0"/>
              <a:t>50 </a:t>
            </a:r>
            <a:r>
              <a:rPr lang="pt-BR" dirty="0"/>
              <a:t>maiores multinacionais têm uma receita anual maior do que o PIB de 70% dos </a:t>
            </a:r>
            <a:r>
              <a:rPr lang="pt-BR" dirty="0" smtClean="0"/>
              <a:t>países.</a:t>
            </a:r>
          </a:p>
          <a:p>
            <a:r>
              <a:rPr lang="pt-BR" dirty="0" smtClean="0">
                <a:solidFill>
                  <a:srgbClr val="FF0000"/>
                </a:solidFill>
              </a:rPr>
              <a:t>29 das cem </a:t>
            </a:r>
            <a:r>
              <a:rPr lang="pt-BR" dirty="0" smtClean="0"/>
              <a:t>maiores economias do mundo são empresas multinacionais e não países.</a:t>
            </a:r>
          </a:p>
          <a:p>
            <a:r>
              <a:rPr lang="pt-BR" dirty="0"/>
              <a:t>R</a:t>
            </a:r>
            <a:r>
              <a:rPr lang="pt-BR" dirty="0" smtClean="0"/>
              <a:t>eceita </a:t>
            </a:r>
            <a:r>
              <a:rPr lang="pt-BR" dirty="0"/>
              <a:t>das multinacionais fora do seu país de origem ronda 40 trilhões de dólares, ou mais da metade do PIB mundial, com seus 73,5 trilhões de dólares em 2013. O total de exportações dos países está próximo de 20 trilhões de dólares, a metade do que fazem as multinacionais fora do seu país de </a:t>
            </a:r>
            <a:r>
              <a:rPr lang="pt-BR" dirty="0" smtClean="0"/>
              <a:t>origem.</a:t>
            </a:r>
          </a:p>
          <a:p>
            <a:r>
              <a:rPr lang="pt-BR" dirty="0" smtClean="0"/>
              <a:t>Oito homens concentram a riqueza equivalente de 3,6 bilhões de pessoas, a metade mais pobre da população mundial (</a:t>
            </a:r>
            <a:r>
              <a:rPr lang="pt-BR" dirty="0" err="1" smtClean="0"/>
              <a:t>Oxfam</a:t>
            </a:r>
            <a:r>
              <a:rPr lang="pt-BR" dirty="0" smtClean="0"/>
              <a:t>, 2017)</a:t>
            </a:r>
          </a:p>
        </p:txBody>
      </p:sp>
      <p:sp>
        <p:nvSpPr>
          <p:cNvPr id="4" name="Espaço Reservado para Número de Slide 3"/>
          <p:cNvSpPr>
            <a:spLocks noGrp="1"/>
          </p:cNvSpPr>
          <p:nvPr>
            <p:ph type="sldNum" sz="quarter" idx="12"/>
          </p:nvPr>
        </p:nvSpPr>
        <p:spPr/>
        <p:txBody>
          <a:bodyPr/>
          <a:lstStyle/>
          <a:p>
            <a:fld id="{112A32AB-97C7-4EEE-A737-E198AB2A7FEF}" type="slidenum">
              <a:rPr lang="pt-BR" smtClean="0"/>
              <a:pPr/>
              <a:t>8</a:t>
            </a:fld>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Espaço Reservado para Conteúdo 2" descr="Imagem4.jpg"/>
          <p:cNvPicPr>
            <a:picLocks noGrp="1" noChangeAspect="1"/>
          </p:cNvPicPr>
          <p:nvPr>
            <p:ph/>
          </p:nvPr>
        </p:nvPicPr>
        <p:blipFill>
          <a:blip r:embed="rId2" cstate="print"/>
          <a:stretch>
            <a:fillRect/>
          </a:stretch>
        </p:blipFill>
        <p:spPr>
          <a:xfrm>
            <a:off x="857225" y="642918"/>
            <a:ext cx="7789359" cy="5472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3140</TotalTime>
  <Words>2368</Words>
  <Application>Microsoft Office PowerPoint</Application>
  <PresentationFormat>Apresentação na tela (4:3)</PresentationFormat>
  <Paragraphs>186</Paragraphs>
  <Slides>70</Slides>
  <Notes>0</Notes>
  <HiddenSlides>0</HiddenSlides>
  <MMClips>0</MMClips>
  <ScaleCrop>false</ScaleCrop>
  <HeadingPairs>
    <vt:vector size="4" baseType="variant">
      <vt:variant>
        <vt:lpstr>Tema</vt:lpstr>
      </vt:variant>
      <vt:variant>
        <vt:i4>1</vt:i4>
      </vt:variant>
      <vt:variant>
        <vt:lpstr>Títulos de slides</vt:lpstr>
      </vt:variant>
      <vt:variant>
        <vt:i4>70</vt:i4>
      </vt:variant>
    </vt:vector>
  </HeadingPairs>
  <TitlesOfParts>
    <vt:vector size="71" baseType="lpstr">
      <vt:lpstr>Tema do Office</vt:lpstr>
      <vt:lpstr>SOCIEDADE E CULTURA EM TEMPOS GLOBAIS</vt:lpstr>
      <vt:lpstr>Uniformes do exército brasileiro  Made in China</vt:lpstr>
      <vt:lpstr>Yukinori Yanagi  América [interação generalizada em que as marcas identitárias se dissolveriam?]</vt:lpstr>
      <vt:lpstr>Néstor Garcia Canclini</vt:lpstr>
      <vt:lpstr>A Globalização Imaginada Canclini </vt:lpstr>
      <vt:lpstr>DADOS</vt:lpstr>
      <vt:lpstr>Comércio de bens culturais (UNESCO)</vt:lpstr>
      <vt:lpstr>ONU</vt:lpstr>
      <vt:lpstr>Slide 9</vt:lpstr>
      <vt:lpstr>Slide 10</vt:lpstr>
      <vt:lpstr>Slide 11</vt:lpstr>
      <vt:lpstr>Slide 12</vt:lpstr>
      <vt:lpstr>Slide 13</vt:lpstr>
      <vt:lpstr>Globalização</vt:lpstr>
      <vt:lpstr>¿Qué es la globalización? Ulrich Beck (1997)</vt:lpstr>
      <vt:lpstr>A Era do Globalismo  Octavio Ianni (1997)</vt:lpstr>
      <vt:lpstr>Octavio Ianni</vt:lpstr>
      <vt:lpstr>Slide 18</vt:lpstr>
      <vt:lpstr>Octavio Ianni</vt:lpstr>
      <vt:lpstr>Octavio Ianni</vt:lpstr>
      <vt:lpstr>A Fonte das Mulheres</vt:lpstr>
      <vt:lpstr>Slide 22</vt:lpstr>
      <vt:lpstr>Slide 23</vt:lpstr>
      <vt:lpstr>Slide 24</vt:lpstr>
      <vt:lpstr>Slide 25</vt:lpstr>
      <vt:lpstr>Néstor García Canclini Conflictos Interculturares</vt:lpstr>
      <vt:lpstr>Slide 27</vt:lpstr>
      <vt:lpstr>Slide 28</vt:lpstr>
      <vt:lpstr>Slide 29</vt:lpstr>
      <vt:lpstr>Slide 30</vt:lpstr>
      <vt:lpstr>Slide 31</vt:lpstr>
      <vt:lpstr>Slide 32</vt:lpstr>
      <vt:lpstr>Slide 33</vt:lpstr>
      <vt:lpstr>Slide 34</vt:lpstr>
      <vt:lpstr>Slide 35</vt:lpstr>
      <vt:lpstr>Slide 36</vt:lpstr>
      <vt:lpstr>Néstor García Canclini Conflictos Interculturares</vt:lpstr>
      <vt:lpstr>Slide 38</vt:lpstr>
      <vt:lpstr>Slide 39</vt:lpstr>
      <vt:lpstr>TENSÃO</vt:lpstr>
      <vt:lpstr>Diversidade em Convergência Jésus Martín-Barbero</vt:lpstr>
      <vt:lpstr>Diversidade em Convergência Jésus Martín-Barbero</vt:lpstr>
      <vt:lpstr>Papel facilitador das tecnologias</vt:lpstr>
      <vt:lpstr>Néstor García Canclini El mundo entero como lugar extraño</vt:lpstr>
      <vt:lpstr>Paradoxo</vt:lpstr>
      <vt:lpstr>Atividades Transfronteiriças Local↔Global</vt:lpstr>
      <vt:lpstr>Marc Augés Não-lugares</vt:lpstr>
      <vt:lpstr>Slide 48</vt:lpstr>
      <vt:lpstr>Feira Kantuta – São Paulo</vt:lpstr>
      <vt:lpstr>Slide 50</vt:lpstr>
      <vt:lpstr>William Kentridge</vt:lpstr>
      <vt:lpstr>Slide 52</vt:lpstr>
      <vt:lpstr>Slide 53</vt:lpstr>
      <vt:lpstr>Slide 54</vt:lpstr>
      <vt:lpstr>Slide 55</vt:lpstr>
      <vt:lpstr>Slide 56</vt:lpstr>
      <vt:lpstr>Slide 57</vt:lpstr>
      <vt:lpstr>Slide 58</vt:lpstr>
      <vt:lpstr>Slide 59</vt:lpstr>
      <vt:lpstr>Slide 60</vt:lpstr>
      <vt:lpstr>CALAIS, França</vt:lpstr>
      <vt:lpstr>CALAIS, França</vt:lpstr>
      <vt:lpstr>Slide 63</vt:lpstr>
      <vt:lpstr>Slide 64</vt:lpstr>
      <vt:lpstr>Slide 65</vt:lpstr>
      <vt:lpstr>Slide 66</vt:lpstr>
      <vt:lpstr>O Medo ao Pequeno Número Arjun Appadurai</vt:lpstr>
      <vt:lpstr>Arjun Appadurai</vt:lpstr>
      <vt:lpstr>Néstor García Canclini</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Liliana</dc:creator>
  <cp:lastModifiedBy>lucia</cp:lastModifiedBy>
  <cp:revision>226</cp:revision>
  <dcterms:created xsi:type="dcterms:W3CDTF">2013-02-17T12:55:34Z</dcterms:created>
  <dcterms:modified xsi:type="dcterms:W3CDTF">2017-08-14T15:25:27Z</dcterms:modified>
</cp:coreProperties>
</file>