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6"/>
    <p:restoredTop sz="94674"/>
  </p:normalViewPr>
  <p:slideViewPr>
    <p:cSldViewPr snapToGrid="0" snapToObjects="1">
      <p:cViewPr varScale="1">
        <p:scale>
          <a:sx n="123" d="100"/>
          <a:sy n="123" d="100"/>
        </p:scale>
        <p:origin x="208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20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950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88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51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2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4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9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96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3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DA7C9-F2A6-EB42-BB24-390B191FC9AB}" type="datetimeFigureOut">
              <a:rPr lang="en-US" smtClean="0"/>
              <a:t>4/22/19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5C16-31F5-C541-917D-67757955D176}" type="slidenum">
              <a:rPr lang="en-US" smtClean="0"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27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70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pt-BR" dirty="0"/>
              <a:t>Projeto de desenvolvimento atividades sobre Alfabetização Científica, CTSA e </a:t>
            </a:r>
            <a:r>
              <a:rPr lang="pt-BR" dirty="0" smtClean="0"/>
              <a:t>Temas Controversos: </a:t>
            </a:r>
            <a:r>
              <a:rPr lang="en-US" dirty="0" err="1" smtClean="0"/>
              <a:t>elaboração</a:t>
            </a:r>
            <a:r>
              <a:rPr lang="en-US" dirty="0" smtClean="0"/>
              <a:t> da </a:t>
            </a:r>
            <a:r>
              <a:rPr lang="en-US" dirty="0" err="1" smtClean="0"/>
              <a:t>Pré-proposta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Martha Marandino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062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abordados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Microbiologia</a:t>
            </a:r>
            <a:r>
              <a:rPr lang="en-US" dirty="0" smtClean="0"/>
              <a:t> e </a:t>
            </a:r>
            <a:r>
              <a:rPr lang="en-US" dirty="0" err="1" smtClean="0"/>
              <a:t>imunologia</a:t>
            </a:r>
            <a:r>
              <a:rPr lang="en-US" dirty="0" smtClean="0"/>
              <a:t>: </a:t>
            </a:r>
            <a:r>
              <a:rPr lang="en-US" dirty="0" err="1" smtClean="0"/>
              <a:t>microorganismos</a:t>
            </a:r>
            <a:r>
              <a:rPr lang="en-US" dirty="0" smtClean="0"/>
              <a:t>, </a:t>
            </a:r>
            <a:r>
              <a:rPr lang="en-US" dirty="0" err="1" smtClean="0"/>
              <a:t>doenças</a:t>
            </a:r>
            <a:r>
              <a:rPr lang="en-US" dirty="0" smtClean="0"/>
              <a:t>, </a:t>
            </a:r>
            <a:r>
              <a:rPr lang="en-US" dirty="0" err="1" smtClean="0"/>
              <a:t>produção</a:t>
            </a:r>
            <a:r>
              <a:rPr lang="en-US" dirty="0" smtClean="0"/>
              <a:t> de </a:t>
            </a:r>
            <a:r>
              <a:rPr lang="en-US" dirty="0" err="1" smtClean="0"/>
              <a:t>alimentos</a:t>
            </a:r>
            <a:endParaRPr lang="en-US" dirty="0" smtClean="0"/>
          </a:p>
          <a:p>
            <a:r>
              <a:rPr lang="en-US" smtClean="0"/>
              <a:t>Vacinas</a:t>
            </a:r>
            <a:endParaRPr lang="en-US" dirty="0" smtClean="0"/>
          </a:p>
          <a:p>
            <a:r>
              <a:rPr lang="en-US" dirty="0" err="1" smtClean="0"/>
              <a:t>Biodiversidade</a:t>
            </a:r>
            <a:endParaRPr lang="en-US" dirty="0" smtClean="0"/>
          </a:p>
          <a:p>
            <a:r>
              <a:rPr lang="en-US" dirty="0" err="1" smtClean="0"/>
              <a:t>Saúde</a:t>
            </a:r>
            <a:r>
              <a:rPr lang="en-US" dirty="0" smtClean="0"/>
              <a:t> </a:t>
            </a:r>
            <a:r>
              <a:rPr lang="en-US" dirty="0" err="1" smtClean="0"/>
              <a:t>pública</a:t>
            </a:r>
            <a:endParaRPr lang="en-US" dirty="0" smtClean="0"/>
          </a:p>
          <a:p>
            <a:r>
              <a:rPr lang="en-US" dirty="0" err="1" smtClean="0"/>
              <a:t>Pesquisa</a:t>
            </a:r>
            <a:r>
              <a:rPr lang="en-US" dirty="0" smtClean="0"/>
              <a:t> </a:t>
            </a:r>
            <a:r>
              <a:rPr lang="en-US" dirty="0" err="1" smtClean="0"/>
              <a:t>científica</a:t>
            </a:r>
            <a:endParaRPr lang="en-US" dirty="0" smtClean="0"/>
          </a:p>
          <a:p>
            <a:r>
              <a:rPr lang="en-US" dirty="0" err="1" smtClean="0"/>
              <a:t>Desenvolvimento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endParaRPr lang="en-US" dirty="0" smtClean="0"/>
          </a:p>
          <a:p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científico</a:t>
            </a:r>
            <a:r>
              <a:rPr lang="en-US" dirty="0" smtClean="0"/>
              <a:t> e social do </a:t>
            </a:r>
            <a:r>
              <a:rPr lang="en-US" dirty="0" err="1" smtClean="0"/>
              <a:t>Instituto</a:t>
            </a:r>
            <a:r>
              <a:rPr lang="en-US" dirty="0" smtClean="0"/>
              <a:t> </a:t>
            </a:r>
            <a:r>
              <a:rPr lang="en-US" dirty="0" err="1" smtClean="0"/>
              <a:t>Butantan</a:t>
            </a:r>
            <a:endParaRPr lang="en-US" dirty="0" smtClean="0"/>
          </a:p>
          <a:p>
            <a:r>
              <a:rPr lang="en-US" dirty="0" err="1" smtClean="0"/>
              <a:t>História</a:t>
            </a:r>
            <a:r>
              <a:rPr lang="en-US" dirty="0" smtClean="0"/>
              <a:t> da </a:t>
            </a:r>
            <a:r>
              <a:rPr lang="en-US" dirty="0" err="1" smtClean="0"/>
              <a:t>ciência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730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Iniciando....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dirty="0" smtClean="0"/>
              <a:t>O que é uma controvérsia?</a:t>
            </a:r>
          </a:p>
          <a:p>
            <a:endParaRPr lang="pt-BR" dirty="0" smtClean="0"/>
          </a:p>
          <a:p>
            <a:r>
              <a:rPr lang="pt-BR" dirty="0" smtClean="0"/>
              <a:t>O que é uma controvérsia no contexto do ensino de ciências naturais?</a:t>
            </a:r>
          </a:p>
          <a:p>
            <a:endParaRPr lang="pt-BR" dirty="0" smtClean="0"/>
          </a:p>
          <a:p>
            <a:r>
              <a:rPr lang="pt-BR" dirty="0" smtClean="0"/>
              <a:t>O que é uma controvérsia em um museus de ciências naturais?</a:t>
            </a:r>
          </a:p>
          <a:p>
            <a:endParaRPr lang="pt-BR" dirty="0" smtClean="0"/>
          </a:p>
          <a:p>
            <a:r>
              <a:rPr lang="pt-BR" dirty="0" smtClean="0"/>
              <a:t>Quais os potenciais de trabalhar com temas controversos no ensino de ciências e na divulgação científica na escola e/ou nos museus?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032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Pré-proposta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pt-BR" dirty="0"/>
              <a:t>Indicação do grupo</a:t>
            </a:r>
          </a:p>
          <a:p>
            <a:pPr lvl="0" fontAlgn="base"/>
            <a:r>
              <a:rPr lang="pt-BR" dirty="0"/>
              <a:t>Indicação do modelo de desenvolvimento da atividade escolhido (a, </a:t>
            </a:r>
            <a:r>
              <a:rPr lang="pt-BR" dirty="0" err="1"/>
              <a:t>b</a:t>
            </a:r>
            <a:r>
              <a:rPr lang="pt-BR" dirty="0"/>
              <a:t> ou </a:t>
            </a:r>
            <a:r>
              <a:rPr lang="pt-BR" dirty="0" err="1"/>
              <a:t>c</a:t>
            </a:r>
            <a:r>
              <a:rPr lang="pt-BR" dirty="0"/>
              <a:t>)</a:t>
            </a:r>
          </a:p>
          <a:p>
            <a:pPr lvl="0" fontAlgn="base"/>
            <a:r>
              <a:rPr lang="pt-BR" dirty="0"/>
              <a:t>Indicação do tema e dos conteúdos que serão trabalhados, justificando como se articulam com a alfabetização científica, CTSA e com a abordagem de temas controversos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992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Modalidade</a:t>
            </a:r>
            <a:r>
              <a:rPr lang="en-US" dirty="0" smtClean="0"/>
              <a:t> </a:t>
            </a:r>
            <a:r>
              <a:rPr lang="en-US" dirty="0" err="1" smtClean="0"/>
              <a:t>Didática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a</a:t>
            </a:r>
            <a:r>
              <a:rPr lang="pt-BR" dirty="0"/>
              <a:t>) desenvolvimento de uma proposta de atividade </a:t>
            </a:r>
            <a:r>
              <a:rPr lang="pt-BR" b="1" dirty="0"/>
              <a:t>de mediação do professor da turma ou de um mediador do museu, </a:t>
            </a:r>
            <a:r>
              <a:rPr lang="pt-BR" dirty="0"/>
              <a:t>a ser realizada com </a:t>
            </a:r>
            <a:r>
              <a:rPr lang="pt-BR" b="1" dirty="0"/>
              <a:t>alunos da educação básica</a:t>
            </a:r>
            <a:r>
              <a:rPr lang="pt-BR" dirty="0"/>
              <a:t> (EI, EFI, EFII ou EM) ao visitarem o Museu de Microbiologia do Instituto </a:t>
            </a:r>
            <a:r>
              <a:rPr lang="pt-BR" dirty="0" err="1"/>
              <a:t>Butantan</a:t>
            </a:r>
            <a:r>
              <a:rPr lang="pt-BR" dirty="0" smtClean="0"/>
              <a:t>;</a:t>
            </a:r>
          </a:p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 </a:t>
            </a:r>
            <a:r>
              <a:rPr lang="pt-BR" dirty="0" err="1"/>
              <a:t>b</a:t>
            </a:r>
            <a:r>
              <a:rPr lang="pt-BR" dirty="0"/>
              <a:t>) desenvolvimento de uma proposta de atividade </a:t>
            </a:r>
            <a:r>
              <a:rPr lang="pt-BR" b="1" dirty="0"/>
              <a:t>de mediação do educador do museu,</a:t>
            </a:r>
            <a:r>
              <a:rPr lang="pt-BR" dirty="0"/>
              <a:t> a ser realizada com </a:t>
            </a:r>
            <a:r>
              <a:rPr lang="pt-BR" b="1" dirty="0"/>
              <a:t>público em geral</a:t>
            </a:r>
            <a:r>
              <a:rPr lang="pt-BR" dirty="0"/>
              <a:t> (famílias, grupos organizados, visitantes sozinhos, etc.) em uma visita ao Museu de Microbiologia do Instituto </a:t>
            </a:r>
            <a:r>
              <a:rPr lang="pt-BR" dirty="0" err="1"/>
              <a:t>Butantan</a:t>
            </a:r>
            <a:r>
              <a:rPr lang="pt-BR" dirty="0"/>
              <a:t>;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 err="1" smtClean="0"/>
              <a:t>c</a:t>
            </a:r>
            <a:r>
              <a:rPr lang="pt-BR" dirty="0"/>
              <a:t>) desenvolvimento de um roteiro de visita para ser usado pelo </a:t>
            </a:r>
            <a:r>
              <a:rPr lang="pt-BR" b="1" dirty="0"/>
              <a:t>público em geral</a:t>
            </a:r>
            <a:r>
              <a:rPr lang="pt-BR" dirty="0"/>
              <a:t> durante a exploração da exposição do Museu de Microbiologia do Instituto </a:t>
            </a:r>
            <a:r>
              <a:rPr lang="pt-BR" dirty="0" err="1"/>
              <a:t>Butantan</a:t>
            </a:r>
            <a:r>
              <a:rPr lang="pt-BR" dirty="0"/>
              <a:t>, </a:t>
            </a:r>
            <a:r>
              <a:rPr lang="pt-BR" b="1" dirty="0"/>
              <a:t>sem a mediação do educador do museu.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921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584844" cy="740577"/>
          </a:xfrm>
        </p:spPr>
        <p:txBody>
          <a:bodyPr>
            <a:noAutofit/>
          </a:bodyPr>
          <a:lstStyle/>
          <a:p>
            <a:r>
              <a:rPr lang="en-US" sz="4800" dirty="0" smtClean="0"/>
              <a:t>Museu de </a:t>
            </a:r>
            <a:r>
              <a:rPr lang="en-US" sz="4800" dirty="0" err="1" smtClean="0"/>
              <a:t>Microbiologia</a:t>
            </a:r>
            <a:r>
              <a:rPr lang="en-US" sz="4800" dirty="0" smtClean="0"/>
              <a:t> do </a:t>
            </a:r>
            <a:r>
              <a:rPr lang="en-US" sz="4800" dirty="0" err="1" smtClean="0"/>
              <a:t>IBu</a:t>
            </a:r>
            <a:endParaRPr lang="en-US" sz="4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037" r="16037" b="5337"/>
          <a:stretch/>
        </p:blipFill>
        <p:spPr>
          <a:xfrm>
            <a:off x="4771700" y="1840837"/>
            <a:ext cx="4159793" cy="4508893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958953" cy="5089394"/>
          </a:xfrm>
        </p:spPr>
        <p:txBody>
          <a:bodyPr>
            <a:noAutofit/>
          </a:bodyPr>
          <a:lstStyle/>
          <a:p>
            <a:pPr marL="285750" indent="-285750">
              <a:buFont typeface="Arial"/>
              <a:buChar char="•"/>
            </a:pPr>
            <a:r>
              <a:rPr lang="pt-BR" sz="2000" dirty="0"/>
              <a:t>Inaugurado em 2002 pelo Professor Isaías </a:t>
            </a:r>
            <a:r>
              <a:rPr lang="pt-BR" sz="2000" dirty="0" err="1"/>
              <a:t>Raw</a:t>
            </a:r>
            <a:r>
              <a:rPr lang="pt-BR" sz="2000" dirty="0"/>
              <a:t>, em parceria com </a:t>
            </a:r>
            <a:r>
              <a:rPr lang="pt-BR" sz="2000" dirty="0" smtClean="0"/>
              <a:t>a FAPESP</a:t>
            </a:r>
            <a:endParaRPr lang="pt-BR" sz="2000" dirty="0"/>
          </a:p>
          <a:p>
            <a:pPr marL="285750" indent="-285750">
              <a:buFont typeface="Arial"/>
              <a:buChar char="•"/>
            </a:pPr>
            <a:r>
              <a:rPr lang="pt-BR" sz="2000" dirty="0" err="1" smtClean="0"/>
              <a:t>Ibu</a:t>
            </a:r>
            <a:r>
              <a:rPr lang="pt-BR" sz="2000" dirty="0" smtClean="0"/>
              <a:t>: Museu Biológico, Museu </a:t>
            </a:r>
            <a:r>
              <a:rPr lang="pt-BR" sz="2000" dirty="0"/>
              <a:t>Histórico e o Museu de Saúde Pública Emilio </a:t>
            </a:r>
            <a:r>
              <a:rPr lang="pt-BR" sz="2000" dirty="0" smtClean="0"/>
              <a:t>Ribas</a:t>
            </a:r>
          </a:p>
          <a:p>
            <a:pPr marL="285750" indent="-285750">
              <a:buFont typeface="Arial"/>
              <a:buChar char="•"/>
            </a:pPr>
            <a:r>
              <a:rPr lang="pt-BR" sz="2000" dirty="0"/>
              <a:t>Missão: estimular a curiosidade científica nos jovens, promover oportunidades para aproximar a cultura científica do público em geral por meio de suas exposições e ações educativas, bem como se constituir como importante espaço de divulgação de atividades desenvolvidas pelo Instituto </a:t>
            </a:r>
            <a:r>
              <a:rPr lang="pt-BR" sz="2000" dirty="0" err="1"/>
              <a:t>Butantan</a:t>
            </a:r>
            <a:r>
              <a:rPr lang="pt-BR" sz="2000" dirty="0" smtClean="0">
                <a:effectLst/>
              </a:rPr>
              <a:t> </a:t>
            </a:r>
            <a:endParaRPr lang="pt-BR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4027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680" y="945891"/>
            <a:ext cx="5180273" cy="5180273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52331" y="1677728"/>
            <a:ext cx="3008313" cy="4077807"/>
          </a:xfrm>
        </p:spPr>
        <p:txBody>
          <a:bodyPr>
            <a:normAutofit/>
          </a:bodyPr>
          <a:lstStyle/>
          <a:p>
            <a:pPr algn="ctr"/>
            <a:r>
              <a:rPr lang="pt-BR" sz="2400" dirty="0"/>
              <a:t>Microscópios, animações, modelos tridimensionais de microrganismos e bustos de renomados cientistas ilustram as bases da </a:t>
            </a:r>
            <a:r>
              <a:rPr lang="pt-BR" sz="2400" dirty="0" err="1"/>
              <a:t>Imuno</a:t>
            </a:r>
            <a:r>
              <a:rPr lang="pt-BR" sz="2400" dirty="0"/>
              <a:t> e </a:t>
            </a:r>
            <a:r>
              <a:rPr lang="pt-BR" sz="2400" dirty="0" smtClean="0"/>
              <a:t>Microbiologia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4484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1800"/>
            <a:ext cx="9144000" cy="598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225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61177"/>
            <a:ext cx="3008313" cy="6046807"/>
          </a:xfrm>
        </p:spPr>
        <p:txBody>
          <a:bodyPr>
            <a:noAutofit/>
          </a:bodyPr>
          <a:lstStyle/>
          <a:p>
            <a:pPr algn="ctr"/>
            <a:r>
              <a:rPr lang="pt-BR" sz="2000" b="1" dirty="0"/>
              <a:t>Laboratório didático: </a:t>
            </a:r>
            <a:r>
              <a:rPr lang="pt-BR" sz="2000" dirty="0"/>
              <a:t>são oferecidas atividades para grupos escolares, que duram até duas horas, e visam proporcionar aos alunos o estudo dos </a:t>
            </a:r>
            <a:r>
              <a:rPr lang="pt-BR" sz="2000" dirty="0" err="1"/>
              <a:t>microorganismos</a:t>
            </a:r>
            <a:r>
              <a:rPr lang="pt-BR" sz="2000" dirty="0"/>
              <a:t> por meio de práticas de </a:t>
            </a:r>
            <a:r>
              <a:rPr lang="pt-BR" sz="2000" dirty="0" smtClean="0"/>
              <a:t>laboratório</a:t>
            </a:r>
          </a:p>
          <a:p>
            <a:pPr algn="ctr"/>
            <a:endParaRPr lang="pt-BR" sz="2000" dirty="0"/>
          </a:p>
          <a:p>
            <a:pPr algn="ctr"/>
            <a:r>
              <a:rPr lang="pt-BR" sz="2000" dirty="0"/>
              <a:t>Desenvolvimento de kits com experimentos de simples realização, que suscitam desafios e instigam o raciocínio lógico. Inspirados nos kits didáticos da década de 1970 que ajudaram a repensar o ensino de ciências nas escolas à época. </a:t>
            </a:r>
          </a:p>
          <a:p>
            <a:pPr algn="ctr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513" y="675750"/>
            <a:ext cx="5589587" cy="5405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8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025" y="665967"/>
            <a:ext cx="4782618" cy="559783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457200" y="665968"/>
            <a:ext cx="3008313" cy="5460196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pt-BR" sz="2000" dirty="0" smtClean="0"/>
              <a:t>Demanda de uma exibição mais focada para crianças menores, de quatro à seis anos. Em 2011, inaugurou uma nova exposição, "O mundo gigante dos micróbios”</a:t>
            </a:r>
          </a:p>
          <a:p>
            <a:endParaRPr lang="pt-BR" sz="2000" dirty="0" smtClean="0"/>
          </a:p>
          <a:p>
            <a:pPr marL="285750" indent="-285750">
              <a:buFont typeface="Arial"/>
              <a:buChar char="•"/>
            </a:pPr>
            <a:r>
              <a:rPr lang="pt-BR" sz="2000" dirty="0" smtClean="0"/>
              <a:t>Temas: escala, diversidade, função biológica, relação com os seres humanos e alimentação. 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26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480</Words>
  <Application>Microsoft Macintosh PowerPoint</Application>
  <PresentationFormat>Apresentação na tela (4:3)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 Projeto de desenvolvimento atividades sobre Alfabetização Científica, CTSA e Temas Controversos: elaboração da Pré-proposta</vt:lpstr>
      <vt:lpstr>Iniciando....</vt:lpstr>
      <vt:lpstr>Pré-proposta</vt:lpstr>
      <vt:lpstr>Modalidade Didática</vt:lpstr>
      <vt:lpstr>Museu de Microbiologia do IBu</vt:lpstr>
      <vt:lpstr>Apresentação do PowerPoint</vt:lpstr>
      <vt:lpstr>Apresentação do PowerPoint</vt:lpstr>
      <vt:lpstr>Apresentação do PowerPoint</vt:lpstr>
      <vt:lpstr>Apresentação do PowerPoint</vt:lpstr>
      <vt:lpstr>Temas abordados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Projeto de desenvolvimento atividades sobre Alfabetização Científica, CTSA e Temas Controversos: elaboração da Pré-proposta</dc:title>
  <dc:creator>Martha Marandino</dc:creator>
  <cp:lastModifiedBy>Usuário do Microsoft Office</cp:lastModifiedBy>
  <cp:revision>6</cp:revision>
  <dcterms:created xsi:type="dcterms:W3CDTF">2019-04-15T21:13:38Z</dcterms:created>
  <dcterms:modified xsi:type="dcterms:W3CDTF">2019-04-22T21:40:05Z</dcterms:modified>
</cp:coreProperties>
</file>