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87" r:id="rId4"/>
    <p:sldId id="288" r:id="rId5"/>
    <p:sldId id="306" r:id="rId6"/>
    <p:sldId id="276" r:id="rId7"/>
    <p:sldId id="289" r:id="rId8"/>
    <p:sldId id="290" r:id="rId9"/>
    <p:sldId id="291" r:id="rId10"/>
    <p:sldId id="292" r:id="rId11"/>
    <p:sldId id="293" r:id="rId12"/>
    <p:sldId id="294" r:id="rId13"/>
    <p:sldId id="296" r:id="rId14"/>
    <p:sldId id="295" r:id="rId15"/>
    <p:sldId id="297" r:id="rId16"/>
    <p:sldId id="298" r:id="rId17"/>
    <p:sldId id="299" r:id="rId18"/>
    <p:sldId id="307" r:id="rId19"/>
    <p:sldId id="300" r:id="rId20"/>
    <p:sldId id="301" r:id="rId21"/>
    <p:sldId id="302" r:id="rId22"/>
    <p:sldId id="308" r:id="rId23"/>
    <p:sldId id="303" r:id="rId24"/>
    <p:sldId id="309" r:id="rId25"/>
    <p:sldId id="304" r:id="rId26"/>
    <p:sldId id="305" r:id="rId27"/>
    <p:sldId id="260" r:id="rId28"/>
    <p:sldId id="310" r:id="rId29"/>
    <p:sldId id="311" r:id="rId30"/>
    <p:sldId id="275" r:id="rId31"/>
  </p:sldIdLst>
  <p:sldSz cx="12192000" cy="6858000"/>
  <p:notesSz cx="6877050" cy="100028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é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EBBBCC-DAD2-459C-BE2E-F6DE35CF9A28}" styleName="Estilo Escuro 2 - Ênfase 3/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7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Planilha_do_Microsoft_Excel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Planilha_do_Microsoft_Excel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package" Target="../embeddings/Planilha_do_Microsoft_Excel3.xlsx"/><Relationship Id="rId1" Type="http://schemas.openxmlformats.org/officeDocument/2006/relationships/themeOverride" Target="../theme/themeOverride3.xml"/><Relationship Id="rId4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Plan1!$B$1:$G$1</c:f>
              <c:strCache>
                <c:ptCount val="6"/>
                <c:pt idx="0">
                  <c:v>Argentina</c:v>
                </c:pt>
                <c:pt idx="1">
                  <c:v>Brasil</c:v>
                </c:pt>
                <c:pt idx="2">
                  <c:v>Chile</c:v>
                </c:pt>
                <c:pt idx="3">
                  <c:v>México</c:v>
                </c:pt>
                <c:pt idx="4">
                  <c:v>Peru</c:v>
                </c:pt>
                <c:pt idx="5">
                  <c:v>AL</c:v>
                </c:pt>
              </c:strCache>
            </c:strRef>
          </c:cat>
          <c:val>
            <c:numRef>
              <c:f>Plan1!$B$2:$G$2</c:f>
              <c:numCache>
                <c:formatCode>0.000</c:formatCode>
                <c:ptCount val="6"/>
                <c:pt idx="0">
                  <c:v>-2.3730000000000002</c:v>
                </c:pt>
                <c:pt idx="1">
                  <c:v>-2.4550000000000001</c:v>
                </c:pt>
                <c:pt idx="2">
                  <c:v>-2.5779999999999998</c:v>
                </c:pt>
                <c:pt idx="3">
                  <c:v>-2.35</c:v>
                </c:pt>
                <c:pt idx="4">
                  <c:v>-1.5920000000000001</c:v>
                </c:pt>
                <c:pt idx="5">
                  <c:v>-2.3450000000000002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51091840"/>
        <c:axId val="151123456"/>
      </c:barChart>
      <c:catAx>
        <c:axId val="151091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1123456"/>
        <c:crosses val="autoZero"/>
        <c:auto val="1"/>
        <c:lblAlgn val="ctr"/>
        <c:lblOffset val="100"/>
        <c:noMultiLvlLbl val="0"/>
      </c:catAx>
      <c:valAx>
        <c:axId val="151123456"/>
        <c:scaling>
          <c:orientation val="minMax"/>
        </c:scaling>
        <c:delete val="1"/>
        <c:axPos val="l"/>
        <c:numFmt formatCode="0.000" sourceLinked="1"/>
        <c:majorTickMark val="none"/>
        <c:minorTickMark val="none"/>
        <c:tickLblPos val="nextTo"/>
        <c:crossAx val="151091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Plan1!$K$1</c:f>
              <c:strCache>
                <c:ptCount val="1"/>
                <c:pt idx="0">
                  <c:v>Argentina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Plan1!$J$2:$J$49</c:f>
              <c:numCache>
                <c:formatCode>mmm\-yy</c:formatCode>
                <c:ptCount val="48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</c:numCache>
            </c:numRef>
          </c:cat>
          <c:val>
            <c:numRef>
              <c:f>Plan1!$K$2:$K$49</c:f>
              <c:numCache>
                <c:formatCode>General</c:formatCode>
                <c:ptCount val="48"/>
                <c:pt idx="0">
                  <c:v>-2.2666316905941661</c:v>
                </c:pt>
                <c:pt idx="1">
                  <c:v>-2.4632689485637078</c:v>
                </c:pt>
                <c:pt idx="2">
                  <c:v>-2.6200215393459363</c:v>
                </c:pt>
                <c:pt idx="3">
                  <c:v>-2.4346247854046417</c:v>
                </c:pt>
                <c:pt idx="4">
                  <c:v>-2.5669887101485083</c:v>
                </c:pt>
                <c:pt idx="5">
                  <c:v>-2.6309939016820274</c:v>
                </c:pt>
                <c:pt idx="6">
                  <c:v>-2.79905274162858</c:v>
                </c:pt>
                <c:pt idx="7">
                  <c:v>-2.8369167773478798</c:v>
                </c:pt>
                <c:pt idx="8">
                  <c:v>-2.546472841634503</c:v>
                </c:pt>
                <c:pt idx="9">
                  <c:v>-2.565866139823461</c:v>
                </c:pt>
                <c:pt idx="10">
                  <c:v>-2.2787555626455149</c:v>
                </c:pt>
                <c:pt idx="11">
                  <c:v>-2.377102168262625</c:v>
                </c:pt>
                <c:pt idx="12">
                  <c:v>-2.4540312423129422</c:v>
                </c:pt>
                <c:pt idx="13">
                  <c:v>-2.2960342635289623</c:v>
                </c:pt>
                <c:pt idx="14">
                  <c:v>-2.3125902645025644</c:v>
                </c:pt>
                <c:pt idx="15">
                  <c:v>-2.3740053234360809</c:v>
                </c:pt>
                <c:pt idx="16">
                  <c:v>-2.3941881820581314</c:v>
                </c:pt>
                <c:pt idx="17">
                  <c:v>-2.3140400305094762</c:v>
                </c:pt>
                <c:pt idx="18">
                  <c:v>-2.2607421571741235</c:v>
                </c:pt>
                <c:pt idx="19">
                  <c:v>-2.7226256520850147</c:v>
                </c:pt>
                <c:pt idx="20">
                  <c:v>-2.3841599334839199</c:v>
                </c:pt>
                <c:pt idx="21">
                  <c:v>-2.2382464743377675</c:v>
                </c:pt>
                <c:pt idx="22">
                  <c:v>-1.4072139072676773</c:v>
                </c:pt>
                <c:pt idx="23">
                  <c:v>-1.7031521950349193</c:v>
                </c:pt>
                <c:pt idx="24">
                  <c:v>-1.8861098035426627</c:v>
                </c:pt>
                <c:pt idx="25">
                  <c:v>-2.1421603734096308</c:v>
                </c:pt>
                <c:pt idx="26">
                  <c:v>-2.0432471974291397</c:v>
                </c:pt>
                <c:pt idx="27">
                  <c:v>-2.0575607069181463</c:v>
                </c:pt>
                <c:pt idx="28">
                  <c:v>-2.0274812136439762</c:v>
                </c:pt>
                <c:pt idx="29">
                  <c:v>-2.1204245527752414</c:v>
                </c:pt>
                <c:pt idx="30">
                  <c:v>-2.280758866524049</c:v>
                </c:pt>
                <c:pt idx="31">
                  <c:v>-2.2075377607417006</c:v>
                </c:pt>
                <c:pt idx="32">
                  <c:v>-2.175479290102095</c:v>
                </c:pt>
                <c:pt idx="33">
                  <c:v>-1.9288092840856979</c:v>
                </c:pt>
                <c:pt idx="34">
                  <c:v>-1.9775541480813421</c:v>
                </c:pt>
                <c:pt idx="35">
                  <c:v>-2.0576036252442242</c:v>
                </c:pt>
                <c:pt idx="36">
                  <c:v>-1.8881330408531365</c:v>
                </c:pt>
                <c:pt idx="37">
                  <c:v>-1.9645074052006877</c:v>
                </c:pt>
                <c:pt idx="38">
                  <c:v>-2.1033506220749341</c:v>
                </c:pt>
                <c:pt idx="39">
                  <c:v>-2.0021993894810315</c:v>
                </c:pt>
                <c:pt idx="40">
                  <c:v>-2.09215684579525</c:v>
                </c:pt>
                <c:pt idx="41">
                  <c:v>-1.9919136561981476</c:v>
                </c:pt>
                <c:pt idx="42">
                  <c:v>-2.1399579200651551</c:v>
                </c:pt>
                <c:pt idx="43">
                  <c:v>-2.1014559160973643</c:v>
                </c:pt>
                <c:pt idx="44">
                  <c:v>-2.1290651638553073</c:v>
                </c:pt>
                <c:pt idx="45">
                  <c:v>-1.9945121963139765</c:v>
                </c:pt>
                <c:pt idx="46">
                  <c:v>-1.9918529843329509</c:v>
                </c:pt>
                <c:pt idx="47">
                  <c:v>-1.9048585932429432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Plan1!$L$1</c:f>
              <c:strCache>
                <c:ptCount val="1"/>
                <c:pt idx="0">
                  <c:v>Brasil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Plan1!$J$2:$J$49</c:f>
              <c:numCache>
                <c:formatCode>mmm\-yy</c:formatCode>
                <c:ptCount val="48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</c:numCache>
            </c:numRef>
          </c:cat>
          <c:val>
            <c:numRef>
              <c:f>Plan1!$L$2:$L$49</c:f>
              <c:numCache>
                <c:formatCode>General</c:formatCode>
                <c:ptCount val="48"/>
                <c:pt idx="0">
                  <c:v>-2.2409143083904954</c:v>
                </c:pt>
                <c:pt idx="1">
                  <c:v>-2.3214358905456316</c:v>
                </c:pt>
                <c:pt idx="2">
                  <c:v>-2.4628608773042098</c:v>
                </c:pt>
                <c:pt idx="3">
                  <c:v>-2.4110216190246478</c:v>
                </c:pt>
                <c:pt idx="4">
                  <c:v>-2.3429834500166358</c:v>
                </c:pt>
                <c:pt idx="5">
                  <c:v>-2.2907562250778422</c:v>
                </c:pt>
                <c:pt idx="6">
                  <c:v>-2.1438735252484782</c:v>
                </c:pt>
                <c:pt idx="7">
                  <c:v>-2.3832128740551517</c:v>
                </c:pt>
                <c:pt idx="8">
                  <c:v>-2.4009038224635066</c:v>
                </c:pt>
                <c:pt idx="9">
                  <c:v>-2.4501223862746992</c:v>
                </c:pt>
                <c:pt idx="10">
                  <c:v>-2.4328589673629426</c:v>
                </c:pt>
                <c:pt idx="11">
                  <c:v>-2.3750446678995201</c:v>
                </c:pt>
                <c:pt idx="12">
                  <c:v>-2.4661398654578583</c:v>
                </c:pt>
                <c:pt idx="13">
                  <c:v>-2.3678272772992592</c:v>
                </c:pt>
                <c:pt idx="14">
                  <c:v>-2.252113404140851</c:v>
                </c:pt>
                <c:pt idx="15">
                  <c:v>-2.2691028814899328</c:v>
                </c:pt>
                <c:pt idx="16">
                  <c:v>-2.2274259906512381</c:v>
                </c:pt>
                <c:pt idx="17">
                  <c:v>-2.3287685196369394</c:v>
                </c:pt>
                <c:pt idx="18">
                  <c:v>-2.167452373799962</c:v>
                </c:pt>
                <c:pt idx="19">
                  <c:v>-2.2267829192577122</c:v>
                </c:pt>
                <c:pt idx="20">
                  <c:v>-2.1645162221243224</c:v>
                </c:pt>
                <c:pt idx="21">
                  <c:v>-1.922193236748168</c:v>
                </c:pt>
                <c:pt idx="22">
                  <c:v>-1.4645128390160882</c:v>
                </c:pt>
                <c:pt idx="23">
                  <c:v>-1.7575557237356187</c:v>
                </c:pt>
                <c:pt idx="24">
                  <c:v>-1.9011441731500729</c:v>
                </c:pt>
                <c:pt idx="25">
                  <c:v>-1.869083771698036</c:v>
                </c:pt>
                <c:pt idx="26">
                  <c:v>-1.9471452804375289</c:v>
                </c:pt>
                <c:pt idx="27">
                  <c:v>-2.0043445205264621</c:v>
                </c:pt>
                <c:pt idx="28">
                  <c:v>-1.7449863895506275</c:v>
                </c:pt>
                <c:pt idx="29">
                  <c:v>-1.7973172657211165</c:v>
                </c:pt>
                <c:pt idx="30">
                  <c:v>-1.8115066931907582</c:v>
                </c:pt>
                <c:pt idx="31">
                  <c:v>-1.8665027909323932</c:v>
                </c:pt>
                <c:pt idx="32">
                  <c:v>-1.9126121277710921</c:v>
                </c:pt>
                <c:pt idx="33">
                  <c:v>-1.9232853729300425</c:v>
                </c:pt>
                <c:pt idx="34">
                  <c:v>-2.0565772170088192</c:v>
                </c:pt>
                <c:pt idx="35">
                  <c:v>-2.0587090203933855</c:v>
                </c:pt>
                <c:pt idx="36">
                  <c:v>-2.0883234324211926</c:v>
                </c:pt>
                <c:pt idx="37">
                  <c:v>-2.245705884310139</c:v>
                </c:pt>
                <c:pt idx="38">
                  <c:v>-2.242854425287899</c:v>
                </c:pt>
                <c:pt idx="39">
                  <c:v>-2.3159480007772837</c:v>
                </c:pt>
                <c:pt idx="40">
                  <c:v>-2.3774376342194978</c:v>
                </c:pt>
                <c:pt idx="41">
                  <c:v>-2.2323703574981173</c:v>
                </c:pt>
                <c:pt idx="42">
                  <c:v>-2.4391297019229126</c:v>
                </c:pt>
                <c:pt idx="43">
                  <c:v>-2.4431596545237824</c:v>
                </c:pt>
                <c:pt idx="44">
                  <c:v>-2.3608904409648335</c:v>
                </c:pt>
                <c:pt idx="45">
                  <c:v>-2.4053539557518651</c:v>
                </c:pt>
                <c:pt idx="46">
                  <c:v>-2.5840333978967469</c:v>
                </c:pt>
                <c:pt idx="47">
                  <c:v>-2.4925096610306712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Plan1!$M$1</c:f>
              <c:strCache>
                <c:ptCount val="1"/>
                <c:pt idx="0">
                  <c:v>Chile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Plan1!$J$2:$J$49</c:f>
              <c:numCache>
                <c:formatCode>mmm\-yy</c:formatCode>
                <c:ptCount val="48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</c:numCache>
            </c:numRef>
          </c:cat>
          <c:val>
            <c:numRef>
              <c:f>Plan1!$M$2:$M$49</c:f>
              <c:numCache>
                <c:formatCode>General</c:formatCode>
                <c:ptCount val="48"/>
                <c:pt idx="0">
                  <c:v>-1.8532235670560855</c:v>
                </c:pt>
                <c:pt idx="1">
                  <c:v>-1.803277509497659</c:v>
                </c:pt>
                <c:pt idx="2">
                  <c:v>-1.9092988050899098</c:v>
                </c:pt>
                <c:pt idx="3">
                  <c:v>-2.223697764081292</c:v>
                </c:pt>
                <c:pt idx="4">
                  <c:v>-1.7765310602483515</c:v>
                </c:pt>
                <c:pt idx="5">
                  <c:v>-1.9757861450305771</c:v>
                </c:pt>
                <c:pt idx="6">
                  <c:v>-1.8610048961873509</c:v>
                </c:pt>
                <c:pt idx="7">
                  <c:v>-2.0764752579911492</c:v>
                </c:pt>
                <c:pt idx="8">
                  <c:v>-1.9966401888584366</c:v>
                </c:pt>
                <c:pt idx="9">
                  <c:v>-2.0692002370970974</c:v>
                </c:pt>
                <c:pt idx="10">
                  <c:v>-1.9620927844850162</c:v>
                </c:pt>
                <c:pt idx="11">
                  <c:v>-1.8984489933571473</c:v>
                </c:pt>
                <c:pt idx="12">
                  <c:v>-1.9640479740637264</c:v>
                </c:pt>
                <c:pt idx="13">
                  <c:v>-1.7650427611667452</c:v>
                </c:pt>
                <c:pt idx="14">
                  <c:v>-1.8022206345317542</c:v>
                </c:pt>
                <c:pt idx="15">
                  <c:v>-1.8977776481629254</c:v>
                </c:pt>
                <c:pt idx="16">
                  <c:v>-1.8024357499801273</c:v>
                </c:pt>
                <c:pt idx="17">
                  <c:v>-2.0024828000118222</c:v>
                </c:pt>
                <c:pt idx="18">
                  <c:v>-2.4576566957605479</c:v>
                </c:pt>
                <c:pt idx="19">
                  <c:v>-2.5058235410150145</c:v>
                </c:pt>
                <c:pt idx="20">
                  <c:v>-2.2710740302541752</c:v>
                </c:pt>
                <c:pt idx="21">
                  <c:v>-2.2433372093799875</c:v>
                </c:pt>
                <c:pt idx="22">
                  <c:v>-1.7450138963347535</c:v>
                </c:pt>
                <c:pt idx="23">
                  <c:v>-2.2372147903222421</c:v>
                </c:pt>
                <c:pt idx="24">
                  <c:v>-1.956331135393182</c:v>
                </c:pt>
                <c:pt idx="25">
                  <c:v>-1.9983605984689163</c:v>
                </c:pt>
                <c:pt idx="26">
                  <c:v>-2.1960643695509008</c:v>
                </c:pt>
                <c:pt idx="27">
                  <c:v>-2.0649643528940631</c:v>
                </c:pt>
                <c:pt idx="28">
                  <c:v>-1.7685204644997927</c:v>
                </c:pt>
                <c:pt idx="29">
                  <c:v>-1.3819912491685988</c:v>
                </c:pt>
                <c:pt idx="30">
                  <c:v>-1.4444864816993401</c:v>
                </c:pt>
                <c:pt idx="31">
                  <c:v>-1.5645275600442041</c:v>
                </c:pt>
                <c:pt idx="32">
                  <c:v>-1.7081761131055706</c:v>
                </c:pt>
                <c:pt idx="33">
                  <c:v>-1.8440328093338278</c:v>
                </c:pt>
                <c:pt idx="34">
                  <c:v>-1.9126881223229368</c:v>
                </c:pt>
                <c:pt idx="35">
                  <c:v>-1.8589565863822717</c:v>
                </c:pt>
                <c:pt idx="36">
                  <c:v>-1.8314968324787464</c:v>
                </c:pt>
                <c:pt idx="37">
                  <c:v>-1.7700165868954909</c:v>
                </c:pt>
                <c:pt idx="38">
                  <c:v>-1.8476563208080787</c:v>
                </c:pt>
                <c:pt idx="39">
                  <c:v>-1.8930150914487642</c:v>
                </c:pt>
                <c:pt idx="40">
                  <c:v>-1.8725889152306612</c:v>
                </c:pt>
                <c:pt idx="41">
                  <c:v>-1.8609721389402387</c:v>
                </c:pt>
                <c:pt idx="42">
                  <c:v>-1.7877867338435163</c:v>
                </c:pt>
                <c:pt idx="43">
                  <c:v>-1.6736202664603592</c:v>
                </c:pt>
                <c:pt idx="44">
                  <c:v>-1.7558944245287709</c:v>
                </c:pt>
                <c:pt idx="45">
                  <c:v>-1.6830807064407758</c:v>
                </c:pt>
                <c:pt idx="46">
                  <c:v>-1.619660157104087</c:v>
                </c:pt>
                <c:pt idx="47">
                  <c:v>-1.7142143635201605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Plan1!$N$1</c:f>
              <c:strCache>
                <c:ptCount val="1"/>
                <c:pt idx="0">
                  <c:v>México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Plan1!$J$2:$J$49</c:f>
              <c:numCache>
                <c:formatCode>mmm\-yy</c:formatCode>
                <c:ptCount val="48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</c:numCache>
            </c:numRef>
          </c:cat>
          <c:val>
            <c:numRef>
              <c:f>Plan1!$N$2:$N$49</c:f>
              <c:numCache>
                <c:formatCode>General</c:formatCode>
                <c:ptCount val="48"/>
                <c:pt idx="0">
                  <c:v>-1.1086111146874733</c:v>
                </c:pt>
                <c:pt idx="1">
                  <c:v>-1.4694123883585157</c:v>
                </c:pt>
                <c:pt idx="2">
                  <c:v>-1.446768862842855</c:v>
                </c:pt>
                <c:pt idx="3">
                  <c:v>-1.401059758618959</c:v>
                </c:pt>
                <c:pt idx="4">
                  <c:v>-1.4100881165978567</c:v>
                </c:pt>
                <c:pt idx="5">
                  <c:v>-1.0710045877994678</c:v>
                </c:pt>
                <c:pt idx="6">
                  <c:v>-1.4307704872142177</c:v>
                </c:pt>
                <c:pt idx="7">
                  <c:v>-1.5992698113986796</c:v>
                </c:pt>
                <c:pt idx="8">
                  <c:v>-1.4531851034258136</c:v>
                </c:pt>
                <c:pt idx="9">
                  <c:v>-1.8186172358428894</c:v>
                </c:pt>
                <c:pt idx="10">
                  <c:v>-1.6947844223812283</c:v>
                </c:pt>
                <c:pt idx="11">
                  <c:v>-1.5409410731688138</c:v>
                </c:pt>
                <c:pt idx="12">
                  <c:v>-1.7779684624886889</c:v>
                </c:pt>
                <c:pt idx="13">
                  <c:v>-1.7389926097667705</c:v>
                </c:pt>
                <c:pt idx="14">
                  <c:v>-1.5742259932210767</c:v>
                </c:pt>
                <c:pt idx="15">
                  <c:v>-2.0656054751134434</c:v>
                </c:pt>
                <c:pt idx="16">
                  <c:v>-2.0589508249600419</c:v>
                </c:pt>
                <c:pt idx="17">
                  <c:v>-1.7955920048846321</c:v>
                </c:pt>
                <c:pt idx="18">
                  <c:v>-1.8111458820224613</c:v>
                </c:pt>
                <c:pt idx="19">
                  <c:v>-1.5344937937424317</c:v>
                </c:pt>
                <c:pt idx="20">
                  <c:v>-1.5433963361833463</c:v>
                </c:pt>
                <c:pt idx="21">
                  <c:v>-1.5194684592306387</c:v>
                </c:pt>
                <c:pt idx="22">
                  <c:v>-0.64777056677252698</c:v>
                </c:pt>
                <c:pt idx="23">
                  <c:v>-0.93338296949758182</c:v>
                </c:pt>
                <c:pt idx="24">
                  <c:v>-1.370139580763525</c:v>
                </c:pt>
                <c:pt idx="25">
                  <c:v>-0.96279656354490117</c:v>
                </c:pt>
                <c:pt idx="26">
                  <c:v>-0.91550387351615548</c:v>
                </c:pt>
                <c:pt idx="27">
                  <c:v>-1.0367158051494847</c:v>
                </c:pt>
                <c:pt idx="28">
                  <c:v>-0.90521748204912655</c:v>
                </c:pt>
                <c:pt idx="29">
                  <c:v>-0.92122222090118022</c:v>
                </c:pt>
                <c:pt idx="30">
                  <c:v>-1.2038378298370245</c:v>
                </c:pt>
                <c:pt idx="31">
                  <c:v>-1.1650755714470964</c:v>
                </c:pt>
                <c:pt idx="32">
                  <c:v>-1.0820673330528221</c:v>
                </c:pt>
                <c:pt idx="33">
                  <c:v>-1.1772513984518838</c:v>
                </c:pt>
                <c:pt idx="34">
                  <c:v>-1.2909751985828615</c:v>
                </c:pt>
                <c:pt idx="35">
                  <c:v>-1.2020136264094659</c:v>
                </c:pt>
                <c:pt idx="36">
                  <c:v>-1.1994981338392692</c:v>
                </c:pt>
                <c:pt idx="37">
                  <c:v>-1.375797739896758</c:v>
                </c:pt>
                <c:pt idx="38">
                  <c:v>-1.3200842757141684</c:v>
                </c:pt>
                <c:pt idx="39">
                  <c:v>-1.17031558334368</c:v>
                </c:pt>
                <c:pt idx="40">
                  <c:v>-1.2862384647219578</c:v>
                </c:pt>
                <c:pt idx="41">
                  <c:v>-1.1835010581556649</c:v>
                </c:pt>
                <c:pt idx="42">
                  <c:v>-1.3665216103873898</c:v>
                </c:pt>
                <c:pt idx="43">
                  <c:v>-1.4626935135562347</c:v>
                </c:pt>
                <c:pt idx="44">
                  <c:v>-1.5234132136961782</c:v>
                </c:pt>
                <c:pt idx="45">
                  <c:v>-1.3273275360515624</c:v>
                </c:pt>
                <c:pt idx="46">
                  <c:v>-1.3570573079663952</c:v>
                </c:pt>
                <c:pt idx="47">
                  <c:v>-1.3504378862235145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Plan1!$O$1</c:f>
              <c:strCache>
                <c:ptCount val="1"/>
                <c:pt idx="0">
                  <c:v>Peru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Plan1!$J$2:$J$49</c:f>
              <c:numCache>
                <c:formatCode>mmm\-yy</c:formatCode>
                <c:ptCount val="48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</c:numCache>
            </c:numRef>
          </c:cat>
          <c:val>
            <c:numRef>
              <c:f>Plan1!$O$2:$O$49</c:f>
              <c:numCache>
                <c:formatCode>General</c:formatCode>
                <c:ptCount val="48"/>
                <c:pt idx="0">
                  <c:v>-1.0627790198317182</c:v>
                </c:pt>
                <c:pt idx="1">
                  <c:v>-1.0704630373373687</c:v>
                </c:pt>
                <c:pt idx="2">
                  <c:v>-1.0068551446403293</c:v>
                </c:pt>
                <c:pt idx="3">
                  <c:v>-0.9502345662286027</c:v>
                </c:pt>
                <c:pt idx="4">
                  <c:v>-0.66673725720325328</c:v>
                </c:pt>
                <c:pt idx="5">
                  <c:v>-0.91212036508208372</c:v>
                </c:pt>
                <c:pt idx="6">
                  <c:v>-0.72085670894642662</c:v>
                </c:pt>
                <c:pt idx="7">
                  <c:v>-0.90159907566048136</c:v>
                </c:pt>
                <c:pt idx="8">
                  <c:v>-0.79216052097584166</c:v>
                </c:pt>
                <c:pt idx="9">
                  <c:v>-0.83399502369799849</c:v>
                </c:pt>
                <c:pt idx="10">
                  <c:v>-0.87575683743597244</c:v>
                </c:pt>
                <c:pt idx="11">
                  <c:v>-0.89143198297320547</c:v>
                </c:pt>
                <c:pt idx="12">
                  <c:v>-1.0351734200293015</c:v>
                </c:pt>
                <c:pt idx="13">
                  <c:v>-0.86479826736037346</c:v>
                </c:pt>
                <c:pt idx="14">
                  <c:v>-0.80922462617551849</c:v>
                </c:pt>
                <c:pt idx="15">
                  <c:v>-0.99058001019649722</c:v>
                </c:pt>
                <c:pt idx="16">
                  <c:v>-0.99874520416183177</c:v>
                </c:pt>
                <c:pt idx="17">
                  <c:v>-1.0119351178481122</c:v>
                </c:pt>
                <c:pt idx="18">
                  <c:v>-1.0626637835595387</c:v>
                </c:pt>
                <c:pt idx="19">
                  <c:v>-1.1187232586218998</c:v>
                </c:pt>
                <c:pt idx="20">
                  <c:v>-1.0338207418597261</c:v>
                </c:pt>
                <c:pt idx="21">
                  <c:v>-0.81972285453349003</c:v>
                </c:pt>
                <c:pt idx="22">
                  <c:v>4.423500544894278E-2</c:v>
                </c:pt>
                <c:pt idx="23">
                  <c:v>-0.56612185445833918</c:v>
                </c:pt>
                <c:pt idx="24">
                  <c:v>-0.93218769925090994</c:v>
                </c:pt>
                <c:pt idx="25">
                  <c:v>-0.88961447253344361</c:v>
                </c:pt>
                <c:pt idx="26">
                  <c:v>-0.87763676793972778</c:v>
                </c:pt>
                <c:pt idx="27">
                  <c:v>-0.75735855043776512</c:v>
                </c:pt>
                <c:pt idx="28">
                  <c:v>-0.93632677077259485</c:v>
                </c:pt>
                <c:pt idx="29">
                  <c:v>-0.64097908281466121</c:v>
                </c:pt>
                <c:pt idx="30">
                  <c:v>-0.91537449485900613</c:v>
                </c:pt>
                <c:pt idx="31">
                  <c:v>-0.93824228051358316</c:v>
                </c:pt>
                <c:pt idx="32">
                  <c:v>-0.9412396769277821</c:v>
                </c:pt>
                <c:pt idx="33">
                  <c:v>-0.84354954309385577</c:v>
                </c:pt>
                <c:pt idx="34">
                  <c:v>-0.9015654546740367</c:v>
                </c:pt>
                <c:pt idx="35">
                  <c:v>-0.94032810400163469</c:v>
                </c:pt>
                <c:pt idx="36">
                  <c:v>-0.93880948579573276</c:v>
                </c:pt>
                <c:pt idx="37">
                  <c:v>-0.93973774195682469</c:v>
                </c:pt>
                <c:pt idx="38">
                  <c:v>-0.91740278678765952</c:v>
                </c:pt>
                <c:pt idx="39">
                  <c:v>-0.83886293431053982</c:v>
                </c:pt>
                <c:pt idx="40">
                  <c:v>-0.87938745340262781</c:v>
                </c:pt>
                <c:pt idx="41">
                  <c:v>-0.89420247616863713</c:v>
                </c:pt>
                <c:pt idx="42">
                  <c:v>-0.92480925344232723</c:v>
                </c:pt>
                <c:pt idx="43">
                  <c:v>-0.93433501014468223</c:v>
                </c:pt>
                <c:pt idx="44">
                  <c:v>-0.92478299926945928</c:v>
                </c:pt>
                <c:pt idx="45">
                  <c:v>-0.71442008272380497</c:v>
                </c:pt>
                <c:pt idx="46">
                  <c:v>-0.85447932923396541</c:v>
                </c:pt>
                <c:pt idx="47">
                  <c:v>-0.82288387491755199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1426176"/>
        <c:axId val="151427712"/>
      </c:lineChart>
      <c:dateAx>
        <c:axId val="15142617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1427712"/>
        <c:crosses val="autoZero"/>
        <c:auto val="1"/>
        <c:lblOffset val="100"/>
        <c:baseTimeUnit val="months"/>
      </c:dateAx>
      <c:valAx>
        <c:axId val="151427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1426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Plan1!$B$2</c:f>
              <c:strCache>
                <c:ptCount val="1"/>
                <c:pt idx="0">
                  <c:v>MQO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Plan1!$A$3:$A$12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Plan1!$B$3:$B$12</c:f>
              <c:numCache>
                <c:formatCode>General</c:formatCode>
                <c:ptCount val="10"/>
                <c:pt idx="0">
                  <c:v>-0.13</c:v>
                </c:pt>
                <c:pt idx="1">
                  <c:v>-1.034</c:v>
                </c:pt>
                <c:pt idx="2">
                  <c:v>0.11799999999999999</c:v>
                </c:pt>
                <c:pt idx="3">
                  <c:v>0.221</c:v>
                </c:pt>
                <c:pt idx="4">
                  <c:v>-1.0740000000000001</c:v>
                </c:pt>
                <c:pt idx="5">
                  <c:v>-1.6990000000000001</c:v>
                </c:pt>
                <c:pt idx="6">
                  <c:v>-1.1719999999999999</c:v>
                </c:pt>
                <c:pt idx="7">
                  <c:v>-0.81499999999999995</c:v>
                </c:pt>
                <c:pt idx="8">
                  <c:v>-0.439</c:v>
                </c:pt>
                <c:pt idx="9">
                  <c:v>-0.46500000000000002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Plan1!$C$2</c:f>
              <c:strCache>
                <c:ptCount val="1"/>
                <c:pt idx="0">
                  <c:v>MQ Ponderados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Plan1!$A$3:$A$12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Plan1!$C$3:$C$12</c:f>
              <c:numCache>
                <c:formatCode>General</c:formatCode>
                <c:ptCount val="10"/>
                <c:pt idx="0">
                  <c:v>-0.16300000000000001</c:v>
                </c:pt>
                <c:pt idx="1">
                  <c:v>-1.0169999999999999</c:v>
                </c:pt>
                <c:pt idx="2">
                  <c:v>-6.9000000000000006E-2</c:v>
                </c:pt>
                <c:pt idx="3">
                  <c:v>2.1999999999999999E-2</c:v>
                </c:pt>
                <c:pt idx="4">
                  <c:v>-1.21</c:v>
                </c:pt>
                <c:pt idx="5">
                  <c:v>-1.778</c:v>
                </c:pt>
                <c:pt idx="6">
                  <c:v>-1.3580000000000001</c:v>
                </c:pt>
                <c:pt idx="7">
                  <c:v>-1.0109999999999999</c:v>
                </c:pt>
                <c:pt idx="8">
                  <c:v>-0.58599999999999997</c:v>
                </c:pt>
                <c:pt idx="9">
                  <c:v>-0.60299999999999998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Plan1!$D$2</c:f>
              <c:strCache>
                <c:ptCount val="1"/>
                <c:pt idx="0">
                  <c:v>Efeitos Aleatórios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Plan1!$A$3:$A$12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Plan1!$D$3:$D$12</c:f>
              <c:numCache>
                <c:formatCode>General</c:formatCode>
                <c:ptCount val="10"/>
                <c:pt idx="0">
                  <c:v>-0.115</c:v>
                </c:pt>
                <c:pt idx="1">
                  <c:v>-0.97799999999999998</c:v>
                </c:pt>
                <c:pt idx="2">
                  <c:v>0.14799999999999999</c:v>
                </c:pt>
                <c:pt idx="3">
                  <c:v>0.28199999999999997</c:v>
                </c:pt>
                <c:pt idx="4">
                  <c:v>-0.998</c:v>
                </c:pt>
                <c:pt idx="5">
                  <c:v>-1.62</c:v>
                </c:pt>
                <c:pt idx="6">
                  <c:v>-1.1839999999999999</c:v>
                </c:pt>
                <c:pt idx="7">
                  <c:v>-0.81499999999999995</c:v>
                </c:pt>
                <c:pt idx="8">
                  <c:v>-0.45200000000000001</c:v>
                </c:pt>
                <c:pt idx="9">
                  <c:v>-0.49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Plan1!$E$2</c:f>
              <c:strCache>
                <c:ptCount val="1"/>
                <c:pt idx="0">
                  <c:v>Efeitos Aleatórios- AR(1)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Plan1!$A$3:$A$12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Plan1!$E$3:$E$12</c:f>
              <c:numCache>
                <c:formatCode>General</c:formatCode>
                <c:ptCount val="10"/>
                <c:pt idx="0">
                  <c:v>-0.14499999999999999</c:v>
                </c:pt>
                <c:pt idx="1">
                  <c:v>-0.95899999999999996</c:v>
                </c:pt>
                <c:pt idx="2">
                  <c:v>0.125</c:v>
                </c:pt>
                <c:pt idx="3">
                  <c:v>0.28299999999999997</c:v>
                </c:pt>
                <c:pt idx="4">
                  <c:v>-0.98199999999999998</c:v>
                </c:pt>
                <c:pt idx="5">
                  <c:v>-1.6319999999999999</c:v>
                </c:pt>
                <c:pt idx="6">
                  <c:v>-1.147</c:v>
                </c:pt>
                <c:pt idx="7">
                  <c:v>-0.81200000000000006</c:v>
                </c:pt>
                <c:pt idx="8">
                  <c:v>-0.42799999999999999</c:v>
                </c:pt>
                <c:pt idx="9">
                  <c:v>-0.504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2766336"/>
        <c:axId val="152767872"/>
      </c:lineChart>
      <c:catAx>
        <c:axId val="152766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2767872"/>
        <c:crosses val="autoZero"/>
        <c:auto val="1"/>
        <c:lblAlgn val="ctr"/>
        <c:lblOffset val="100"/>
        <c:noMultiLvlLbl val="0"/>
      </c:catAx>
      <c:valAx>
        <c:axId val="152767872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2766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034542-0AC1-4053-81C5-4D88A2415AE4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DC7A1D3F-A0CB-45B3-8493-088E6B9A7EDB}">
      <dgm:prSet phldrT="[Texto]"/>
      <dgm:spPr/>
      <dgm:t>
        <a:bodyPr/>
        <a:lstStyle/>
        <a:p>
          <a:r>
            <a:rPr lang="pt-BR" dirty="0" smtClean="0"/>
            <a:t>Risco</a:t>
          </a:r>
          <a:endParaRPr lang="pt-BR" dirty="0"/>
        </a:p>
      </dgm:t>
    </dgm:pt>
    <dgm:pt modelId="{561592C5-1303-4E6D-BDF6-360D5EFE0FEB}" type="parTrans" cxnId="{8545D3A8-F137-4CE2-8EB3-04C36440FF45}">
      <dgm:prSet/>
      <dgm:spPr/>
      <dgm:t>
        <a:bodyPr/>
        <a:lstStyle/>
        <a:p>
          <a:endParaRPr lang="pt-BR"/>
        </a:p>
      </dgm:t>
    </dgm:pt>
    <dgm:pt modelId="{E3886DFF-6939-42B6-9E69-70C1AC114B75}" type="sibTrans" cxnId="{8545D3A8-F137-4CE2-8EB3-04C36440FF45}">
      <dgm:prSet/>
      <dgm:spPr/>
      <dgm:t>
        <a:bodyPr/>
        <a:lstStyle/>
        <a:p>
          <a:endParaRPr lang="pt-BR"/>
        </a:p>
      </dgm:t>
    </dgm:pt>
    <dgm:pt modelId="{3402F444-0DE1-4636-A91F-1D7A2DA33A70}" type="asst">
      <dgm:prSet phldrT="[Texto]" custT="1"/>
      <dgm:spPr/>
      <dgm:t>
        <a:bodyPr/>
        <a:lstStyle/>
        <a:p>
          <a:r>
            <a:rPr lang="pt-BR" sz="2800" dirty="0" smtClean="0"/>
            <a:t>Sistemático</a:t>
          </a:r>
          <a:endParaRPr lang="pt-BR" sz="2800" dirty="0"/>
        </a:p>
      </dgm:t>
    </dgm:pt>
    <dgm:pt modelId="{A102EC6A-EF57-409D-978E-D7089FEACAEB}" type="parTrans" cxnId="{4B4E12FC-EC02-45D6-A050-C7D40C27E1FC}">
      <dgm:prSet/>
      <dgm:spPr/>
      <dgm:t>
        <a:bodyPr/>
        <a:lstStyle/>
        <a:p>
          <a:endParaRPr lang="pt-BR"/>
        </a:p>
      </dgm:t>
    </dgm:pt>
    <dgm:pt modelId="{CD5ACC17-4F4F-423A-9E33-9BEC303BA9CD}" type="sibTrans" cxnId="{4B4E12FC-EC02-45D6-A050-C7D40C27E1FC}">
      <dgm:prSet/>
      <dgm:spPr/>
      <dgm:t>
        <a:bodyPr/>
        <a:lstStyle/>
        <a:p>
          <a:endParaRPr lang="pt-BR"/>
        </a:p>
      </dgm:t>
    </dgm:pt>
    <dgm:pt modelId="{8878ACA0-FF0C-4036-AA7B-A901DE6D2876}">
      <dgm:prSet phldrT="[Texto]" custT="1"/>
      <dgm:spPr/>
      <dgm:t>
        <a:bodyPr/>
        <a:lstStyle/>
        <a:p>
          <a:r>
            <a:rPr lang="pt-BR" sz="2400" dirty="0" smtClean="0"/>
            <a:t>Assimetrias informacionais (</a:t>
          </a:r>
          <a:r>
            <a:rPr lang="pt-BR" sz="2400" dirty="0" err="1" smtClean="0"/>
            <a:t>O’Hara</a:t>
          </a:r>
          <a:r>
            <a:rPr lang="pt-BR" sz="2400" dirty="0" smtClean="0"/>
            <a:t>, 2003)</a:t>
          </a:r>
          <a:endParaRPr lang="pt-BR" sz="2400" dirty="0"/>
        </a:p>
      </dgm:t>
    </dgm:pt>
    <dgm:pt modelId="{510A2F2D-C683-4319-AAC4-69A8E91BAE34}" type="parTrans" cxnId="{7998293D-CBAB-4E8D-8A2C-7762E3830B91}">
      <dgm:prSet/>
      <dgm:spPr/>
      <dgm:t>
        <a:bodyPr/>
        <a:lstStyle/>
        <a:p>
          <a:endParaRPr lang="pt-BR"/>
        </a:p>
      </dgm:t>
    </dgm:pt>
    <dgm:pt modelId="{29C6EF25-27C8-4FDE-966B-50CFD4B07DCF}" type="sibTrans" cxnId="{7998293D-CBAB-4E8D-8A2C-7762E3830B91}">
      <dgm:prSet/>
      <dgm:spPr/>
      <dgm:t>
        <a:bodyPr/>
        <a:lstStyle/>
        <a:p>
          <a:endParaRPr lang="pt-BR"/>
        </a:p>
      </dgm:t>
    </dgm:pt>
    <dgm:pt modelId="{C0D64949-35BC-430F-8AD4-18517062C7B5}" type="asst">
      <dgm:prSet phldrT="[Texto]" custT="1"/>
      <dgm:spPr/>
      <dgm:t>
        <a:bodyPr/>
        <a:lstStyle/>
        <a:p>
          <a:r>
            <a:rPr lang="pt-BR" sz="2800" dirty="0" smtClean="0"/>
            <a:t>Específico</a:t>
          </a:r>
          <a:endParaRPr lang="pt-BR" sz="2800" dirty="0"/>
        </a:p>
      </dgm:t>
    </dgm:pt>
    <dgm:pt modelId="{53C0C23F-7B48-40FD-A948-467618BCEA23}" type="parTrans" cxnId="{E8454DF8-EA33-42EC-AB9F-823FE288202C}">
      <dgm:prSet/>
      <dgm:spPr/>
      <dgm:t>
        <a:bodyPr/>
        <a:lstStyle/>
        <a:p>
          <a:endParaRPr lang="pt-BR"/>
        </a:p>
      </dgm:t>
    </dgm:pt>
    <dgm:pt modelId="{1F10221E-C51D-4E12-B74A-A83B5675F735}" type="sibTrans" cxnId="{E8454DF8-EA33-42EC-AB9F-823FE288202C}">
      <dgm:prSet/>
      <dgm:spPr/>
      <dgm:t>
        <a:bodyPr/>
        <a:lstStyle/>
        <a:p>
          <a:endParaRPr lang="pt-BR"/>
        </a:p>
      </dgm:t>
    </dgm:pt>
    <dgm:pt modelId="{76D115A3-5156-4CB9-A26A-B6C9434A16A8}">
      <dgm:prSet phldrT="[Texto]" custT="1"/>
      <dgm:spPr/>
      <dgm:t>
        <a:bodyPr/>
        <a:lstStyle/>
        <a:p>
          <a:r>
            <a:rPr lang="pt-BR" sz="2400" dirty="0" smtClean="0"/>
            <a:t>Carteiras não diversificadas (Levy, 1978)</a:t>
          </a:r>
          <a:endParaRPr lang="pt-BR" sz="2400" dirty="0"/>
        </a:p>
      </dgm:t>
    </dgm:pt>
    <dgm:pt modelId="{9ECDB33F-1D31-4B1A-9FA3-0DD2A4B71390}" type="parTrans" cxnId="{00FD456A-6E64-4856-B2E8-E8A353BEEF89}">
      <dgm:prSet/>
      <dgm:spPr/>
      <dgm:t>
        <a:bodyPr/>
        <a:lstStyle/>
        <a:p>
          <a:endParaRPr lang="pt-BR"/>
        </a:p>
      </dgm:t>
    </dgm:pt>
    <dgm:pt modelId="{22607F1C-0D10-4DB1-BAEB-347410ADA714}" type="sibTrans" cxnId="{00FD456A-6E64-4856-B2E8-E8A353BEEF89}">
      <dgm:prSet/>
      <dgm:spPr/>
      <dgm:t>
        <a:bodyPr/>
        <a:lstStyle/>
        <a:p>
          <a:endParaRPr lang="pt-BR"/>
        </a:p>
      </dgm:t>
    </dgm:pt>
    <dgm:pt modelId="{85D6C14C-C4F4-4E4A-92C7-E35A20555999}">
      <dgm:prSet phldrT="[Texto]" custT="1"/>
      <dgm:spPr/>
      <dgm:t>
        <a:bodyPr/>
        <a:lstStyle/>
        <a:p>
          <a:r>
            <a:rPr lang="pt-BR" sz="2400" dirty="0" smtClean="0"/>
            <a:t>Mercados com informações incompletas (Merton, 1987)</a:t>
          </a:r>
          <a:endParaRPr lang="pt-BR" sz="2400" dirty="0"/>
        </a:p>
      </dgm:t>
    </dgm:pt>
    <dgm:pt modelId="{C9D36742-E65A-4F8D-B3A5-3D92EB15FE28}" type="parTrans" cxnId="{C41E2B71-DB0E-4118-AD59-4D19C6A36D8C}">
      <dgm:prSet/>
      <dgm:spPr/>
      <dgm:t>
        <a:bodyPr/>
        <a:lstStyle/>
        <a:p>
          <a:endParaRPr lang="pt-BR"/>
        </a:p>
      </dgm:t>
    </dgm:pt>
    <dgm:pt modelId="{69BEDE2E-7547-45D9-8EE8-D630970716C4}" type="sibTrans" cxnId="{C41E2B71-DB0E-4118-AD59-4D19C6A36D8C}">
      <dgm:prSet/>
      <dgm:spPr/>
      <dgm:t>
        <a:bodyPr/>
        <a:lstStyle/>
        <a:p>
          <a:endParaRPr lang="pt-BR"/>
        </a:p>
      </dgm:t>
    </dgm:pt>
    <dgm:pt modelId="{884CA426-681F-4D4B-8C91-8B0B6BE74069}" type="pres">
      <dgm:prSet presAssocID="{16034542-0AC1-4053-81C5-4D88A2415AE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04CE590-CA30-46D6-A181-2ED77EA42A0C}" type="pres">
      <dgm:prSet presAssocID="{DC7A1D3F-A0CB-45B3-8493-088E6B9A7EDB}" presName="root1" presStyleCnt="0"/>
      <dgm:spPr/>
    </dgm:pt>
    <dgm:pt modelId="{7EC931AB-F708-464E-923C-68963473EBA4}" type="pres">
      <dgm:prSet presAssocID="{DC7A1D3F-A0CB-45B3-8493-088E6B9A7ED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87CA161-45F3-4D1B-97F1-9B77D0C75A43}" type="pres">
      <dgm:prSet presAssocID="{DC7A1D3F-A0CB-45B3-8493-088E6B9A7EDB}" presName="level2hierChild" presStyleCnt="0"/>
      <dgm:spPr/>
    </dgm:pt>
    <dgm:pt modelId="{9A39868C-6031-4BAD-9F3E-151D433EA3FD}" type="pres">
      <dgm:prSet presAssocID="{A102EC6A-EF57-409D-978E-D7089FEACAEB}" presName="conn2-1" presStyleLbl="parChTrans1D2" presStyleIdx="0" presStyleCnt="2"/>
      <dgm:spPr/>
      <dgm:t>
        <a:bodyPr/>
        <a:lstStyle/>
        <a:p>
          <a:endParaRPr lang="pt-BR"/>
        </a:p>
      </dgm:t>
    </dgm:pt>
    <dgm:pt modelId="{933B0A8E-9E99-4680-9388-9DC944FDFE55}" type="pres">
      <dgm:prSet presAssocID="{A102EC6A-EF57-409D-978E-D7089FEACAEB}" presName="connTx" presStyleLbl="parChTrans1D2" presStyleIdx="0" presStyleCnt="2"/>
      <dgm:spPr/>
      <dgm:t>
        <a:bodyPr/>
        <a:lstStyle/>
        <a:p>
          <a:endParaRPr lang="pt-BR"/>
        </a:p>
      </dgm:t>
    </dgm:pt>
    <dgm:pt modelId="{D80ABB20-4454-4790-9DA5-EE427D59301A}" type="pres">
      <dgm:prSet presAssocID="{3402F444-0DE1-4636-A91F-1D7A2DA33A70}" presName="root2" presStyleCnt="0"/>
      <dgm:spPr/>
    </dgm:pt>
    <dgm:pt modelId="{7F579791-CFB7-46C2-87CA-DF5AFFFA32E7}" type="pres">
      <dgm:prSet presAssocID="{3402F444-0DE1-4636-A91F-1D7A2DA33A70}" presName="LevelTwoTextNode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15E2964-E02E-4F47-9C87-EFCD8AAD19DA}" type="pres">
      <dgm:prSet presAssocID="{3402F444-0DE1-4636-A91F-1D7A2DA33A70}" presName="level3hierChild" presStyleCnt="0"/>
      <dgm:spPr/>
    </dgm:pt>
    <dgm:pt modelId="{F62AA7C6-80F2-47F9-989E-7CC232C40CC5}" type="pres">
      <dgm:prSet presAssocID="{53C0C23F-7B48-40FD-A948-467618BCEA23}" presName="conn2-1" presStyleLbl="parChTrans1D2" presStyleIdx="1" presStyleCnt="2"/>
      <dgm:spPr/>
      <dgm:t>
        <a:bodyPr/>
        <a:lstStyle/>
        <a:p>
          <a:endParaRPr lang="pt-BR"/>
        </a:p>
      </dgm:t>
    </dgm:pt>
    <dgm:pt modelId="{036E9D24-D084-4660-A354-5F85FF75D2E9}" type="pres">
      <dgm:prSet presAssocID="{53C0C23F-7B48-40FD-A948-467618BCEA23}" presName="connTx" presStyleLbl="parChTrans1D2" presStyleIdx="1" presStyleCnt="2"/>
      <dgm:spPr/>
      <dgm:t>
        <a:bodyPr/>
        <a:lstStyle/>
        <a:p>
          <a:endParaRPr lang="pt-BR"/>
        </a:p>
      </dgm:t>
    </dgm:pt>
    <dgm:pt modelId="{AB90F0E9-24B3-4182-A405-8BC4F16A3612}" type="pres">
      <dgm:prSet presAssocID="{C0D64949-35BC-430F-8AD4-18517062C7B5}" presName="root2" presStyleCnt="0"/>
      <dgm:spPr/>
    </dgm:pt>
    <dgm:pt modelId="{2EA521D5-8242-4CCF-BBBD-F7CBAED65013}" type="pres">
      <dgm:prSet presAssocID="{C0D64949-35BC-430F-8AD4-18517062C7B5}" presName="LevelTwoTextNode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D13F4BE-DD0A-4D1E-B302-252792EDFB23}" type="pres">
      <dgm:prSet presAssocID="{C0D64949-35BC-430F-8AD4-18517062C7B5}" presName="level3hierChild" presStyleCnt="0"/>
      <dgm:spPr/>
    </dgm:pt>
    <dgm:pt modelId="{A02D0D93-BBF4-4FE7-9B9F-7ADCE03F0FF3}" type="pres">
      <dgm:prSet presAssocID="{9ECDB33F-1D31-4B1A-9FA3-0DD2A4B71390}" presName="conn2-1" presStyleLbl="parChTrans1D3" presStyleIdx="0" presStyleCnt="3"/>
      <dgm:spPr/>
      <dgm:t>
        <a:bodyPr/>
        <a:lstStyle/>
        <a:p>
          <a:endParaRPr lang="pt-BR"/>
        </a:p>
      </dgm:t>
    </dgm:pt>
    <dgm:pt modelId="{1AC9500A-F1BE-41E7-B843-96505AABFF88}" type="pres">
      <dgm:prSet presAssocID="{9ECDB33F-1D31-4B1A-9FA3-0DD2A4B71390}" presName="connTx" presStyleLbl="parChTrans1D3" presStyleIdx="0" presStyleCnt="3"/>
      <dgm:spPr/>
      <dgm:t>
        <a:bodyPr/>
        <a:lstStyle/>
        <a:p>
          <a:endParaRPr lang="pt-BR"/>
        </a:p>
      </dgm:t>
    </dgm:pt>
    <dgm:pt modelId="{F3A3E01F-CA99-4C2D-846D-C9E133738928}" type="pres">
      <dgm:prSet presAssocID="{76D115A3-5156-4CB9-A26A-B6C9434A16A8}" presName="root2" presStyleCnt="0"/>
      <dgm:spPr/>
    </dgm:pt>
    <dgm:pt modelId="{0E74C59E-8950-457F-931E-27ED93C1868B}" type="pres">
      <dgm:prSet presAssocID="{76D115A3-5156-4CB9-A26A-B6C9434A16A8}" presName="LevelTwoTextNode" presStyleLbl="node3" presStyleIdx="0" presStyleCnt="3" custScaleX="19876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62024C7-E072-4CD9-BB49-E3E5971286F4}" type="pres">
      <dgm:prSet presAssocID="{76D115A3-5156-4CB9-A26A-B6C9434A16A8}" presName="level3hierChild" presStyleCnt="0"/>
      <dgm:spPr/>
    </dgm:pt>
    <dgm:pt modelId="{5296FC5E-AF2D-47D7-8ED3-4E7B115A3218}" type="pres">
      <dgm:prSet presAssocID="{C9D36742-E65A-4F8D-B3A5-3D92EB15FE28}" presName="conn2-1" presStyleLbl="parChTrans1D3" presStyleIdx="1" presStyleCnt="3"/>
      <dgm:spPr/>
      <dgm:t>
        <a:bodyPr/>
        <a:lstStyle/>
        <a:p>
          <a:endParaRPr lang="pt-BR"/>
        </a:p>
      </dgm:t>
    </dgm:pt>
    <dgm:pt modelId="{A3DF8ACA-848F-45EE-B18A-A443FF322DD8}" type="pres">
      <dgm:prSet presAssocID="{C9D36742-E65A-4F8D-B3A5-3D92EB15FE28}" presName="connTx" presStyleLbl="parChTrans1D3" presStyleIdx="1" presStyleCnt="3"/>
      <dgm:spPr/>
      <dgm:t>
        <a:bodyPr/>
        <a:lstStyle/>
        <a:p>
          <a:endParaRPr lang="pt-BR"/>
        </a:p>
      </dgm:t>
    </dgm:pt>
    <dgm:pt modelId="{42CCA44B-8099-4EE4-ABAF-9EBFE240225E}" type="pres">
      <dgm:prSet presAssocID="{85D6C14C-C4F4-4E4A-92C7-E35A20555999}" presName="root2" presStyleCnt="0"/>
      <dgm:spPr/>
    </dgm:pt>
    <dgm:pt modelId="{903DCD78-153E-4A6A-98C8-F778C78116AF}" type="pres">
      <dgm:prSet presAssocID="{85D6C14C-C4F4-4E4A-92C7-E35A20555999}" presName="LevelTwoTextNode" presStyleLbl="node3" presStyleIdx="1" presStyleCnt="3" custScaleX="19876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6FABE2E-730A-4D80-B6E6-743FCD020B2C}" type="pres">
      <dgm:prSet presAssocID="{85D6C14C-C4F4-4E4A-92C7-E35A20555999}" presName="level3hierChild" presStyleCnt="0"/>
      <dgm:spPr/>
    </dgm:pt>
    <dgm:pt modelId="{A55C9A76-1A8D-4CAA-9F34-A40EA02B207E}" type="pres">
      <dgm:prSet presAssocID="{510A2F2D-C683-4319-AAC4-69A8E91BAE34}" presName="conn2-1" presStyleLbl="parChTrans1D3" presStyleIdx="2" presStyleCnt="3"/>
      <dgm:spPr/>
      <dgm:t>
        <a:bodyPr/>
        <a:lstStyle/>
        <a:p>
          <a:endParaRPr lang="pt-BR"/>
        </a:p>
      </dgm:t>
    </dgm:pt>
    <dgm:pt modelId="{DA7FD7EC-F356-4113-8E21-824EB081A1D0}" type="pres">
      <dgm:prSet presAssocID="{510A2F2D-C683-4319-AAC4-69A8E91BAE34}" presName="connTx" presStyleLbl="parChTrans1D3" presStyleIdx="2" presStyleCnt="3"/>
      <dgm:spPr/>
      <dgm:t>
        <a:bodyPr/>
        <a:lstStyle/>
        <a:p>
          <a:endParaRPr lang="pt-BR"/>
        </a:p>
      </dgm:t>
    </dgm:pt>
    <dgm:pt modelId="{5FE42237-7EE5-4AD3-9F8C-E977F955440F}" type="pres">
      <dgm:prSet presAssocID="{8878ACA0-FF0C-4036-AA7B-A901DE6D2876}" presName="root2" presStyleCnt="0"/>
      <dgm:spPr/>
    </dgm:pt>
    <dgm:pt modelId="{ADEF0FDD-43AB-47B2-BCEA-5FAECA38F42E}" type="pres">
      <dgm:prSet presAssocID="{8878ACA0-FF0C-4036-AA7B-A901DE6D2876}" presName="LevelTwoTextNode" presStyleLbl="node3" presStyleIdx="2" presStyleCnt="3" custScaleX="19973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A326FC7-0124-4096-B3B1-61FAA43BEE11}" type="pres">
      <dgm:prSet presAssocID="{8878ACA0-FF0C-4036-AA7B-A901DE6D2876}" presName="level3hierChild" presStyleCnt="0"/>
      <dgm:spPr/>
    </dgm:pt>
  </dgm:ptLst>
  <dgm:cxnLst>
    <dgm:cxn modelId="{4B4E12FC-EC02-45D6-A050-C7D40C27E1FC}" srcId="{DC7A1D3F-A0CB-45B3-8493-088E6B9A7EDB}" destId="{3402F444-0DE1-4636-A91F-1D7A2DA33A70}" srcOrd="0" destOrd="0" parTransId="{A102EC6A-EF57-409D-978E-D7089FEACAEB}" sibTransId="{CD5ACC17-4F4F-423A-9E33-9BEC303BA9CD}"/>
    <dgm:cxn modelId="{C41E2B71-DB0E-4118-AD59-4D19C6A36D8C}" srcId="{C0D64949-35BC-430F-8AD4-18517062C7B5}" destId="{85D6C14C-C4F4-4E4A-92C7-E35A20555999}" srcOrd="1" destOrd="0" parTransId="{C9D36742-E65A-4F8D-B3A5-3D92EB15FE28}" sibTransId="{69BEDE2E-7547-45D9-8EE8-D630970716C4}"/>
    <dgm:cxn modelId="{98794BA6-3A5D-4B6B-B681-9B04D2D3A95C}" type="presOf" srcId="{85D6C14C-C4F4-4E4A-92C7-E35A20555999}" destId="{903DCD78-153E-4A6A-98C8-F778C78116AF}" srcOrd="0" destOrd="0" presId="urn:microsoft.com/office/officeart/2008/layout/HorizontalMultiLevelHierarchy"/>
    <dgm:cxn modelId="{28DED1FB-F6FE-4713-A758-41ADBAEDF5F2}" type="presOf" srcId="{9ECDB33F-1D31-4B1A-9FA3-0DD2A4B71390}" destId="{1AC9500A-F1BE-41E7-B843-96505AABFF88}" srcOrd="1" destOrd="0" presId="urn:microsoft.com/office/officeart/2008/layout/HorizontalMultiLevelHierarchy"/>
    <dgm:cxn modelId="{8F52F25F-F94B-4D2C-B66C-0EBD942ABCF9}" type="presOf" srcId="{53C0C23F-7B48-40FD-A948-467618BCEA23}" destId="{F62AA7C6-80F2-47F9-989E-7CC232C40CC5}" srcOrd="0" destOrd="0" presId="urn:microsoft.com/office/officeart/2008/layout/HorizontalMultiLevelHierarchy"/>
    <dgm:cxn modelId="{30DFBE77-C685-4BAB-8673-318B420AED4C}" type="presOf" srcId="{53C0C23F-7B48-40FD-A948-467618BCEA23}" destId="{036E9D24-D084-4660-A354-5F85FF75D2E9}" srcOrd="1" destOrd="0" presId="urn:microsoft.com/office/officeart/2008/layout/HorizontalMultiLevelHierarchy"/>
    <dgm:cxn modelId="{81A00938-33A7-461B-9A48-0362AE752DAE}" type="presOf" srcId="{C0D64949-35BC-430F-8AD4-18517062C7B5}" destId="{2EA521D5-8242-4CCF-BBBD-F7CBAED65013}" srcOrd="0" destOrd="0" presId="urn:microsoft.com/office/officeart/2008/layout/HorizontalMultiLevelHierarchy"/>
    <dgm:cxn modelId="{B27D205E-1C0D-45AA-92ED-118FD03394EE}" type="presOf" srcId="{16034542-0AC1-4053-81C5-4D88A2415AE4}" destId="{884CA426-681F-4D4B-8C91-8B0B6BE74069}" srcOrd="0" destOrd="0" presId="urn:microsoft.com/office/officeart/2008/layout/HorizontalMultiLevelHierarchy"/>
    <dgm:cxn modelId="{0805F7DB-4267-4C12-A1E6-B6678AE0AA07}" type="presOf" srcId="{510A2F2D-C683-4319-AAC4-69A8E91BAE34}" destId="{DA7FD7EC-F356-4113-8E21-824EB081A1D0}" srcOrd="1" destOrd="0" presId="urn:microsoft.com/office/officeart/2008/layout/HorizontalMultiLevelHierarchy"/>
    <dgm:cxn modelId="{F93060CC-7713-4CCC-863F-2141EFD7FC0C}" type="presOf" srcId="{8878ACA0-FF0C-4036-AA7B-A901DE6D2876}" destId="{ADEF0FDD-43AB-47B2-BCEA-5FAECA38F42E}" srcOrd="0" destOrd="0" presId="urn:microsoft.com/office/officeart/2008/layout/HorizontalMultiLevelHierarchy"/>
    <dgm:cxn modelId="{18B7207B-8BA6-410E-8878-36D0ADEE4A4C}" type="presOf" srcId="{9ECDB33F-1D31-4B1A-9FA3-0DD2A4B71390}" destId="{A02D0D93-BBF4-4FE7-9B9F-7ADCE03F0FF3}" srcOrd="0" destOrd="0" presId="urn:microsoft.com/office/officeart/2008/layout/HorizontalMultiLevelHierarchy"/>
    <dgm:cxn modelId="{8329FED1-EF58-4DE8-9721-29015CC8C07D}" type="presOf" srcId="{76D115A3-5156-4CB9-A26A-B6C9434A16A8}" destId="{0E74C59E-8950-457F-931E-27ED93C1868B}" srcOrd="0" destOrd="0" presId="urn:microsoft.com/office/officeart/2008/layout/HorizontalMultiLevelHierarchy"/>
    <dgm:cxn modelId="{E8454DF8-EA33-42EC-AB9F-823FE288202C}" srcId="{DC7A1D3F-A0CB-45B3-8493-088E6B9A7EDB}" destId="{C0D64949-35BC-430F-8AD4-18517062C7B5}" srcOrd="1" destOrd="0" parTransId="{53C0C23F-7B48-40FD-A948-467618BCEA23}" sibTransId="{1F10221E-C51D-4E12-B74A-A83B5675F735}"/>
    <dgm:cxn modelId="{F30272D4-1E9D-41F8-8D4D-4813AF087392}" type="presOf" srcId="{510A2F2D-C683-4319-AAC4-69A8E91BAE34}" destId="{A55C9A76-1A8D-4CAA-9F34-A40EA02B207E}" srcOrd="0" destOrd="0" presId="urn:microsoft.com/office/officeart/2008/layout/HorizontalMultiLevelHierarchy"/>
    <dgm:cxn modelId="{E3759D99-7DA6-411B-93EA-03C3B9C18ED8}" type="presOf" srcId="{A102EC6A-EF57-409D-978E-D7089FEACAEB}" destId="{9A39868C-6031-4BAD-9F3E-151D433EA3FD}" srcOrd="0" destOrd="0" presId="urn:microsoft.com/office/officeart/2008/layout/HorizontalMultiLevelHierarchy"/>
    <dgm:cxn modelId="{8545D3A8-F137-4CE2-8EB3-04C36440FF45}" srcId="{16034542-0AC1-4053-81C5-4D88A2415AE4}" destId="{DC7A1D3F-A0CB-45B3-8493-088E6B9A7EDB}" srcOrd="0" destOrd="0" parTransId="{561592C5-1303-4E6D-BDF6-360D5EFE0FEB}" sibTransId="{E3886DFF-6939-42B6-9E69-70C1AC114B75}"/>
    <dgm:cxn modelId="{F88C19E0-6A75-42C2-8D6A-6794D6C2F6C5}" type="presOf" srcId="{C9D36742-E65A-4F8D-B3A5-3D92EB15FE28}" destId="{5296FC5E-AF2D-47D7-8ED3-4E7B115A3218}" srcOrd="0" destOrd="0" presId="urn:microsoft.com/office/officeart/2008/layout/HorizontalMultiLevelHierarchy"/>
    <dgm:cxn modelId="{91DB2536-AC60-4F1E-8D23-2CDB8AFEA3DF}" type="presOf" srcId="{C9D36742-E65A-4F8D-B3A5-3D92EB15FE28}" destId="{A3DF8ACA-848F-45EE-B18A-A443FF322DD8}" srcOrd="1" destOrd="0" presId="urn:microsoft.com/office/officeart/2008/layout/HorizontalMultiLevelHierarchy"/>
    <dgm:cxn modelId="{B7C17753-624B-4FE4-BAC9-3294179A5537}" type="presOf" srcId="{A102EC6A-EF57-409D-978E-D7089FEACAEB}" destId="{933B0A8E-9E99-4680-9388-9DC944FDFE55}" srcOrd="1" destOrd="0" presId="urn:microsoft.com/office/officeart/2008/layout/HorizontalMultiLevelHierarchy"/>
    <dgm:cxn modelId="{CDE646A4-1D8B-47EF-853F-88B35F09F126}" type="presOf" srcId="{DC7A1D3F-A0CB-45B3-8493-088E6B9A7EDB}" destId="{7EC931AB-F708-464E-923C-68963473EBA4}" srcOrd="0" destOrd="0" presId="urn:microsoft.com/office/officeart/2008/layout/HorizontalMultiLevelHierarchy"/>
    <dgm:cxn modelId="{91838445-0FC6-4B29-8F0B-1CC5E9345DFC}" type="presOf" srcId="{3402F444-0DE1-4636-A91F-1D7A2DA33A70}" destId="{7F579791-CFB7-46C2-87CA-DF5AFFFA32E7}" srcOrd="0" destOrd="0" presId="urn:microsoft.com/office/officeart/2008/layout/HorizontalMultiLevelHierarchy"/>
    <dgm:cxn modelId="{7998293D-CBAB-4E8D-8A2C-7762E3830B91}" srcId="{C0D64949-35BC-430F-8AD4-18517062C7B5}" destId="{8878ACA0-FF0C-4036-AA7B-A901DE6D2876}" srcOrd="2" destOrd="0" parTransId="{510A2F2D-C683-4319-AAC4-69A8E91BAE34}" sibTransId="{29C6EF25-27C8-4FDE-966B-50CFD4B07DCF}"/>
    <dgm:cxn modelId="{00FD456A-6E64-4856-B2E8-E8A353BEEF89}" srcId="{C0D64949-35BC-430F-8AD4-18517062C7B5}" destId="{76D115A3-5156-4CB9-A26A-B6C9434A16A8}" srcOrd="0" destOrd="0" parTransId="{9ECDB33F-1D31-4B1A-9FA3-0DD2A4B71390}" sibTransId="{22607F1C-0D10-4DB1-BAEB-347410ADA714}"/>
    <dgm:cxn modelId="{0D6959E1-478B-460C-953D-2BC76B62C806}" type="presParOf" srcId="{884CA426-681F-4D4B-8C91-8B0B6BE74069}" destId="{704CE590-CA30-46D6-A181-2ED77EA42A0C}" srcOrd="0" destOrd="0" presId="urn:microsoft.com/office/officeart/2008/layout/HorizontalMultiLevelHierarchy"/>
    <dgm:cxn modelId="{3546315D-C04C-4330-AD54-93073A1DC0D0}" type="presParOf" srcId="{704CE590-CA30-46D6-A181-2ED77EA42A0C}" destId="{7EC931AB-F708-464E-923C-68963473EBA4}" srcOrd="0" destOrd="0" presId="urn:microsoft.com/office/officeart/2008/layout/HorizontalMultiLevelHierarchy"/>
    <dgm:cxn modelId="{14D4FA9F-18F1-4107-AC66-FF4B42E48C5A}" type="presParOf" srcId="{704CE590-CA30-46D6-A181-2ED77EA42A0C}" destId="{087CA161-45F3-4D1B-97F1-9B77D0C75A43}" srcOrd="1" destOrd="0" presId="urn:microsoft.com/office/officeart/2008/layout/HorizontalMultiLevelHierarchy"/>
    <dgm:cxn modelId="{0F9F944E-18DC-43FD-B76D-DB9E631586E8}" type="presParOf" srcId="{087CA161-45F3-4D1B-97F1-9B77D0C75A43}" destId="{9A39868C-6031-4BAD-9F3E-151D433EA3FD}" srcOrd="0" destOrd="0" presId="urn:microsoft.com/office/officeart/2008/layout/HorizontalMultiLevelHierarchy"/>
    <dgm:cxn modelId="{0787412B-59F8-423F-BD98-1B55422F22C3}" type="presParOf" srcId="{9A39868C-6031-4BAD-9F3E-151D433EA3FD}" destId="{933B0A8E-9E99-4680-9388-9DC944FDFE55}" srcOrd="0" destOrd="0" presId="urn:microsoft.com/office/officeart/2008/layout/HorizontalMultiLevelHierarchy"/>
    <dgm:cxn modelId="{D5212B71-3494-4DA1-AD16-CDEDF32E794C}" type="presParOf" srcId="{087CA161-45F3-4D1B-97F1-9B77D0C75A43}" destId="{D80ABB20-4454-4790-9DA5-EE427D59301A}" srcOrd="1" destOrd="0" presId="urn:microsoft.com/office/officeart/2008/layout/HorizontalMultiLevelHierarchy"/>
    <dgm:cxn modelId="{EA9D885D-DB77-4AAD-A921-A22B064A4BE1}" type="presParOf" srcId="{D80ABB20-4454-4790-9DA5-EE427D59301A}" destId="{7F579791-CFB7-46C2-87CA-DF5AFFFA32E7}" srcOrd="0" destOrd="0" presId="urn:microsoft.com/office/officeart/2008/layout/HorizontalMultiLevelHierarchy"/>
    <dgm:cxn modelId="{6D87498A-FB6F-4F7C-96F3-48A870FFF3AE}" type="presParOf" srcId="{D80ABB20-4454-4790-9DA5-EE427D59301A}" destId="{B15E2964-E02E-4F47-9C87-EFCD8AAD19DA}" srcOrd="1" destOrd="0" presId="urn:microsoft.com/office/officeart/2008/layout/HorizontalMultiLevelHierarchy"/>
    <dgm:cxn modelId="{AF925FF0-016A-4401-B01C-9AAD2F84777F}" type="presParOf" srcId="{087CA161-45F3-4D1B-97F1-9B77D0C75A43}" destId="{F62AA7C6-80F2-47F9-989E-7CC232C40CC5}" srcOrd="2" destOrd="0" presId="urn:microsoft.com/office/officeart/2008/layout/HorizontalMultiLevelHierarchy"/>
    <dgm:cxn modelId="{8E770482-879E-4B4C-91FC-9E4303BDE419}" type="presParOf" srcId="{F62AA7C6-80F2-47F9-989E-7CC232C40CC5}" destId="{036E9D24-D084-4660-A354-5F85FF75D2E9}" srcOrd="0" destOrd="0" presId="urn:microsoft.com/office/officeart/2008/layout/HorizontalMultiLevelHierarchy"/>
    <dgm:cxn modelId="{D08C57C6-0BE4-42DD-BC5D-3D75B3CD12C9}" type="presParOf" srcId="{087CA161-45F3-4D1B-97F1-9B77D0C75A43}" destId="{AB90F0E9-24B3-4182-A405-8BC4F16A3612}" srcOrd="3" destOrd="0" presId="urn:microsoft.com/office/officeart/2008/layout/HorizontalMultiLevelHierarchy"/>
    <dgm:cxn modelId="{C12ECC5B-2AF6-4230-B0AC-C07D8FBB0750}" type="presParOf" srcId="{AB90F0E9-24B3-4182-A405-8BC4F16A3612}" destId="{2EA521D5-8242-4CCF-BBBD-F7CBAED65013}" srcOrd="0" destOrd="0" presId="urn:microsoft.com/office/officeart/2008/layout/HorizontalMultiLevelHierarchy"/>
    <dgm:cxn modelId="{B0C66929-1091-4422-B4CD-892498DB3AB5}" type="presParOf" srcId="{AB90F0E9-24B3-4182-A405-8BC4F16A3612}" destId="{9D13F4BE-DD0A-4D1E-B302-252792EDFB23}" srcOrd="1" destOrd="0" presId="urn:microsoft.com/office/officeart/2008/layout/HorizontalMultiLevelHierarchy"/>
    <dgm:cxn modelId="{1523D0D6-CB2E-437E-9F1A-3E91018B55E9}" type="presParOf" srcId="{9D13F4BE-DD0A-4D1E-B302-252792EDFB23}" destId="{A02D0D93-BBF4-4FE7-9B9F-7ADCE03F0FF3}" srcOrd="0" destOrd="0" presId="urn:microsoft.com/office/officeart/2008/layout/HorizontalMultiLevelHierarchy"/>
    <dgm:cxn modelId="{79555613-3C17-4CE0-AD84-0F9B0AFBD3A4}" type="presParOf" srcId="{A02D0D93-BBF4-4FE7-9B9F-7ADCE03F0FF3}" destId="{1AC9500A-F1BE-41E7-B843-96505AABFF88}" srcOrd="0" destOrd="0" presId="urn:microsoft.com/office/officeart/2008/layout/HorizontalMultiLevelHierarchy"/>
    <dgm:cxn modelId="{F0393142-1ECB-4191-A84A-5032D30285D9}" type="presParOf" srcId="{9D13F4BE-DD0A-4D1E-B302-252792EDFB23}" destId="{F3A3E01F-CA99-4C2D-846D-C9E133738928}" srcOrd="1" destOrd="0" presId="urn:microsoft.com/office/officeart/2008/layout/HorizontalMultiLevelHierarchy"/>
    <dgm:cxn modelId="{F872DF32-9E66-40DB-B379-A2D3F993AE28}" type="presParOf" srcId="{F3A3E01F-CA99-4C2D-846D-C9E133738928}" destId="{0E74C59E-8950-457F-931E-27ED93C1868B}" srcOrd="0" destOrd="0" presId="urn:microsoft.com/office/officeart/2008/layout/HorizontalMultiLevelHierarchy"/>
    <dgm:cxn modelId="{5D463AAA-06AF-41D6-AC78-AE1317FEC37B}" type="presParOf" srcId="{F3A3E01F-CA99-4C2D-846D-C9E133738928}" destId="{162024C7-E072-4CD9-BB49-E3E5971286F4}" srcOrd="1" destOrd="0" presId="urn:microsoft.com/office/officeart/2008/layout/HorizontalMultiLevelHierarchy"/>
    <dgm:cxn modelId="{44440427-1A48-4F7F-9522-A435805DE4D6}" type="presParOf" srcId="{9D13F4BE-DD0A-4D1E-B302-252792EDFB23}" destId="{5296FC5E-AF2D-47D7-8ED3-4E7B115A3218}" srcOrd="2" destOrd="0" presId="urn:microsoft.com/office/officeart/2008/layout/HorizontalMultiLevelHierarchy"/>
    <dgm:cxn modelId="{EBDF8819-D25A-4C3A-9032-FC42A2E8C105}" type="presParOf" srcId="{5296FC5E-AF2D-47D7-8ED3-4E7B115A3218}" destId="{A3DF8ACA-848F-45EE-B18A-A443FF322DD8}" srcOrd="0" destOrd="0" presId="urn:microsoft.com/office/officeart/2008/layout/HorizontalMultiLevelHierarchy"/>
    <dgm:cxn modelId="{0EDDE16A-A3A3-4EB0-98D2-B9D8B4DCFB35}" type="presParOf" srcId="{9D13F4BE-DD0A-4D1E-B302-252792EDFB23}" destId="{42CCA44B-8099-4EE4-ABAF-9EBFE240225E}" srcOrd="3" destOrd="0" presId="urn:microsoft.com/office/officeart/2008/layout/HorizontalMultiLevelHierarchy"/>
    <dgm:cxn modelId="{9615F632-53C9-4B0F-AB3B-390DA5202ADC}" type="presParOf" srcId="{42CCA44B-8099-4EE4-ABAF-9EBFE240225E}" destId="{903DCD78-153E-4A6A-98C8-F778C78116AF}" srcOrd="0" destOrd="0" presId="urn:microsoft.com/office/officeart/2008/layout/HorizontalMultiLevelHierarchy"/>
    <dgm:cxn modelId="{A762385A-1CDB-4922-ACDB-9113C137FF91}" type="presParOf" srcId="{42CCA44B-8099-4EE4-ABAF-9EBFE240225E}" destId="{26FABE2E-730A-4D80-B6E6-743FCD020B2C}" srcOrd="1" destOrd="0" presId="urn:microsoft.com/office/officeart/2008/layout/HorizontalMultiLevelHierarchy"/>
    <dgm:cxn modelId="{97D0BF7F-F838-4311-9BA3-0F4DDC419693}" type="presParOf" srcId="{9D13F4BE-DD0A-4D1E-B302-252792EDFB23}" destId="{A55C9A76-1A8D-4CAA-9F34-A40EA02B207E}" srcOrd="4" destOrd="0" presId="urn:microsoft.com/office/officeart/2008/layout/HorizontalMultiLevelHierarchy"/>
    <dgm:cxn modelId="{5F0A011E-EBCE-4A3C-9905-30719E85C220}" type="presParOf" srcId="{A55C9A76-1A8D-4CAA-9F34-A40EA02B207E}" destId="{DA7FD7EC-F356-4113-8E21-824EB081A1D0}" srcOrd="0" destOrd="0" presId="urn:microsoft.com/office/officeart/2008/layout/HorizontalMultiLevelHierarchy"/>
    <dgm:cxn modelId="{2D8ED1BD-8763-40ED-AEC6-93C6A9255D7E}" type="presParOf" srcId="{9D13F4BE-DD0A-4D1E-B302-252792EDFB23}" destId="{5FE42237-7EE5-4AD3-9F8C-E977F955440F}" srcOrd="5" destOrd="0" presId="urn:microsoft.com/office/officeart/2008/layout/HorizontalMultiLevelHierarchy"/>
    <dgm:cxn modelId="{FF8F39FC-879D-498A-BBA6-DDCA23727277}" type="presParOf" srcId="{5FE42237-7EE5-4AD3-9F8C-E977F955440F}" destId="{ADEF0FDD-43AB-47B2-BCEA-5FAECA38F42E}" srcOrd="0" destOrd="0" presId="urn:microsoft.com/office/officeart/2008/layout/HorizontalMultiLevelHierarchy"/>
    <dgm:cxn modelId="{BDA0788E-FCEB-43D9-8C0F-299B75AA8569}" type="presParOf" srcId="{5FE42237-7EE5-4AD3-9F8C-E977F955440F}" destId="{9A326FC7-0124-4096-B3B1-61FAA43BEE1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BEA031-9A5A-4D76-A492-D7AF68F00F6F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A8A58A53-8CAD-421B-B697-12E5FDCCCF3F}">
      <dgm:prSet phldrT="[Texto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GB" sz="2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Retorno</a:t>
          </a:r>
          <a:endParaRPr lang="en-GB" sz="2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en-GB" sz="2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Exigido</a:t>
          </a:r>
          <a:endParaRPr lang="en-GB" sz="2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15C72A-9FE6-4302-85E3-6818AACE1F33}" type="parTrans" cxnId="{96314325-B75F-4D38-BD6D-ECA2508BB985}">
      <dgm:prSet/>
      <dgm:spPr/>
      <dgm:t>
        <a:bodyPr/>
        <a:lstStyle/>
        <a:p>
          <a:endParaRPr lang="en-GB" sz="17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827747-66FC-4138-96CB-03F42835988B}" type="sibTrans" cxnId="{96314325-B75F-4D38-BD6D-ECA2508BB985}">
      <dgm:prSet/>
      <dgm:spPr/>
      <dgm:t>
        <a:bodyPr/>
        <a:lstStyle/>
        <a:p>
          <a:endParaRPr lang="en-GB" sz="17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6EC740-8E5F-4719-A532-5996D58812BF}">
      <dgm:prSet phldrT="[Texto]" custT="1"/>
      <dgm:spPr/>
      <dgm:t>
        <a:bodyPr/>
        <a:lstStyle/>
        <a:p>
          <a:r>
            <a:rPr lang="en-GB" sz="2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Carteira</a:t>
          </a:r>
          <a:r>
            <a:rPr lang="en-GB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de </a:t>
          </a:r>
          <a:r>
            <a:rPr lang="en-GB" sz="2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mercado</a:t>
          </a:r>
          <a:endParaRPr lang="en-GB" sz="2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0307616-4771-43BE-A7D3-CE081B20663C}" type="parTrans" cxnId="{17C34F88-EB43-4329-ADF0-676ABA1462F7}">
      <dgm:prSet custT="1"/>
      <dgm:spPr/>
      <dgm:t>
        <a:bodyPr/>
        <a:lstStyle/>
        <a:p>
          <a:endParaRPr lang="en-GB" sz="17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4E02123-BF83-40D9-8211-129DF057D816}" type="sibTrans" cxnId="{17C34F88-EB43-4329-ADF0-676ABA1462F7}">
      <dgm:prSet/>
      <dgm:spPr/>
      <dgm:t>
        <a:bodyPr/>
        <a:lstStyle/>
        <a:p>
          <a:endParaRPr lang="en-GB" sz="17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AD49A11-122D-4EAF-A2E2-498A8E253131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GB" sz="2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Novas</a:t>
          </a:r>
          <a:r>
            <a:rPr lang="en-GB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GB" sz="2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tecnologias</a:t>
          </a:r>
          <a:endParaRPr lang="en-GB" sz="2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C40438E-8DE5-42B8-84DE-BA85E00AB5D9}" type="parTrans" cxnId="{165C3C3D-1374-465B-AB26-6F75C8E857FF}">
      <dgm:prSet custT="1"/>
      <dgm:spPr/>
      <dgm:t>
        <a:bodyPr/>
        <a:lstStyle/>
        <a:p>
          <a:endParaRPr lang="en-GB" sz="17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ECD3015-93C8-4AC3-9AC7-180309B0195D}" type="sibTrans" cxnId="{165C3C3D-1374-465B-AB26-6F75C8E857FF}">
      <dgm:prSet/>
      <dgm:spPr/>
      <dgm:t>
        <a:bodyPr/>
        <a:lstStyle/>
        <a:p>
          <a:endParaRPr lang="en-GB" sz="17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7B747B-A8BA-4452-87C6-29655B72C2C3}">
      <dgm:prSet phldrT="[Texto]" custT="1"/>
      <dgm:spPr/>
      <dgm:t>
        <a:bodyPr/>
        <a:lstStyle/>
        <a:p>
          <a:r>
            <a:rPr lang="en-GB" sz="2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Fusões</a:t>
          </a:r>
          <a:r>
            <a:rPr lang="en-GB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e </a:t>
          </a:r>
          <a:r>
            <a:rPr lang="en-GB" sz="2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aquisições</a:t>
          </a:r>
          <a:endParaRPr lang="en-GB" sz="2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343FC4A-166C-4ABE-B69D-C1DD916210BE}" type="parTrans" cxnId="{FCB9AF51-1EC6-4A47-A570-02A331E13CD0}">
      <dgm:prSet custT="1"/>
      <dgm:spPr/>
      <dgm:t>
        <a:bodyPr/>
        <a:lstStyle/>
        <a:p>
          <a:endParaRPr lang="en-GB" sz="17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C2ACDC2-E8F2-41F2-B81B-243904B06B49}" type="sibTrans" cxnId="{FCB9AF51-1EC6-4A47-A570-02A331E13CD0}">
      <dgm:prSet/>
      <dgm:spPr/>
      <dgm:t>
        <a:bodyPr/>
        <a:lstStyle/>
        <a:p>
          <a:endParaRPr lang="en-GB" sz="17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D1ADD0E-1E0C-4690-8828-8A83AD353A3F}">
      <dgm:prSet phldrT="[Texto]"/>
      <dgm:spPr/>
      <dgm:t>
        <a:bodyPr/>
        <a:lstStyle/>
        <a:p>
          <a:endParaRPr lang="en-GB" sz="17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A0053F0-4681-4024-9485-C56F74B504DB}" type="parTrans" cxnId="{D938A5DB-BF93-4D0D-9EF8-FC6B89FCF719}">
      <dgm:prSet/>
      <dgm:spPr/>
      <dgm:t>
        <a:bodyPr/>
        <a:lstStyle/>
        <a:p>
          <a:endParaRPr lang="en-GB" sz="17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8C1328E-2416-42A1-A9BE-451E64E594F1}" type="sibTrans" cxnId="{D938A5DB-BF93-4D0D-9EF8-FC6B89FCF719}">
      <dgm:prSet/>
      <dgm:spPr/>
      <dgm:t>
        <a:bodyPr/>
        <a:lstStyle/>
        <a:p>
          <a:endParaRPr lang="en-GB" sz="17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23D6691-D90F-43E1-AA10-27BB689C67CB}">
      <dgm:prSet phldrT="[Texto]" custT="1"/>
      <dgm:spPr/>
      <dgm:t>
        <a:bodyPr/>
        <a:lstStyle/>
        <a:p>
          <a:r>
            <a:rPr lang="en-US" sz="22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Assimetria</a:t>
          </a:r>
          <a:r>
            <a:rPr lang="en-US" sz="2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de </a:t>
          </a:r>
          <a:r>
            <a:rPr lang="en-US" sz="22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informações</a:t>
          </a:r>
          <a:endParaRPr lang="en-GB" sz="2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67B1D3F-4270-45BC-8A29-8222C847514D}" type="parTrans" cxnId="{411E913B-8E03-4043-BECF-6DF30FBCCF7E}">
      <dgm:prSet custT="1"/>
      <dgm:spPr/>
      <dgm:t>
        <a:bodyPr/>
        <a:lstStyle/>
        <a:p>
          <a:endParaRPr lang="en-GB" sz="17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FEDC14E-6F01-4996-B41D-3B5857D0BD69}" type="sibTrans" cxnId="{411E913B-8E03-4043-BECF-6DF30FBCCF7E}">
      <dgm:prSet/>
      <dgm:spPr/>
      <dgm:t>
        <a:bodyPr/>
        <a:lstStyle/>
        <a:p>
          <a:endParaRPr lang="en-GB" sz="17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54B6769-21B9-490D-B566-762481BB29D8}">
      <dgm:prSet phldrT="[Texto]" custT="1"/>
      <dgm:spPr/>
      <dgm:t>
        <a:bodyPr/>
        <a:lstStyle/>
        <a:p>
          <a:r>
            <a:rPr lang="en-GB" sz="2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Liquidez</a:t>
          </a:r>
          <a:r>
            <a:rPr lang="en-GB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GB" sz="2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acionária</a:t>
          </a:r>
          <a:endParaRPr lang="en-GB" sz="2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2871A6-C6C0-49DF-B7F2-799F0BDB574B}" type="parTrans" cxnId="{C20A7E37-8DDD-46E6-9810-C032C4F7F47B}">
      <dgm:prSet custT="1"/>
      <dgm:spPr/>
      <dgm:t>
        <a:bodyPr/>
        <a:lstStyle/>
        <a:p>
          <a:endParaRPr lang="en-GB" sz="17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6A1456-C402-41DA-9E5F-A81B25736B48}" type="sibTrans" cxnId="{C20A7E37-8DDD-46E6-9810-C032C4F7F47B}">
      <dgm:prSet/>
      <dgm:spPr/>
      <dgm:t>
        <a:bodyPr/>
        <a:lstStyle/>
        <a:p>
          <a:endParaRPr lang="en-GB" sz="17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878CC0-6D18-4B21-AE6C-4327CF69C96D}">
      <dgm:prSet phldrT="[Texto]" custT="1"/>
      <dgm:spPr/>
      <dgm:t>
        <a:bodyPr/>
        <a:lstStyle/>
        <a:p>
          <a:r>
            <a:rPr lang="en-GB" sz="2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Concentração</a:t>
          </a:r>
          <a:r>
            <a:rPr lang="en-GB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GB" sz="2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acionária</a:t>
          </a:r>
          <a:endParaRPr lang="en-GB" sz="2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C83577-5AA3-45AA-827A-EBF001E91114}" type="parTrans" cxnId="{97147896-6166-4BC3-B481-7954B9A4BF2C}">
      <dgm:prSet custT="1"/>
      <dgm:spPr/>
      <dgm:t>
        <a:bodyPr/>
        <a:lstStyle/>
        <a:p>
          <a:endParaRPr lang="en-GB" sz="17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3725E0D-03B1-4096-B299-6F94A325BBB3}" type="sibTrans" cxnId="{97147896-6166-4BC3-B481-7954B9A4BF2C}">
      <dgm:prSet/>
      <dgm:spPr/>
      <dgm:t>
        <a:bodyPr/>
        <a:lstStyle/>
        <a:p>
          <a:endParaRPr lang="en-GB" sz="17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8073ED5-38FB-4BE2-8B64-43EB7AA1B072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GB" sz="2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Diversificação</a:t>
          </a:r>
          <a:r>
            <a:rPr lang="en-GB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do </a:t>
          </a:r>
          <a:r>
            <a:rPr lang="en-GB" sz="2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risco</a:t>
          </a:r>
          <a:endParaRPr lang="en-GB" sz="2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F9A220-DBE4-4E0B-99CE-31FF587DA516}" type="parTrans" cxnId="{96671825-14C1-4FBF-B28A-DB7C4AD9F44A}">
      <dgm:prSet custT="1"/>
      <dgm:spPr/>
      <dgm:t>
        <a:bodyPr/>
        <a:lstStyle/>
        <a:p>
          <a:endParaRPr lang="en-GB" sz="17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4FE56C8-1BFC-45F8-8A8B-322ADE5A7996}" type="sibTrans" cxnId="{96671825-14C1-4FBF-B28A-DB7C4AD9F44A}">
      <dgm:prSet/>
      <dgm:spPr/>
      <dgm:t>
        <a:bodyPr/>
        <a:lstStyle/>
        <a:p>
          <a:endParaRPr lang="en-GB" sz="17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6B5511-6A93-40FD-AB2F-A903561066FE}">
      <dgm:prSet phldrT="[Texto]" custT="1"/>
      <dgm:spPr/>
      <dgm:t>
        <a:bodyPr/>
        <a:lstStyle/>
        <a:p>
          <a:r>
            <a:rPr lang="en-US" sz="22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Choques</a:t>
          </a:r>
          <a:r>
            <a:rPr lang="en-US" sz="2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2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econômicos</a:t>
          </a:r>
          <a:endParaRPr lang="en-GB" sz="2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5D66660-6926-418E-B44E-09BE8BAF5C33}" type="parTrans" cxnId="{1C381040-F2D7-4939-8D40-DCE1C7CF26A8}">
      <dgm:prSet custT="1"/>
      <dgm:spPr/>
      <dgm:t>
        <a:bodyPr/>
        <a:lstStyle/>
        <a:p>
          <a:endParaRPr lang="en-GB" sz="17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D7A5C7-6069-4EFC-A365-FC68ECA6BE2E}" type="sibTrans" cxnId="{1C381040-F2D7-4939-8D40-DCE1C7CF26A8}">
      <dgm:prSet/>
      <dgm:spPr/>
      <dgm:t>
        <a:bodyPr/>
        <a:lstStyle/>
        <a:p>
          <a:endParaRPr lang="en-GB" sz="17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4301F2-9BEF-4BD5-9301-CECCA42AD75F}" type="pres">
      <dgm:prSet presAssocID="{05BEA031-9A5A-4D76-A492-D7AF68F00F6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9EE9AA6-EA2D-42A1-A83C-869F4079A437}" type="pres">
      <dgm:prSet presAssocID="{A8A58A53-8CAD-421B-B697-12E5FDCCCF3F}" presName="centerShape" presStyleLbl="node0" presStyleIdx="0" presStyleCnt="1" custScaleX="157295" custScaleY="84551"/>
      <dgm:spPr/>
      <dgm:t>
        <a:bodyPr/>
        <a:lstStyle/>
        <a:p>
          <a:endParaRPr lang="pt-BR"/>
        </a:p>
      </dgm:t>
    </dgm:pt>
    <dgm:pt modelId="{999E6C16-7618-4003-A3CC-153ACB574FBD}" type="pres">
      <dgm:prSet presAssocID="{50307616-4771-43BE-A7D3-CE081B20663C}" presName="Name9" presStyleLbl="parChTrans1D2" presStyleIdx="0" presStyleCnt="8"/>
      <dgm:spPr/>
      <dgm:t>
        <a:bodyPr/>
        <a:lstStyle/>
        <a:p>
          <a:endParaRPr lang="pt-BR"/>
        </a:p>
      </dgm:t>
    </dgm:pt>
    <dgm:pt modelId="{C26A952B-867B-4D5E-BCE8-43AD77F08CF5}" type="pres">
      <dgm:prSet presAssocID="{50307616-4771-43BE-A7D3-CE081B20663C}" presName="connTx" presStyleLbl="parChTrans1D2" presStyleIdx="0" presStyleCnt="8"/>
      <dgm:spPr/>
      <dgm:t>
        <a:bodyPr/>
        <a:lstStyle/>
        <a:p>
          <a:endParaRPr lang="pt-BR"/>
        </a:p>
      </dgm:t>
    </dgm:pt>
    <dgm:pt modelId="{5C7D4CE6-1745-4506-B4FE-2CBC592D65BF}" type="pres">
      <dgm:prSet presAssocID="{526EC740-8E5F-4719-A532-5996D58812BF}" presName="node" presStyleLbl="node1" presStyleIdx="0" presStyleCnt="8" custScaleX="208758" custScaleY="7545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D4D542-84E2-4FEE-8347-AE659D70D71E}" type="pres">
      <dgm:prSet presAssocID="{EC40438E-8DE5-42B8-84DE-BA85E00AB5D9}" presName="Name9" presStyleLbl="parChTrans1D2" presStyleIdx="1" presStyleCnt="8"/>
      <dgm:spPr/>
      <dgm:t>
        <a:bodyPr/>
        <a:lstStyle/>
        <a:p>
          <a:endParaRPr lang="pt-BR"/>
        </a:p>
      </dgm:t>
    </dgm:pt>
    <dgm:pt modelId="{3B1E1465-9CD0-43BA-BB60-AAD5002AC4B2}" type="pres">
      <dgm:prSet presAssocID="{EC40438E-8DE5-42B8-84DE-BA85E00AB5D9}" presName="connTx" presStyleLbl="parChTrans1D2" presStyleIdx="1" presStyleCnt="8"/>
      <dgm:spPr/>
      <dgm:t>
        <a:bodyPr/>
        <a:lstStyle/>
        <a:p>
          <a:endParaRPr lang="pt-BR"/>
        </a:p>
      </dgm:t>
    </dgm:pt>
    <dgm:pt modelId="{1797BAF4-6633-444F-B75B-3B9462B4FBC2}" type="pres">
      <dgm:prSet presAssocID="{BAD49A11-122D-4EAF-A2E2-498A8E253131}" presName="node" presStyleLbl="node1" presStyleIdx="1" presStyleCnt="8" custScaleX="208758" custScaleY="75455" custRadScaleRad="100196" custRadScaleInc="301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8D0175F-A3F2-48E2-8B37-80F5FD5466E4}" type="pres">
      <dgm:prSet presAssocID="{1343FC4A-166C-4ABE-B69D-C1DD916210BE}" presName="Name9" presStyleLbl="parChTrans1D2" presStyleIdx="2" presStyleCnt="8"/>
      <dgm:spPr/>
      <dgm:t>
        <a:bodyPr/>
        <a:lstStyle/>
        <a:p>
          <a:endParaRPr lang="pt-BR"/>
        </a:p>
      </dgm:t>
    </dgm:pt>
    <dgm:pt modelId="{2B926300-0B35-4F96-A3C6-FF6F587C6F32}" type="pres">
      <dgm:prSet presAssocID="{1343FC4A-166C-4ABE-B69D-C1DD916210BE}" presName="connTx" presStyleLbl="parChTrans1D2" presStyleIdx="2" presStyleCnt="8"/>
      <dgm:spPr/>
      <dgm:t>
        <a:bodyPr/>
        <a:lstStyle/>
        <a:p>
          <a:endParaRPr lang="pt-BR"/>
        </a:p>
      </dgm:t>
    </dgm:pt>
    <dgm:pt modelId="{53C116F9-C16E-44B1-AA69-E8C896FB1A50}" type="pres">
      <dgm:prSet presAssocID="{537B747B-A8BA-4452-87C6-29655B72C2C3}" presName="node" presStyleLbl="node1" presStyleIdx="2" presStyleCnt="8" custScaleX="244002" custScaleY="75455" custRadScaleRad="126084" custRadScaleInc="135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7D653DA-53C6-4D0C-913D-71EA4FA6F8DC}" type="pres">
      <dgm:prSet presAssocID="{567B1D3F-4270-45BC-8A29-8222C847514D}" presName="Name9" presStyleLbl="parChTrans1D2" presStyleIdx="3" presStyleCnt="8"/>
      <dgm:spPr/>
      <dgm:t>
        <a:bodyPr/>
        <a:lstStyle/>
        <a:p>
          <a:endParaRPr lang="pt-BR"/>
        </a:p>
      </dgm:t>
    </dgm:pt>
    <dgm:pt modelId="{93C75CCF-5B71-4961-AEE3-05257406BE8C}" type="pres">
      <dgm:prSet presAssocID="{567B1D3F-4270-45BC-8A29-8222C847514D}" presName="connTx" presStyleLbl="parChTrans1D2" presStyleIdx="3" presStyleCnt="8"/>
      <dgm:spPr/>
      <dgm:t>
        <a:bodyPr/>
        <a:lstStyle/>
        <a:p>
          <a:endParaRPr lang="pt-BR"/>
        </a:p>
      </dgm:t>
    </dgm:pt>
    <dgm:pt modelId="{6237F52F-FEFF-485D-B49B-CCA1F0733A7E}" type="pres">
      <dgm:prSet presAssocID="{223D6691-D90F-43E1-AA10-27BB689C67CB}" presName="node" presStyleLbl="node1" presStyleIdx="3" presStyleCnt="8" custScaleX="238098" custScaleY="75455" custRadScaleRad="100640" custRadScaleInc="-2877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FAEC15F-0DA8-47CE-B82C-CF0743C1DE14}" type="pres">
      <dgm:prSet presAssocID="{9F2871A6-C6C0-49DF-B7F2-799F0BDB574B}" presName="Name9" presStyleLbl="parChTrans1D2" presStyleIdx="4" presStyleCnt="8"/>
      <dgm:spPr/>
      <dgm:t>
        <a:bodyPr/>
        <a:lstStyle/>
        <a:p>
          <a:endParaRPr lang="pt-BR"/>
        </a:p>
      </dgm:t>
    </dgm:pt>
    <dgm:pt modelId="{EE7F71EC-D393-4D21-B441-4371378DC1E2}" type="pres">
      <dgm:prSet presAssocID="{9F2871A6-C6C0-49DF-B7F2-799F0BDB574B}" presName="connTx" presStyleLbl="parChTrans1D2" presStyleIdx="4" presStyleCnt="8"/>
      <dgm:spPr/>
      <dgm:t>
        <a:bodyPr/>
        <a:lstStyle/>
        <a:p>
          <a:endParaRPr lang="pt-BR"/>
        </a:p>
      </dgm:t>
    </dgm:pt>
    <dgm:pt modelId="{1597D842-AD65-4029-98C5-E246018C97A2}" type="pres">
      <dgm:prSet presAssocID="{E54B6769-21B9-490D-B566-762481BB29D8}" presName="node" presStyleLbl="node1" presStyleIdx="4" presStyleCnt="8" custScaleX="208758" custScaleY="7545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0A21C36-7579-4EE6-BD5B-4BF62621FCDD}" type="pres">
      <dgm:prSet presAssocID="{3CC83577-5AA3-45AA-827A-EBF001E91114}" presName="Name9" presStyleLbl="parChTrans1D2" presStyleIdx="5" presStyleCnt="8"/>
      <dgm:spPr/>
      <dgm:t>
        <a:bodyPr/>
        <a:lstStyle/>
        <a:p>
          <a:endParaRPr lang="pt-BR"/>
        </a:p>
      </dgm:t>
    </dgm:pt>
    <dgm:pt modelId="{C63E3318-C807-40D1-83D8-44A8018E317F}" type="pres">
      <dgm:prSet presAssocID="{3CC83577-5AA3-45AA-827A-EBF001E91114}" presName="connTx" presStyleLbl="parChTrans1D2" presStyleIdx="5" presStyleCnt="8"/>
      <dgm:spPr/>
      <dgm:t>
        <a:bodyPr/>
        <a:lstStyle/>
        <a:p>
          <a:endParaRPr lang="pt-BR"/>
        </a:p>
      </dgm:t>
    </dgm:pt>
    <dgm:pt modelId="{D2FE55D6-A210-4946-998F-9CC172E54922}" type="pres">
      <dgm:prSet presAssocID="{BD878CC0-6D18-4B21-AE6C-4327CF69C96D}" presName="node" presStyleLbl="node1" presStyleIdx="5" presStyleCnt="8" custScaleX="231240" custScaleY="75455" custRadScaleRad="100228" custRadScaleInc="3010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44F422-A915-43C0-9197-8871C67241CB}" type="pres">
      <dgm:prSet presAssocID="{33F9A220-DBE4-4E0B-99CE-31FF587DA516}" presName="Name9" presStyleLbl="parChTrans1D2" presStyleIdx="6" presStyleCnt="8"/>
      <dgm:spPr/>
      <dgm:t>
        <a:bodyPr/>
        <a:lstStyle/>
        <a:p>
          <a:endParaRPr lang="pt-BR"/>
        </a:p>
      </dgm:t>
    </dgm:pt>
    <dgm:pt modelId="{B7A07D4D-DAE4-4A40-8C4B-11A7E3064BC4}" type="pres">
      <dgm:prSet presAssocID="{33F9A220-DBE4-4E0B-99CE-31FF587DA516}" presName="connTx" presStyleLbl="parChTrans1D2" presStyleIdx="6" presStyleCnt="8"/>
      <dgm:spPr/>
      <dgm:t>
        <a:bodyPr/>
        <a:lstStyle/>
        <a:p>
          <a:endParaRPr lang="pt-BR"/>
        </a:p>
      </dgm:t>
    </dgm:pt>
    <dgm:pt modelId="{422E2268-6937-4543-9B34-56D0B45D1E2F}" type="pres">
      <dgm:prSet presAssocID="{68073ED5-38FB-4BE2-8B64-43EB7AA1B072}" presName="node" presStyleLbl="node1" presStyleIdx="6" presStyleCnt="8" custScaleX="226915" custScaleY="75455" custRadScaleRad="120065" custRadScaleInc="14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7B1AA8-E44B-4D5B-A7A7-80E4065D8E10}" type="pres">
      <dgm:prSet presAssocID="{A5D66660-6926-418E-B44E-09BE8BAF5C33}" presName="Name9" presStyleLbl="parChTrans1D2" presStyleIdx="7" presStyleCnt="8"/>
      <dgm:spPr/>
      <dgm:t>
        <a:bodyPr/>
        <a:lstStyle/>
        <a:p>
          <a:endParaRPr lang="pt-BR"/>
        </a:p>
      </dgm:t>
    </dgm:pt>
    <dgm:pt modelId="{89BDA43A-F791-4E85-A832-1A213EE410DB}" type="pres">
      <dgm:prSet presAssocID="{A5D66660-6926-418E-B44E-09BE8BAF5C33}" presName="connTx" presStyleLbl="parChTrans1D2" presStyleIdx="7" presStyleCnt="8"/>
      <dgm:spPr/>
      <dgm:t>
        <a:bodyPr/>
        <a:lstStyle/>
        <a:p>
          <a:endParaRPr lang="pt-BR"/>
        </a:p>
      </dgm:t>
    </dgm:pt>
    <dgm:pt modelId="{E11D4186-CDFF-4EA0-B921-94B1C8778122}" type="pres">
      <dgm:prSet presAssocID="{B76B5511-6A93-40FD-AB2F-A903561066FE}" presName="node" presStyleLbl="node1" presStyleIdx="7" presStyleCnt="8" custScaleX="208758" custScaleY="75455" custRadScaleRad="100640" custRadScaleInc="-2877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2B97826-E41D-4A87-BBDA-F784E3ADD3E2}" type="presOf" srcId="{50307616-4771-43BE-A7D3-CE081B20663C}" destId="{999E6C16-7618-4003-A3CC-153ACB574FBD}" srcOrd="0" destOrd="0" presId="urn:microsoft.com/office/officeart/2005/8/layout/radial1"/>
    <dgm:cxn modelId="{411E913B-8E03-4043-BECF-6DF30FBCCF7E}" srcId="{A8A58A53-8CAD-421B-B697-12E5FDCCCF3F}" destId="{223D6691-D90F-43E1-AA10-27BB689C67CB}" srcOrd="3" destOrd="0" parTransId="{567B1D3F-4270-45BC-8A29-8222C847514D}" sibTransId="{DFEDC14E-6F01-4996-B41D-3B5857D0BD69}"/>
    <dgm:cxn modelId="{6E455155-4D00-420C-A6DD-4C4ADC81E088}" type="presOf" srcId="{1343FC4A-166C-4ABE-B69D-C1DD916210BE}" destId="{2B926300-0B35-4F96-A3C6-FF6F587C6F32}" srcOrd="1" destOrd="0" presId="urn:microsoft.com/office/officeart/2005/8/layout/radial1"/>
    <dgm:cxn modelId="{AB20F1D9-10F6-4B1F-91F0-046798EF3202}" type="presOf" srcId="{B76B5511-6A93-40FD-AB2F-A903561066FE}" destId="{E11D4186-CDFF-4EA0-B921-94B1C8778122}" srcOrd="0" destOrd="0" presId="urn:microsoft.com/office/officeart/2005/8/layout/radial1"/>
    <dgm:cxn modelId="{165C3C3D-1374-465B-AB26-6F75C8E857FF}" srcId="{A8A58A53-8CAD-421B-B697-12E5FDCCCF3F}" destId="{BAD49A11-122D-4EAF-A2E2-498A8E253131}" srcOrd="1" destOrd="0" parTransId="{EC40438E-8DE5-42B8-84DE-BA85E00AB5D9}" sibTransId="{4ECD3015-93C8-4AC3-9AC7-180309B0195D}"/>
    <dgm:cxn modelId="{657B6B72-87A1-46CB-8DAD-646EDC2B202A}" type="presOf" srcId="{223D6691-D90F-43E1-AA10-27BB689C67CB}" destId="{6237F52F-FEFF-485D-B49B-CCA1F0733A7E}" srcOrd="0" destOrd="0" presId="urn:microsoft.com/office/officeart/2005/8/layout/radial1"/>
    <dgm:cxn modelId="{BF92F49B-A915-41D3-8A23-4B6F84E0C983}" type="presOf" srcId="{E54B6769-21B9-490D-B566-762481BB29D8}" destId="{1597D842-AD65-4029-98C5-E246018C97A2}" srcOrd="0" destOrd="0" presId="urn:microsoft.com/office/officeart/2005/8/layout/radial1"/>
    <dgm:cxn modelId="{D4E9DCCE-3D0C-4FE1-92E6-0497E916F4B3}" type="presOf" srcId="{50307616-4771-43BE-A7D3-CE081B20663C}" destId="{C26A952B-867B-4D5E-BCE8-43AD77F08CF5}" srcOrd="1" destOrd="0" presId="urn:microsoft.com/office/officeart/2005/8/layout/radial1"/>
    <dgm:cxn modelId="{C03EF518-00D4-4BB1-9C57-E977D51B65DD}" type="presOf" srcId="{33F9A220-DBE4-4E0B-99CE-31FF587DA516}" destId="{0E44F422-A915-43C0-9197-8871C67241CB}" srcOrd="0" destOrd="0" presId="urn:microsoft.com/office/officeart/2005/8/layout/radial1"/>
    <dgm:cxn modelId="{BC59147B-2308-4AC2-B794-D9EEAF87B56C}" type="presOf" srcId="{526EC740-8E5F-4719-A532-5996D58812BF}" destId="{5C7D4CE6-1745-4506-B4FE-2CBC592D65BF}" srcOrd="0" destOrd="0" presId="urn:microsoft.com/office/officeart/2005/8/layout/radial1"/>
    <dgm:cxn modelId="{37A2D682-9C8E-483C-97F3-34F0114BC79A}" type="presOf" srcId="{3CC83577-5AA3-45AA-827A-EBF001E91114}" destId="{C63E3318-C807-40D1-83D8-44A8018E317F}" srcOrd="1" destOrd="0" presId="urn:microsoft.com/office/officeart/2005/8/layout/radial1"/>
    <dgm:cxn modelId="{E3B44C52-1291-4B64-B336-D9D889E385DA}" type="presOf" srcId="{567B1D3F-4270-45BC-8A29-8222C847514D}" destId="{93C75CCF-5B71-4961-AEE3-05257406BE8C}" srcOrd="1" destOrd="0" presId="urn:microsoft.com/office/officeart/2005/8/layout/radial1"/>
    <dgm:cxn modelId="{D0EAC823-9FE7-47B8-9A1C-EB1D518B4C43}" type="presOf" srcId="{1343FC4A-166C-4ABE-B69D-C1DD916210BE}" destId="{78D0175F-A3F2-48E2-8B37-80F5FD5466E4}" srcOrd="0" destOrd="0" presId="urn:microsoft.com/office/officeart/2005/8/layout/radial1"/>
    <dgm:cxn modelId="{18B11E0E-9841-47DE-A2EA-27443489177F}" type="presOf" srcId="{9F2871A6-C6C0-49DF-B7F2-799F0BDB574B}" destId="{FFAEC15F-0DA8-47CE-B82C-CF0743C1DE14}" srcOrd="0" destOrd="0" presId="urn:microsoft.com/office/officeart/2005/8/layout/radial1"/>
    <dgm:cxn modelId="{2D599607-C456-4A76-8D3D-24B529E1D5A1}" type="presOf" srcId="{BD878CC0-6D18-4B21-AE6C-4327CF69C96D}" destId="{D2FE55D6-A210-4946-998F-9CC172E54922}" srcOrd="0" destOrd="0" presId="urn:microsoft.com/office/officeart/2005/8/layout/radial1"/>
    <dgm:cxn modelId="{86C29339-B276-40A0-9172-EDB234CC923C}" type="presOf" srcId="{537B747B-A8BA-4452-87C6-29655B72C2C3}" destId="{53C116F9-C16E-44B1-AA69-E8C896FB1A50}" srcOrd="0" destOrd="0" presId="urn:microsoft.com/office/officeart/2005/8/layout/radial1"/>
    <dgm:cxn modelId="{07298191-050D-4897-9F7E-AADB42DC4B7F}" type="presOf" srcId="{BAD49A11-122D-4EAF-A2E2-498A8E253131}" destId="{1797BAF4-6633-444F-B75B-3B9462B4FBC2}" srcOrd="0" destOrd="0" presId="urn:microsoft.com/office/officeart/2005/8/layout/radial1"/>
    <dgm:cxn modelId="{D938A5DB-BF93-4D0D-9EF8-FC6B89FCF719}" srcId="{05BEA031-9A5A-4D76-A492-D7AF68F00F6F}" destId="{DD1ADD0E-1E0C-4690-8828-8A83AD353A3F}" srcOrd="1" destOrd="0" parTransId="{4A0053F0-4681-4024-9485-C56F74B504DB}" sibTransId="{98C1328E-2416-42A1-A9BE-451E64E594F1}"/>
    <dgm:cxn modelId="{3E4A8988-C5A3-4B9A-BACD-4E624C686DD6}" type="presOf" srcId="{33F9A220-DBE4-4E0B-99CE-31FF587DA516}" destId="{B7A07D4D-DAE4-4A40-8C4B-11A7E3064BC4}" srcOrd="1" destOrd="0" presId="urn:microsoft.com/office/officeart/2005/8/layout/radial1"/>
    <dgm:cxn modelId="{D0D0D58B-2D47-4BE3-8BA1-C7240ADCAB32}" type="presOf" srcId="{EC40438E-8DE5-42B8-84DE-BA85E00AB5D9}" destId="{3B1E1465-9CD0-43BA-BB60-AAD5002AC4B2}" srcOrd="1" destOrd="0" presId="urn:microsoft.com/office/officeart/2005/8/layout/radial1"/>
    <dgm:cxn modelId="{4AE4259B-AD96-452F-B606-3834D93E185C}" type="presOf" srcId="{A5D66660-6926-418E-B44E-09BE8BAF5C33}" destId="{DC7B1AA8-E44B-4D5B-A7A7-80E4065D8E10}" srcOrd="0" destOrd="0" presId="urn:microsoft.com/office/officeart/2005/8/layout/radial1"/>
    <dgm:cxn modelId="{96314325-B75F-4D38-BD6D-ECA2508BB985}" srcId="{05BEA031-9A5A-4D76-A492-D7AF68F00F6F}" destId="{A8A58A53-8CAD-421B-B697-12E5FDCCCF3F}" srcOrd="0" destOrd="0" parTransId="{0C15C72A-9FE6-4302-85E3-6818AACE1F33}" sibTransId="{33827747-66FC-4138-96CB-03F42835988B}"/>
    <dgm:cxn modelId="{93431AD8-656A-41E8-B633-79DADB8DE010}" type="presOf" srcId="{567B1D3F-4270-45BC-8A29-8222C847514D}" destId="{07D653DA-53C6-4D0C-913D-71EA4FA6F8DC}" srcOrd="0" destOrd="0" presId="urn:microsoft.com/office/officeart/2005/8/layout/radial1"/>
    <dgm:cxn modelId="{474872BB-DB94-4EE9-9E15-7EBF10681BE4}" type="presOf" srcId="{3CC83577-5AA3-45AA-827A-EBF001E91114}" destId="{00A21C36-7579-4EE6-BD5B-4BF62621FCDD}" srcOrd="0" destOrd="0" presId="urn:microsoft.com/office/officeart/2005/8/layout/radial1"/>
    <dgm:cxn modelId="{2016E546-9505-4AE2-A49B-AB66FCD36B9B}" type="presOf" srcId="{A5D66660-6926-418E-B44E-09BE8BAF5C33}" destId="{89BDA43A-F791-4E85-A832-1A213EE410DB}" srcOrd="1" destOrd="0" presId="urn:microsoft.com/office/officeart/2005/8/layout/radial1"/>
    <dgm:cxn modelId="{5B1708FF-9777-420E-AC3C-4489E52E8B35}" type="presOf" srcId="{9F2871A6-C6C0-49DF-B7F2-799F0BDB574B}" destId="{EE7F71EC-D393-4D21-B441-4371378DC1E2}" srcOrd="1" destOrd="0" presId="urn:microsoft.com/office/officeart/2005/8/layout/radial1"/>
    <dgm:cxn modelId="{17C34F88-EB43-4329-ADF0-676ABA1462F7}" srcId="{A8A58A53-8CAD-421B-B697-12E5FDCCCF3F}" destId="{526EC740-8E5F-4719-A532-5996D58812BF}" srcOrd="0" destOrd="0" parTransId="{50307616-4771-43BE-A7D3-CE081B20663C}" sibTransId="{94E02123-BF83-40D9-8211-129DF057D816}"/>
    <dgm:cxn modelId="{FCB9AF51-1EC6-4A47-A570-02A331E13CD0}" srcId="{A8A58A53-8CAD-421B-B697-12E5FDCCCF3F}" destId="{537B747B-A8BA-4452-87C6-29655B72C2C3}" srcOrd="2" destOrd="0" parTransId="{1343FC4A-166C-4ABE-B69D-C1DD916210BE}" sibTransId="{6C2ACDC2-E8F2-41F2-B81B-243904B06B49}"/>
    <dgm:cxn modelId="{DBD66E59-C4B6-471B-B35C-D23550D7F2C2}" type="presOf" srcId="{05BEA031-9A5A-4D76-A492-D7AF68F00F6F}" destId="{464301F2-9BEF-4BD5-9301-CECCA42AD75F}" srcOrd="0" destOrd="0" presId="urn:microsoft.com/office/officeart/2005/8/layout/radial1"/>
    <dgm:cxn modelId="{1C381040-F2D7-4939-8D40-DCE1C7CF26A8}" srcId="{A8A58A53-8CAD-421B-B697-12E5FDCCCF3F}" destId="{B76B5511-6A93-40FD-AB2F-A903561066FE}" srcOrd="7" destOrd="0" parTransId="{A5D66660-6926-418E-B44E-09BE8BAF5C33}" sibTransId="{3BD7A5C7-6069-4EFC-A365-FC68ECA6BE2E}"/>
    <dgm:cxn modelId="{D9D14B19-D6D8-4FBF-9DFC-75A7CB8AC747}" type="presOf" srcId="{EC40438E-8DE5-42B8-84DE-BA85E00AB5D9}" destId="{EED4D542-84E2-4FEE-8347-AE659D70D71E}" srcOrd="0" destOrd="0" presId="urn:microsoft.com/office/officeart/2005/8/layout/radial1"/>
    <dgm:cxn modelId="{11C6B004-7537-49CE-B0D4-ADB35043C503}" type="presOf" srcId="{A8A58A53-8CAD-421B-B697-12E5FDCCCF3F}" destId="{99EE9AA6-EA2D-42A1-A83C-869F4079A437}" srcOrd="0" destOrd="0" presId="urn:microsoft.com/office/officeart/2005/8/layout/radial1"/>
    <dgm:cxn modelId="{B55B08A8-6BE4-4A8C-8A81-08DA7ACF28E8}" type="presOf" srcId="{68073ED5-38FB-4BE2-8B64-43EB7AA1B072}" destId="{422E2268-6937-4543-9B34-56D0B45D1E2F}" srcOrd="0" destOrd="0" presId="urn:microsoft.com/office/officeart/2005/8/layout/radial1"/>
    <dgm:cxn modelId="{96671825-14C1-4FBF-B28A-DB7C4AD9F44A}" srcId="{A8A58A53-8CAD-421B-B697-12E5FDCCCF3F}" destId="{68073ED5-38FB-4BE2-8B64-43EB7AA1B072}" srcOrd="6" destOrd="0" parTransId="{33F9A220-DBE4-4E0B-99CE-31FF587DA516}" sibTransId="{54FE56C8-1BFC-45F8-8A8B-322ADE5A7996}"/>
    <dgm:cxn modelId="{C20A7E37-8DDD-46E6-9810-C032C4F7F47B}" srcId="{A8A58A53-8CAD-421B-B697-12E5FDCCCF3F}" destId="{E54B6769-21B9-490D-B566-762481BB29D8}" srcOrd="4" destOrd="0" parTransId="{9F2871A6-C6C0-49DF-B7F2-799F0BDB574B}" sibTransId="{AB6A1456-C402-41DA-9E5F-A81B25736B48}"/>
    <dgm:cxn modelId="{97147896-6166-4BC3-B481-7954B9A4BF2C}" srcId="{A8A58A53-8CAD-421B-B697-12E5FDCCCF3F}" destId="{BD878CC0-6D18-4B21-AE6C-4327CF69C96D}" srcOrd="5" destOrd="0" parTransId="{3CC83577-5AA3-45AA-827A-EBF001E91114}" sibTransId="{A3725E0D-03B1-4096-B299-6F94A325BBB3}"/>
    <dgm:cxn modelId="{F710DA8B-FFF8-412D-BD50-51EE8740D492}" type="presParOf" srcId="{464301F2-9BEF-4BD5-9301-CECCA42AD75F}" destId="{99EE9AA6-EA2D-42A1-A83C-869F4079A437}" srcOrd="0" destOrd="0" presId="urn:microsoft.com/office/officeart/2005/8/layout/radial1"/>
    <dgm:cxn modelId="{5DF3196B-1113-4E6A-8DCC-8C655FE360F8}" type="presParOf" srcId="{464301F2-9BEF-4BD5-9301-CECCA42AD75F}" destId="{999E6C16-7618-4003-A3CC-153ACB574FBD}" srcOrd="1" destOrd="0" presId="urn:microsoft.com/office/officeart/2005/8/layout/radial1"/>
    <dgm:cxn modelId="{235FE43B-3C3A-4625-9C2B-D0CACCCAEC2A}" type="presParOf" srcId="{999E6C16-7618-4003-A3CC-153ACB574FBD}" destId="{C26A952B-867B-4D5E-BCE8-43AD77F08CF5}" srcOrd="0" destOrd="0" presId="urn:microsoft.com/office/officeart/2005/8/layout/radial1"/>
    <dgm:cxn modelId="{3D5C79BD-6EAB-4960-8954-5C427E0A5A97}" type="presParOf" srcId="{464301F2-9BEF-4BD5-9301-CECCA42AD75F}" destId="{5C7D4CE6-1745-4506-B4FE-2CBC592D65BF}" srcOrd="2" destOrd="0" presId="urn:microsoft.com/office/officeart/2005/8/layout/radial1"/>
    <dgm:cxn modelId="{11FDDBEC-BFF3-41DE-8CC9-E94A520ED7E1}" type="presParOf" srcId="{464301F2-9BEF-4BD5-9301-CECCA42AD75F}" destId="{EED4D542-84E2-4FEE-8347-AE659D70D71E}" srcOrd="3" destOrd="0" presId="urn:microsoft.com/office/officeart/2005/8/layout/radial1"/>
    <dgm:cxn modelId="{88AA2BEE-F76B-4AD0-9B3D-725FFEF8A15A}" type="presParOf" srcId="{EED4D542-84E2-4FEE-8347-AE659D70D71E}" destId="{3B1E1465-9CD0-43BA-BB60-AAD5002AC4B2}" srcOrd="0" destOrd="0" presId="urn:microsoft.com/office/officeart/2005/8/layout/radial1"/>
    <dgm:cxn modelId="{46064624-273A-4C96-BA20-18FA536DC438}" type="presParOf" srcId="{464301F2-9BEF-4BD5-9301-CECCA42AD75F}" destId="{1797BAF4-6633-444F-B75B-3B9462B4FBC2}" srcOrd="4" destOrd="0" presId="urn:microsoft.com/office/officeart/2005/8/layout/radial1"/>
    <dgm:cxn modelId="{080163D6-05BE-46C2-81CC-49FFFE3A6E61}" type="presParOf" srcId="{464301F2-9BEF-4BD5-9301-CECCA42AD75F}" destId="{78D0175F-A3F2-48E2-8B37-80F5FD5466E4}" srcOrd="5" destOrd="0" presId="urn:microsoft.com/office/officeart/2005/8/layout/radial1"/>
    <dgm:cxn modelId="{EFFA5CE0-670C-42CC-BB22-5652154579A7}" type="presParOf" srcId="{78D0175F-A3F2-48E2-8B37-80F5FD5466E4}" destId="{2B926300-0B35-4F96-A3C6-FF6F587C6F32}" srcOrd="0" destOrd="0" presId="urn:microsoft.com/office/officeart/2005/8/layout/radial1"/>
    <dgm:cxn modelId="{DB2F05CE-FA0B-4ACA-B87C-95646E3C791D}" type="presParOf" srcId="{464301F2-9BEF-4BD5-9301-CECCA42AD75F}" destId="{53C116F9-C16E-44B1-AA69-E8C896FB1A50}" srcOrd="6" destOrd="0" presId="urn:microsoft.com/office/officeart/2005/8/layout/radial1"/>
    <dgm:cxn modelId="{4E6AF7C7-116D-46AA-98FA-C02766C95484}" type="presParOf" srcId="{464301F2-9BEF-4BD5-9301-CECCA42AD75F}" destId="{07D653DA-53C6-4D0C-913D-71EA4FA6F8DC}" srcOrd="7" destOrd="0" presId="urn:microsoft.com/office/officeart/2005/8/layout/radial1"/>
    <dgm:cxn modelId="{48B3905A-A1E3-42CB-A8F6-053C9CA0FAE2}" type="presParOf" srcId="{07D653DA-53C6-4D0C-913D-71EA4FA6F8DC}" destId="{93C75CCF-5B71-4961-AEE3-05257406BE8C}" srcOrd="0" destOrd="0" presId="urn:microsoft.com/office/officeart/2005/8/layout/radial1"/>
    <dgm:cxn modelId="{CBF5A467-FC0C-4394-9063-1934ADC08A5A}" type="presParOf" srcId="{464301F2-9BEF-4BD5-9301-CECCA42AD75F}" destId="{6237F52F-FEFF-485D-B49B-CCA1F0733A7E}" srcOrd="8" destOrd="0" presId="urn:microsoft.com/office/officeart/2005/8/layout/radial1"/>
    <dgm:cxn modelId="{2EC62761-BE89-4C42-9AD1-09B444952804}" type="presParOf" srcId="{464301F2-9BEF-4BD5-9301-CECCA42AD75F}" destId="{FFAEC15F-0DA8-47CE-B82C-CF0743C1DE14}" srcOrd="9" destOrd="0" presId="urn:microsoft.com/office/officeart/2005/8/layout/radial1"/>
    <dgm:cxn modelId="{490DF53A-3B14-4DE9-A695-DA0CC3883296}" type="presParOf" srcId="{FFAEC15F-0DA8-47CE-B82C-CF0743C1DE14}" destId="{EE7F71EC-D393-4D21-B441-4371378DC1E2}" srcOrd="0" destOrd="0" presId="urn:microsoft.com/office/officeart/2005/8/layout/radial1"/>
    <dgm:cxn modelId="{2049B0C4-8BBB-4C3B-86A7-87941566D095}" type="presParOf" srcId="{464301F2-9BEF-4BD5-9301-CECCA42AD75F}" destId="{1597D842-AD65-4029-98C5-E246018C97A2}" srcOrd="10" destOrd="0" presId="urn:microsoft.com/office/officeart/2005/8/layout/radial1"/>
    <dgm:cxn modelId="{9DB3C2E9-564E-43DE-A158-B1EFE3580A6B}" type="presParOf" srcId="{464301F2-9BEF-4BD5-9301-CECCA42AD75F}" destId="{00A21C36-7579-4EE6-BD5B-4BF62621FCDD}" srcOrd="11" destOrd="0" presId="urn:microsoft.com/office/officeart/2005/8/layout/radial1"/>
    <dgm:cxn modelId="{34F8C5A9-E6CB-4581-8892-ACA2F5513233}" type="presParOf" srcId="{00A21C36-7579-4EE6-BD5B-4BF62621FCDD}" destId="{C63E3318-C807-40D1-83D8-44A8018E317F}" srcOrd="0" destOrd="0" presId="urn:microsoft.com/office/officeart/2005/8/layout/radial1"/>
    <dgm:cxn modelId="{8A12451F-61F8-4EBF-B0E7-C6D511DF8FD1}" type="presParOf" srcId="{464301F2-9BEF-4BD5-9301-CECCA42AD75F}" destId="{D2FE55D6-A210-4946-998F-9CC172E54922}" srcOrd="12" destOrd="0" presId="urn:microsoft.com/office/officeart/2005/8/layout/radial1"/>
    <dgm:cxn modelId="{91700C8F-BAF5-482E-8B37-7C3922B50195}" type="presParOf" srcId="{464301F2-9BEF-4BD5-9301-CECCA42AD75F}" destId="{0E44F422-A915-43C0-9197-8871C67241CB}" srcOrd="13" destOrd="0" presId="urn:microsoft.com/office/officeart/2005/8/layout/radial1"/>
    <dgm:cxn modelId="{A1F67F7D-6E52-4A59-9E8D-E32E10884C86}" type="presParOf" srcId="{0E44F422-A915-43C0-9197-8871C67241CB}" destId="{B7A07D4D-DAE4-4A40-8C4B-11A7E3064BC4}" srcOrd="0" destOrd="0" presId="urn:microsoft.com/office/officeart/2005/8/layout/radial1"/>
    <dgm:cxn modelId="{CD19F5A1-AC7A-4A5F-891F-5DD8536BA4A3}" type="presParOf" srcId="{464301F2-9BEF-4BD5-9301-CECCA42AD75F}" destId="{422E2268-6937-4543-9B34-56D0B45D1E2F}" srcOrd="14" destOrd="0" presId="urn:microsoft.com/office/officeart/2005/8/layout/radial1"/>
    <dgm:cxn modelId="{A2ED43D0-C20D-454F-BA35-37719CCB6542}" type="presParOf" srcId="{464301F2-9BEF-4BD5-9301-CECCA42AD75F}" destId="{DC7B1AA8-E44B-4D5B-A7A7-80E4065D8E10}" srcOrd="15" destOrd="0" presId="urn:microsoft.com/office/officeart/2005/8/layout/radial1"/>
    <dgm:cxn modelId="{C7C6F73C-C4DD-413D-BCD1-783AFE50164F}" type="presParOf" srcId="{DC7B1AA8-E44B-4D5B-A7A7-80E4065D8E10}" destId="{89BDA43A-F791-4E85-A832-1A213EE410DB}" srcOrd="0" destOrd="0" presId="urn:microsoft.com/office/officeart/2005/8/layout/radial1"/>
    <dgm:cxn modelId="{32DC2060-59B5-42B7-99A4-28E22C224079}" type="presParOf" srcId="{464301F2-9BEF-4BD5-9301-CECCA42AD75F}" destId="{E11D4186-CDFF-4EA0-B921-94B1C8778122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5C9A76-1A8D-4CAA-9F34-A40EA02B207E}">
      <dsp:nvSpPr>
        <dsp:cNvPr id="0" name=""/>
        <dsp:cNvSpPr/>
      </dsp:nvSpPr>
      <dsp:spPr>
        <a:xfrm>
          <a:off x="4062431" y="2624897"/>
          <a:ext cx="527920" cy="1005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3960" y="0"/>
              </a:lnTo>
              <a:lnTo>
                <a:pt x="263960" y="1005946"/>
              </a:lnTo>
              <a:lnTo>
                <a:pt x="527920" y="1005946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297990" y="3099469"/>
        <a:ext cx="56802" cy="56802"/>
      </dsp:txXfrm>
    </dsp:sp>
    <dsp:sp modelId="{5296FC5E-AF2D-47D7-8ED3-4E7B115A3218}">
      <dsp:nvSpPr>
        <dsp:cNvPr id="0" name=""/>
        <dsp:cNvSpPr/>
      </dsp:nvSpPr>
      <dsp:spPr>
        <a:xfrm>
          <a:off x="4062431" y="2579177"/>
          <a:ext cx="5279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7920" y="4572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313193" y="2611699"/>
        <a:ext cx="26396" cy="26396"/>
      </dsp:txXfrm>
    </dsp:sp>
    <dsp:sp modelId="{A02D0D93-BBF4-4FE7-9B9F-7ADCE03F0FF3}">
      <dsp:nvSpPr>
        <dsp:cNvPr id="0" name=""/>
        <dsp:cNvSpPr/>
      </dsp:nvSpPr>
      <dsp:spPr>
        <a:xfrm>
          <a:off x="4062431" y="1618951"/>
          <a:ext cx="527920" cy="1005946"/>
        </a:xfrm>
        <a:custGeom>
          <a:avLst/>
          <a:gdLst/>
          <a:ahLst/>
          <a:cxnLst/>
          <a:rect l="0" t="0" r="0" b="0"/>
          <a:pathLst>
            <a:path>
              <a:moveTo>
                <a:pt x="0" y="1005946"/>
              </a:moveTo>
              <a:lnTo>
                <a:pt x="263960" y="1005946"/>
              </a:lnTo>
              <a:lnTo>
                <a:pt x="263960" y="0"/>
              </a:lnTo>
              <a:lnTo>
                <a:pt x="527920" y="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297990" y="2093523"/>
        <a:ext cx="56802" cy="56802"/>
      </dsp:txXfrm>
    </dsp:sp>
    <dsp:sp modelId="{F62AA7C6-80F2-47F9-989E-7CC232C40CC5}">
      <dsp:nvSpPr>
        <dsp:cNvPr id="0" name=""/>
        <dsp:cNvSpPr/>
      </dsp:nvSpPr>
      <dsp:spPr>
        <a:xfrm>
          <a:off x="894906" y="2121924"/>
          <a:ext cx="527920" cy="502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3960" y="0"/>
              </a:lnTo>
              <a:lnTo>
                <a:pt x="263960" y="502973"/>
              </a:lnTo>
              <a:lnTo>
                <a:pt x="527920" y="502973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1140637" y="2355181"/>
        <a:ext cx="36458" cy="36458"/>
      </dsp:txXfrm>
    </dsp:sp>
    <dsp:sp modelId="{9A39868C-6031-4BAD-9F3E-151D433EA3FD}">
      <dsp:nvSpPr>
        <dsp:cNvPr id="0" name=""/>
        <dsp:cNvSpPr/>
      </dsp:nvSpPr>
      <dsp:spPr>
        <a:xfrm>
          <a:off x="894906" y="1618951"/>
          <a:ext cx="527920" cy="502973"/>
        </a:xfrm>
        <a:custGeom>
          <a:avLst/>
          <a:gdLst/>
          <a:ahLst/>
          <a:cxnLst/>
          <a:rect l="0" t="0" r="0" b="0"/>
          <a:pathLst>
            <a:path>
              <a:moveTo>
                <a:pt x="0" y="502973"/>
              </a:moveTo>
              <a:lnTo>
                <a:pt x="263960" y="502973"/>
              </a:lnTo>
              <a:lnTo>
                <a:pt x="263960" y="0"/>
              </a:lnTo>
              <a:lnTo>
                <a:pt x="527920" y="0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1140637" y="1852208"/>
        <a:ext cx="36458" cy="36458"/>
      </dsp:txXfrm>
    </dsp:sp>
    <dsp:sp modelId="{7EC931AB-F708-464E-923C-68963473EBA4}">
      <dsp:nvSpPr>
        <dsp:cNvPr id="0" name=""/>
        <dsp:cNvSpPr/>
      </dsp:nvSpPr>
      <dsp:spPr>
        <a:xfrm rot="16200000">
          <a:off x="-1625253" y="1719545"/>
          <a:ext cx="4235564" cy="80475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200" kern="1200" dirty="0" smtClean="0"/>
            <a:t>Risco</a:t>
          </a:r>
          <a:endParaRPr lang="pt-BR" sz="5200" kern="1200" dirty="0"/>
        </a:p>
      </dsp:txBody>
      <dsp:txXfrm>
        <a:off x="-1625253" y="1719545"/>
        <a:ext cx="4235564" cy="804757"/>
      </dsp:txXfrm>
    </dsp:sp>
    <dsp:sp modelId="{7F579791-CFB7-46C2-87CA-DF5AFFFA32E7}">
      <dsp:nvSpPr>
        <dsp:cNvPr id="0" name=""/>
        <dsp:cNvSpPr/>
      </dsp:nvSpPr>
      <dsp:spPr>
        <a:xfrm>
          <a:off x="1422827" y="1216572"/>
          <a:ext cx="2639603" cy="80475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Sistemático</a:t>
          </a:r>
          <a:endParaRPr lang="pt-BR" sz="2800" kern="1200" dirty="0"/>
        </a:p>
      </dsp:txBody>
      <dsp:txXfrm>
        <a:off x="1422827" y="1216572"/>
        <a:ext cx="2639603" cy="804757"/>
      </dsp:txXfrm>
    </dsp:sp>
    <dsp:sp modelId="{2EA521D5-8242-4CCF-BBBD-F7CBAED65013}">
      <dsp:nvSpPr>
        <dsp:cNvPr id="0" name=""/>
        <dsp:cNvSpPr/>
      </dsp:nvSpPr>
      <dsp:spPr>
        <a:xfrm>
          <a:off x="1422827" y="2222519"/>
          <a:ext cx="2639603" cy="80475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Específico</a:t>
          </a:r>
          <a:endParaRPr lang="pt-BR" sz="2800" kern="1200" dirty="0"/>
        </a:p>
      </dsp:txBody>
      <dsp:txXfrm>
        <a:off x="1422827" y="2222519"/>
        <a:ext cx="2639603" cy="804757"/>
      </dsp:txXfrm>
    </dsp:sp>
    <dsp:sp modelId="{0E74C59E-8950-457F-931E-27ED93C1868B}">
      <dsp:nvSpPr>
        <dsp:cNvPr id="0" name=""/>
        <dsp:cNvSpPr/>
      </dsp:nvSpPr>
      <dsp:spPr>
        <a:xfrm>
          <a:off x="4590351" y="1216572"/>
          <a:ext cx="5246529" cy="80475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Carteiras não diversificadas (Levy, 1978)</a:t>
          </a:r>
          <a:endParaRPr lang="pt-BR" sz="2400" kern="1200" dirty="0"/>
        </a:p>
      </dsp:txBody>
      <dsp:txXfrm>
        <a:off x="4590351" y="1216572"/>
        <a:ext cx="5246529" cy="804757"/>
      </dsp:txXfrm>
    </dsp:sp>
    <dsp:sp modelId="{903DCD78-153E-4A6A-98C8-F778C78116AF}">
      <dsp:nvSpPr>
        <dsp:cNvPr id="0" name=""/>
        <dsp:cNvSpPr/>
      </dsp:nvSpPr>
      <dsp:spPr>
        <a:xfrm>
          <a:off x="4590351" y="2222519"/>
          <a:ext cx="5246529" cy="80475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Mercados com informações incompletas (Merton, 1987)</a:t>
          </a:r>
          <a:endParaRPr lang="pt-BR" sz="2400" kern="1200" dirty="0"/>
        </a:p>
      </dsp:txBody>
      <dsp:txXfrm>
        <a:off x="4590351" y="2222519"/>
        <a:ext cx="5246529" cy="804757"/>
      </dsp:txXfrm>
    </dsp:sp>
    <dsp:sp modelId="{ADEF0FDD-43AB-47B2-BCEA-5FAECA38F42E}">
      <dsp:nvSpPr>
        <dsp:cNvPr id="0" name=""/>
        <dsp:cNvSpPr/>
      </dsp:nvSpPr>
      <dsp:spPr>
        <a:xfrm>
          <a:off x="4590351" y="3228465"/>
          <a:ext cx="5272291" cy="80475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Assimetrias informacionais (</a:t>
          </a:r>
          <a:r>
            <a:rPr lang="pt-BR" sz="2400" kern="1200" dirty="0" err="1" smtClean="0"/>
            <a:t>O’Hara</a:t>
          </a:r>
          <a:r>
            <a:rPr lang="pt-BR" sz="2400" kern="1200" dirty="0" smtClean="0"/>
            <a:t>, 2003)</a:t>
          </a:r>
          <a:endParaRPr lang="pt-BR" sz="2400" kern="1200" dirty="0"/>
        </a:p>
      </dsp:txBody>
      <dsp:txXfrm>
        <a:off x="4590351" y="3228465"/>
        <a:ext cx="5272291" cy="8047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EE9AA6-EA2D-42A1-A83C-869F4079A437}">
      <dsp:nvSpPr>
        <dsp:cNvPr id="0" name=""/>
        <dsp:cNvSpPr/>
      </dsp:nvSpPr>
      <dsp:spPr>
        <a:xfrm>
          <a:off x="4306279" y="2062446"/>
          <a:ext cx="1805001" cy="970244"/>
        </a:xfrm>
        <a:prstGeom prst="ellipse">
          <a:avLst/>
        </a:prstGeom>
        <a:solidFill>
          <a:schemeClr val="accent2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Retorno</a:t>
          </a:r>
          <a:endParaRPr lang="en-GB" sz="22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Exigido</a:t>
          </a:r>
          <a:endParaRPr lang="en-GB" sz="2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70615" y="2204535"/>
        <a:ext cx="1276329" cy="686066"/>
      </dsp:txXfrm>
    </dsp:sp>
    <dsp:sp modelId="{999E6C16-7618-4003-A3CC-153ACB574FBD}">
      <dsp:nvSpPr>
        <dsp:cNvPr id="0" name=""/>
        <dsp:cNvSpPr/>
      </dsp:nvSpPr>
      <dsp:spPr>
        <a:xfrm rot="16200000">
          <a:off x="4691358" y="1535202"/>
          <a:ext cx="1034843" cy="19642"/>
        </a:xfrm>
        <a:custGeom>
          <a:avLst/>
          <a:gdLst/>
          <a:ahLst/>
          <a:cxnLst/>
          <a:rect l="0" t="0" r="0" b="0"/>
          <a:pathLst>
            <a:path>
              <a:moveTo>
                <a:pt x="0" y="9821"/>
              </a:moveTo>
              <a:lnTo>
                <a:pt x="1034843" y="982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82909" y="1519153"/>
        <a:ext cx="51742" cy="51742"/>
      </dsp:txXfrm>
    </dsp:sp>
    <dsp:sp modelId="{5C7D4CE6-1745-4506-B4FE-2CBC592D65BF}">
      <dsp:nvSpPr>
        <dsp:cNvPr id="0" name=""/>
        <dsp:cNvSpPr/>
      </dsp:nvSpPr>
      <dsp:spPr>
        <a:xfrm>
          <a:off x="4011004" y="161736"/>
          <a:ext cx="2395553" cy="86586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Carteira</a:t>
          </a:r>
          <a:r>
            <a:rPr lang="en-GB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de </a:t>
          </a:r>
          <a:r>
            <a:rPr lang="en-GB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mercado</a:t>
          </a:r>
          <a:endParaRPr lang="en-GB" sz="2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61825" y="288539"/>
        <a:ext cx="1693911" cy="612259"/>
      </dsp:txXfrm>
    </dsp:sp>
    <dsp:sp modelId="{EED4D542-84E2-4FEE-8347-AE659D70D71E}">
      <dsp:nvSpPr>
        <dsp:cNvPr id="0" name=""/>
        <dsp:cNvSpPr/>
      </dsp:nvSpPr>
      <dsp:spPr>
        <a:xfrm rot="19307686">
          <a:off x="5645705" y="1929059"/>
          <a:ext cx="672869" cy="19642"/>
        </a:xfrm>
        <a:custGeom>
          <a:avLst/>
          <a:gdLst/>
          <a:ahLst/>
          <a:cxnLst/>
          <a:rect l="0" t="0" r="0" b="0"/>
          <a:pathLst>
            <a:path>
              <a:moveTo>
                <a:pt x="0" y="9821"/>
              </a:moveTo>
              <a:lnTo>
                <a:pt x="672869" y="982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65318" y="1922058"/>
        <a:ext cx="33643" cy="33643"/>
      </dsp:txXfrm>
    </dsp:sp>
    <dsp:sp modelId="{1797BAF4-6633-444F-B75B-3B9462B4FBC2}">
      <dsp:nvSpPr>
        <dsp:cNvPr id="0" name=""/>
        <dsp:cNvSpPr/>
      </dsp:nvSpPr>
      <dsp:spPr>
        <a:xfrm>
          <a:off x="5548600" y="904439"/>
          <a:ext cx="2395553" cy="865865"/>
        </a:xfrm>
        <a:prstGeom prst="ellipse">
          <a:avLst/>
        </a:prstGeom>
        <a:solidFill>
          <a:schemeClr val="accent3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Novas</a:t>
          </a:r>
          <a:r>
            <a:rPr lang="en-GB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GB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tecnologias</a:t>
          </a:r>
          <a:endParaRPr lang="en-GB" sz="2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99421" y="1031242"/>
        <a:ext cx="1693911" cy="612259"/>
      </dsp:txXfrm>
    </dsp:sp>
    <dsp:sp modelId="{78D0175F-A3F2-48E2-8B37-80F5FD5466E4}">
      <dsp:nvSpPr>
        <dsp:cNvPr id="0" name=""/>
        <dsp:cNvSpPr/>
      </dsp:nvSpPr>
      <dsp:spPr>
        <a:xfrm rot="18225">
          <a:off x="6111236" y="2542955"/>
          <a:ext cx="160016" cy="19642"/>
        </a:xfrm>
        <a:custGeom>
          <a:avLst/>
          <a:gdLst/>
          <a:ahLst/>
          <a:cxnLst/>
          <a:rect l="0" t="0" r="0" b="0"/>
          <a:pathLst>
            <a:path>
              <a:moveTo>
                <a:pt x="0" y="9821"/>
              </a:moveTo>
              <a:lnTo>
                <a:pt x="160016" y="982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187243" y="2548776"/>
        <a:ext cx="8000" cy="8000"/>
      </dsp:txXfrm>
    </dsp:sp>
    <dsp:sp modelId="{53C116F9-C16E-44B1-AA69-E8C896FB1A50}">
      <dsp:nvSpPr>
        <dsp:cNvPr id="0" name=""/>
        <dsp:cNvSpPr/>
      </dsp:nvSpPr>
      <dsp:spPr>
        <a:xfrm>
          <a:off x="6271045" y="2127689"/>
          <a:ext cx="2799987" cy="86586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Fusões</a:t>
          </a:r>
          <a:r>
            <a:rPr lang="en-GB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e </a:t>
          </a:r>
          <a:r>
            <a:rPr lang="en-GB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aquisições</a:t>
          </a:r>
          <a:endParaRPr lang="en-GB" sz="2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681094" y="2254492"/>
        <a:ext cx="1979889" cy="612259"/>
      </dsp:txXfrm>
    </dsp:sp>
    <dsp:sp modelId="{07D653DA-53C6-4D0C-913D-71EA4FA6F8DC}">
      <dsp:nvSpPr>
        <dsp:cNvPr id="0" name=""/>
        <dsp:cNvSpPr/>
      </dsp:nvSpPr>
      <dsp:spPr>
        <a:xfrm rot="2311510">
          <a:off x="5640424" y="3149741"/>
          <a:ext cx="674090" cy="19642"/>
        </a:xfrm>
        <a:custGeom>
          <a:avLst/>
          <a:gdLst/>
          <a:ahLst/>
          <a:cxnLst/>
          <a:rect l="0" t="0" r="0" b="0"/>
          <a:pathLst>
            <a:path>
              <a:moveTo>
                <a:pt x="0" y="9821"/>
              </a:moveTo>
              <a:lnTo>
                <a:pt x="674090" y="982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60617" y="3142710"/>
        <a:ext cx="33704" cy="33704"/>
      </dsp:txXfrm>
    </dsp:sp>
    <dsp:sp modelId="{6237F52F-FEFF-485D-B49B-CCA1F0733A7E}">
      <dsp:nvSpPr>
        <dsp:cNvPr id="0" name=""/>
        <dsp:cNvSpPr/>
      </dsp:nvSpPr>
      <dsp:spPr>
        <a:xfrm>
          <a:off x="5380260" y="3338799"/>
          <a:ext cx="2732237" cy="86586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Assimetria</a:t>
          </a:r>
          <a:r>
            <a:rPr lang="en-US" sz="22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de </a:t>
          </a:r>
          <a:r>
            <a:rPr lang="en-US" sz="22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informações</a:t>
          </a:r>
          <a:endParaRPr lang="en-GB" sz="2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780387" y="3465602"/>
        <a:ext cx="1931983" cy="612259"/>
      </dsp:txXfrm>
    </dsp:sp>
    <dsp:sp modelId="{FFAEC15F-0DA8-47CE-B82C-CF0743C1DE14}">
      <dsp:nvSpPr>
        <dsp:cNvPr id="0" name=""/>
        <dsp:cNvSpPr/>
      </dsp:nvSpPr>
      <dsp:spPr>
        <a:xfrm rot="5400000">
          <a:off x="4691358" y="3540291"/>
          <a:ext cx="1034843" cy="19642"/>
        </a:xfrm>
        <a:custGeom>
          <a:avLst/>
          <a:gdLst/>
          <a:ahLst/>
          <a:cxnLst/>
          <a:rect l="0" t="0" r="0" b="0"/>
          <a:pathLst>
            <a:path>
              <a:moveTo>
                <a:pt x="0" y="9821"/>
              </a:moveTo>
              <a:lnTo>
                <a:pt x="1034843" y="982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82909" y="3524241"/>
        <a:ext cx="51742" cy="51742"/>
      </dsp:txXfrm>
    </dsp:sp>
    <dsp:sp modelId="{1597D842-AD65-4029-98C5-E246018C97A2}">
      <dsp:nvSpPr>
        <dsp:cNvPr id="0" name=""/>
        <dsp:cNvSpPr/>
      </dsp:nvSpPr>
      <dsp:spPr>
        <a:xfrm>
          <a:off x="4011004" y="4067534"/>
          <a:ext cx="2395553" cy="86586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Liquidez</a:t>
          </a:r>
          <a:r>
            <a:rPr lang="en-GB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GB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acionária</a:t>
          </a:r>
          <a:endParaRPr lang="en-GB" sz="2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61825" y="4194337"/>
        <a:ext cx="1693911" cy="612259"/>
      </dsp:txXfrm>
    </dsp:sp>
    <dsp:sp modelId="{00A21C36-7579-4EE6-BD5B-4BF62621FCDD}">
      <dsp:nvSpPr>
        <dsp:cNvPr id="0" name=""/>
        <dsp:cNvSpPr/>
      </dsp:nvSpPr>
      <dsp:spPr>
        <a:xfrm rot="8506404">
          <a:off x="4107807" y="3143693"/>
          <a:ext cx="663374" cy="19642"/>
        </a:xfrm>
        <a:custGeom>
          <a:avLst/>
          <a:gdLst/>
          <a:ahLst/>
          <a:cxnLst/>
          <a:rect l="0" t="0" r="0" b="0"/>
          <a:pathLst>
            <a:path>
              <a:moveTo>
                <a:pt x="0" y="9821"/>
              </a:moveTo>
              <a:lnTo>
                <a:pt x="663374" y="982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4422910" y="3136930"/>
        <a:ext cx="33168" cy="33168"/>
      </dsp:txXfrm>
    </dsp:sp>
    <dsp:sp modelId="{D2FE55D6-A210-4946-998F-9CC172E54922}">
      <dsp:nvSpPr>
        <dsp:cNvPr id="0" name=""/>
        <dsp:cNvSpPr/>
      </dsp:nvSpPr>
      <dsp:spPr>
        <a:xfrm>
          <a:off x="2344374" y="3325792"/>
          <a:ext cx="2653539" cy="86586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Concentração</a:t>
          </a:r>
          <a:r>
            <a:rPr lang="en-GB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GB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acionária</a:t>
          </a:r>
          <a:endParaRPr lang="en-GB" sz="2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32976" y="3452595"/>
        <a:ext cx="1876335" cy="612259"/>
      </dsp:txXfrm>
    </dsp:sp>
    <dsp:sp modelId="{0E44F422-A915-43C0-9197-8871C67241CB}">
      <dsp:nvSpPr>
        <dsp:cNvPr id="0" name=""/>
        <dsp:cNvSpPr/>
      </dsp:nvSpPr>
      <dsp:spPr>
        <a:xfrm rot="10819156">
          <a:off x="4165839" y="2532326"/>
          <a:ext cx="140489" cy="19642"/>
        </a:xfrm>
        <a:custGeom>
          <a:avLst/>
          <a:gdLst/>
          <a:ahLst/>
          <a:cxnLst/>
          <a:rect l="0" t="0" r="0" b="0"/>
          <a:pathLst>
            <a:path>
              <a:moveTo>
                <a:pt x="0" y="9821"/>
              </a:moveTo>
              <a:lnTo>
                <a:pt x="140489" y="982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4232572" y="2538635"/>
        <a:ext cx="7024" cy="7024"/>
      </dsp:txXfrm>
    </dsp:sp>
    <dsp:sp modelId="{422E2268-6937-4543-9B34-56D0B45D1E2F}">
      <dsp:nvSpPr>
        <dsp:cNvPr id="0" name=""/>
        <dsp:cNvSpPr/>
      </dsp:nvSpPr>
      <dsp:spPr>
        <a:xfrm>
          <a:off x="1562114" y="2101569"/>
          <a:ext cx="2603909" cy="865865"/>
        </a:xfrm>
        <a:prstGeom prst="ellipse">
          <a:avLst/>
        </a:prstGeom>
        <a:solidFill>
          <a:schemeClr val="accent3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Diversificação</a:t>
          </a:r>
          <a:r>
            <a:rPr lang="en-GB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do </a:t>
          </a:r>
          <a:r>
            <a:rPr lang="en-GB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risco</a:t>
          </a:r>
          <a:endParaRPr lang="en-GB" sz="2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943448" y="2228372"/>
        <a:ext cx="1841241" cy="612259"/>
      </dsp:txXfrm>
    </dsp:sp>
    <dsp:sp modelId="{DC7B1AA8-E44B-4D5B-A7A7-80E4065D8E10}">
      <dsp:nvSpPr>
        <dsp:cNvPr id="0" name=""/>
        <dsp:cNvSpPr/>
      </dsp:nvSpPr>
      <dsp:spPr>
        <a:xfrm rot="13111510">
          <a:off x="4091559" y="1921738"/>
          <a:ext cx="686980" cy="19642"/>
        </a:xfrm>
        <a:custGeom>
          <a:avLst/>
          <a:gdLst/>
          <a:ahLst/>
          <a:cxnLst/>
          <a:rect l="0" t="0" r="0" b="0"/>
          <a:pathLst>
            <a:path>
              <a:moveTo>
                <a:pt x="0" y="9821"/>
              </a:moveTo>
              <a:lnTo>
                <a:pt x="686980" y="982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4417874" y="1914385"/>
        <a:ext cx="34349" cy="34349"/>
      </dsp:txXfrm>
    </dsp:sp>
    <dsp:sp modelId="{E11D4186-CDFF-4EA0-B921-94B1C8778122}">
      <dsp:nvSpPr>
        <dsp:cNvPr id="0" name=""/>
        <dsp:cNvSpPr/>
      </dsp:nvSpPr>
      <dsp:spPr>
        <a:xfrm>
          <a:off x="2473405" y="890471"/>
          <a:ext cx="2395553" cy="86586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Choques</a:t>
          </a:r>
          <a:r>
            <a:rPr lang="en-US" sz="22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2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econômicos</a:t>
          </a:r>
          <a:endParaRPr lang="en-GB" sz="2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24226" y="1017274"/>
        <a:ext cx="1693911" cy="6122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4011D-DBB1-4FAA-8BFB-D236ED6945B6}" type="datetimeFigureOut">
              <a:rPr lang="pt-BR" smtClean="0"/>
              <a:t>28/10/2019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01188"/>
            <a:ext cx="297973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5725" y="9501188"/>
            <a:ext cx="297973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3D27F-A80B-4B8F-A34C-C0ACF3B63F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642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1879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1879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r">
              <a:defRPr sz="1300"/>
            </a:lvl1pPr>
          </a:lstStyle>
          <a:p>
            <a:fld id="{C9F3B3D0-FCFD-4680-A05D-F3268472B20A}" type="datetimeFigureOut">
              <a:rPr lang="pt-BR" smtClean="0"/>
              <a:t>28/10/2019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0950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51" tIns="48225" rIns="96451" bIns="48225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7705" y="4813866"/>
            <a:ext cx="5501640" cy="3938617"/>
          </a:xfrm>
          <a:prstGeom prst="rect">
            <a:avLst/>
          </a:prstGeom>
        </p:spPr>
        <p:txBody>
          <a:bodyPr vert="horz" lIns="96451" tIns="48225" rIns="96451" bIns="48225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0055" cy="501878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5404" y="9500961"/>
            <a:ext cx="2980055" cy="501878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r">
              <a:defRPr sz="1300"/>
            </a:lvl1pPr>
          </a:lstStyle>
          <a:p>
            <a:fld id="{0821480F-040B-48DA-959A-6F3DDF6077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091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1480F-040B-48DA-959A-6F3DDF6077C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1825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EC3B-BB9A-4599-8393-E33D1E49BFC4}" type="datetime1">
              <a:rPr lang="pt-BR" smtClean="0"/>
              <a:t>28/10/2019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2263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0E93B-4411-4806-B34C-AF8F1534C0E6}" type="datetime1">
              <a:rPr lang="pt-BR" smtClean="0"/>
              <a:t>28/10/2019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2141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44352-662B-4580-AC3E-4B980A1A1E1D}" type="datetime1">
              <a:rPr lang="pt-BR" smtClean="0"/>
              <a:t>28/10/2019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9527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697A8-C39B-439F-976E-ADB6D1A1DB8A}" type="datetime1">
              <a:rPr lang="pt-BR" smtClean="0"/>
              <a:t>28/10/2019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5DDF8AC-2C33-4924-81A8-68D9F9E3DAB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1091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3018-8634-4B8B-B59E-2FB0A1C52BF8}" type="datetime1">
              <a:rPr lang="pt-BR" smtClean="0"/>
              <a:t>28/10/2019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25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1C04-997F-44BF-B990-B08D4B735DF8}" type="datetime1">
              <a:rPr lang="pt-BR" smtClean="0"/>
              <a:t>28/10/2019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0139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425F-4C7C-4B53-85AE-12EDA4CC679D}" type="datetime1">
              <a:rPr lang="pt-BR" smtClean="0"/>
              <a:t>28/10/2019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7083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2FC7-46EC-4EA9-B745-CAB25789D48A}" type="datetime1">
              <a:rPr lang="pt-BR" smtClean="0"/>
              <a:t>28/10/2019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696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47A12-4FB9-418B-918A-B953DED6B018}" type="datetime1">
              <a:rPr lang="pt-BR" smtClean="0"/>
              <a:t>28/10/2019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9765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E92A2D-7BDC-43A5-A48E-97E652262A00}" type="datetime1">
              <a:rPr lang="pt-BR" smtClean="0"/>
              <a:t>28/10/2019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DDF8AC-2C33-4924-81A8-68D9F9E3DA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7796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83A0F-28F4-4FA8-BC28-D2DAAFA66D26}" type="datetime1">
              <a:rPr lang="pt-BR" smtClean="0"/>
              <a:t>28/10/2019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9781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25FC7A4-156E-4610-A6B4-182FE5D63B6D}" type="datetime1">
              <a:rPr lang="pt-BR" smtClean="0"/>
              <a:t>28/10/2019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5DDF8AC-2C33-4924-81A8-68D9F9E3DABD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435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00051" y="2382590"/>
            <a:ext cx="10058400" cy="1661375"/>
          </a:xfrm>
        </p:spPr>
        <p:txBody>
          <a:bodyPr>
            <a:normAutofit/>
          </a:bodyPr>
          <a:lstStyle/>
          <a:p>
            <a:pPr algn="ctr"/>
            <a:r>
              <a:rPr lang="pt-BR" sz="5000" b="1" dirty="0" smtClean="0"/>
              <a:t>Precificação de ações na América Latina: o efeito </a:t>
            </a:r>
            <a:r>
              <a:rPr lang="pt-BR" sz="5000" b="1" dirty="0" err="1" smtClean="0"/>
              <a:t>sincronicidade</a:t>
            </a:r>
            <a:endParaRPr lang="pt-BR" sz="5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0050" y="4391696"/>
            <a:ext cx="10058400" cy="1906073"/>
          </a:xfrm>
        </p:spPr>
        <p:txBody>
          <a:bodyPr>
            <a:normAutofit/>
          </a:bodyPr>
          <a:lstStyle/>
          <a:p>
            <a:pPr algn="r"/>
            <a:r>
              <a:rPr lang="pt-BR" dirty="0" smtClean="0"/>
              <a:t>                                         </a:t>
            </a:r>
            <a:endParaRPr lang="pt-BR" b="1" dirty="0" smtClean="0"/>
          </a:p>
          <a:p>
            <a:pPr algn="r"/>
            <a:r>
              <a:rPr lang="pt-BR" b="1" dirty="0" smtClean="0"/>
              <a:t>                                     </a:t>
            </a:r>
          </a:p>
          <a:p>
            <a:endParaRPr lang="pt-BR" dirty="0" smtClean="0"/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200" b="1" dirty="0" smtClean="0"/>
              <a:t>Ribeirão </a:t>
            </a:r>
            <a:r>
              <a:rPr lang="pt-BR" sz="2200" b="1" dirty="0" smtClean="0"/>
              <a:t>Preto-2019</a:t>
            </a:r>
            <a:endParaRPr lang="pt-BR" sz="2200" b="1" dirty="0" smtClean="0"/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pt-BR" sz="2200" dirty="0"/>
          </a:p>
        </p:txBody>
      </p:sp>
      <p:pic>
        <p:nvPicPr>
          <p:cNvPr id="1026" name="Picture 2" descr="FEA-RP/US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130" y="360363"/>
            <a:ext cx="9775064" cy="1339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58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Amostra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10</a:t>
            </a:fld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79511"/>
              </p:ext>
            </p:extLst>
          </p:nvPr>
        </p:nvGraphicFramePr>
        <p:xfrm>
          <a:off x="1313645" y="1828801"/>
          <a:ext cx="9842036" cy="356899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967251"/>
                <a:gridCol w="2133599"/>
                <a:gridCol w="2871316"/>
                <a:gridCol w="2869870"/>
              </a:tblGrid>
              <a:tr h="9077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 dirty="0">
                          <a:effectLst/>
                        </a:rPr>
                        <a:t>País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 dirty="0">
                          <a:effectLst/>
                        </a:rPr>
                        <a:t>Quantidade de empresas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 dirty="0">
                          <a:effectLst/>
                        </a:rPr>
                        <a:t>Observações válidas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>
                          <a:effectLst/>
                        </a:rPr>
                        <a:t>Frequências relativas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435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>
                          <a:effectLst/>
                        </a:rPr>
                        <a:t>Argentina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 dirty="0">
                          <a:effectLst/>
                        </a:rPr>
                        <a:t>46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 dirty="0">
                          <a:effectLst/>
                        </a:rPr>
                        <a:t>9.572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>
                          <a:effectLst/>
                        </a:rPr>
                        <a:t>16,25%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435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>
                          <a:effectLst/>
                        </a:rPr>
                        <a:t>Brasil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>
                          <a:effectLst/>
                        </a:rPr>
                        <a:t>87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 dirty="0">
                          <a:effectLst/>
                        </a:rPr>
                        <a:t>17.664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>
                          <a:effectLst/>
                        </a:rPr>
                        <a:t>29,99%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435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>
                          <a:effectLst/>
                        </a:rPr>
                        <a:t>Chile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>
                          <a:effectLst/>
                        </a:rPr>
                        <a:t>71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>
                          <a:effectLst/>
                        </a:rPr>
                        <a:t>14.229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 dirty="0">
                          <a:effectLst/>
                        </a:rPr>
                        <a:t>24,16%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435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>
                          <a:effectLst/>
                        </a:rPr>
                        <a:t>México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>
                          <a:effectLst/>
                        </a:rPr>
                        <a:t>48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>
                          <a:effectLst/>
                        </a:rPr>
                        <a:t>9.970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 dirty="0">
                          <a:effectLst/>
                        </a:rPr>
                        <a:t>16,93%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435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>
                          <a:effectLst/>
                        </a:rPr>
                        <a:t>Peru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>
                          <a:effectLst/>
                        </a:rPr>
                        <a:t>38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>
                          <a:effectLst/>
                        </a:rPr>
                        <a:t>7.471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 dirty="0">
                          <a:effectLst/>
                        </a:rPr>
                        <a:t>12,68%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435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>
                          <a:effectLst/>
                        </a:rPr>
                        <a:t>Total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>
                          <a:effectLst/>
                        </a:rPr>
                        <a:t>290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>
                          <a:effectLst/>
                        </a:rPr>
                        <a:t>58.906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 dirty="0">
                          <a:effectLst/>
                        </a:rPr>
                        <a:t>100,00%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1313645" y="5447763"/>
            <a:ext cx="98420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Amostra secundária para o caso brasileiro: 106 empresas (janeiro de 2006 a abril de 2018)- 14.128 observações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28973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Mensuração dos NSPA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11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Espaço Reservado para Conteúdo 4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168700"/>
              </a:xfrm>
            </p:spPr>
            <p:txBody>
              <a:bodyPr/>
              <a:lstStyle/>
              <a:p>
                <a:r>
                  <a:rPr lang="pt-BR" sz="3000" b="1" dirty="0" smtClean="0"/>
                  <a:t>Etapa 1: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3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sz="3000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pt-BR" sz="3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t-BR" sz="3000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pt-BR" sz="3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sz="3000" b="0" i="1" smtClean="0">
                        <a:latin typeface="Cambria Math" panose="02040503050406030204" pitchFamily="18" charset="0"/>
                      </a:rPr>
                      <m:t>α</m:t>
                    </m:r>
                    <m:r>
                      <a:rPr lang="pt-BR" sz="3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3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000" b="0" i="1" smtClean="0">
                            <a:latin typeface="Cambria Math" panose="02040503050406030204" pitchFamily="18" charset="0"/>
                          </a:rPr>
                          <m:t>β</m:t>
                        </m:r>
                      </m:e>
                      <m:sub>
                        <m:r>
                          <a:rPr lang="pt-BR" sz="3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sz="3000" dirty="0" smtClean="0"/>
                  <a:t>MKT+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30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000" i="1" dirty="0" smtClean="0">
                            <a:latin typeface="Cambria Math" panose="02040503050406030204" pitchFamily="18" charset="0"/>
                          </a:rPr>
                          <m:t>ε</m:t>
                        </m:r>
                      </m:e>
                      <m:sub>
                        <m:r>
                          <a:rPr lang="pt-BR" sz="30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pt-BR" sz="3000" dirty="0" smtClean="0"/>
              </a:p>
              <a:p>
                <a:endParaRPr lang="pt-BR" sz="3000" dirty="0" smtClean="0"/>
              </a:p>
              <a:p>
                <a:r>
                  <a:rPr lang="pt-BR" sz="3000" b="1" dirty="0" smtClean="0"/>
                  <a:t>Etapa 2: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3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sz="3000" b="0" i="1" smtClean="0">
                            <a:latin typeface="Cambria Math" panose="02040503050406030204" pitchFamily="18" charset="0"/>
                          </a:rPr>
                          <m:t>𝑁𝑆𝑃𝐴</m:t>
                        </m:r>
                      </m:e>
                      <m:sub>
                        <m:r>
                          <a:rPr lang="pt-BR" sz="3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pt-BR" sz="30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pt-BR" sz="3000" b="0" i="0" smtClean="0">
                        <a:latin typeface="Cambria Math" panose="02040503050406030204" pitchFamily="18" charset="0"/>
                      </a:rPr>
                      <m:t>ln</m:t>
                    </m:r>
                    <m:d>
                      <m:dPr>
                        <m:ctrlPr>
                          <a:rPr lang="pt-BR" sz="3000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t-BR" sz="3000" b="0" i="1" smtClean="0">
                                <a:latin typeface="Cambria Math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pt-BR" sz="3000" b="0" i="1" smtClean="0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pt-BR" sz="3000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pt-BR" sz="3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pt-BR" sz="3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sSubSup>
                              <m:sSubSupPr>
                                <m:ctrlPr>
                                  <a:rPr lang="pt-BR" sz="3000" b="0" i="1" smtClean="0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pt-BR" sz="3000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pt-BR" sz="3000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pt-BR" sz="3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pt-BR" sz="3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</m:e>
                    </m:d>
                  </m:oMath>
                </a14:m>
                <a:endParaRPr lang="pt-BR" sz="3000" dirty="0" smtClean="0"/>
              </a:p>
              <a:p>
                <a:endParaRPr lang="pt-BR" sz="3000" dirty="0" smtClean="0"/>
              </a:p>
              <a:p>
                <a:r>
                  <a:rPr lang="pt-BR" sz="3000" b="1" dirty="0" smtClean="0"/>
                  <a:t>Etapa 3: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3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sz="3000" b="0" i="1" smtClean="0">
                            <a:latin typeface="Cambria Math" panose="02040503050406030204" pitchFamily="18" charset="0"/>
                          </a:rPr>
                          <m:t>𝐹𝑎𝑐𝑡𝑜𝑟</m:t>
                        </m:r>
                        <m:r>
                          <a:rPr lang="pt-BR" sz="3000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pt-BR" sz="3000" b="0" i="1" smtClean="0">
                            <a:latin typeface="Cambria Math" panose="02040503050406030204" pitchFamily="18" charset="0"/>
                          </a:rPr>
                          <m:t>𝑁𝑆𝑃𝐴</m:t>
                        </m:r>
                      </m:e>
                      <m:sub>
                        <m:r>
                          <a:rPr lang="pt-BR" sz="3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pt-BR" sz="3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sz="3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sz="3000" b="0" i="1" smtClean="0">
                            <a:latin typeface="Cambria Math" panose="02040503050406030204" pitchFamily="18" charset="0"/>
                          </a:rPr>
                          <m:t>𝑆𝑀𝐴𝐿𝐿</m:t>
                        </m:r>
                        <m:r>
                          <a:rPr lang="pt-BR" sz="3000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pt-BR" sz="3000" b="0" i="1" smtClean="0">
                            <a:latin typeface="Cambria Math" panose="02040503050406030204" pitchFamily="18" charset="0"/>
                          </a:rPr>
                          <m:t>𝑁𝑆𝑃𝐴</m:t>
                        </m:r>
                      </m:e>
                      <m:sub>
                        <m:r>
                          <a:rPr lang="pt-BR" sz="3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pt-BR" sz="30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pt-BR" sz="3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sz="3000" b="0" i="1" smtClean="0">
                            <a:latin typeface="Cambria Math" panose="02040503050406030204" pitchFamily="18" charset="0"/>
                          </a:rPr>
                          <m:t>𝐵𝑖𝑔</m:t>
                        </m:r>
                        <m:r>
                          <a:rPr lang="pt-BR" sz="3000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pt-BR" sz="3000" b="0" i="1" smtClean="0">
                            <a:latin typeface="Cambria Math" panose="02040503050406030204" pitchFamily="18" charset="0"/>
                          </a:rPr>
                          <m:t>𝑁𝑆𝑃𝐴</m:t>
                        </m:r>
                      </m:e>
                      <m:sub>
                        <m:r>
                          <a:rPr lang="pt-BR" sz="3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pt-BR" dirty="0" smtClean="0"/>
                  <a:t> </a:t>
                </a:r>
                <a:endParaRPr lang="pt-BR" dirty="0"/>
              </a:p>
            </p:txBody>
          </p:sp>
        </mc:Choice>
        <mc:Fallback xmlns="">
          <p:sp>
            <p:nvSpPr>
              <p:cNvPr id="5" name="Espaço Reservado para Conteúdo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168700"/>
              </a:xfrm>
              <a:blipFill rotWithShape="0">
                <a:blip r:embed="rId2"/>
                <a:stretch>
                  <a:fillRect l="-1394" t="-292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538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11132"/>
          </a:xfrm>
        </p:spPr>
        <p:txBody>
          <a:bodyPr/>
          <a:lstStyle/>
          <a:p>
            <a:r>
              <a:rPr lang="pt-BR" dirty="0" smtClean="0"/>
              <a:t>Regressão de dados em painel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12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Espaço Reservado para Conteúdo 4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168700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</a:pPr>
                <a:r>
                  <a:rPr lang="pt-BR" sz="28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pt-BR" sz="28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𝑅𝑓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pt-BR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sz="28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pt-BR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𝑅𝑀𝐺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pt-BR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𝑅𝑀𝐺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pt-BR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𝑅𝑀𝐺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−2</m:t>
                        </m:r>
                      </m:sub>
                    </m:sSub>
                    <m:r>
                      <a:rPr lang="pt-BR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𝑆𝑀𝐵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pt-BR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𝐻𝑀𝐿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pt-BR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𝐶𝑀𝐴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pt-BR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𝑅𝑀𝑊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pt-BR" sz="2800" i="1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𝐹𝑎𝑐𝑡𝑜𝑟</m:t>
                        </m:r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𝑁𝑆𝑃𝐴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pt-BR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9</m:t>
                        </m:r>
                      </m:sub>
                    </m:sSub>
                    <m:r>
                      <a:rPr lang="pt-BR" sz="2800" i="1">
                        <a:latin typeface="Cambria Math" panose="02040503050406030204" pitchFamily="18" charset="0"/>
                      </a:rPr>
                      <m:t>𝐶𝑜𝑛𝑑</m:t>
                    </m:r>
                    <m:r>
                      <a:rPr lang="pt-BR" sz="2800" i="1">
                        <a:latin typeface="Cambria Math" panose="02040503050406030204" pitchFamily="18" charset="0"/>
                      </a:rPr>
                      <m:t>_</m:t>
                    </m:r>
                    <m:r>
                      <a:rPr lang="pt-BR" sz="2800" i="1">
                        <a:latin typeface="Cambria Math" panose="02040503050406030204" pitchFamily="18" charset="0"/>
                      </a:rPr>
                      <m:t>𝑁𝑆𝑃𝐴</m:t>
                    </m:r>
                    <m:r>
                      <a:rPr lang="pt-BR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r>
                      <a:rPr lang="pt-BR" sz="2800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pt-BR" sz="2800" i="1">
                        <a:latin typeface="Cambria Math" panose="02040503050406030204" pitchFamily="18" charset="0"/>
                      </a:rPr>
                      <m:t>1_</m:t>
                    </m:r>
                    <m:r>
                      <a:rPr lang="pt-BR" sz="2800" i="1">
                        <a:latin typeface="Cambria Math" panose="02040503050406030204" pitchFamily="18" charset="0"/>
                      </a:rPr>
                      <m:t>𝐼𝑛𝑐𝑜𝑛𝑑</m:t>
                    </m:r>
                    <m:r>
                      <a:rPr lang="pt-BR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r>
                      <a:rPr lang="pt-BR" sz="2800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pt-BR" sz="2800" i="1">
                        <a:latin typeface="Cambria Math" panose="02040503050406030204" pitchFamily="18" charset="0"/>
                      </a:rPr>
                      <m:t>_</m:t>
                    </m:r>
                    <m:r>
                      <a:rPr lang="pt-BR" sz="2800" i="1">
                        <a:latin typeface="Cambria Math" panose="02040503050406030204" pitchFamily="18" charset="0"/>
                      </a:rPr>
                      <m:t>𝐴𝑟𝑔𝑒𝑛𝑡𝑖𝑛𝑎</m:t>
                    </m:r>
                    <m:r>
                      <a:rPr lang="pt-BR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pt-BR" sz="2800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pt-BR" sz="2800" i="1">
                        <a:latin typeface="Cambria Math" panose="02040503050406030204" pitchFamily="18" charset="0"/>
                      </a:rPr>
                      <m:t>_</m:t>
                    </m:r>
                    <m:r>
                      <a:rPr lang="pt-BR" sz="2800" i="1">
                        <a:latin typeface="Cambria Math" panose="02040503050406030204" pitchFamily="18" charset="0"/>
                      </a:rPr>
                      <m:t>𝐶h𝑖𝑙𝑒</m:t>
                    </m:r>
                    <m:r>
                      <a:rPr lang="pt-BR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13</m:t>
                        </m:r>
                      </m:sub>
                    </m:sSub>
                    <m:r>
                      <a:rPr lang="pt-BR" sz="2800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pt-BR" sz="2800" i="1">
                        <a:latin typeface="Cambria Math" panose="02040503050406030204" pitchFamily="18" charset="0"/>
                      </a:rPr>
                      <m:t>_</m:t>
                    </m:r>
                    <m:r>
                      <a:rPr lang="pt-BR" sz="2800" i="1">
                        <a:latin typeface="Cambria Math" panose="02040503050406030204" pitchFamily="18" charset="0"/>
                      </a:rPr>
                      <m:t>𝑀𝑒𝑥𝑖𝑐𝑜</m:t>
                    </m:r>
                    <m:r>
                      <a:rPr lang="pt-BR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14</m:t>
                        </m:r>
                      </m:sub>
                    </m:sSub>
                    <m:r>
                      <a:rPr lang="pt-BR" sz="2800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pt-BR" sz="2800" i="1">
                        <a:latin typeface="Cambria Math" panose="02040503050406030204" pitchFamily="18" charset="0"/>
                      </a:rPr>
                      <m:t>_</m:t>
                    </m:r>
                    <m:r>
                      <a:rPr lang="pt-BR" sz="2800" i="1">
                        <a:latin typeface="Cambria Math" panose="02040503050406030204" pitchFamily="18" charset="0"/>
                      </a:rPr>
                      <m:t>𝑃𝑒𝑟𝑢</m:t>
                    </m:r>
                    <m:r>
                      <a:rPr lang="pt-BR" sz="2800" i="1">
                        <a:latin typeface="Cambria Math" panose="02040503050406030204" pitchFamily="18" charset="0"/>
                      </a:rPr>
                      <m:t> +</m:t>
                    </m:r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pt-BR" sz="2800" dirty="0"/>
              </a:p>
            </p:txBody>
          </p:sp>
        </mc:Choice>
        <mc:Fallback xmlns="">
          <p:sp>
            <p:nvSpPr>
              <p:cNvPr id="5" name="Espaço Reservado para Conteúdo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16870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279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de portfólios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 Portfólios 3X3 (9 portfólios)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NSPA (variável fixa)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Coeficiente beta;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Porte das empresas;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Relação PL/P (</a:t>
            </a:r>
            <a:r>
              <a:rPr lang="pt-BR" sz="2600" dirty="0" err="1" smtClean="0"/>
              <a:t>book-to</a:t>
            </a:r>
            <a:r>
              <a:rPr lang="pt-BR" sz="2600" dirty="0" smtClean="0"/>
              <a:t> </a:t>
            </a:r>
            <a:r>
              <a:rPr lang="pt-BR" sz="2600" dirty="0" err="1" smtClean="0"/>
              <a:t>market</a:t>
            </a:r>
            <a:r>
              <a:rPr lang="pt-BR" sz="2600" dirty="0" smtClean="0"/>
              <a:t>);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Lucratividade bruta;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t-BR" sz="2600" i="1" dirty="0" err="1" smtClean="0"/>
              <a:t>Accruals</a:t>
            </a:r>
            <a:r>
              <a:rPr lang="pt-BR" sz="2600" i="1" dirty="0" smtClean="0"/>
              <a:t>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t-BR" sz="2600" i="1" dirty="0" smtClean="0"/>
              <a:t>Investimentos;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t-BR" sz="2600" i="1" dirty="0" smtClean="0"/>
              <a:t>Taxa de crescimento das receitas.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pt-BR" sz="2600" b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13</a:t>
            </a:fld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508874"/>
              </p:ext>
            </p:extLst>
          </p:nvPr>
        </p:nvGraphicFramePr>
        <p:xfrm>
          <a:off x="5822539" y="1921278"/>
          <a:ext cx="6141934" cy="2993859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1744098"/>
                <a:gridCol w="1116372"/>
                <a:gridCol w="1144697"/>
                <a:gridCol w="1004790"/>
                <a:gridCol w="1131977"/>
              </a:tblGrid>
              <a:tr h="571596">
                <a:tc>
                  <a:txBody>
                    <a:bodyPr/>
                    <a:lstStyle/>
                    <a:p>
                      <a:endParaRPr lang="pt-BR" sz="1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</a:rPr>
                        <a:t>NSPA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07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Coeficiente Beta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baixo (1)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médio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alto (2)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Diferença (1-2)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15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Coef. beta baixo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-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-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-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-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15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Coef. beta médio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-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-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-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-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15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Coef. beta alto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-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-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-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-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5912692" y="5101436"/>
            <a:ext cx="5589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Teste GRS (</a:t>
            </a:r>
            <a:r>
              <a:rPr lang="pt-BR" sz="2000" dirty="0" err="1" smtClean="0"/>
              <a:t>Gibbons</a:t>
            </a:r>
            <a:r>
              <a:rPr lang="pt-BR" sz="2000" dirty="0" smtClean="0"/>
              <a:t>, Ross, &amp; </a:t>
            </a:r>
            <a:r>
              <a:rPr lang="pt-BR" sz="2000" dirty="0" err="1" smtClean="0"/>
              <a:t>Shanken</a:t>
            </a:r>
            <a:r>
              <a:rPr lang="pt-BR" sz="2000" dirty="0" smtClean="0"/>
              <a:t>, 1989)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14400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11132"/>
          </a:xfrm>
        </p:spPr>
        <p:txBody>
          <a:bodyPr/>
          <a:lstStyle/>
          <a:p>
            <a:r>
              <a:rPr lang="pt-BR" dirty="0" smtClean="0"/>
              <a:t>NSPA: informações ou ruídos?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14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Espaço Reservado para Conteúdo 4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168700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</a:pPr>
                <a:r>
                  <a:rPr lang="pt-BR" dirty="0" smtClean="0"/>
                  <a:t> </a:t>
                </a:r>
                <a14:m>
                  <m:oMath xmlns:m="http://schemas.openxmlformats.org/officeDocument/2006/math">
                    <m:r>
                      <a:rPr lang="pt-BR" sz="2600" i="1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pt-BR" sz="26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t-BR" sz="2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t-BR" sz="2600" i="1">
                                <a:latin typeface="Cambria Math" panose="02040503050406030204" pitchFamily="18" charset="0"/>
                              </a:rPr>
                              <m:t>𝑀𝑉</m:t>
                            </m:r>
                          </m:e>
                          <m:sub>
                            <m:r>
                              <a:rPr lang="pt-BR" sz="2600" i="1">
                                <a:latin typeface="Cambria Math" panose="02040503050406030204" pitchFamily="18" charset="0"/>
                              </a:rPr>
                              <m:t>𝑖𝑡</m:t>
                            </m:r>
                          </m:sub>
                        </m:sSub>
                      </m:e>
                    </m:d>
                    <m:r>
                      <a:rPr lang="pt-BR" sz="2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sz="2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pt-BR" sz="2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pt-BR" sz="2600" i="1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pt-BR" sz="26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t-BR" sz="2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t-BR" sz="2600" i="1">
                                <a:latin typeface="Cambria Math" panose="02040503050406030204" pitchFamily="18" charset="0"/>
                              </a:rPr>
                              <m:t>𝐵𝑜𝑜𝑘</m:t>
                            </m:r>
                          </m:e>
                          <m:sub>
                            <m:r>
                              <a:rPr lang="pt-BR" sz="2600" i="1">
                                <a:latin typeface="Cambria Math" panose="02040503050406030204" pitchFamily="18" charset="0"/>
                              </a:rPr>
                              <m:t>𝑖𝑡</m:t>
                            </m:r>
                          </m:sub>
                        </m:sSub>
                      </m:e>
                    </m:d>
                    <m:r>
                      <a:rPr lang="pt-BR" sz="2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t-BR" sz="2600" i="1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pt-BR" sz="2600" i="1">
                            <a:latin typeface="Cambria Math"/>
                          </a:rPr>
                        </m:ctrlPr>
                      </m:dPr>
                      <m:e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𝐴𝑏𝑠</m:t>
                        </m:r>
                        <m:d>
                          <m:dPr>
                            <m:ctrlPr>
                              <a:rPr lang="pt-BR" sz="26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t-BR" sz="2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pt-BR" sz="2600" i="1">
                                    <a:latin typeface="Cambria Math" panose="02040503050406030204" pitchFamily="18" charset="0"/>
                                  </a:rPr>
                                  <m:t>𝑁𝑒𝑡𝐼𝑛𝑐𝑜𝑚𝑒</m:t>
                                </m:r>
                              </m:e>
                              <m:sub>
                                <m:r>
                                  <a:rPr lang="pt-BR" sz="2600" i="1">
                                    <a:latin typeface="Cambria Math" panose="02040503050406030204" pitchFamily="18" charset="0"/>
                                  </a:rPr>
                                  <m:t>𝑖𝑡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pt-BR" sz="2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pt-BR" sz="2600" i="1">
                        <a:latin typeface="Cambria Math" panose="02040503050406030204" pitchFamily="18" charset="0"/>
                      </a:rPr>
                      <m:t>𝐷</m:t>
                    </m:r>
                    <m:sSub>
                      <m:sSubPr>
                        <m:ctrlPr>
                          <a:rPr lang="pt-BR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𝐿𝑜𝑠𝑠</m:t>
                        </m:r>
                      </m:e>
                      <m:sub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pt-BR" sz="2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pt-BR" sz="2600" i="1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pt-BR" sz="2600" i="1">
                            <a:latin typeface="Cambria Math"/>
                          </a:rPr>
                        </m:ctrlPr>
                      </m:dPr>
                      <m:e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𝐴𝑏𝑠</m:t>
                        </m:r>
                        <m:d>
                          <m:dPr>
                            <m:ctrlPr>
                              <a:rPr lang="pt-BR" sz="26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t-BR" sz="2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pt-BR" sz="2600" i="1">
                                    <a:latin typeface="Cambria Math" panose="02040503050406030204" pitchFamily="18" charset="0"/>
                                  </a:rPr>
                                  <m:t>𝑁𝑒𝑡𝐼𝑛𝑐𝑜𝑚𝑒</m:t>
                                </m:r>
                              </m:e>
                              <m:sub>
                                <m:r>
                                  <a:rPr lang="pt-BR" sz="2600" i="1">
                                    <a:latin typeface="Cambria Math" panose="02040503050406030204" pitchFamily="18" charset="0"/>
                                  </a:rPr>
                                  <m:t>𝑖𝑡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pt-BR" sz="26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pt-BR" sz="2600" i="1">
                        <a:latin typeface="Cambria Math" panose="02040503050406030204" pitchFamily="18" charset="0"/>
                      </a:rPr>
                      <m:t>𝐷</m:t>
                    </m:r>
                    <m:sSub>
                      <m:sSubPr>
                        <m:ctrlPr>
                          <a:rPr lang="pt-BR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𝑁𝑆𝑃𝐴</m:t>
                        </m:r>
                      </m:e>
                      <m:sub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pt-BR" sz="2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pt-BR" sz="2600" i="1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pt-BR" sz="2600" i="1">
                            <a:latin typeface="Cambria Math"/>
                          </a:rPr>
                        </m:ctrlPr>
                      </m:dPr>
                      <m:e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𝐴𝑏𝑠</m:t>
                        </m:r>
                        <m:d>
                          <m:dPr>
                            <m:ctrlPr>
                              <a:rPr lang="pt-BR" sz="26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t-BR" sz="2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pt-BR" sz="2600" i="1">
                                    <a:latin typeface="Cambria Math" panose="02040503050406030204" pitchFamily="18" charset="0"/>
                                  </a:rPr>
                                  <m:t>𝑁𝑒𝑡𝐼𝑛𝑐𝑜𝑚𝑒</m:t>
                                </m:r>
                              </m:e>
                              <m:sub>
                                <m:r>
                                  <a:rPr lang="pt-BR" sz="2600" i="1">
                                    <a:latin typeface="Cambria Math" panose="02040503050406030204" pitchFamily="18" charset="0"/>
                                  </a:rPr>
                                  <m:t>𝑖𝑡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pt-BR" sz="26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pt-BR" sz="2600" i="1">
                        <a:latin typeface="Cambria Math" panose="02040503050406030204" pitchFamily="18" charset="0"/>
                      </a:rPr>
                      <m:t>𝐷</m:t>
                    </m:r>
                    <m:sSub>
                      <m:sSubPr>
                        <m:ctrlPr>
                          <a:rPr lang="pt-BR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𝐵𝑖𝑑𝐴𝑠𝑘</m:t>
                        </m:r>
                      </m:e>
                      <m:sub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pt-BR" sz="2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pt-BR" sz="2600" i="1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pt-BR" sz="26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t-BR" sz="2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t-BR" sz="2600" i="1">
                                <a:latin typeface="Cambria Math" panose="02040503050406030204" pitchFamily="18" charset="0"/>
                              </a:rPr>
                              <m:t>𝐿𝑒𝑣</m:t>
                            </m:r>
                          </m:e>
                          <m:sub>
                            <m:r>
                              <a:rPr lang="pt-BR" sz="2600" i="1">
                                <a:latin typeface="Cambria Math" panose="02040503050406030204" pitchFamily="18" charset="0"/>
                              </a:rPr>
                              <m:t>𝑖𝑡</m:t>
                            </m:r>
                          </m:sub>
                        </m:sSub>
                      </m:e>
                    </m:d>
                    <m:r>
                      <a:rPr lang="pt-BR" sz="2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  <m:r>
                      <a:rPr lang="pt-BR" sz="2600" i="1">
                        <a:latin typeface="Cambria Math" panose="02040503050406030204" pitchFamily="18" charset="0"/>
                      </a:rPr>
                      <m:t>𝐷𝐶h𝑖𝑙𝑒</m:t>
                    </m:r>
                    <m:r>
                      <a:rPr lang="pt-BR" sz="2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  <m:r>
                      <a:rPr lang="pt-BR" sz="2600" i="1">
                        <a:latin typeface="Cambria Math" panose="02040503050406030204" pitchFamily="18" charset="0"/>
                      </a:rPr>
                      <m:t>𝐷𝑀𝑒𝑥𝑖𝑐𝑜</m:t>
                    </m:r>
                    <m:r>
                      <a:rPr lang="pt-BR" sz="2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pt-BR" sz="26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pt-BR" sz="2600" dirty="0"/>
              </a:p>
            </p:txBody>
          </p:sp>
        </mc:Choice>
        <mc:Fallback xmlns="">
          <p:sp>
            <p:nvSpPr>
              <p:cNvPr id="5" name="Espaço Reservado para Conteúdo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168700"/>
              </a:xfrm>
              <a:blipFill rotWithShape="0">
                <a:blip r:embed="rId2"/>
                <a:stretch>
                  <a:fillRect l="-60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305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11132"/>
          </a:xfrm>
        </p:spPr>
        <p:txBody>
          <a:bodyPr/>
          <a:lstStyle/>
          <a:p>
            <a:r>
              <a:rPr lang="pt-BR" dirty="0" smtClean="0"/>
              <a:t>NSPA médios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15</a:t>
            </a:fld>
            <a:endParaRPr lang="pt-BR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9309779"/>
              </p:ext>
            </p:extLst>
          </p:nvPr>
        </p:nvGraphicFramePr>
        <p:xfrm>
          <a:off x="1365162" y="2057399"/>
          <a:ext cx="9790518" cy="4214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423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1031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Correlações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16</a:t>
            </a:fld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503661"/>
              </p:ext>
            </p:extLst>
          </p:nvPr>
        </p:nvGraphicFramePr>
        <p:xfrm>
          <a:off x="787792" y="1022417"/>
          <a:ext cx="10944664" cy="5111096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388738"/>
                <a:gridCol w="1622738"/>
                <a:gridCol w="1996225"/>
                <a:gridCol w="1738648"/>
                <a:gridCol w="1481070"/>
                <a:gridCol w="1429555"/>
                <a:gridCol w="1287690"/>
              </a:tblGrid>
              <a:tr h="592720"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>
                          <a:effectLst/>
                        </a:rPr>
                        <a:t>Painel A: correlações bivariadas- variável de referência </a:t>
                      </a:r>
                      <a:r>
                        <a:rPr lang="pt-BR" sz="2100" dirty="0" err="1">
                          <a:effectLst/>
                        </a:rPr>
                        <a:t>Factor_NSPA</a:t>
                      </a:r>
                      <a:r>
                        <a:rPr lang="pt-BR" sz="2100" baseline="-25000" dirty="0" err="1">
                          <a:effectLst/>
                        </a:rPr>
                        <a:t>t</a:t>
                      </a:r>
                      <a:endParaRPr lang="pt-BR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92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>
                          <a:effectLst/>
                        </a:rPr>
                        <a:t>Variáveis</a:t>
                      </a:r>
                      <a:endParaRPr lang="pt-BR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>
                          <a:effectLst/>
                        </a:rPr>
                        <a:t>Argentina</a:t>
                      </a:r>
                      <a:endParaRPr lang="pt-BR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>
                          <a:effectLst/>
                        </a:rPr>
                        <a:t>Brasil</a:t>
                      </a:r>
                      <a:endParaRPr lang="pt-BR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</a:rPr>
                        <a:t>Chile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</a:rPr>
                        <a:t>México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</a:rPr>
                        <a:t>Peru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</a:rPr>
                        <a:t>AL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158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>
                          <a:effectLst/>
                        </a:rPr>
                        <a:t>RML</a:t>
                      </a:r>
                      <a:endParaRPr lang="pt-BR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b="1" dirty="0">
                          <a:effectLst/>
                        </a:rPr>
                        <a:t>-0,361***</a:t>
                      </a:r>
                      <a:endParaRPr lang="pt-BR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b="1" dirty="0">
                          <a:effectLst/>
                        </a:rPr>
                        <a:t>-0,386***</a:t>
                      </a:r>
                      <a:endParaRPr lang="pt-BR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b="1" dirty="0">
                          <a:effectLst/>
                        </a:rPr>
                        <a:t>-0,056***</a:t>
                      </a:r>
                      <a:endParaRPr lang="pt-BR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b="1" dirty="0">
                          <a:effectLst/>
                        </a:rPr>
                        <a:t>-0,532***</a:t>
                      </a:r>
                      <a:endParaRPr lang="pt-BR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b="1" dirty="0">
                          <a:effectLst/>
                        </a:rPr>
                        <a:t>-0,445***</a:t>
                      </a:r>
                      <a:endParaRPr lang="pt-BR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b="1" dirty="0">
                          <a:effectLst/>
                        </a:rPr>
                        <a:t>-0,271***</a:t>
                      </a:r>
                      <a:endParaRPr lang="pt-BR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158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>
                          <a:effectLst/>
                        </a:rPr>
                        <a:t>RMG</a:t>
                      </a:r>
                      <a:endParaRPr lang="pt-BR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b="1" dirty="0">
                          <a:effectLst/>
                        </a:rPr>
                        <a:t>-0,197***</a:t>
                      </a:r>
                      <a:endParaRPr lang="pt-BR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b="1" dirty="0">
                          <a:effectLst/>
                        </a:rPr>
                        <a:t>-0,307***</a:t>
                      </a:r>
                      <a:endParaRPr lang="pt-BR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b="1" dirty="0">
                          <a:effectLst/>
                        </a:rPr>
                        <a:t>0,012</a:t>
                      </a:r>
                      <a:endParaRPr lang="pt-BR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b="1" dirty="0">
                          <a:effectLst/>
                        </a:rPr>
                        <a:t>-0,408***</a:t>
                      </a:r>
                      <a:endParaRPr lang="pt-BR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b="1" dirty="0">
                          <a:effectLst/>
                        </a:rPr>
                        <a:t>-0,087***</a:t>
                      </a:r>
                      <a:endParaRPr lang="pt-BR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b="1" dirty="0">
                          <a:effectLst/>
                        </a:rPr>
                        <a:t>-0,131***</a:t>
                      </a:r>
                      <a:endParaRPr lang="pt-BR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158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</a:rPr>
                        <a:t>SMB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>
                          <a:effectLst/>
                        </a:rPr>
                        <a:t>-0,008</a:t>
                      </a:r>
                      <a:endParaRPr lang="pt-BR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</a:rPr>
                        <a:t>0,064***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>
                          <a:effectLst/>
                        </a:rPr>
                        <a:t>-0,010</a:t>
                      </a:r>
                      <a:endParaRPr lang="pt-BR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>
                          <a:effectLst/>
                        </a:rPr>
                        <a:t>-0,271***</a:t>
                      </a:r>
                      <a:endParaRPr lang="pt-BR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>
                          <a:effectLst/>
                        </a:rPr>
                        <a:t>0,053***</a:t>
                      </a:r>
                      <a:endParaRPr lang="pt-BR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</a:rPr>
                        <a:t>-0,013***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2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>
                          <a:effectLst/>
                        </a:rPr>
                        <a:t>HML</a:t>
                      </a:r>
                      <a:endParaRPr lang="pt-BR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</a:rPr>
                        <a:t>0,042***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</a:rPr>
                        <a:t>-0,065***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</a:rPr>
                        <a:t>0,031***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>
                          <a:effectLst/>
                        </a:rPr>
                        <a:t>0,078***</a:t>
                      </a:r>
                      <a:endParaRPr lang="pt-BR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>
                          <a:effectLst/>
                        </a:rPr>
                        <a:t>-0,100***</a:t>
                      </a:r>
                      <a:endParaRPr lang="pt-BR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</a:rPr>
                        <a:t>0,000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2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>
                          <a:effectLst/>
                        </a:rPr>
                        <a:t>CMA</a:t>
                      </a:r>
                      <a:endParaRPr lang="pt-BR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</a:rPr>
                        <a:t>0,117***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>
                          <a:effectLst/>
                        </a:rPr>
                        <a:t>-0,024***</a:t>
                      </a:r>
                      <a:endParaRPr lang="pt-BR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</a:rPr>
                        <a:t>0,043***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</a:rPr>
                        <a:t>0,159***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>
                          <a:effectLst/>
                        </a:rPr>
                        <a:t>-0,016</a:t>
                      </a:r>
                      <a:endParaRPr lang="pt-BR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>
                          <a:effectLst/>
                        </a:rPr>
                        <a:t>0,044***</a:t>
                      </a:r>
                      <a:endParaRPr lang="pt-BR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2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</a:rPr>
                        <a:t>RMW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</a:rPr>
                        <a:t>0,179***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</a:rPr>
                        <a:t>0,038***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</a:rPr>
                        <a:t>0,056***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</a:rPr>
                        <a:t>0,315***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</a:rPr>
                        <a:t>-0,039***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>
                          <a:effectLst/>
                        </a:rPr>
                        <a:t>0,081***</a:t>
                      </a:r>
                      <a:endParaRPr lang="pt-BR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08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6643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Resultados regressões (países)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17</a:t>
            </a:fld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734493"/>
              </p:ext>
            </p:extLst>
          </p:nvPr>
        </p:nvGraphicFramePr>
        <p:xfrm>
          <a:off x="103030" y="1017438"/>
          <a:ext cx="11964476" cy="570534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172252"/>
                <a:gridCol w="1503958"/>
                <a:gridCol w="1343661"/>
                <a:gridCol w="1343661"/>
                <a:gridCol w="1503958"/>
                <a:gridCol w="1256440"/>
                <a:gridCol w="1584106"/>
                <a:gridCol w="1256440"/>
              </a:tblGrid>
              <a:tr h="38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Variáveis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Argentina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Brasil (1)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Brasil (2)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Brasil (3)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Chile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México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Peru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</a:tr>
              <a:tr h="38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Constante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0,023***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0,006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0,030***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0,009*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0,002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0,005***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0,010***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</a:tr>
              <a:tr h="38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RML</a:t>
                      </a:r>
                      <a:r>
                        <a:rPr lang="pt-BR" sz="2300" baseline="-25000">
                          <a:effectLst/>
                        </a:rPr>
                        <a:t>t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0,598***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0,515***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1,044***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1,062***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0,873***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0,978***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</a:tr>
              <a:tr h="38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RML</a:t>
                      </a:r>
                      <a:r>
                        <a:rPr lang="pt-BR" sz="2300" baseline="-25000">
                          <a:effectLst/>
                        </a:rPr>
                        <a:t>t-1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0,248***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0,276***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0,100**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-0,050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0,169***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0,049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</a:tr>
              <a:tr h="38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RML</a:t>
                      </a:r>
                      <a:r>
                        <a:rPr lang="pt-BR" sz="2300" baseline="-25000">
                          <a:effectLst/>
                        </a:rPr>
                        <a:t>t-2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-0,036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0,218***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0,206***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0,061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0,081***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-0,018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</a:tr>
              <a:tr h="38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RMG</a:t>
                      </a:r>
                      <a:r>
                        <a:rPr lang="pt-BR" sz="2300" baseline="-25000">
                          <a:effectLst/>
                        </a:rPr>
                        <a:t>t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1,331***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</a:tr>
              <a:tr h="38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RMG</a:t>
                      </a:r>
                      <a:r>
                        <a:rPr lang="pt-BR" sz="2300" baseline="-25000">
                          <a:effectLst/>
                        </a:rPr>
                        <a:t>t-1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0,164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</a:tr>
              <a:tr h="38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RMG</a:t>
                      </a:r>
                      <a:r>
                        <a:rPr lang="pt-BR" sz="2300" baseline="-25000">
                          <a:effectLst/>
                        </a:rPr>
                        <a:t>t-2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0,149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</a:tr>
              <a:tr h="38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 err="1">
                          <a:effectLst/>
                        </a:rPr>
                        <a:t>Factor_NSPA</a:t>
                      </a:r>
                      <a:r>
                        <a:rPr lang="pt-BR" sz="2300" baseline="-25000" dirty="0" err="1">
                          <a:effectLst/>
                        </a:rPr>
                        <a:t>t</a:t>
                      </a:r>
                      <a:endParaRPr lang="pt-BR" sz="23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b="1" dirty="0">
                          <a:effectLst/>
                        </a:rPr>
                        <a:t>0,408***</a:t>
                      </a:r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b="1" dirty="0">
                          <a:effectLst/>
                        </a:rPr>
                        <a:t>0,210**</a:t>
                      </a:r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b="1" dirty="0">
                          <a:effectLst/>
                        </a:rPr>
                        <a:t>1,147***</a:t>
                      </a:r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b="1" dirty="0">
                          <a:effectLst/>
                        </a:rPr>
                        <a:t>0,892***</a:t>
                      </a:r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b="1" dirty="0">
                          <a:effectLst/>
                        </a:rPr>
                        <a:t>0,449***</a:t>
                      </a:r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b="1" dirty="0">
                          <a:effectLst/>
                        </a:rPr>
                        <a:t>0,337***</a:t>
                      </a:r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b="1" dirty="0">
                          <a:effectLst/>
                        </a:rPr>
                        <a:t>0,287***</a:t>
                      </a:r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</a:tr>
              <a:tr h="38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 err="1">
                          <a:effectLst/>
                        </a:rPr>
                        <a:t>Cond_NSPA</a:t>
                      </a:r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b="1" dirty="0">
                          <a:effectLst/>
                        </a:rPr>
                        <a:t>0,055***</a:t>
                      </a:r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b="1" dirty="0">
                          <a:effectLst/>
                        </a:rPr>
                        <a:t>0,121***</a:t>
                      </a:r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b="1" dirty="0">
                          <a:effectLst/>
                        </a:rPr>
                        <a:t>-0,014</a:t>
                      </a:r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b="1" dirty="0">
                          <a:effectLst/>
                        </a:rPr>
                        <a:t>0,015</a:t>
                      </a:r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b="1" dirty="0">
                          <a:effectLst/>
                        </a:rPr>
                        <a:t>-0,021**</a:t>
                      </a:r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b="1" dirty="0">
                          <a:effectLst/>
                        </a:rPr>
                        <a:t>0,003</a:t>
                      </a:r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b="1" dirty="0">
                          <a:effectLst/>
                        </a:rPr>
                        <a:t>-0,006</a:t>
                      </a:r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</a:tr>
              <a:tr h="38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D1_Incond</a:t>
                      </a:r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b="1" dirty="0">
                          <a:effectLst/>
                        </a:rPr>
                        <a:t>0,002</a:t>
                      </a:r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b="1" dirty="0">
                          <a:effectLst/>
                        </a:rPr>
                        <a:t>0,033***</a:t>
                      </a:r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b="1" dirty="0">
                          <a:effectLst/>
                        </a:rPr>
                        <a:t>0,018***</a:t>
                      </a:r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b="1" dirty="0">
                          <a:effectLst/>
                        </a:rPr>
                        <a:t>0,003</a:t>
                      </a:r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b="1" dirty="0">
                          <a:effectLst/>
                        </a:rPr>
                        <a:t>0,004</a:t>
                      </a:r>
                      <a:endParaRPr lang="pt-BR" sz="2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</a:tr>
              <a:tr h="38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SMB</a:t>
                      </a:r>
                      <a:r>
                        <a:rPr lang="pt-BR" sz="2300" baseline="-25000">
                          <a:effectLst/>
                        </a:rPr>
                        <a:t>t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 dirty="0">
                          <a:effectLst/>
                        </a:rPr>
                        <a:t>-0,311</a:t>
                      </a:r>
                      <a:endParaRPr lang="pt-B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</a:tr>
              <a:tr h="38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HML</a:t>
                      </a:r>
                      <a:r>
                        <a:rPr lang="pt-BR" sz="2300" baseline="-25000">
                          <a:effectLst/>
                        </a:rPr>
                        <a:t>t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-0,302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</a:tr>
              <a:tr h="38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CMA</a:t>
                      </a:r>
                      <a:r>
                        <a:rPr lang="pt-BR" sz="2300" baseline="-25000">
                          <a:effectLst/>
                        </a:rPr>
                        <a:t>t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0,006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</a:tr>
              <a:tr h="38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RMW</a:t>
                      </a:r>
                      <a:r>
                        <a:rPr lang="pt-BR" sz="2300" baseline="-25000">
                          <a:effectLst/>
                        </a:rPr>
                        <a:t>t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300">
                          <a:effectLst/>
                        </a:rPr>
                        <a:t>0,445</a:t>
                      </a:r>
                      <a:endParaRPr lang="pt-B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66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6643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Resultados regressões (América Latina)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18</a:t>
            </a:fld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145363"/>
              </p:ext>
            </p:extLst>
          </p:nvPr>
        </p:nvGraphicFramePr>
        <p:xfrm>
          <a:off x="206062" y="914401"/>
          <a:ext cx="11719775" cy="5870265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812806"/>
                <a:gridCol w="2751509"/>
                <a:gridCol w="2639795"/>
                <a:gridCol w="2515665"/>
              </a:tblGrid>
              <a:tr h="367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Variáveis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AL (1)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AL(2)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Al(3)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</a:tr>
              <a:tr h="367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Constante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0,018***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0,004**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0,002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</a:tr>
              <a:tr h="367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RML</a:t>
                      </a:r>
                      <a:r>
                        <a:rPr lang="pt-BR" sz="2400" baseline="-25000">
                          <a:effectLst/>
                        </a:rPr>
                        <a:t>t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0,706***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</a:tr>
              <a:tr h="367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RML</a:t>
                      </a:r>
                      <a:r>
                        <a:rPr lang="pt-BR" sz="2400" baseline="-25000">
                          <a:effectLst/>
                        </a:rPr>
                        <a:t>t-1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0,190***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</a:tr>
              <a:tr h="367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RML</a:t>
                      </a:r>
                      <a:r>
                        <a:rPr lang="pt-BR" sz="2400" baseline="-25000">
                          <a:effectLst/>
                        </a:rPr>
                        <a:t>t-2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0,082***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</a:tr>
              <a:tr h="367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RMG</a:t>
                      </a:r>
                      <a:r>
                        <a:rPr lang="pt-BR" sz="2400" baseline="-25000">
                          <a:effectLst/>
                        </a:rPr>
                        <a:t>t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0,711***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0,714***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</a:tr>
              <a:tr h="367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RMG</a:t>
                      </a:r>
                      <a:r>
                        <a:rPr lang="pt-BR" sz="2400" baseline="-25000" dirty="0">
                          <a:effectLst/>
                        </a:rPr>
                        <a:t>t-1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0,302***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0,316***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</a:tr>
              <a:tr h="367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RMG</a:t>
                      </a:r>
                      <a:r>
                        <a:rPr lang="pt-BR" sz="2400" baseline="-25000">
                          <a:effectLst/>
                        </a:rPr>
                        <a:t>t-2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0,154**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0,157*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</a:tr>
              <a:tr h="367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err="1">
                          <a:effectLst/>
                        </a:rPr>
                        <a:t>Factor_NSPA</a:t>
                      </a:r>
                      <a:r>
                        <a:rPr lang="pt-BR" sz="2400" baseline="-25000" dirty="0" err="1">
                          <a:effectLst/>
                        </a:rPr>
                        <a:t>t</a:t>
                      </a:r>
                      <a:endParaRPr lang="pt-B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0,387***</a:t>
                      </a:r>
                      <a:endParaRPr lang="pt-B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0,256***</a:t>
                      </a:r>
                      <a:endParaRPr lang="pt-B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0,320***</a:t>
                      </a:r>
                      <a:endParaRPr lang="pt-B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</a:tr>
              <a:tr h="367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Cond_NSPA</a:t>
                      </a:r>
                      <a:endParaRPr lang="pt-BR" sz="24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0,039***</a:t>
                      </a:r>
                      <a:endParaRPr lang="pt-B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0,056***</a:t>
                      </a:r>
                      <a:endParaRPr lang="pt-B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0,064***</a:t>
                      </a:r>
                      <a:endParaRPr lang="pt-B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</a:tr>
              <a:tr h="367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D1_Incond</a:t>
                      </a:r>
                      <a:endParaRPr lang="pt-B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0,016***</a:t>
                      </a:r>
                      <a:endParaRPr lang="pt-B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0,016***</a:t>
                      </a:r>
                      <a:endParaRPr lang="pt-B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0,017***</a:t>
                      </a:r>
                      <a:endParaRPr lang="pt-B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</a:tr>
              <a:tr h="367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SMB</a:t>
                      </a:r>
                      <a:r>
                        <a:rPr lang="pt-BR" sz="2400" baseline="-25000">
                          <a:effectLst/>
                        </a:rPr>
                        <a:t>t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0,178*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0,206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</a:tr>
              <a:tr h="367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HML</a:t>
                      </a:r>
                      <a:r>
                        <a:rPr lang="pt-BR" sz="2400" baseline="-25000">
                          <a:effectLst/>
                        </a:rPr>
                        <a:t>t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-0,274**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-0,333*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</a:tr>
              <a:tr h="367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CMA</a:t>
                      </a:r>
                      <a:r>
                        <a:rPr lang="pt-BR" sz="2400" baseline="-25000">
                          <a:effectLst/>
                        </a:rPr>
                        <a:t>t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-0,004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-0,001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</a:tr>
              <a:tr h="367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RMW</a:t>
                      </a:r>
                      <a:r>
                        <a:rPr lang="pt-BR" sz="2400" baseline="-25000">
                          <a:effectLst/>
                        </a:rPr>
                        <a:t>t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endParaRPr lang="pt-BR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0,177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0,218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3" marR="6376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34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85374"/>
          </a:xfrm>
        </p:spPr>
        <p:txBody>
          <a:bodyPr/>
          <a:lstStyle/>
          <a:p>
            <a:r>
              <a:rPr lang="pt-BR" dirty="0" smtClean="0"/>
              <a:t>NSPA condicionais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19</a:t>
            </a:fld>
            <a:endParaRPr lang="pt-BR" dirty="0"/>
          </a:p>
        </p:txBody>
      </p:sp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3096416679"/>
              </p:ext>
            </p:extLst>
          </p:nvPr>
        </p:nvGraphicFramePr>
        <p:xfrm>
          <a:off x="1097279" y="1171979"/>
          <a:ext cx="10223251" cy="4984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906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Precificação de ativos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Espaço Reservado para Conteúdo 5"/>
              <p:cNvSpPr>
                <a:spLocks noGrp="1"/>
              </p:cNvSpPr>
              <p:nvPr>
                <p:ph idx="1"/>
              </p:nvPr>
            </p:nvSpPr>
            <p:spPr>
              <a:xfrm>
                <a:off x="1030374" y="1845734"/>
                <a:ext cx="10470460" cy="4410099"/>
              </a:xfrm>
            </p:spPr>
            <p:txBody>
              <a:bodyPr>
                <a:no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pt-BR" sz="2400" dirty="0" smtClean="0"/>
                  <a:t> O valor de qualquer ativo é o valor presente dos fluxos de caixa futuros.</a:t>
                </a:r>
              </a:p>
              <a:p>
                <a14:m>
                  <m:oMath xmlns:m="http://schemas.openxmlformats.org/officeDocument/2006/math">
                    <m:r>
                      <a:rPr lang="pt-BR" sz="2400" b="0" i="1" smtClean="0">
                        <a:latin typeface="Cambria Math" panose="02040503050406030204" pitchFamily="18" charset="0"/>
                      </a:rPr>
                      <m:t>𝑉𝑎𝑙𝑜𝑟</m:t>
                    </m:r>
                    <m:r>
                      <a:rPr lang="pt-BR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sz="24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t-BR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t-BR" sz="2400" b="0" i="1" smtClean="0">
                                <a:latin typeface="Cambria Math" panose="02040503050406030204" pitchFamily="18" charset="0"/>
                              </a:rPr>
                              <m:t>𝐹𝐶𝑋</m:t>
                            </m:r>
                          </m:e>
                          <m:sub>
                            <m:r>
                              <a:rPr lang="pt-BR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pt-BR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pt-BR" sz="24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pt-BR" sz="2400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pt-BR" sz="24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p>
                            <m:r>
                              <a:rPr lang="pt-BR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den>
                    </m:f>
                    <m:r>
                      <a:rPr lang="pt-BR" sz="2400" b="0" i="0" smtClean="0"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pt-BR" sz="24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t-BR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t-BR" sz="2400" i="1">
                                <a:latin typeface="Cambria Math" panose="02040503050406030204" pitchFamily="18" charset="0"/>
                              </a:rPr>
                              <m:t>𝐹𝐶𝑋</m:t>
                            </m:r>
                          </m:e>
                          <m:sub>
                            <m:r>
                              <a:rPr lang="pt-BR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pt-BR" sz="24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pt-BR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pt-BR" sz="2400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pt-BR" sz="24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p>
                            <m:r>
                              <a:rPr lang="pt-BR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pt-BR" sz="2400" b="0" i="0" smtClean="0">
                        <a:latin typeface="Cambria Math" panose="02040503050406030204" pitchFamily="18" charset="0"/>
                      </a:rPr>
                      <m:t>+…</m:t>
                    </m:r>
                    <m:f>
                      <m:fPr>
                        <m:ctrlPr>
                          <a:rPr lang="pt-BR" sz="24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t-BR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t-BR" sz="2400" i="1">
                                <a:latin typeface="Cambria Math" panose="02040503050406030204" pitchFamily="18" charset="0"/>
                              </a:rPr>
                              <m:t>𝐹𝐶𝑋</m:t>
                            </m:r>
                          </m:e>
                          <m:sub>
                            <m:r>
                              <a:rPr lang="pt-BR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pt-BR" sz="24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pt-BR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pt-BR" sz="2400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pt-BR" sz="24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p>
                            <m:r>
                              <a:rPr lang="pt-BR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pt-BR" sz="2400" dirty="0" smtClean="0"/>
              </a:p>
              <a:p>
                <a:pPr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pt-BR" sz="2400" dirty="0" smtClean="0"/>
                  <a:t>Fluxos de caixa futuros (ações): dividendos + ganhos de capital.</a:t>
                </a:r>
              </a:p>
              <a:p>
                <a:pPr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pt-BR" sz="2400" dirty="0" smtClean="0"/>
                  <a:t>Taxa de desconto: compensação exigida pelos investidores (custo de oportunidade).</a:t>
                </a:r>
              </a:p>
              <a:p>
                <a:pPr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pt-BR" sz="2400" dirty="0"/>
              </a:p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pt-BR" sz="2400" b="1" dirty="0" smtClean="0"/>
                  <a:t>Lógica: não pagar por um investimento mais do que ele vale!</a:t>
                </a:r>
              </a:p>
            </p:txBody>
          </p:sp>
        </mc:Choice>
        <mc:Fallback xmlns="">
          <p:sp>
            <p:nvSpPr>
              <p:cNvPr id="6" name="Espaço Reservado para Conteúdo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30374" y="1845734"/>
                <a:ext cx="10470460" cy="4410099"/>
              </a:xfrm>
              <a:blipFill rotWithShape="0">
                <a:blip r:embed="rId2"/>
                <a:stretch>
                  <a:fillRect l="-1630" t="-1936" r="-145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tângulo 2"/>
          <p:cNvSpPr/>
          <p:nvPr/>
        </p:nvSpPr>
        <p:spPr>
          <a:xfrm>
            <a:off x="8017390" y="6389965"/>
            <a:ext cx="2633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Fonte: </a:t>
            </a:r>
            <a:r>
              <a:rPr lang="pt-BR" dirty="0" err="1" smtClean="0">
                <a:solidFill>
                  <a:schemeClr val="bg1"/>
                </a:solidFill>
              </a:rPr>
              <a:t>Damodaran</a:t>
            </a:r>
            <a:r>
              <a:rPr lang="pt-BR" dirty="0" smtClean="0">
                <a:solidFill>
                  <a:schemeClr val="bg1"/>
                </a:solidFill>
              </a:rPr>
              <a:t> (2017)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236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30827"/>
          </a:xfrm>
        </p:spPr>
        <p:txBody>
          <a:bodyPr/>
          <a:lstStyle/>
          <a:p>
            <a:r>
              <a:rPr lang="pt-BR" dirty="0" smtClean="0"/>
              <a:t>NSPA e adoção das IFRS no Brasil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20</a:t>
            </a:fld>
            <a:endParaRPr lang="pt-BR" dirty="0"/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2204835042"/>
              </p:ext>
            </p:extLst>
          </p:nvPr>
        </p:nvGraphicFramePr>
        <p:xfrm>
          <a:off x="785611" y="1352282"/>
          <a:ext cx="10599313" cy="4262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tângulo 5"/>
          <p:cNvSpPr/>
          <p:nvPr/>
        </p:nvSpPr>
        <p:spPr>
          <a:xfrm>
            <a:off x="7134896" y="6455578"/>
            <a:ext cx="37829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Fonte: </a:t>
            </a:r>
            <a:r>
              <a:rPr lang="pt-BR" dirty="0" err="1" smtClean="0">
                <a:solidFill>
                  <a:schemeClr val="bg1"/>
                </a:solidFill>
              </a:rPr>
              <a:t>Figlioli</a:t>
            </a:r>
            <a:r>
              <a:rPr lang="pt-BR" dirty="0" smtClean="0">
                <a:solidFill>
                  <a:schemeClr val="bg1"/>
                </a:solidFill>
              </a:rPr>
              <a:t>, Lemes e Lima (2017)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92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21</a:t>
            </a:fld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682944"/>
              </p:ext>
            </p:extLst>
          </p:nvPr>
        </p:nvGraphicFramePr>
        <p:xfrm>
          <a:off x="115906" y="-1"/>
          <a:ext cx="12076093" cy="667373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429197"/>
                <a:gridCol w="2230659"/>
                <a:gridCol w="2125705"/>
                <a:gridCol w="2034417"/>
                <a:gridCol w="2256115"/>
              </a:tblGrid>
              <a:tr h="406644">
                <a:tc>
                  <a:txBody>
                    <a:bodyPr/>
                    <a:lstStyle/>
                    <a:p>
                      <a:endParaRPr lang="pt-B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37" marR="49937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NSPA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37" marR="49937" marT="0" marB="0" anchor="ctr"/>
                </a:tc>
              </a:tr>
              <a:tr h="3916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Coeficiente Beta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baixo (1)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médio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alto (2)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Diferença (1-2)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3916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Coef. beta baixo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0,888%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0,770%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0,114%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0,774**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3916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Coef. beta médio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0,695%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0,318%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0,827%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0,132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3916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Coef. beta alto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0,986%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-0,230%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0,212%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0,774%***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3916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Porte das empresas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baixo (1)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médio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alto (2)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Diferença (1-2)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3916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Pequenas empresas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2,803%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0,746%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1,152%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1,651%***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3916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Médias empresas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1,960%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0,320%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0,349%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1,611%***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3916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Grandes empresas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1,670%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0,013%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0,356%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1,315%***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3916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Relação PL/P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chemeClr val="tx1"/>
                          </a:solidFill>
                          <a:effectLst/>
                        </a:rPr>
                        <a:t>baixo (1)</a:t>
                      </a:r>
                      <a:endParaRPr lang="pt-B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chemeClr val="tx1"/>
                          </a:solidFill>
                          <a:effectLst/>
                        </a:rPr>
                        <a:t>médio</a:t>
                      </a:r>
                      <a:endParaRPr lang="pt-B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chemeClr val="tx1"/>
                          </a:solidFill>
                          <a:effectLst/>
                        </a:rPr>
                        <a:t>alto (2)</a:t>
                      </a:r>
                      <a:endParaRPr lang="pt-B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chemeClr val="tx1"/>
                          </a:solidFill>
                          <a:effectLst/>
                        </a:rPr>
                        <a:t>Diferença (1-2)</a:t>
                      </a:r>
                      <a:endParaRPr lang="pt-B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3916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Baixo PL/P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1,153%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0,351%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0,335%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0,818%*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3916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Médio PL/P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1,618%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0,680%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0,182%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1,436%**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3916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Alto PL/P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3,707%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0,075%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0,794%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2,913%**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3916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Lucratividade bruta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baixo (1)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médio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alto (2)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Diferença (1-2)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3916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Baixa lucratividade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1,941%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0,190%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0,101%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1,840%*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3916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Média lucratividade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4,304%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0,610%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0,500%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3,804%*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3916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Alta lucratividade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0,864</a:t>
                      </a:r>
                      <a:r>
                        <a:rPr lang="pt-BR" sz="2400" strike="sngStrike">
                          <a:effectLst/>
                        </a:rPr>
                        <a:t>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0,279%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0,553%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0,311%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68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22</a:t>
            </a:fld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906388"/>
              </p:ext>
            </p:extLst>
          </p:nvPr>
        </p:nvGraphicFramePr>
        <p:xfrm>
          <a:off x="115907" y="354436"/>
          <a:ext cx="11925838" cy="5087563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386530"/>
                <a:gridCol w="2254419"/>
                <a:gridCol w="2189409"/>
                <a:gridCol w="1944710"/>
                <a:gridCol w="2150770"/>
              </a:tblGrid>
              <a:tr h="0">
                <a:tc>
                  <a:txBody>
                    <a:bodyPr/>
                    <a:lstStyle/>
                    <a:p>
                      <a:endParaRPr lang="pt-B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37" marR="49937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NSPA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937" marR="49937" marT="0" marB="0" anchor="ctr"/>
                </a:tc>
              </a:tr>
              <a:tr h="217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err="1">
                          <a:effectLst/>
                        </a:rPr>
                        <a:t>Accruals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baixo (1)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médio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alto (2)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Diferença (1-2)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217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Baixos accruals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2,685%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0,247%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0,489%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2,196%*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217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Médios accruals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0,772%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0,152%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0,156%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0,616%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217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Altos accruals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3,977%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0,701%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0,610%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3,367%**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217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Investimentos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baixo (1)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médio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alto (2)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Diferença (1-2)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217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Baixos investimentos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4,094%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0,476%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0,330%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3,764%**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217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Médios Investimentos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0,894%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0,342%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0,383%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0,511%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217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Altos investimentos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1,473%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0,289%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0,523%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0,950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217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g-receitas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baixo (1)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médio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alto (2)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Diferença (1-2)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217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Baixos g-receitas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3,949%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0,542%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0,828%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3,121%*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217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Médios g-receitas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1,314%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0,039%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0,186%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1,128%**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  <a:tr h="217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Altos g-receitas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0,964%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0,525%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0,329%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0,635%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37" marR="4993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84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23</a:t>
            </a:fld>
            <a:endParaRPr lang="pt-BR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941664"/>
              </p:ext>
            </p:extLst>
          </p:nvPr>
        </p:nvGraphicFramePr>
        <p:xfrm>
          <a:off x="90153" y="115916"/>
          <a:ext cx="11977352" cy="650382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556766"/>
                <a:gridCol w="2806862"/>
                <a:gridCol w="2806862"/>
                <a:gridCol w="2806862"/>
              </a:tblGrid>
              <a:tr h="406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Coeficiente beta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0" dirty="0">
                          <a:solidFill>
                            <a:schemeClr val="tx1"/>
                          </a:solidFill>
                          <a:effectLst/>
                        </a:rPr>
                        <a:t>Baixo NSPA</a:t>
                      </a:r>
                      <a:endParaRPr lang="pt-BR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0" dirty="0">
                          <a:solidFill>
                            <a:schemeClr val="tx1"/>
                          </a:solidFill>
                          <a:effectLst/>
                        </a:rPr>
                        <a:t>Médio NSPA</a:t>
                      </a:r>
                      <a:endParaRPr lang="pt-BR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0" dirty="0">
                          <a:solidFill>
                            <a:schemeClr val="tx1"/>
                          </a:solidFill>
                          <a:effectLst/>
                        </a:rPr>
                        <a:t>Alto NSPA</a:t>
                      </a:r>
                      <a:endParaRPr lang="pt-BR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06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CAPM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2,939**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2,734**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2,717**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06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 fatores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2,967**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2,809**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2,744**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06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5 fatores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3,009**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1,863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1,659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06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Porte das empresas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Baixo NSPA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Médio NSPA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Alto NSPA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06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CAPM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2,979**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1,430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0,784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06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 fatores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3,295**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1,373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0,851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06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5 fatores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3,810**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2,051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1,916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06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Relação PL/P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Baixo NSPA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Médio NSPA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Alto NSPA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06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CAPM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3,631**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3,304**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1,738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06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 fatores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3,906***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3,267**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2,189*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06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5 fatores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2,706**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2,319*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2,598*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06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Lucratividade bruta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Baixo NSPA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Médio NSPA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Alto NSPA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06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CAPM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3,346**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1,479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1,377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06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 fatores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3,469**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1,620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1,370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06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5 fatores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2,485*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0,732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0,899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535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24</a:t>
            </a:fld>
            <a:endParaRPr lang="pt-BR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815108"/>
              </p:ext>
            </p:extLst>
          </p:nvPr>
        </p:nvGraphicFramePr>
        <p:xfrm>
          <a:off x="154545" y="115912"/>
          <a:ext cx="11912960" cy="521594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483260"/>
                <a:gridCol w="2809900"/>
                <a:gridCol w="2809900"/>
                <a:gridCol w="2809900"/>
              </a:tblGrid>
              <a:tr h="434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err="1" smtClean="0">
                          <a:effectLst/>
                        </a:rPr>
                        <a:t>Accruals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Baixo NSPA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Médio NSPA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Alto NSPA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34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CAPM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2,712**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2,812**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1,423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34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 fatores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2,799**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2,936**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1,267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34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5 fatores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2,367*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1,886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2,459*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34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Investimentos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Baixo NSPA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Médio NSPA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Alto NSPA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34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CAPM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3,764**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0,092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0,695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34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 fatores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3,971***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0,125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0,650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34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5 fatores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2,965**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0,310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0,356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34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g-receitas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Baixo NSPA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Médio NSPA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Alto NSPA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34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CAPM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3,912***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2,700**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2,633*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34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 fatores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4,093***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2,490*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2,834**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  <a:tr h="434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5 fatores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3,174**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2,176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2,070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21" marR="5172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083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43707"/>
          </a:xfrm>
        </p:spPr>
        <p:txBody>
          <a:bodyPr/>
          <a:lstStyle/>
          <a:p>
            <a:r>
              <a:rPr lang="pt-BR" dirty="0" smtClean="0"/>
              <a:t>Formação de portfólios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25</a:t>
            </a:fld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684972"/>
              </p:ext>
            </p:extLst>
          </p:nvPr>
        </p:nvGraphicFramePr>
        <p:xfrm>
          <a:off x="218943" y="1120465"/>
          <a:ext cx="11784167" cy="503564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606013"/>
                <a:gridCol w="1496651"/>
                <a:gridCol w="1302351"/>
                <a:gridCol w="1302351"/>
                <a:gridCol w="1111986"/>
                <a:gridCol w="1111986"/>
                <a:gridCol w="1497966"/>
                <a:gridCol w="1354863"/>
              </a:tblGrid>
              <a:tr h="503564"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Painel A: período de formação dos portfólios: janeiro de 2000 a abril de 2018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03564">
                <a:tc>
                  <a:txBody>
                    <a:bodyPr/>
                    <a:lstStyle/>
                    <a:p>
                      <a:endParaRPr lang="pt-B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menor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chemeClr val="tx1"/>
                          </a:solidFill>
                          <a:effectLst/>
                        </a:rPr>
                        <a:t>maior</a:t>
                      </a:r>
                      <a:endParaRPr lang="pt-B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03564">
                <a:tc>
                  <a:txBody>
                    <a:bodyPr/>
                    <a:lstStyle/>
                    <a:p>
                      <a:endParaRPr lang="pt-BR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NSPA1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NSPA2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NSPA3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NSPA4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NSPA5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retorno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risco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35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Ótima variância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24,140%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43,203%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29,287%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1,428%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1,942%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2,771%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3,162%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35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Mínima variância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26,938%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38,686%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26,572%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4,552%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3,252%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1,420%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1,973%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3564"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Painel B: período de formação dos portfólios: janeiro de 2010 a abril de 2018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03564">
                <a:tc>
                  <a:txBody>
                    <a:bodyPr/>
                    <a:lstStyle/>
                    <a:p>
                      <a:endParaRPr lang="pt-BR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menor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maior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03564">
                <a:tc>
                  <a:txBody>
                    <a:bodyPr/>
                    <a:lstStyle/>
                    <a:p>
                      <a:endParaRPr lang="pt-BR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NSPA1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NSPA2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NSPA3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NSPA4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NSPA5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retorno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risco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35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Ótima variância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45,409%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25,036%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26,308%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0,000%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3,247%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2,428%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1,836%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35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Mínima variância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34,487%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37,741%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20,977%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2,013%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4,782%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1,008%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0,857%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834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93420"/>
            <a:ext cx="10058400" cy="743707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NSPA: ruídos ou informações? (resultados)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26</a:t>
            </a:fld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028746"/>
              </p:ext>
            </p:extLst>
          </p:nvPr>
        </p:nvGraphicFramePr>
        <p:xfrm>
          <a:off x="234396" y="867356"/>
          <a:ext cx="11784168" cy="5792327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4230780"/>
                <a:gridCol w="2199072"/>
                <a:gridCol w="1838397"/>
                <a:gridCol w="2022627"/>
                <a:gridCol w="1493292"/>
              </a:tblGrid>
              <a:tr h="352715">
                <a:tc>
                  <a:txBody>
                    <a:bodyPr/>
                    <a:lstStyle/>
                    <a:p>
                      <a:endParaRPr lang="pt-B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Período 1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Período 1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Período 2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Período 2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2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Variáveis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FM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RE/</a:t>
                      </a:r>
                      <a:r>
                        <a:rPr lang="pt-BR" sz="2400" dirty="0" err="1">
                          <a:effectLst/>
                        </a:rPr>
                        <a:t>Clust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FM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RE/</a:t>
                      </a:r>
                      <a:r>
                        <a:rPr lang="pt-BR" sz="2400" dirty="0" err="1">
                          <a:effectLst/>
                        </a:rPr>
                        <a:t>Clust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2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Constante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1,610**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4,340***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0,467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2,984**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2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ln(Book</a:t>
                      </a:r>
                      <a:r>
                        <a:rPr lang="pt-BR" sz="2400" baseline="-25000">
                          <a:effectLst/>
                        </a:rPr>
                        <a:t>it</a:t>
                      </a:r>
                      <a:r>
                        <a:rPr lang="pt-BR" sz="2400">
                          <a:effectLst/>
                        </a:rPr>
                        <a:t>)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0,655***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0,642***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0,718***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0,756***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2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ln(Abs(NetIncome</a:t>
                      </a:r>
                      <a:r>
                        <a:rPr lang="pt-BR" sz="2400" baseline="-25000">
                          <a:effectLst/>
                        </a:rPr>
                        <a:t>it</a:t>
                      </a:r>
                      <a:r>
                        <a:rPr lang="pt-BR" sz="2400">
                          <a:effectLst/>
                        </a:rPr>
                        <a:t>))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0,309***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0,187***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0,289**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0,106***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2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DLoss</a:t>
                      </a:r>
                      <a:r>
                        <a:rPr lang="pt-BR" sz="2400" baseline="-25000">
                          <a:effectLst/>
                        </a:rPr>
                        <a:t>it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-0,023***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-0,021***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-0,032**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-0,012***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2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ln(abs(NetIncome</a:t>
                      </a:r>
                      <a:r>
                        <a:rPr lang="pt-BR" sz="2400" baseline="-25000">
                          <a:effectLst/>
                        </a:rPr>
                        <a:t>it</a:t>
                      </a:r>
                      <a:r>
                        <a:rPr lang="pt-BR" sz="2400">
                          <a:effectLst/>
                        </a:rPr>
                        <a:t>)). DNSPA</a:t>
                      </a:r>
                      <a:r>
                        <a:rPr lang="pt-BR" sz="2400" baseline="-25000">
                          <a:effectLst/>
                        </a:rPr>
                        <a:t>it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-0,032***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effectLst/>
                        </a:rPr>
                        <a:t>-0,047***</a:t>
                      </a:r>
                      <a:endParaRPr lang="pt-BR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-0,031***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-0,050***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2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ln(abs(NetIncome</a:t>
                      </a:r>
                      <a:r>
                        <a:rPr lang="pt-BR" sz="2400" baseline="-25000">
                          <a:effectLst/>
                        </a:rPr>
                        <a:t>it</a:t>
                      </a:r>
                      <a:r>
                        <a:rPr lang="pt-BR" sz="2400">
                          <a:effectLst/>
                        </a:rPr>
                        <a:t>)). DBidAsk</a:t>
                      </a:r>
                      <a:r>
                        <a:rPr lang="pt-BR" sz="2400" baseline="-25000">
                          <a:effectLst/>
                        </a:rPr>
                        <a:t>it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0,019***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0,024**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0,025***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0,050***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2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ln(lev</a:t>
                      </a:r>
                      <a:r>
                        <a:rPr lang="pt-BR" sz="2400" baseline="-25000">
                          <a:effectLst/>
                        </a:rPr>
                        <a:t>it</a:t>
                      </a:r>
                      <a:r>
                        <a:rPr lang="pt-BR" sz="2400">
                          <a:effectLst/>
                        </a:rPr>
                        <a:t>)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0,055***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0,017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0,073***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0,0780**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2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Dchile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0,038*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-0,089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0,033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0,008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2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Dmexico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0,242**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0,240*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0,459**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0,546***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2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Observações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1.917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1.917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681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681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2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R2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87,18%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84,69%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86,53%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83,48%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04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Probabilidade F/chi2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146,60***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971,80***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52,14***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639,06***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10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95222"/>
          </a:xfrm>
        </p:spPr>
        <p:txBody>
          <a:bodyPr/>
          <a:lstStyle/>
          <a:p>
            <a:r>
              <a:rPr lang="pt-BR" dirty="0" smtClean="0"/>
              <a:t>NSPA: considerações finais</a:t>
            </a:r>
            <a:endParaRPr lang="pt-BR" dirty="0"/>
          </a:p>
        </p:txBody>
      </p:sp>
      <p:graphicFrame>
        <p:nvGraphicFramePr>
          <p:cNvPr id="22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860731"/>
              </p:ext>
            </p:extLst>
          </p:nvPr>
        </p:nvGraphicFramePr>
        <p:xfrm>
          <a:off x="838200" y="1287887"/>
          <a:ext cx="10515600" cy="5095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27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420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56340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28</a:t>
            </a:fld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0608" y="953037"/>
            <a:ext cx="11384924" cy="5331853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300" dirty="0"/>
              <a:t>Campbell, J. Y., </a:t>
            </a:r>
            <a:r>
              <a:rPr lang="en-US" sz="2300" dirty="0" err="1"/>
              <a:t>Lettau</a:t>
            </a:r>
            <a:r>
              <a:rPr lang="en-US" sz="2300" dirty="0"/>
              <a:t>, M., </a:t>
            </a:r>
            <a:r>
              <a:rPr lang="en-US" sz="2300" dirty="0" err="1"/>
              <a:t>Malkiel</a:t>
            </a:r>
            <a:r>
              <a:rPr lang="en-US" sz="2300" dirty="0"/>
              <a:t>, B. G., &amp; Xu, Y. (2001). Have individual stocks become more volatile? An empirical exploration of idiosyncratic risk. The Journal of Finance, </a:t>
            </a:r>
            <a:r>
              <a:rPr lang="en-US" sz="2300" i="1" dirty="0"/>
              <a:t>56</a:t>
            </a:r>
            <a:r>
              <a:rPr lang="en-US" sz="2300" dirty="0"/>
              <a:t>(1), 1-43.</a:t>
            </a:r>
            <a:endParaRPr lang="pt-BR" sz="2300" dirty="0"/>
          </a:p>
          <a:p>
            <a:pPr algn="just"/>
            <a:r>
              <a:rPr lang="en-US" sz="2300" dirty="0" err="1"/>
              <a:t>Damodaran</a:t>
            </a:r>
            <a:r>
              <a:rPr lang="en-US" sz="2300" dirty="0"/>
              <a:t>, A. (2017). Equity Risk Premium (ERP): determinants, estimation and implication- The 2017 Edition. </a:t>
            </a:r>
            <a:r>
              <a:rPr lang="en-US" sz="2300" b="1" dirty="0"/>
              <a:t>Working Paper</a:t>
            </a:r>
            <a:r>
              <a:rPr lang="en-US" sz="2300" dirty="0"/>
              <a:t>. Stern School of Business.</a:t>
            </a:r>
            <a:endParaRPr lang="pt-BR" sz="2300" dirty="0"/>
          </a:p>
          <a:p>
            <a:pPr algn="just"/>
            <a:r>
              <a:rPr lang="en-US" sz="2300" dirty="0" err="1"/>
              <a:t>Figlioli</a:t>
            </a:r>
            <a:r>
              <a:rPr lang="en-US" sz="2300" dirty="0"/>
              <a:t>, B., </a:t>
            </a:r>
            <a:r>
              <a:rPr lang="en-US" sz="2300" dirty="0" err="1"/>
              <a:t>Lemes</a:t>
            </a:r>
            <a:r>
              <a:rPr lang="en-US" sz="2300" dirty="0"/>
              <a:t>, S., &amp; Lima, F. G. (2017). IFRS, synchronicity, and financial crisis: the dynamics of accounting information for the Brazilian capital market. Accounting &amp; Finance Review, </a:t>
            </a:r>
            <a:r>
              <a:rPr lang="en-US" sz="2300" i="1" dirty="0"/>
              <a:t>28</a:t>
            </a:r>
            <a:r>
              <a:rPr lang="en-US" sz="2300" dirty="0"/>
              <a:t>(75), 326-343.</a:t>
            </a:r>
            <a:endParaRPr lang="pt-BR" sz="2300" dirty="0"/>
          </a:p>
          <a:p>
            <a:pPr algn="just"/>
            <a:r>
              <a:rPr lang="en-US" sz="2300" dirty="0" err="1"/>
              <a:t>Fuenzalida</a:t>
            </a:r>
            <a:r>
              <a:rPr lang="en-US" sz="2300" dirty="0"/>
              <a:t>, D., &amp; </a:t>
            </a:r>
            <a:r>
              <a:rPr lang="en-US" sz="2300" dirty="0" err="1"/>
              <a:t>Mongrut</a:t>
            </a:r>
            <a:r>
              <a:rPr lang="en-US" sz="2300" dirty="0"/>
              <a:t>, S. (2010). Estimation of discount rates in Latin America: empirical evidence and challenges. Journal of Economics, Finance and Administrative Science, </a:t>
            </a:r>
            <a:r>
              <a:rPr lang="en-US" sz="2300" i="1" dirty="0"/>
              <a:t>15</a:t>
            </a:r>
            <a:r>
              <a:rPr lang="en-US" sz="2300" dirty="0"/>
              <a:t>(8), 7-43.</a:t>
            </a:r>
            <a:endParaRPr lang="pt-BR" sz="2300" dirty="0"/>
          </a:p>
          <a:p>
            <a:pPr algn="just"/>
            <a:r>
              <a:rPr lang="en-US" sz="2300" dirty="0"/>
              <a:t>Gibbons, M. R., Ross, S. A., &amp; </a:t>
            </a:r>
            <a:r>
              <a:rPr lang="en-US" sz="2300" dirty="0" err="1"/>
              <a:t>Shanken</a:t>
            </a:r>
            <a:r>
              <a:rPr lang="en-US" sz="2300" dirty="0"/>
              <a:t>, J. (1989). A test of the efficiency of a given portfolio. </a:t>
            </a:r>
            <a:r>
              <a:rPr lang="pt-BR" sz="2300" dirty="0" err="1"/>
              <a:t>Econometrica</a:t>
            </a:r>
            <a:r>
              <a:rPr lang="pt-BR" sz="2300" dirty="0"/>
              <a:t>, </a:t>
            </a:r>
            <a:r>
              <a:rPr lang="pt-BR" sz="2300" i="1" dirty="0"/>
              <a:t>57</a:t>
            </a:r>
            <a:r>
              <a:rPr lang="pt-BR" sz="2300" dirty="0"/>
              <a:t>(5), 1121-1152.</a:t>
            </a:r>
          </a:p>
          <a:p>
            <a:pPr algn="just"/>
            <a:r>
              <a:rPr lang="pt-BR" sz="2300" dirty="0"/>
              <a:t>Grandes, M., </a:t>
            </a:r>
            <a:r>
              <a:rPr lang="pt-BR" sz="2300" dirty="0" err="1"/>
              <a:t>Panigo</a:t>
            </a:r>
            <a:r>
              <a:rPr lang="pt-BR" sz="2300" dirty="0"/>
              <a:t>, D. T., &amp; </a:t>
            </a:r>
            <a:r>
              <a:rPr lang="pt-BR" sz="2300" dirty="0" err="1"/>
              <a:t>Pasquini</a:t>
            </a:r>
            <a:r>
              <a:rPr lang="pt-BR" sz="2300" dirty="0"/>
              <a:t>, R. A. (2010). </a:t>
            </a:r>
            <a:r>
              <a:rPr lang="en-US" sz="2300" dirty="0"/>
              <a:t>On the estimation of the cost of equity in Latin America. Emerging Markets Review, </a:t>
            </a:r>
            <a:r>
              <a:rPr lang="en-US" sz="2300" i="1" dirty="0"/>
              <a:t>11</a:t>
            </a:r>
            <a:r>
              <a:rPr lang="en-US" sz="2300" dirty="0"/>
              <a:t>, 373-389.</a:t>
            </a:r>
            <a:endParaRPr lang="pt-BR" sz="2300" dirty="0"/>
          </a:p>
          <a:p>
            <a:pPr algn="just"/>
            <a:r>
              <a:rPr lang="en-US" sz="2300" dirty="0"/>
              <a:t>Levy, H. (1978). Equilibrium in an imperfect market: a constraint on the number of securities in the portfolio. American Economic Review, </a:t>
            </a:r>
            <a:r>
              <a:rPr lang="en-US" sz="2300" i="1" dirty="0"/>
              <a:t>68</a:t>
            </a:r>
            <a:r>
              <a:rPr lang="en-US" sz="2300" dirty="0"/>
              <a:t>(4), 643-658. </a:t>
            </a:r>
            <a:endParaRPr lang="pt-BR" sz="23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830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8187" y="360608"/>
            <a:ext cx="11075830" cy="5508486"/>
          </a:xfrm>
        </p:spPr>
        <p:txBody>
          <a:bodyPr>
            <a:normAutofit/>
          </a:bodyPr>
          <a:lstStyle/>
          <a:p>
            <a:r>
              <a:rPr lang="en-US" sz="2100" dirty="0" err="1"/>
              <a:t>Lintner</a:t>
            </a:r>
            <a:r>
              <a:rPr lang="en-US" sz="2100" dirty="0"/>
              <a:t>, J. (1965). Security prices, risk, and maximal gains from diversification. The Journal of Finance, </a:t>
            </a:r>
            <a:r>
              <a:rPr lang="en-US" sz="2100" i="1" dirty="0"/>
              <a:t>20</a:t>
            </a:r>
            <a:r>
              <a:rPr lang="en-US" sz="2100" dirty="0"/>
              <a:t>(4), 587-615.</a:t>
            </a:r>
            <a:endParaRPr lang="pt-BR" sz="2100" dirty="0"/>
          </a:p>
          <a:p>
            <a:r>
              <a:rPr lang="en-US" sz="2100" dirty="0"/>
              <a:t>Merton, R. C. (1987). A simple model of capital market equilibrium with incomplete information. The Journal of Finance, </a:t>
            </a:r>
            <a:r>
              <a:rPr lang="en-US" sz="2100" i="1" dirty="0"/>
              <a:t>42</a:t>
            </a:r>
            <a:r>
              <a:rPr lang="en-US" sz="2100" dirty="0"/>
              <a:t>(3), 483-510.</a:t>
            </a:r>
            <a:endParaRPr lang="pt-BR" sz="2100" dirty="0"/>
          </a:p>
          <a:p>
            <a:r>
              <a:rPr lang="en-US" sz="2100" dirty="0" err="1"/>
              <a:t>Morck</a:t>
            </a:r>
            <a:r>
              <a:rPr lang="en-US" sz="2100" dirty="0"/>
              <a:t>, R., Yeung, B., &amp; Yu, W. (2000). The information content of stock markets: why do emerging markets have synchronous stock price movements? Journal of Financial Economics, </a:t>
            </a:r>
            <a:r>
              <a:rPr lang="en-US" sz="2100" i="1" dirty="0"/>
              <a:t>58</a:t>
            </a:r>
            <a:r>
              <a:rPr lang="en-US" sz="2100" dirty="0"/>
              <a:t>(1-2), 215-260.</a:t>
            </a:r>
            <a:endParaRPr lang="pt-BR" sz="2100" dirty="0"/>
          </a:p>
          <a:p>
            <a:r>
              <a:rPr lang="en-US" sz="2100" dirty="0" err="1"/>
              <a:t>Mossin</a:t>
            </a:r>
            <a:r>
              <a:rPr lang="en-US" sz="2100" dirty="0"/>
              <a:t>, J. (1966). Equilibrium in a capital asset market. </a:t>
            </a:r>
            <a:r>
              <a:rPr lang="en-US" sz="2100" dirty="0" err="1"/>
              <a:t>Econometrica</a:t>
            </a:r>
            <a:r>
              <a:rPr lang="en-US" sz="2100" dirty="0"/>
              <a:t>, </a:t>
            </a:r>
            <a:r>
              <a:rPr lang="en-US" sz="2100" i="1" dirty="0"/>
              <a:t>34</a:t>
            </a:r>
            <a:r>
              <a:rPr lang="en-US" sz="2100" dirty="0"/>
              <a:t>(4), 768-783. </a:t>
            </a:r>
            <a:endParaRPr lang="pt-BR" sz="2100" dirty="0"/>
          </a:p>
          <a:p>
            <a:r>
              <a:rPr lang="en-US" sz="2100" dirty="0"/>
              <a:t>O’Hara, M. (2003). Presidential address: liquidity and price discovery. The Journal of Finance, </a:t>
            </a:r>
            <a:r>
              <a:rPr lang="en-US" sz="2100" i="1" dirty="0"/>
              <a:t>58</a:t>
            </a:r>
            <a:r>
              <a:rPr lang="en-US" sz="2100" dirty="0"/>
              <a:t>(4), 1335-1354.</a:t>
            </a:r>
            <a:endParaRPr lang="pt-BR" sz="2100" dirty="0"/>
          </a:p>
          <a:p>
            <a:r>
              <a:rPr lang="en-US" sz="2100" dirty="0"/>
              <a:t>Roll, R. (1988). R</a:t>
            </a:r>
            <a:r>
              <a:rPr lang="en-US" sz="2100" baseline="30000" dirty="0"/>
              <a:t>2</a:t>
            </a:r>
            <a:r>
              <a:rPr lang="en-US" sz="2100" dirty="0"/>
              <a:t>. The Journal of Finance, </a:t>
            </a:r>
            <a:r>
              <a:rPr lang="en-US" sz="2100" i="1" dirty="0"/>
              <a:t>43</a:t>
            </a:r>
            <a:r>
              <a:rPr lang="en-US" sz="2100" dirty="0"/>
              <a:t>(3), 541-566.</a:t>
            </a:r>
            <a:endParaRPr lang="pt-BR" sz="2100" dirty="0"/>
          </a:p>
          <a:p>
            <a:r>
              <a:rPr lang="en-US" sz="2100" dirty="0"/>
              <a:t>Sharpe, W. F. (1964). Capital asset prices: a theory of market equilibrium under conditions of risky. The Journal of Finance, </a:t>
            </a:r>
            <a:r>
              <a:rPr lang="en-US" sz="2100" i="1" dirty="0"/>
              <a:t>19</a:t>
            </a:r>
            <a:r>
              <a:rPr lang="en-US" sz="2100" dirty="0"/>
              <a:t>(3), 425-442.</a:t>
            </a:r>
            <a:endParaRPr lang="pt-BR" sz="210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29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597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45983"/>
          </a:xfrm>
        </p:spPr>
        <p:txBody>
          <a:bodyPr/>
          <a:lstStyle/>
          <a:p>
            <a:r>
              <a:rPr lang="pt-BR" dirty="0" smtClean="0"/>
              <a:t>Retorno Exigido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56885"/>
                <a:ext cx="10058400" cy="4023360"/>
              </a:xfrm>
            </p:spPr>
            <p:txBody>
              <a:bodyPr>
                <a:normAutofit lnSpcReduction="10000"/>
              </a:bodyPr>
              <a:lstStyle/>
              <a:p>
                <a:pPr algn="just"/>
                <a14:m>
                  <m:oMath xmlns:m="http://schemas.openxmlformats.org/officeDocument/2006/math">
                    <m:r>
                      <a:rPr lang="pt-BR" sz="3000" b="0" i="1" smtClean="0">
                        <a:latin typeface="Cambria Math" panose="02040503050406030204" pitchFamily="18" charset="0"/>
                      </a:rPr>
                      <m:t>                                </m:t>
                    </m:r>
                    <m:r>
                      <a:rPr lang="pt-BR" sz="3000" b="0" i="1" smtClean="0">
                        <a:latin typeface="Cambria Math" panose="02040503050406030204" pitchFamily="18" charset="0"/>
                      </a:rPr>
                      <m:t>𝑅𝐸</m:t>
                    </m:r>
                    <m:r>
                      <a:rPr lang="pt-BR" sz="3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sz="3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sz="3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t-BR" sz="3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pt-BR" sz="3000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pt-BR" sz="3000" b="1" i="0" smtClean="0">
                        <a:latin typeface="Cambria Math" panose="02040503050406030204" pitchFamily="18" charset="0"/>
                      </a:rPr>
                      <m:t>𝐩𝐫</m:t>
                    </m:r>
                    <m:r>
                      <a:rPr lang="pt-BR" sz="3000" b="1" i="0" smtClean="0">
                        <a:latin typeface="Cambria Math" panose="02040503050406030204" pitchFamily="18" charset="0"/>
                      </a:rPr>
                      <m:t>ê</m:t>
                    </m:r>
                    <m:r>
                      <a:rPr lang="pt-BR" sz="3000" b="1" i="0" smtClean="0">
                        <a:latin typeface="Cambria Math" panose="02040503050406030204" pitchFamily="18" charset="0"/>
                      </a:rPr>
                      <m:t>𝐦𝐢𝐨</m:t>
                    </m:r>
                    <m:r>
                      <a:rPr lang="pt-BR" sz="30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sz="3000" b="1" i="0" smtClean="0">
                        <a:latin typeface="Cambria Math" panose="02040503050406030204" pitchFamily="18" charset="0"/>
                      </a:rPr>
                      <m:t>𝐩𝐞𝐥𝐨</m:t>
                    </m:r>
                    <m:r>
                      <a:rPr lang="pt-BR" sz="30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sz="3000" b="1" i="0" smtClean="0">
                        <a:latin typeface="Cambria Math" panose="02040503050406030204" pitchFamily="18" charset="0"/>
                      </a:rPr>
                      <m:t>𝐫𝐢𝐬𝐜𝐨</m:t>
                    </m:r>
                  </m:oMath>
                </a14:m>
                <a:endParaRPr lang="pt-BR" sz="3000" b="1" dirty="0" smtClean="0"/>
              </a:p>
              <a:p>
                <a:endParaRPr lang="pt-BR" dirty="0" smtClean="0"/>
              </a:p>
              <a:p>
                <a:r>
                  <a:rPr lang="pt-BR" sz="2400" dirty="0" smtClean="0"/>
                  <a:t>                                       </a:t>
                </a:r>
                <a:r>
                  <a:rPr lang="pt-BR" sz="3000" i="1" dirty="0" smtClean="0"/>
                  <a:t>Capital </a:t>
                </a:r>
                <a:r>
                  <a:rPr lang="pt-BR" sz="3000" i="1" dirty="0" err="1" smtClean="0"/>
                  <a:t>Asset</a:t>
                </a:r>
                <a:r>
                  <a:rPr lang="pt-BR" sz="3000" i="1" dirty="0" smtClean="0"/>
                  <a:t> </a:t>
                </a:r>
                <a:r>
                  <a:rPr lang="pt-BR" sz="3000" i="1" dirty="0" err="1" smtClean="0"/>
                  <a:t>Pricing</a:t>
                </a:r>
                <a:r>
                  <a:rPr lang="pt-BR" sz="3000" i="1" dirty="0" smtClean="0"/>
                  <a:t> </a:t>
                </a:r>
                <a:r>
                  <a:rPr lang="pt-BR" sz="3000" i="1" dirty="0" err="1" smtClean="0"/>
                  <a:t>Model</a:t>
                </a:r>
                <a:r>
                  <a:rPr lang="pt-BR" sz="3000" i="1" dirty="0" smtClean="0"/>
                  <a:t> </a:t>
                </a:r>
                <a:r>
                  <a:rPr lang="pt-BR" sz="3000" dirty="0" smtClean="0"/>
                  <a:t>(CAPM)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pt-BR" sz="300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pt-BR" sz="30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t-BR" sz="3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t-BR" sz="300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pt-BR" sz="3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300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pt-BR" sz="300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pt-BR" sz="300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sz="30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300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t-BR" sz="300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pt-BR" sz="300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pt-BR" sz="300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pt-BR" sz="300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30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300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300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pt-BR" sz="3000" i="1">
                            <a:latin typeface="Cambria Math"/>
                          </a:rPr>
                        </m:ctrlPr>
                      </m:dPr>
                      <m:e>
                        <m:r>
                          <a:rPr lang="pt-BR" sz="3000">
                            <a:latin typeface="Cambria Math" panose="02040503050406030204" pitchFamily="18" charset="0"/>
                          </a:rPr>
                          <m:t>𝐸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pt-BR" sz="30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t-BR" sz="3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pt-BR" sz="300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pt-BR" sz="300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pt-BR" sz="300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pt-BR" sz="300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e>
                        </m:d>
                        <m:r>
                          <a:rPr lang="pt-BR" sz="300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pt-BR" sz="3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t-BR" sz="300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pt-BR" sz="300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pt-BR" sz="300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pt-BR" sz="300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</m:oMath>
                </a14:m>
                <a:endParaRPr lang="pt-BR" sz="3000" dirty="0" smtClean="0"/>
              </a:p>
              <a:p>
                <a:pPr algn="ctr"/>
                <a:endParaRPr lang="pt-BR" sz="3000" dirty="0" smtClean="0"/>
              </a:p>
              <a:p>
                <a:pPr algn="ctr"/>
                <a:r>
                  <a:rPr lang="pt-BR" sz="3000" dirty="0" smtClean="0"/>
                  <a:t>Regressão:</a:t>
                </a:r>
              </a:p>
              <a:p>
                <a:pPr algn="ctr"/>
                <a:r>
                  <a:rPr lang="pt-BR" sz="3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3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sz="3000" smtClean="0">
                            <a:latin typeface="Cambria Math" panose="02040503050406030204" pitchFamily="18" charset="0"/>
                          </a:rPr>
                          <m:t>             </m:t>
                        </m:r>
                        <m:r>
                          <a:rPr lang="pt-BR" sz="300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t-BR" sz="3000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pt-BR" sz="300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pt-BR" sz="3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sz="300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t-BR" sz="3000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pt-BR" sz="300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pt-BR" sz="300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pt-BR" sz="300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sz="3000" smtClean="0">
                        <a:latin typeface="Cambria Math" panose="02040503050406030204" pitchFamily="18" charset="0"/>
                      </a:rPr>
                      <m:t>α</m:t>
                    </m:r>
                    <m:r>
                      <a:rPr lang="pt-BR" sz="300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30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300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300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pt-BR" sz="30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30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sz="3000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t-BR" sz="3000" dirty="0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pt-BR" sz="3000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pt-BR" sz="3000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pt-BR" sz="3000" dirty="0" smtClean="0"/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30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pt-BR" sz="3000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t-BR" sz="3000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pt-BR" sz="3000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pt-BR" sz="3000" dirty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pt-BR" sz="3000" dirty="0" smtClean="0">
                        <a:latin typeface="Cambria Math" panose="02040503050406030204" pitchFamily="18" charset="0"/>
                      </a:rPr>
                      <m:t>)+</m:t>
                    </m:r>
                  </m:oMath>
                </a14:m>
                <a:r>
                  <a:rPr lang="pt-BR" sz="3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30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000" dirty="0" smtClean="0">
                            <a:latin typeface="Cambria Math" panose="02040503050406030204" pitchFamily="18" charset="0"/>
                          </a:rPr>
                          <m:t>ε</m:t>
                        </m:r>
                      </m:e>
                      <m:sub>
                        <m:r>
                          <a:rPr lang="pt-BR" sz="3000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pt-BR" sz="3000" dirty="0" smtClean="0"/>
              </a:p>
              <a:p>
                <a:endParaRPr lang="pt-BR" sz="3000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56885"/>
                <a:ext cx="10058400" cy="402336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aixaDeTexto 9"/>
          <p:cNvSpPr txBox="1"/>
          <p:nvPr/>
        </p:nvSpPr>
        <p:spPr>
          <a:xfrm>
            <a:off x="1808353" y="6409193"/>
            <a:ext cx="6222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Fonte: Sharpe (1964), Lintner (1965) e </a:t>
            </a:r>
            <a:r>
              <a:rPr lang="pt-BR" dirty="0" err="1" smtClean="0">
                <a:solidFill>
                  <a:schemeClr val="bg1"/>
                </a:solidFill>
              </a:rPr>
              <a:t>Mossin</a:t>
            </a:r>
            <a:r>
              <a:rPr lang="pt-BR" dirty="0" smtClean="0">
                <a:solidFill>
                  <a:schemeClr val="bg1"/>
                </a:solidFill>
              </a:rPr>
              <a:t> (1966)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228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Obrigado pela atenção!</a:t>
            </a:r>
          </a:p>
          <a:p>
            <a:pPr marL="0" indent="0" algn="ctr">
              <a:buNone/>
            </a:pP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figlioli@usp.br</a:t>
            </a: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30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4954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Risco Sistemático e Risco Diversificável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808353" y="6434951"/>
            <a:ext cx="6222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Fonte: Campbell, Lettau, </a:t>
            </a:r>
            <a:r>
              <a:rPr lang="pt-BR" dirty="0" err="1" smtClean="0">
                <a:solidFill>
                  <a:schemeClr val="bg1"/>
                </a:solidFill>
              </a:rPr>
              <a:t>Malkiel</a:t>
            </a:r>
            <a:r>
              <a:rPr lang="pt-BR" dirty="0" smtClean="0">
                <a:solidFill>
                  <a:schemeClr val="bg1"/>
                </a:solidFill>
              </a:rPr>
              <a:t> e </a:t>
            </a:r>
            <a:r>
              <a:rPr lang="pt-BR" dirty="0" err="1" smtClean="0">
                <a:solidFill>
                  <a:schemeClr val="bg1"/>
                </a:solidFill>
              </a:rPr>
              <a:t>Xu</a:t>
            </a:r>
            <a:r>
              <a:rPr lang="pt-BR" dirty="0" smtClean="0">
                <a:solidFill>
                  <a:schemeClr val="bg1"/>
                </a:solidFill>
              </a:rPr>
              <a:t> (2001)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4</a:t>
            </a:fld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 flipH="1">
            <a:off x="3821162" y="3633004"/>
            <a:ext cx="5834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/>
              <a:t>R</a:t>
            </a:r>
            <a:r>
              <a:rPr lang="pt-BR" sz="3000" baseline="30000" dirty="0" smtClean="0"/>
              <a:t>2</a:t>
            </a:r>
            <a:endParaRPr lang="pt-BR" sz="3000" baseline="300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3761195" y="2438100"/>
            <a:ext cx="9579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/>
              <a:t>1-R</a:t>
            </a:r>
            <a:r>
              <a:rPr lang="pt-BR" sz="3000" baseline="30000" dirty="0" smtClean="0"/>
              <a:t>2</a:t>
            </a:r>
            <a:endParaRPr lang="pt-BR" sz="30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4180163" y="5144650"/>
                <a:ext cx="1946317" cy="9233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30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sz="3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t-BR" sz="30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pt-BR" sz="3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pt-BR" sz="3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pt-BR" sz="3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t-BR" sz="3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pt-BR" sz="3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sz="3000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63" y="5144650"/>
                <a:ext cx="1946317" cy="92339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aixaDeTexto 9"/>
          <p:cNvSpPr txBox="1"/>
          <p:nvPr/>
        </p:nvSpPr>
        <p:spPr>
          <a:xfrm>
            <a:off x="4404575" y="66712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cxnSp>
        <p:nvCxnSpPr>
          <p:cNvPr id="13" name="Conector de seta reta 12"/>
          <p:cNvCxnSpPr/>
          <p:nvPr/>
        </p:nvCxnSpPr>
        <p:spPr>
          <a:xfrm flipV="1">
            <a:off x="1808353" y="2132512"/>
            <a:ext cx="0" cy="22978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 flipV="1">
            <a:off x="1808353" y="4340180"/>
            <a:ext cx="6595584" cy="9015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flipV="1">
            <a:off x="1808353" y="3374265"/>
            <a:ext cx="6472762" cy="643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orma livre 40"/>
          <p:cNvSpPr/>
          <p:nvPr/>
        </p:nvSpPr>
        <p:spPr>
          <a:xfrm rot="12011503" flipV="1">
            <a:off x="1833559" y="2217970"/>
            <a:ext cx="6370831" cy="1429658"/>
          </a:xfrm>
          <a:custGeom>
            <a:avLst/>
            <a:gdLst>
              <a:gd name="connsiteX0" fmla="*/ 0 w 8796270"/>
              <a:gd name="connsiteY0" fmla="*/ 0 h 1246962"/>
              <a:gd name="connsiteX1" fmla="*/ 6426558 w 8796270"/>
              <a:gd name="connsiteY1" fmla="*/ 1171977 h 1246962"/>
              <a:gd name="connsiteX2" fmla="*/ 8796270 w 8796270"/>
              <a:gd name="connsiteY2" fmla="*/ 1133340 h 1246962"/>
              <a:gd name="connsiteX3" fmla="*/ 8796270 w 8796270"/>
              <a:gd name="connsiteY3" fmla="*/ 1133340 h 1246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96270" h="1246962">
                <a:moveTo>
                  <a:pt x="0" y="0"/>
                </a:moveTo>
                <a:cubicBezTo>
                  <a:pt x="2480256" y="491543"/>
                  <a:pt x="4960513" y="983087"/>
                  <a:pt x="6426558" y="1171977"/>
                </a:cubicBezTo>
                <a:cubicBezTo>
                  <a:pt x="7892603" y="1360867"/>
                  <a:pt x="8796270" y="1133340"/>
                  <a:pt x="8796270" y="1133340"/>
                </a:cubicBezTo>
                <a:lnTo>
                  <a:pt x="8796270" y="1133340"/>
                </a:lnTo>
              </a:path>
            </a:pathLst>
          </a:cu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CaixaDeTexto 41"/>
          <p:cNvSpPr txBox="1"/>
          <p:nvPr/>
        </p:nvSpPr>
        <p:spPr>
          <a:xfrm rot="16200000">
            <a:off x="1158247" y="3152018"/>
            <a:ext cx="8693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Risco</a:t>
            </a:r>
            <a:endParaRPr lang="pt-BR" sz="2200" dirty="0"/>
          </a:p>
        </p:txBody>
      </p:sp>
      <p:sp>
        <p:nvSpPr>
          <p:cNvPr id="43" name="CaixaDeTexto 42"/>
          <p:cNvSpPr txBox="1"/>
          <p:nvPr/>
        </p:nvSpPr>
        <p:spPr>
          <a:xfrm>
            <a:off x="3766742" y="4446867"/>
            <a:ext cx="26788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Quantidade de títulos</a:t>
            </a:r>
            <a:endParaRPr lang="pt-BR" sz="2200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8008728" y="2357285"/>
            <a:ext cx="23030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Risco diversificável</a:t>
            </a:r>
            <a:endParaRPr lang="pt-BR" sz="2200" dirty="0"/>
          </a:p>
        </p:txBody>
      </p:sp>
      <p:sp>
        <p:nvSpPr>
          <p:cNvPr id="45" name="CaixaDeTexto 44"/>
          <p:cNvSpPr txBox="1"/>
          <p:nvPr/>
        </p:nvSpPr>
        <p:spPr>
          <a:xfrm>
            <a:off x="7997779" y="3602936"/>
            <a:ext cx="23030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Risco sistemático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37322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24011"/>
          </a:xfrm>
        </p:spPr>
        <p:txBody>
          <a:bodyPr>
            <a:normAutofit/>
          </a:bodyPr>
          <a:lstStyle/>
          <a:p>
            <a:pPr algn="ctr"/>
            <a:r>
              <a:rPr lang="pt-BR" sz="4400" dirty="0"/>
              <a:t>O</a:t>
            </a:r>
            <a:r>
              <a:rPr lang="pt-BR" sz="4400" dirty="0" smtClean="0"/>
              <a:t> risco idiossincrático é precificado?</a:t>
            </a:r>
            <a:endParaRPr lang="pt-BR" sz="44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5</a:t>
            </a:fld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253733323"/>
              </p:ext>
            </p:extLst>
          </p:nvPr>
        </p:nvGraphicFramePr>
        <p:xfrm>
          <a:off x="1097279" y="1809221"/>
          <a:ext cx="9952793" cy="4243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415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24011"/>
          </a:xfrm>
        </p:spPr>
        <p:txBody>
          <a:bodyPr>
            <a:normAutofit/>
          </a:bodyPr>
          <a:lstStyle/>
          <a:p>
            <a:pPr algn="ctr"/>
            <a:r>
              <a:rPr lang="pt-BR" sz="4400" dirty="0" err="1" smtClean="0"/>
              <a:t>Sincronicidade</a:t>
            </a:r>
            <a:r>
              <a:rPr lang="pt-BR" sz="4400" dirty="0" smtClean="0"/>
              <a:t> dos preços das ações (NSPA)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87798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 Os </a:t>
            </a:r>
            <a:r>
              <a:rPr lang="pt-BR" sz="2400" b="1" dirty="0" smtClean="0"/>
              <a:t>NSPA</a:t>
            </a:r>
            <a:r>
              <a:rPr lang="pt-BR" sz="2400" dirty="0" smtClean="0"/>
              <a:t> representam a proporção com que os preços das ações refletem informações de mercado em detrimento de informações específicas das empresas (</a:t>
            </a:r>
            <a:r>
              <a:rPr lang="pt-BR" sz="2400" dirty="0" err="1" smtClean="0"/>
              <a:t>Roll</a:t>
            </a:r>
            <a:r>
              <a:rPr lang="pt-BR" sz="2400" dirty="0" smtClean="0"/>
              <a:t>, 1988).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400" dirty="0"/>
              <a:t> </a:t>
            </a:r>
            <a:r>
              <a:rPr lang="pt-BR" sz="2400" dirty="0" smtClean="0"/>
              <a:t>Países emergentes apresentam maiores NSPA: menores níveis de proteção dos direitos de propriedade dos investidores (</a:t>
            </a:r>
            <a:r>
              <a:rPr lang="pt-BR" sz="2400" dirty="0" err="1" smtClean="0"/>
              <a:t>Morck</a:t>
            </a:r>
            <a:r>
              <a:rPr lang="pt-BR" sz="2400" dirty="0" smtClean="0"/>
              <a:t>, Yeung &amp; </a:t>
            </a:r>
            <a:r>
              <a:rPr lang="pt-BR" sz="2400" dirty="0" err="1" smtClean="0"/>
              <a:t>Yu</a:t>
            </a:r>
            <a:r>
              <a:rPr lang="pt-BR" sz="2400" dirty="0" smtClean="0"/>
              <a:t>, 2000).</a:t>
            </a:r>
          </a:p>
          <a:p>
            <a:pPr marL="0" indent="0" algn="ctr">
              <a:buNone/>
            </a:pPr>
            <a:r>
              <a:rPr lang="pt-BR" sz="2400" b="1" u="sng" dirty="0" smtClean="0"/>
              <a:t>América Latina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 smtClean="0"/>
              <a:t>Concentração e liquidez acionária</a:t>
            </a:r>
            <a:r>
              <a:rPr lang="pt-BR" sz="2400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/>
              <a:t> Níveis de eficiência do mercado de </a:t>
            </a:r>
            <a:r>
              <a:rPr lang="pt-BR" sz="2400" dirty="0" smtClean="0"/>
              <a:t>capitais;</a:t>
            </a:r>
            <a:endParaRPr lang="pt-BR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/>
              <a:t> Baixos níveis de </a:t>
            </a:r>
            <a:r>
              <a:rPr lang="pt-BR" sz="2400" i="1" dirty="0" err="1"/>
              <a:t>enforcement</a:t>
            </a:r>
            <a:r>
              <a:rPr lang="pt-BR" sz="2400" dirty="0"/>
              <a:t> legal e de direitos de propriedade</a:t>
            </a:r>
            <a:r>
              <a:rPr lang="pt-BR" sz="2400" dirty="0" smtClean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 smtClean="0"/>
              <a:t>Governança corporativa.</a:t>
            </a:r>
          </a:p>
          <a:p>
            <a:pPr>
              <a:buFont typeface="Arial" panose="020B0604020202020204" pitchFamily="34" charset="0"/>
              <a:buChar char="•"/>
            </a:pPr>
            <a:endParaRPr lang="pt-BR" sz="2400" dirty="0"/>
          </a:p>
          <a:p>
            <a:pPr algn="just">
              <a:buFont typeface="Arial" panose="020B0604020202020204" pitchFamily="34" charset="0"/>
              <a:buChar char="•"/>
            </a:pPr>
            <a:endParaRPr lang="pt-BR" sz="24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452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 de pesquisa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2800" dirty="0" smtClean="0"/>
              <a:t> </a:t>
            </a:r>
            <a:r>
              <a:rPr lang="pt-BR" sz="2800" b="1" dirty="0" smtClean="0"/>
              <a:t>Os níveis de </a:t>
            </a:r>
            <a:r>
              <a:rPr lang="pt-BR" sz="2800" b="1" dirty="0" err="1" smtClean="0"/>
              <a:t>sincronicidade</a:t>
            </a:r>
            <a:r>
              <a:rPr lang="pt-BR" sz="2800" b="1" dirty="0" smtClean="0"/>
              <a:t> dos preços das ações (NSPA) é um fator relevante na precificação de ativos em países latino-americanos?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pt-BR" sz="26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Há a necessidade de se desenvolver para a América Latina modelos de precificação de ativos a partir do pressuposto que os investidores não detêm carteiras perfeitamente diversificadas (</a:t>
            </a:r>
            <a:r>
              <a:rPr lang="pt-BR" sz="2600" dirty="0" err="1" smtClean="0"/>
              <a:t>Fuenzalida</a:t>
            </a:r>
            <a:r>
              <a:rPr lang="pt-BR" sz="2600" dirty="0" smtClean="0"/>
              <a:t> &amp; </a:t>
            </a:r>
            <a:r>
              <a:rPr lang="pt-BR" sz="2600" dirty="0" err="1" smtClean="0"/>
              <a:t>Mongrut</a:t>
            </a:r>
            <a:r>
              <a:rPr lang="pt-BR" sz="2600" dirty="0" smtClean="0"/>
              <a:t>, 2010).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Na América Latina 67% da volatilidade média das ações pode ser atribuída ao risco idiossincrático (Grandes, </a:t>
            </a:r>
            <a:r>
              <a:rPr lang="pt-BR" sz="2600" dirty="0" err="1" smtClean="0"/>
              <a:t>Panigo</a:t>
            </a:r>
            <a:r>
              <a:rPr lang="pt-BR" sz="2600" dirty="0" smtClean="0"/>
              <a:t>, &amp; </a:t>
            </a:r>
            <a:r>
              <a:rPr lang="pt-BR" sz="2600" dirty="0" err="1" smtClean="0"/>
              <a:t>Pasquini</a:t>
            </a:r>
            <a:r>
              <a:rPr lang="pt-BR" sz="2600" dirty="0" smtClean="0"/>
              <a:t>, 2010).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pt-BR" sz="2600" dirty="0" smtClean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50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Hipóteses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 </a:t>
            </a:r>
            <a:r>
              <a:rPr lang="pt-BR" sz="2800" b="1" dirty="0" smtClean="0"/>
              <a:t>H1: </a:t>
            </a:r>
            <a:r>
              <a:rPr lang="pt-BR" sz="2800" dirty="0" smtClean="0"/>
              <a:t>os NSPA é um fator precificado no âmbito dos mercados de capitais da América Latina.</a:t>
            </a:r>
            <a:endParaRPr lang="pt-BR" sz="2800" b="1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800" b="1" dirty="0" smtClean="0"/>
              <a:t> H2: </a:t>
            </a:r>
            <a:r>
              <a:rPr lang="pt-BR" sz="2800" dirty="0" smtClean="0"/>
              <a:t>há um prêmio positivo associado aos NSPA em períodos de maior turbulência dos mercados financeiros no cenário latino-americano.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800" b="1" dirty="0"/>
              <a:t> </a:t>
            </a:r>
            <a:r>
              <a:rPr lang="pt-BR" sz="2800" b="1" dirty="0" smtClean="0"/>
              <a:t>H3: </a:t>
            </a:r>
            <a:r>
              <a:rPr lang="pt-BR" sz="2800" dirty="0" smtClean="0"/>
              <a:t>a relação entre os NSPA e a eficiência informacional dos preços das ações não é </a:t>
            </a:r>
            <a:r>
              <a:rPr lang="pt-BR" sz="2800" dirty="0" err="1" smtClean="0"/>
              <a:t>monotônica</a:t>
            </a:r>
            <a:r>
              <a:rPr lang="pt-BR" sz="2800" dirty="0" smtClean="0"/>
              <a:t>.</a:t>
            </a:r>
            <a:endParaRPr lang="pt-BR" sz="2800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195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Coleta de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AC-2C33-4924-81A8-68D9F9E3DABD}" type="slidenum">
              <a:rPr lang="pt-BR" smtClean="0"/>
              <a:pPr/>
              <a:t>9</a:t>
            </a:fld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52790"/>
          </a:xfrm>
        </p:spPr>
        <p:txBody>
          <a:bodyPr>
            <a:noAutofit/>
          </a:bodyPr>
          <a:lstStyle/>
          <a:p>
            <a:pPr algn="just"/>
            <a:r>
              <a:rPr lang="pt-BR" sz="2600" dirty="0" smtClean="0"/>
              <a:t>Base de dados: </a:t>
            </a:r>
            <a:r>
              <a:rPr lang="pt-BR" sz="2600" dirty="0" err="1" smtClean="0"/>
              <a:t>Thonsom</a:t>
            </a:r>
            <a:r>
              <a:rPr lang="pt-BR" sz="2600" dirty="0" smtClean="0"/>
              <a:t> </a:t>
            </a:r>
            <a:r>
              <a:rPr lang="pt-BR" sz="2600" dirty="0" err="1" smtClean="0"/>
              <a:t>Reuters</a:t>
            </a:r>
            <a:r>
              <a:rPr lang="pt-BR" sz="2600" baseline="30000" dirty="0" err="1" smtClean="0"/>
              <a:t>TM</a:t>
            </a:r>
            <a:endParaRPr lang="pt-BR" sz="2600" baseline="30000" dirty="0" smtClean="0"/>
          </a:p>
          <a:p>
            <a:pPr algn="just"/>
            <a:r>
              <a:rPr lang="pt-BR" sz="2600" dirty="0" smtClean="0"/>
              <a:t>Valores: dólares norte-americanos </a:t>
            </a:r>
          </a:p>
          <a:p>
            <a:pPr algn="just"/>
            <a:r>
              <a:rPr lang="pt-BR" sz="2600" dirty="0" smtClean="0"/>
              <a:t>Período de análise: janeiro de 2000 a abril de 2018 (220 meses)</a:t>
            </a:r>
          </a:p>
          <a:p>
            <a:pPr algn="just"/>
            <a:r>
              <a:rPr lang="pt-BR" sz="2600" dirty="0" smtClean="0"/>
              <a:t>Países: Argentina, Brasil, Chile, México e Peru (76% do PIB para a América Latina em 2017- FMI)</a:t>
            </a:r>
          </a:p>
          <a:p>
            <a:pPr algn="just"/>
            <a:r>
              <a:rPr lang="pt-BR" sz="2600" dirty="0" smtClean="0"/>
              <a:t>Ações selecionadas: de maior liquidez (baixa liquidez e ações negligenciadas)</a:t>
            </a:r>
          </a:p>
          <a:p>
            <a:pPr algn="just"/>
            <a:r>
              <a:rPr lang="pt-BR" sz="2600" dirty="0" smtClean="0"/>
              <a:t>Exclusões de dados: setor financeiro, PL negativo e observações extremas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400128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1648</TotalTime>
  <Words>2720</Words>
  <Application>Microsoft Office PowerPoint</Application>
  <PresentationFormat>Personalizar</PresentationFormat>
  <Paragraphs>748</Paragraphs>
  <Slides>30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1" baseType="lpstr">
      <vt:lpstr>Retrospectiva</vt:lpstr>
      <vt:lpstr>Precificação de ações na América Latina: o efeito sincronicidade</vt:lpstr>
      <vt:lpstr>Precificação de ativos</vt:lpstr>
      <vt:lpstr>Retorno Exigido</vt:lpstr>
      <vt:lpstr>Risco Sistemático e Risco Diversificável</vt:lpstr>
      <vt:lpstr>O risco idiossincrático é precificado?</vt:lpstr>
      <vt:lpstr>Sincronicidade dos preços das ações (NSPA)</vt:lpstr>
      <vt:lpstr>Problema de pesquisa</vt:lpstr>
      <vt:lpstr>Hipóteses</vt:lpstr>
      <vt:lpstr>Coleta de dados</vt:lpstr>
      <vt:lpstr>Amostra</vt:lpstr>
      <vt:lpstr>Mensuração dos NSPA</vt:lpstr>
      <vt:lpstr>Regressão de dados em painel</vt:lpstr>
      <vt:lpstr>Análise de portfólios</vt:lpstr>
      <vt:lpstr>NSPA: informações ou ruídos?</vt:lpstr>
      <vt:lpstr>NSPA médios</vt:lpstr>
      <vt:lpstr>Correlações</vt:lpstr>
      <vt:lpstr>Resultados regressões (países)</vt:lpstr>
      <vt:lpstr>Resultados regressões (América Latina)</vt:lpstr>
      <vt:lpstr>NSPA condicionais</vt:lpstr>
      <vt:lpstr>NSPA e adoção das IFRS no Brasil</vt:lpstr>
      <vt:lpstr>Apresentação do PowerPoint</vt:lpstr>
      <vt:lpstr>Apresentação do PowerPoint</vt:lpstr>
      <vt:lpstr>Apresentação do PowerPoint</vt:lpstr>
      <vt:lpstr>Apresentação do PowerPoint</vt:lpstr>
      <vt:lpstr>Formação de portfólios</vt:lpstr>
      <vt:lpstr>NSPA: ruídos ou informações? (resultados)</vt:lpstr>
      <vt:lpstr>NSPA: considerações finais</vt:lpstr>
      <vt:lpstr>Referências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Preço de Transferência e Avaliação de desempenho</dc:title>
  <dc:creator>Bruno Figlioli</dc:creator>
  <cp:lastModifiedBy>User</cp:lastModifiedBy>
  <cp:revision>165</cp:revision>
  <cp:lastPrinted>2018-04-18T13:06:01Z</cp:lastPrinted>
  <dcterms:created xsi:type="dcterms:W3CDTF">2017-12-06T19:58:27Z</dcterms:created>
  <dcterms:modified xsi:type="dcterms:W3CDTF">2019-10-28T13:52:37Z</dcterms:modified>
</cp:coreProperties>
</file>