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5"/>
  </p:notesMasterIdLst>
  <p:sldIdLst>
    <p:sldId id="481" r:id="rId2"/>
    <p:sldId id="608" r:id="rId3"/>
    <p:sldId id="484" r:id="rId4"/>
    <p:sldId id="485" r:id="rId5"/>
    <p:sldId id="489" r:id="rId6"/>
    <p:sldId id="490" r:id="rId7"/>
    <p:sldId id="506" r:id="rId8"/>
    <p:sldId id="493" r:id="rId9"/>
    <p:sldId id="492" r:id="rId10"/>
    <p:sldId id="494" r:id="rId11"/>
    <p:sldId id="495" r:id="rId12"/>
    <p:sldId id="497" r:id="rId13"/>
    <p:sldId id="498" r:id="rId14"/>
    <p:sldId id="499" r:id="rId15"/>
    <p:sldId id="507" r:id="rId16"/>
    <p:sldId id="508" r:id="rId17"/>
    <p:sldId id="509" r:id="rId18"/>
    <p:sldId id="609" r:id="rId19"/>
    <p:sldId id="511" r:id="rId20"/>
    <p:sldId id="512" r:id="rId21"/>
    <p:sldId id="514" r:id="rId22"/>
    <p:sldId id="515" r:id="rId23"/>
    <p:sldId id="516" r:id="rId24"/>
    <p:sldId id="517" r:id="rId25"/>
    <p:sldId id="518" r:id="rId26"/>
    <p:sldId id="519" r:id="rId27"/>
    <p:sldId id="521" r:id="rId28"/>
    <p:sldId id="522" r:id="rId29"/>
    <p:sldId id="523" r:id="rId30"/>
    <p:sldId id="524" r:id="rId31"/>
    <p:sldId id="525" r:id="rId32"/>
    <p:sldId id="526" r:id="rId33"/>
    <p:sldId id="527" r:id="rId34"/>
    <p:sldId id="528" r:id="rId35"/>
    <p:sldId id="529" r:id="rId36"/>
    <p:sldId id="530" r:id="rId37"/>
    <p:sldId id="531" r:id="rId38"/>
    <p:sldId id="532" r:id="rId39"/>
    <p:sldId id="533" r:id="rId40"/>
    <p:sldId id="534" r:id="rId41"/>
    <p:sldId id="535" r:id="rId42"/>
    <p:sldId id="610" r:id="rId43"/>
    <p:sldId id="536" r:id="rId44"/>
    <p:sldId id="537" r:id="rId45"/>
    <p:sldId id="538" r:id="rId46"/>
    <p:sldId id="539" r:id="rId47"/>
    <p:sldId id="540" r:id="rId48"/>
    <p:sldId id="541" r:id="rId49"/>
    <p:sldId id="542" r:id="rId50"/>
    <p:sldId id="543" r:id="rId51"/>
    <p:sldId id="544" r:id="rId52"/>
    <p:sldId id="545" r:id="rId53"/>
    <p:sldId id="546" r:id="rId54"/>
    <p:sldId id="547" r:id="rId55"/>
    <p:sldId id="548" r:id="rId56"/>
    <p:sldId id="549" r:id="rId57"/>
    <p:sldId id="550" r:id="rId58"/>
    <p:sldId id="551" r:id="rId59"/>
    <p:sldId id="552" r:id="rId60"/>
    <p:sldId id="553" r:id="rId61"/>
    <p:sldId id="554" r:id="rId62"/>
    <p:sldId id="555" r:id="rId63"/>
    <p:sldId id="556" r:id="rId64"/>
    <p:sldId id="557" r:id="rId65"/>
    <p:sldId id="558" r:id="rId66"/>
    <p:sldId id="559" r:id="rId67"/>
    <p:sldId id="560" r:id="rId68"/>
    <p:sldId id="561" r:id="rId69"/>
    <p:sldId id="562" r:id="rId70"/>
    <p:sldId id="563" r:id="rId71"/>
    <p:sldId id="564" r:id="rId72"/>
    <p:sldId id="565" r:id="rId73"/>
    <p:sldId id="566" r:id="rId74"/>
    <p:sldId id="567" r:id="rId75"/>
    <p:sldId id="568" r:id="rId76"/>
    <p:sldId id="569" r:id="rId77"/>
    <p:sldId id="570" r:id="rId78"/>
    <p:sldId id="571" r:id="rId79"/>
    <p:sldId id="572" r:id="rId80"/>
    <p:sldId id="573" r:id="rId81"/>
    <p:sldId id="574" r:id="rId82"/>
    <p:sldId id="575" r:id="rId83"/>
    <p:sldId id="576" r:id="rId84"/>
    <p:sldId id="577" r:id="rId85"/>
    <p:sldId id="578" r:id="rId86"/>
    <p:sldId id="579" r:id="rId87"/>
    <p:sldId id="580" r:id="rId88"/>
    <p:sldId id="581" r:id="rId89"/>
    <p:sldId id="582" r:id="rId90"/>
    <p:sldId id="583" r:id="rId91"/>
    <p:sldId id="584" r:id="rId92"/>
    <p:sldId id="585" r:id="rId93"/>
    <p:sldId id="586" r:id="rId94"/>
    <p:sldId id="587" r:id="rId95"/>
    <p:sldId id="588" r:id="rId96"/>
    <p:sldId id="607" r:id="rId97"/>
    <p:sldId id="590" r:id="rId98"/>
    <p:sldId id="591" r:id="rId99"/>
    <p:sldId id="592" r:id="rId100"/>
    <p:sldId id="593" r:id="rId101"/>
    <p:sldId id="594" r:id="rId102"/>
    <p:sldId id="595" r:id="rId103"/>
    <p:sldId id="596" r:id="rId104"/>
    <p:sldId id="597" r:id="rId105"/>
    <p:sldId id="598" r:id="rId106"/>
    <p:sldId id="599" r:id="rId107"/>
    <p:sldId id="600" r:id="rId108"/>
    <p:sldId id="601" r:id="rId109"/>
    <p:sldId id="602" r:id="rId110"/>
    <p:sldId id="603" r:id="rId111"/>
    <p:sldId id="604" r:id="rId112"/>
    <p:sldId id="605" r:id="rId113"/>
    <p:sldId id="606" r:id="rId11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6600"/>
    <a:srgbClr val="008000"/>
    <a:srgbClr val="D2E1B5"/>
    <a:srgbClr val="1123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23" autoAdjust="0"/>
    <p:restoredTop sz="98925" autoAdjust="0"/>
  </p:normalViewPr>
  <p:slideViewPr>
    <p:cSldViewPr>
      <p:cViewPr varScale="1">
        <p:scale>
          <a:sx n="72" d="100"/>
          <a:sy n="72" d="100"/>
        </p:scale>
        <p:origin x="1134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3" d="100"/>
        <a:sy n="83" d="100"/>
      </p:scale>
      <p:origin x="0" y="11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Plan1!$A$2:$A$5</c:f>
              <c:strCache>
                <c:ptCount val="4"/>
                <c:pt idx="0">
                  <c:v>Batata, tomate, cebola, melancia, cenoura</c:v>
                </c:pt>
                <c:pt idx="1">
                  <c:v>Folhosas</c:v>
                </c:pt>
                <c:pt idx="2">
                  <c:v>Mandioca de mesa</c:v>
                </c:pt>
                <c:pt idx="3">
                  <c:v>Outras</c:v>
                </c:pt>
              </c:strCache>
            </c:strRef>
          </c:cat>
          <c:val>
            <c:numRef>
              <c:f>Plan1!$B$2:$B$5</c:f>
              <c:numCache>
                <c:formatCode>0%</c:formatCode>
                <c:ptCount val="4"/>
                <c:pt idx="0">
                  <c:v>0.5</c:v>
                </c:pt>
                <c:pt idx="1">
                  <c:v>0.2</c:v>
                </c:pt>
                <c:pt idx="2">
                  <c:v>0.2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4-4460-B4A5-EC160306608A}"/>
            </c:ext>
          </c:extLst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Colunas1</c:v>
                </c:pt>
              </c:strCache>
            </c:strRef>
          </c:tx>
          <c:cat>
            <c:strRef>
              <c:f>Plan1!$A$2:$A$5</c:f>
              <c:strCache>
                <c:ptCount val="4"/>
                <c:pt idx="0">
                  <c:v>Batata, tomate, cebola, melancia, cenoura</c:v>
                </c:pt>
                <c:pt idx="1">
                  <c:v>Folhosas</c:v>
                </c:pt>
                <c:pt idx="2">
                  <c:v>Mandioca de mesa</c:v>
                </c:pt>
                <c:pt idx="3">
                  <c:v>Outras</c:v>
                </c:pt>
              </c:strCache>
            </c:strRef>
          </c:cat>
          <c:val>
            <c:numRef>
              <c:f>Plan1!$C$2:$C$5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0E34-4460-B4A5-EC160306608A}"/>
            </c:ext>
          </c:extLst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Colunas2</c:v>
                </c:pt>
              </c:strCache>
            </c:strRef>
          </c:tx>
          <c:cat>
            <c:strRef>
              <c:f>Plan1!$A$2:$A$5</c:f>
              <c:strCache>
                <c:ptCount val="4"/>
                <c:pt idx="0">
                  <c:v>Batata, tomate, cebola, melancia, cenoura</c:v>
                </c:pt>
                <c:pt idx="1">
                  <c:v>Folhosas</c:v>
                </c:pt>
                <c:pt idx="2">
                  <c:v>Mandioca de mesa</c:v>
                </c:pt>
                <c:pt idx="3">
                  <c:v>Outras</c:v>
                </c:pt>
              </c:strCache>
            </c:strRef>
          </c:cat>
          <c:val>
            <c:numRef>
              <c:f>Plan1!$D$2:$D$5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0E34-4460-B4A5-EC16030660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Importações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5493827160493825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/>
                      <a:t>263.857,3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8D4-4BC0-90B4-073C4FCEBA3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200" b="1" dirty="0"/>
                      <a:t>323.247,4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D4-4BC0-90B4-073C4FCEBA3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200" b="1" dirty="0"/>
                      <a:t>336.675,5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8D4-4BC0-90B4-073C4FCEBA3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200" b="1" dirty="0"/>
                      <a:t>456.601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8D4-4BC0-90B4-073C4FCEBA3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200" b="1" dirty="0"/>
                      <a:t>743.828,5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8D4-4BC0-90B4-073C4FCEBA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Plan1!$A$2:$A$6</c:f>
              <c:numCache>
                <c:formatCode>General</c:formatCode>
                <c:ptCount val="5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</c:numCache>
            </c:numRef>
          </c:cat>
          <c:val>
            <c:numRef>
              <c:f>Plan1!$B$2:$B$6</c:f>
              <c:numCache>
                <c:formatCode>General</c:formatCode>
                <c:ptCount val="5"/>
                <c:pt idx="0">
                  <c:v>263857.3</c:v>
                </c:pt>
                <c:pt idx="1">
                  <c:v>323247.40000000002</c:v>
                </c:pt>
                <c:pt idx="2">
                  <c:v>336675.5</c:v>
                </c:pt>
                <c:pt idx="3">
                  <c:v>456601</c:v>
                </c:pt>
                <c:pt idx="4">
                  <c:v>743828.5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8D4-4BC0-90B4-073C4FCEBA37}"/>
            </c:ext>
          </c:extLst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Exportações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6296296296296294E-3"/>
                  <c:y val="-8.4183189301370778E-3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baseline="0" dirty="0"/>
                      <a:t>51.179,1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8D4-4BC0-90B4-073C4FCEBA37}"/>
                </c:ext>
              </c:extLst>
            </c:dLbl>
            <c:dLbl>
              <c:idx val="1"/>
              <c:layout>
                <c:manualLayout>
                  <c:x val="3.0864197530864196E-3"/>
                  <c:y val="-5.612065321788976E-3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baseline="0" dirty="0"/>
                      <a:t>52.598,7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8D4-4BC0-90B4-073C4FCEBA37}"/>
                </c:ext>
              </c:extLst>
            </c:dLbl>
            <c:dLbl>
              <c:idx val="2"/>
              <c:layout>
                <c:manualLayout>
                  <c:x val="0"/>
                  <c:y val="-5.6122862692425902E-3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baseline="0" dirty="0"/>
                      <a:t>53.776,4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8D4-4BC0-90B4-073C4FCEBA3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200" b="1" baseline="0" dirty="0"/>
                      <a:t>102.260,8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8D4-4BC0-90B4-073C4FCEBA3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200" b="1" baseline="0" dirty="0"/>
                      <a:t>120.116,5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8D4-4BC0-90B4-073C4FCEBA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aseline="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Plan1!$A$2:$A$6</c:f>
              <c:numCache>
                <c:formatCode>General</c:formatCode>
                <c:ptCount val="5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</c:numCache>
            </c:numRef>
          </c:cat>
          <c:val>
            <c:numRef>
              <c:f>Plan1!$C$2:$C$6</c:f>
              <c:numCache>
                <c:formatCode>General</c:formatCode>
                <c:ptCount val="5"/>
                <c:pt idx="0">
                  <c:v>51179.1</c:v>
                </c:pt>
                <c:pt idx="1">
                  <c:v>52598.7</c:v>
                </c:pt>
                <c:pt idx="2">
                  <c:v>53776.4</c:v>
                </c:pt>
                <c:pt idx="3">
                  <c:v>102260.8</c:v>
                </c:pt>
                <c:pt idx="4">
                  <c:v>120116.5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8D4-4BC0-90B4-073C4FCEBA37}"/>
            </c:ext>
          </c:extLst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Colunas1</c:v>
                </c:pt>
              </c:strCache>
            </c:strRef>
          </c:tx>
          <c:invertIfNegative val="0"/>
          <c:cat>
            <c:numRef>
              <c:f>Plan1!$A$2:$A$6</c:f>
              <c:numCache>
                <c:formatCode>General</c:formatCode>
                <c:ptCount val="5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</c:numCache>
            </c:numRef>
          </c:cat>
          <c:val>
            <c:numRef>
              <c:f>Plan1!$D$2:$D$6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C-C8D4-4BC0-90B4-073C4FCEBA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8946176"/>
        <c:axId val="219042176"/>
        <c:axId val="0"/>
      </c:bar3DChart>
      <c:catAx>
        <c:axId val="218946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219042176"/>
        <c:crosses val="autoZero"/>
        <c:auto val="1"/>
        <c:lblAlgn val="ctr"/>
        <c:lblOffset val="100"/>
        <c:noMultiLvlLbl val="0"/>
      </c:catAx>
      <c:valAx>
        <c:axId val="2190421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218946176"/>
        <c:crosses val="autoZero"/>
        <c:crossBetween val="between"/>
      </c:valAx>
    </c:plotArea>
    <c:legend>
      <c:legendPos val="r"/>
      <c:legendEntry>
        <c:idx val="2"/>
        <c:delete val="1"/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7153F-266C-4399-B1AE-B6A1AA12E82D}" type="datetimeFigureOut">
              <a:rPr lang="pt-BR" smtClean="0"/>
              <a:t>14/08/2016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3CCF4-1FF3-4FC1-B0CD-EF1B192EB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1569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550255-A3DF-47A1-8F99-BE50DF063C53}" type="slidenum">
              <a:rPr lang="pt-BR" altLang="pt-BR" smtClean="0"/>
              <a:pPr eaLnBrk="1" hangingPunct="1">
                <a:spcBef>
                  <a:spcPct val="0"/>
                </a:spcBef>
              </a:pPr>
              <a:t>3</a:t>
            </a:fld>
            <a:endParaRPr lang="pt-BR" altLang="pt-B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81334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AE1B13-49F2-4764-88E1-F15A0D242106}" type="slidenum">
              <a:rPr lang="pt-BR" altLang="pt-BR" smtClean="0"/>
              <a:pPr eaLnBrk="1" hangingPunct="1">
                <a:spcBef>
                  <a:spcPct val="0"/>
                </a:spcBef>
              </a:pPr>
              <a:t>41</a:t>
            </a:fld>
            <a:endParaRPr lang="pt-BR" altLang="pt-BR"/>
          </a:p>
        </p:txBody>
      </p:sp>
      <p:sp>
        <p:nvSpPr>
          <p:cNvPr id="8089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535621B-6B62-4CD3-AB88-A9B05F8DE156}" type="slidenum">
              <a:rPr lang="pt-BR" altLang="pt-BR"/>
              <a:pPr algn="r" eaLnBrk="1" hangingPunct="1">
                <a:spcBef>
                  <a:spcPct val="0"/>
                </a:spcBef>
              </a:pPr>
              <a:t>41</a:t>
            </a:fld>
            <a:endParaRPr lang="pt-BR" altLang="pt-BR"/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1" tIns="45716" rIns="91431" bIns="45716"/>
          <a:lstStyle/>
          <a:p>
            <a:pPr eaLnBrk="1" hangingPunct="1"/>
            <a:endParaRPr lang="pt-BR" altLang="pt-BR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7B040F8D-873C-4AFC-90C0-5802002228D0}" type="datetime1">
              <a:rPr kumimoji="0" lang="en-US" altLang="pt-BR" smtClean="0"/>
              <a:pPr>
                <a:spcBef>
                  <a:spcPct val="0"/>
                </a:spcBef>
              </a:pPr>
              <a:t>8/14/2016</a:t>
            </a:fld>
            <a:endParaRPr kumimoji="0" lang="en-US" altLang="pt-BR"/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811C0201-91EE-414D-B0BF-C392FE1460EC}" type="slidenum">
              <a:rPr kumimoji="0" lang="en-US" altLang="pt-BR" smtClean="0"/>
              <a:pPr>
                <a:spcBef>
                  <a:spcPct val="0"/>
                </a:spcBef>
              </a:pPr>
              <a:t>47</a:t>
            </a:fld>
            <a:endParaRPr kumimoji="0" lang="en-US" altLang="pt-BR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F63722-96E2-46CA-963D-626B21716225}" type="slidenum">
              <a:rPr lang="pt-BR" altLang="pt-BR"/>
              <a:pPr/>
              <a:t>58</a:t>
            </a:fld>
            <a:endParaRPr lang="pt-BR" altLang="pt-BR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D7CBEA8D-8002-4E5A-AF04-7941A74C73E6}" type="slidenum">
              <a:rPr lang="pt-BR" altLang="pt-BR" smtClean="0"/>
              <a:pPr eaLnBrk="1" hangingPunct="1"/>
              <a:t>61</a:t>
            </a:fld>
            <a:endParaRPr lang="pt-BR" altLang="pt-BR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BF624B4-D99E-4ED0-8790-A69996B91E7A}" type="datetime1">
              <a:rPr kumimoji="0" lang="en-US" altLang="pt-BR" sz="1200" u="none" smtClean="0"/>
              <a:pPr/>
              <a:t>8/14/2016</a:t>
            </a:fld>
            <a:endParaRPr kumimoji="0" lang="en-US" altLang="pt-BR" sz="1200" u="none"/>
          </a:p>
        </p:txBody>
      </p:sp>
      <p:sp>
        <p:nvSpPr>
          <p:cNvPr id="5837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1EC09F6-99A9-4A44-9F13-D79863FC7E5B}" type="slidenum">
              <a:rPr kumimoji="0" lang="en-US" altLang="pt-BR" sz="1200" u="none" smtClean="0"/>
              <a:pPr/>
              <a:t>62</a:t>
            </a:fld>
            <a:endParaRPr kumimoji="0" lang="en-US" altLang="pt-BR" sz="1200" u="none"/>
          </a:p>
        </p:txBody>
      </p:sp>
      <p:sp>
        <p:nvSpPr>
          <p:cNvPr id="58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altLang="pt-BR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EFFFDBB-FC5D-4FCC-96F4-B50A8AE97C99}" type="slidenum">
              <a:rPr lang="pt-BR" altLang="pt-BR" smtClean="0"/>
              <a:pPr eaLnBrk="1" hangingPunct="1"/>
              <a:t>64</a:t>
            </a:fld>
            <a:endParaRPr lang="pt-BR" altLang="pt-BR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098811-0A6D-4897-A790-C1DA76160B7A}" type="slidenum">
              <a:rPr lang="pt-BR" altLang="pt-BR"/>
              <a:pPr/>
              <a:t>67</a:t>
            </a:fld>
            <a:endParaRPr lang="pt-BR" altLang="pt-BR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5700" y="685800"/>
            <a:ext cx="4572000" cy="3429000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343400"/>
            <a:ext cx="5049838" cy="4114800"/>
          </a:xfrm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5D90419-EB28-4A12-860F-C9E6DF5C873E}" type="slidenum">
              <a:rPr lang="pt-BR" altLang="pt-BR">
                <a:solidFill>
                  <a:srgbClr val="000000"/>
                </a:solidFill>
              </a:rPr>
              <a:pPr eaLnBrk="1" hangingPunct="1"/>
              <a:t>69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11776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117764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2052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25CF9EB-5EF4-4457-9718-51B5C5CA663F}" type="slidenum">
              <a:rPr lang="en-US" altLang="pt-BR" smtClean="0"/>
              <a:pPr eaLnBrk="1" hangingPunct="1">
                <a:spcBef>
                  <a:spcPct val="0"/>
                </a:spcBef>
              </a:pPr>
              <a:t>4</a:t>
            </a:fld>
            <a:endParaRPr lang="en-US" altLang="pt-BR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220842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5D90419-EB28-4A12-860F-C9E6DF5C873E}" type="slidenum">
              <a:rPr lang="pt-BR" altLang="pt-BR">
                <a:solidFill>
                  <a:srgbClr val="000000"/>
                </a:solidFill>
              </a:rPr>
              <a:pPr eaLnBrk="1" hangingPunct="1"/>
              <a:t>71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11776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117764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2052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A94B99-73DE-446C-8D04-3C4C9854E994}" type="slidenum">
              <a:rPr lang="pt-BR" altLang="pt-BR" smtClean="0"/>
              <a:pPr eaLnBrk="1" hangingPunct="1">
                <a:spcBef>
                  <a:spcPct val="0"/>
                </a:spcBef>
              </a:pPr>
              <a:t>86</a:t>
            </a:fld>
            <a:endParaRPr lang="pt-BR" altLang="pt-BR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6C95442-9BD3-4E67-A912-B846C994B8C7}" type="slidenum">
              <a:rPr lang="pt-BR" altLang="pt-BR" smtClean="0"/>
              <a:pPr eaLnBrk="1" hangingPunct="1">
                <a:spcBef>
                  <a:spcPct val="0"/>
                </a:spcBef>
              </a:pPr>
              <a:t>87</a:t>
            </a:fld>
            <a:endParaRPr lang="pt-BR" altLang="pt-BR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27F2A3D-63B9-44AA-A4DC-42CADAFE9020}" type="slidenum">
              <a:rPr lang="pt-BR" altLang="pt-BR" smtClean="0"/>
              <a:pPr eaLnBrk="1" hangingPunct="1">
                <a:spcBef>
                  <a:spcPct val="0"/>
                </a:spcBef>
              </a:pPr>
              <a:t>88</a:t>
            </a:fld>
            <a:endParaRPr lang="pt-BR" altLang="pt-BR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24B2EA6-AD8A-4C70-9A5B-974CFA0D7365}" type="slidenum">
              <a:rPr lang="pt-BR" altLang="pt-BR" smtClean="0"/>
              <a:pPr eaLnBrk="1" hangingPunct="1">
                <a:spcBef>
                  <a:spcPct val="0"/>
                </a:spcBef>
              </a:pPr>
              <a:t>89</a:t>
            </a:fld>
            <a:endParaRPr lang="pt-BR" altLang="pt-BR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1163E01-8A9C-4A1C-81E2-57B7137F7FAE}" type="slidenum">
              <a:rPr lang="pt-BR" altLang="pt-BR" smtClean="0"/>
              <a:pPr eaLnBrk="1" hangingPunct="1">
                <a:spcBef>
                  <a:spcPct val="0"/>
                </a:spcBef>
              </a:pPr>
              <a:t>90</a:t>
            </a:fld>
            <a:endParaRPr lang="pt-BR" altLang="pt-BR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1671944-8B19-4F64-BFF1-8C3C92C48685}" type="slidenum">
              <a:rPr lang="pt-BR" altLang="pt-BR" smtClean="0"/>
              <a:pPr eaLnBrk="1" hangingPunct="1">
                <a:spcBef>
                  <a:spcPct val="0"/>
                </a:spcBef>
              </a:pPr>
              <a:t>91</a:t>
            </a:fld>
            <a:endParaRPr lang="pt-BR" altLang="pt-BR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7286494-A88B-43B0-9B93-9284B57FDCC4}" type="slidenum">
              <a:rPr lang="pt-BR" altLang="pt-BR" smtClean="0"/>
              <a:pPr eaLnBrk="1" hangingPunct="1">
                <a:spcBef>
                  <a:spcPct val="0"/>
                </a:spcBef>
              </a:pPr>
              <a:t>92</a:t>
            </a:fld>
            <a:endParaRPr lang="pt-BR" altLang="pt-BR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38852E-C123-4904-BCE7-695FC1944287}" type="slidenum">
              <a:rPr lang="pt-BR" altLang="pt-BR" smtClean="0"/>
              <a:pPr eaLnBrk="1" hangingPunct="1">
                <a:spcBef>
                  <a:spcPct val="0"/>
                </a:spcBef>
              </a:pPr>
              <a:t>93</a:t>
            </a:fld>
            <a:endParaRPr lang="pt-BR" altLang="pt-BR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147675E-4FB4-48DD-A4B3-BD2989124DAC}" type="slidenum">
              <a:rPr lang="pt-BR" altLang="pt-BR" smtClean="0"/>
              <a:pPr eaLnBrk="1" hangingPunct="1">
                <a:spcBef>
                  <a:spcPct val="0"/>
                </a:spcBef>
              </a:pPr>
              <a:t>94</a:t>
            </a:fld>
            <a:endParaRPr lang="pt-BR" altLang="pt-BR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04002A3-E8EA-4BD8-B8F8-7CE9F7A5C93C}" type="slidenum">
              <a:rPr lang="en-US" altLang="pt-BR" smtClean="0"/>
              <a:pPr eaLnBrk="1" hangingPunct="1">
                <a:spcBef>
                  <a:spcPct val="0"/>
                </a:spcBef>
              </a:pPr>
              <a:t>5</a:t>
            </a:fld>
            <a:endParaRPr lang="en-US" altLang="pt-BR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084654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CEED64D-3E91-4BA7-AF8A-365B55E8810B}" type="slidenum">
              <a:rPr lang="pt-BR" altLang="pt-BR" smtClean="0">
                <a:solidFill>
                  <a:srgbClr val="000000"/>
                </a:solidFill>
              </a:rPr>
              <a:pPr eaLnBrk="1" hangingPunct="1"/>
              <a:t>104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12390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12390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2052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EB23234-7DD1-4580-A7EB-D9CF976317BC}" type="slidenum">
              <a:rPr lang="pt-BR" altLang="pt-BR" smtClean="0">
                <a:solidFill>
                  <a:srgbClr val="000000"/>
                </a:solidFill>
              </a:rPr>
              <a:pPr eaLnBrk="1" hangingPunct="1"/>
              <a:t>105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124931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124932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2052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4A7FAD5-616A-401A-9E8C-A0769C976AD8}" type="slidenum">
              <a:rPr lang="pt-BR" altLang="pt-BR" smtClean="0">
                <a:solidFill>
                  <a:srgbClr val="000000"/>
                </a:solidFill>
              </a:rPr>
              <a:pPr eaLnBrk="1" hangingPunct="1"/>
              <a:t>106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125955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125956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2052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AB4FE3-15D1-4135-9341-C560A54F54E3}" type="slidenum">
              <a:rPr lang="pt-BR" altLang="pt-BR" smtClean="0"/>
              <a:pPr eaLnBrk="1" hangingPunct="1">
                <a:spcBef>
                  <a:spcPct val="0"/>
                </a:spcBef>
              </a:pPr>
              <a:t>109</a:t>
            </a:fld>
            <a:endParaRPr lang="pt-BR" altLang="pt-BR"/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BA9DCD4-24CD-4D10-B60E-C3E6E3B6A548}" type="slidenum">
              <a:rPr lang="pt-BR" altLang="pt-BR"/>
              <a:pPr algn="r" eaLnBrk="1" hangingPunct="1">
                <a:spcBef>
                  <a:spcPct val="0"/>
                </a:spcBef>
              </a:pPr>
              <a:t>109</a:t>
            </a:fld>
            <a:endParaRPr lang="pt-BR" altLang="pt-BR"/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1" tIns="45716" rIns="91431" bIns="45716"/>
          <a:lstStyle/>
          <a:p>
            <a:pPr eaLnBrk="1" hangingPunct="1"/>
            <a:endParaRPr lang="pt-BR" altLang="pt-BR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17EE9CC-F642-4E25-B4F8-B78C442B1983}" type="slidenum">
              <a:rPr lang="pt-BR" altLang="pt-BR" smtClean="0">
                <a:solidFill>
                  <a:srgbClr val="000000"/>
                </a:solidFill>
              </a:rPr>
              <a:pPr eaLnBrk="1" hangingPunct="1"/>
              <a:t>112</a:t>
            </a:fld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120835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120836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2052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 b="1">
                <a:solidFill>
                  <a:schemeClr val="bg1"/>
                </a:solidFill>
                <a:latin typeface="Arial" charset="0"/>
              </a:defRPr>
            </a:lvl1pPr>
            <a:lvl2pPr marL="685817" indent="-263776" defTabSz="914423" eaLnBrk="0" hangingPunct="0">
              <a:defRPr sz="1800" b="1">
                <a:solidFill>
                  <a:schemeClr val="bg1"/>
                </a:solidFill>
                <a:latin typeface="Arial" charset="0"/>
              </a:defRPr>
            </a:lvl2pPr>
            <a:lvl3pPr marL="1055103" indent="-211021" defTabSz="914423" eaLnBrk="0" hangingPunct="0">
              <a:defRPr sz="1800" b="1">
                <a:solidFill>
                  <a:schemeClr val="bg1"/>
                </a:solidFill>
                <a:latin typeface="Arial" charset="0"/>
              </a:defRPr>
            </a:lvl3pPr>
            <a:lvl4pPr marL="1477145" indent="-211021" defTabSz="914423" eaLnBrk="0" hangingPunct="0">
              <a:defRPr sz="1800" b="1">
                <a:solidFill>
                  <a:schemeClr val="bg1"/>
                </a:solidFill>
                <a:latin typeface="Arial" charset="0"/>
              </a:defRPr>
            </a:lvl4pPr>
            <a:lvl5pPr marL="1899186" indent="-211021" defTabSz="914423" eaLnBrk="0" hangingPunct="0">
              <a:defRPr sz="1800" b="1">
                <a:solidFill>
                  <a:schemeClr val="bg1"/>
                </a:solidFill>
                <a:latin typeface="Arial" charset="0"/>
              </a:defRPr>
            </a:lvl5pPr>
            <a:lvl6pPr marL="2321227" indent="-211021" algn="ctr" defTabSz="914423" eaLnBrk="0" fontAlgn="base" hangingPunct="0">
              <a:spcBef>
                <a:spcPct val="5000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</a:defRPr>
            </a:lvl6pPr>
            <a:lvl7pPr marL="2743269" indent="-211021" algn="ctr" defTabSz="914423" eaLnBrk="0" fontAlgn="base" hangingPunct="0">
              <a:spcBef>
                <a:spcPct val="5000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</a:defRPr>
            </a:lvl7pPr>
            <a:lvl8pPr marL="3165310" indent="-211021" algn="ctr" defTabSz="914423" eaLnBrk="0" fontAlgn="base" hangingPunct="0">
              <a:spcBef>
                <a:spcPct val="5000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</a:defRPr>
            </a:lvl8pPr>
            <a:lvl9pPr marL="3587351" indent="-211021" algn="ctr" defTabSz="914423" eaLnBrk="0" fontAlgn="base" hangingPunct="0">
              <a:spcBef>
                <a:spcPct val="50000"/>
              </a:spcBef>
              <a:spcAft>
                <a:spcPct val="0"/>
              </a:spcAft>
              <a:defRPr sz="18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A3907C6F-3B9B-4DF3-BD6C-77F4CC087765}" type="slidenum">
              <a:rPr lang="pt-BR" altLang="pt-BR" sz="1200" b="0">
                <a:solidFill>
                  <a:schemeClr val="tx1"/>
                </a:solidFill>
              </a:rPr>
              <a:pPr eaLnBrk="1" hangingPunct="1"/>
              <a:t>113</a:t>
            </a:fld>
            <a:endParaRPr lang="pt-BR" altLang="pt-BR" sz="1200" b="0">
              <a:solidFill>
                <a:schemeClr val="tx1"/>
              </a:solidFill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CF73E09-AD35-4992-8B12-DECD4224B82D}" type="slidenum">
              <a:rPr lang="en-US" altLang="pt-BR" smtClean="0"/>
              <a:pPr eaLnBrk="1" hangingPunct="1">
                <a:spcBef>
                  <a:spcPct val="0"/>
                </a:spcBef>
              </a:pPr>
              <a:t>6</a:t>
            </a:fld>
            <a:endParaRPr lang="en-US" altLang="pt-BR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17024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5624D7-DDFD-45CC-B35E-462F778F1ECC}" type="slidenum">
              <a:rPr lang="pt-BR" altLang="pt-BR"/>
              <a:pPr/>
              <a:t>29</a:t>
            </a:fld>
            <a:endParaRPr lang="pt-BR" altLang="pt-BR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064FA-111A-4435-BC16-2D9C31792896}" type="datetimeFigureOut">
              <a:rPr lang="pt-BR" smtClean="0"/>
              <a:t>14/08/2016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00EE-08C8-44E8-A057-1B2977DB3E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2675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064FA-111A-4435-BC16-2D9C31792896}" type="datetimeFigureOut">
              <a:rPr lang="pt-BR" smtClean="0"/>
              <a:t>14/08/2016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00EE-08C8-44E8-A057-1B2977DB3E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1330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064FA-111A-4435-BC16-2D9C31792896}" type="datetimeFigureOut">
              <a:rPr lang="pt-BR" smtClean="0"/>
              <a:t>14/08/2016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00EE-08C8-44E8-A057-1B2977DB3E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7036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4838" cy="143351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BAF0B-EEF3-4E59-ACDE-864CB1CE216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7936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4838" cy="143351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5425" cy="45212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5025" y="1600200"/>
            <a:ext cx="4037013" cy="21844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5025" y="3937000"/>
            <a:ext cx="4037013" cy="21844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B8A19-9B4C-416E-8262-7ACDA8C306A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0211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B082E-02D6-46B3-A135-E3BAD0A430C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67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064FA-111A-4435-BC16-2D9C31792896}" type="datetimeFigureOut">
              <a:rPr lang="pt-BR" smtClean="0"/>
              <a:t>14/08/2016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00EE-08C8-44E8-A057-1B2977DB3E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527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064FA-111A-4435-BC16-2D9C31792896}" type="datetimeFigureOut">
              <a:rPr lang="pt-BR" smtClean="0"/>
              <a:t>14/08/2016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00EE-08C8-44E8-A057-1B2977DB3E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9356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064FA-111A-4435-BC16-2D9C31792896}" type="datetimeFigureOut">
              <a:rPr lang="pt-BR" smtClean="0"/>
              <a:t>14/08/2016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00EE-08C8-44E8-A057-1B2977DB3E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4864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064FA-111A-4435-BC16-2D9C31792896}" type="datetimeFigureOut">
              <a:rPr lang="pt-BR" smtClean="0"/>
              <a:t>14/08/2016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00EE-08C8-44E8-A057-1B2977DB3E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4613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064FA-111A-4435-BC16-2D9C31792896}" type="datetimeFigureOut">
              <a:rPr lang="pt-BR" smtClean="0"/>
              <a:t>14/08/2016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00EE-08C8-44E8-A057-1B2977DB3E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3377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064FA-111A-4435-BC16-2D9C31792896}" type="datetimeFigureOut">
              <a:rPr lang="pt-BR" smtClean="0"/>
              <a:t>14/08/2016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00EE-08C8-44E8-A057-1B2977DB3E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97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064FA-111A-4435-BC16-2D9C31792896}" type="datetimeFigureOut">
              <a:rPr lang="pt-BR" smtClean="0"/>
              <a:t>14/08/2016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00EE-08C8-44E8-A057-1B2977DB3E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0344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064FA-111A-4435-BC16-2D9C31792896}" type="datetimeFigureOut">
              <a:rPr lang="pt-BR" smtClean="0"/>
              <a:t>14/08/2016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00EE-08C8-44E8-A057-1B2977DB3E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3216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064FA-111A-4435-BC16-2D9C31792896}" type="datetimeFigureOut">
              <a:rPr lang="pt-BR" smtClean="0"/>
              <a:t>14/08/2016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F00EE-08C8-44E8-A057-1B2977DB3E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690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0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jpeg"/><Relationship Id="rId3" Type="http://schemas.openxmlformats.org/officeDocument/2006/relationships/image" Target="../media/image204.png"/><Relationship Id="rId7" Type="http://schemas.openxmlformats.org/officeDocument/2006/relationships/image" Target="../media/image20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212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215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57.jpeg"/><Relationship Id="rId7" Type="http://schemas.openxmlformats.org/officeDocument/2006/relationships/image" Target="../media/image63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57.jpeg"/><Relationship Id="rId7" Type="http://schemas.openxmlformats.org/officeDocument/2006/relationships/image" Target="../media/image63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57.jpeg"/><Relationship Id="rId7" Type="http://schemas.openxmlformats.org/officeDocument/2006/relationships/image" Target="../media/image64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7.jpeg"/><Relationship Id="rId5" Type="http://schemas.openxmlformats.org/officeDocument/2006/relationships/image" Target="../media/image116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2.jpe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ifina.org.br/" TargetMode="External"/><Relationship Id="rId2" Type="http://schemas.openxmlformats.org/officeDocument/2006/relationships/image" Target="../media/image130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Relationship Id="rId9" Type="http://schemas.openxmlformats.org/officeDocument/2006/relationships/image" Target="../media/image20.jpe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1700213"/>
            <a:ext cx="9144000" cy="5157787"/>
            <a:chOff x="0" y="1071"/>
            <a:chExt cx="5760" cy="3249"/>
          </a:xfrm>
        </p:grpSpPr>
        <p:pic>
          <p:nvPicPr>
            <p:cNvPr id="2056" name="Picture 3" descr="Imagem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20"/>
              <a:ext cx="5760" cy="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7" name="Line 5"/>
            <p:cNvSpPr>
              <a:spLocks noChangeShapeType="1"/>
            </p:cNvSpPr>
            <p:nvPr/>
          </p:nvSpPr>
          <p:spPr bwMode="auto">
            <a:xfrm>
              <a:off x="0" y="1071"/>
              <a:ext cx="5760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58" name="Line 6"/>
            <p:cNvSpPr>
              <a:spLocks noChangeShapeType="1"/>
            </p:cNvSpPr>
            <p:nvPr/>
          </p:nvSpPr>
          <p:spPr bwMode="auto">
            <a:xfrm flipV="1">
              <a:off x="0" y="4304"/>
              <a:ext cx="5760" cy="16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59" name="Line 7"/>
            <p:cNvSpPr>
              <a:spLocks noChangeShapeType="1"/>
            </p:cNvSpPr>
            <p:nvPr/>
          </p:nvSpPr>
          <p:spPr bwMode="auto">
            <a:xfrm>
              <a:off x="0" y="1117"/>
              <a:ext cx="5760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1476375" y="404813"/>
            <a:ext cx="7667625" cy="1079500"/>
          </a:xfrm>
          <a:prstGeom prst="rect">
            <a:avLst/>
          </a:prstGeom>
          <a:solidFill>
            <a:srgbClr val="0F954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404813"/>
            <a:ext cx="1619250" cy="1081087"/>
          </a:xfrm>
          <a:prstGeom prst="rect">
            <a:avLst/>
          </a:prstGeom>
          <a:solidFill>
            <a:srgbClr val="15D161"/>
          </a:solidFill>
          <a:ln w="9525">
            <a:solidFill>
              <a:srgbClr val="15D16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pic>
        <p:nvPicPr>
          <p:cNvPr id="2053" name="Picture 4" descr="logo_ESALQ_2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04813"/>
            <a:ext cx="7397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5"/>
          <p:cNvSpPr txBox="1">
            <a:spLocks noChangeArrowheads="1"/>
          </p:cNvSpPr>
          <p:nvPr/>
        </p:nvSpPr>
        <p:spPr bwMode="auto">
          <a:xfrm>
            <a:off x="806450" y="33337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85000"/>
              </a:lnSpc>
              <a:defRPr/>
            </a:pPr>
            <a:endParaRPr lang="en-US" sz="3600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55" name="CaixaDeTexto 3"/>
          <p:cNvSpPr txBox="1">
            <a:spLocks noChangeArrowheads="1"/>
          </p:cNvSpPr>
          <p:nvPr/>
        </p:nvSpPr>
        <p:spPr bwMode="auto">
          <a:xfrm>
            <a:off x="1835150" y="476250"/>
            <a:ext cx="70580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Disciplina LPV 622 – Olericultura II – 2º semestre de 2016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(Hortaliças de Raízes, Tubérculos, Bulbos e Rizomas)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Responsável: Prof. Dr. Paulo César Tavares de Melo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066407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0" y="188913"/>
            <a:ext cx="9144000" cy="120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pt-BR" altLang="pt-BR" sz="3600" b="1">
                <a:solidFill>
                  <a:schemeClr val="bg1"/>
                </a:solidFill>
                <a:latin typeface="Century Gothic" pitchFamily="34" charset="0"/>
              </a:rPr>
              <a:t>Órgãos Comestíveis: Bulbos</a:t>
            </a:r>
          </a:p>
          <a:p>
            <a:pPr algn="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Century Gothic" pitchFamily="34" charset="0"/>
              </a:rPr>
              <a:t>(Cebola e Alho)</a:t>
            </a:r>
            <a:r>
              <a:rPr lang="pt-BR" altLang="pt-BR" sz="4000" b="1">
                <a:solidFill>
                  <a:schemeClr val="bg1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-26988"/>
            <a:ext cx="9144000" cy="1295401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endParaRPr lang="pt-BR" sz="4000" b="1">
              <a:solidFill>
                <a:srgbClr val="0033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0" y="188913"/>
            <a:ext cx="9144000" cy="99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pt-BR" altLang="pt-BR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Órgãos Comestíveis: Raízes </a:t>
            </a:r>
          </a:p>
          <a:p>
            <a:pPr algn="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pt-BR" alt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(Raízes andinas: </a:t>
            </a:r>
            <a:r>
              <a:rPr lang="pt-BR" altLang="pt-B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Yacon</a:t>
            </a:r>
            <a:r>
              <a:rPr lang="pt-BR" alt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 Mandioquinha-salsa)</a:t>
            </a:r>
            <a:r>
              <a:rPr lang="pt-BR" alt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pic>
        <p:nvPicPr>
          <p:cNvPr id="16389" name="Picture 5" descr="Image1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341438"/>
            <a:ext cx="194310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Ya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1341438"/>
            <a:ext cx="184150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mandioquinha1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716338"/>
            <a:ext cx="3455987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Yacon-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716338"/>
            <a:ext cx="3527425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323850" y="6308725"/>
            <a:ext cx="3889375" cy="52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pt-BR" altLang="pt-BR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Yacon</a:t>
            </a:r>
            <a:endParaRPr lang="pt-BR" altLang="pt-B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pt-BR" altLang="pt-BR" sz="1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Smallanthus</a:t>
            </a:r>
            <a:r>
              <a:rPr lang="pt-BR" altLang="pt-B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pt-BR" altLang="pt-BR" sz="1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sonchifolia</a:t>
            </a:r>
            <a:r>
              <a:rPr lang="pt-BR" altLang="pt-B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pt-BR" altLang="pt-BR" sz="1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Poepp</a:t>
            </a:r>
            <a:r>
              <a:rPr lang="pt-BR" altLang="pt-B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  <a:r>
              <a:rPr lang="pt-BR" altLang="pt-B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4859338" y="6237288"/>
            <a:ext cx="4211637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pt-BR" altLang="pt-B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Mandioquinha-salsa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pt-BR" altLang="pt-BR" sz="1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Arracacia</a:t>
            </a:r>
            <a:r>
              <a:rPr lang="pt-BR" altLang="pt-B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pt-BR" altLang="pt-BR" sz="1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xanthorrhiza</a:t>
            </a:r>
            <a:r>
              <a:rPr lang="pt-BR" altLang="pt-B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pt-BR" altLang="pt-BR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Bancroft</a:t>
            </a:r>
            <a:r>
              <a:rPr lang="pt-BR" altLang="pt-B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8836448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aulo\Documents\consumo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2389"/>
            <a:ext cx="7942242" cy="660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 rot="16200000">
            <a:off x="7997896" y="5774776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Fonte: CEPEA/</a:t>
            </a:r>
            <a:r>
              <a:rPr lang="pt-BR" sz="1200" dirty="0" err="1"/>
              <a:t>HortifrutiBR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83176431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116632"/>
            <a:ext cx="9150971" cy="6684575"/>
            <a:chOff x="0" y="116632"/>
            <a:chExt cx="9150971" cy="6684575"/>
          </a:xfrm>
        </p:grpSpPr>
        <p:pic>
          <p:nvPicPr>
            <p:cNvPr id="22531" name="Picture 3" descr="C:\Users\Paulo\Documents\Aula Depto. Economia_maio2014\IMG_0804x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6632"/>
              <a:ext cx="4499992" cy="3374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Paulo\Documents\Aula Depto. Economia_maio2014\Frango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7897" y="3645023"/>
              <a:ext cx="4563074" cy="3156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2" name="Picture 4" descr="C:\Users\Paulo\Documents\Aula Depto. Economia_maio2014\IMG_0766x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1343" y="116632"/>
              <a:ext cx="4539628" cy="3387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3" name="Picture 5" descr="C:\Users\Paulo\Documents\foto45x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19981"/>
              <a:ext cx="4499992" cy="3181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2853324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Imagem 4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33913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 descr="Imagem 5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0"/>
            <a:ext cx="4633913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C:\Arquivos de PCTMelo\Imagens-1\Imagens Diversas-I\Projeto Plantando na Cidade-SP\image00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475038"/>
            <a:ext cx="4511675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 descr="C:\Arquivos de PCTMelo\Imagens-1\Imagens Diversas-I\Projeto Plantando na Cidade-SP\image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3470275"/>
            <a:ext cx="4619625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14229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484784"/>
            <a:ext cx="9144000" cy="5400600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611560" y="1556792"/>
            <a:ext cx="1728192" cy="3600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Grupo 4"/>
          <p:cNvGrpSpPr/>
          <p:nvPr/>
        </p:nvGrpSpPr>
        <p:grpSpPr>
          <a:xfrm>
            <a:off x="0" y="188640"/>
            <a:ext cx="9144000" cy="1152798"/>
            <a:chOff x="0" y="188640"/>
            <a:chExt cx="9144000" cy="1152798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0" y="260350"/>
              <a:ext cx="9144000" cy="1081088"/>
              <a:chOff x="0" y="391"/>
              <a:chExt cx="5760" cy="681"/>
            </a:xfrm>
          </p:grpSpPr>
          <p:sp>
            <p:nvSpPr>
              <p:cNvPr id="8" name="Rectangle 3"/>
              <p:cNvSpPr>
                <a:spLocks noChangeArrowheads="1"/>
              </p:cNvSpPr>
              <p:nvPr/>
            </p:nvSpPr>
            <p:spPr bwMode="auto">
              <a:xfrm>
                <a:off x="930" y="391"/>
                <a:ext cx="4830" cy="680"/>
              </a:xfrm>
              <a:prstGeom prst="rect">
                <a:avLst/>
              </a:prstGeom>
              <a:solidFill>
                <a:srgbClr val="0F954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sp>
            <p:nvSpPr>
              <p:cNvPr id="9" name="Rectangle 4"/>
              <p:cNvSpPr>
                <a:spLocks noChangeArrowheads="1"/>
              </p:cNvSpPr>
              <p:nvPr/>
            </p:nvSpPr>
            <p:spPr bwMode="auto">
              <a:xfrm>
                <a:off x="0" y="391"/>
                <a:ext cx="1020" cy="681"/>
              </a:xfrm>
              <a:prstGeom prst="rect">
                <a:avLst/>
              </a:prstGeom>
              <a:solidFill>
                <a:srgbClr val="15D161"/>
              </a:solidFill>
              <a:ln w="9360">
                <a:solidFill>
                  <a:srgbClr val="15D16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pic>
            <p:nvPicPr>
              <p:cNvPr id="10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" y="391"/>
                <a:ext cx="466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" name="Título 1"/>
            <p:cNvSpPr txBox="1">
              <a:spLocks/>
            </p:cNvSpPr>
            <p:nvPr/>
          </p:nvSpPr>
          <p:spPr>
            <a:xfrm>
              <a:off x="251520" y="188640"/>
              <a:ext cx="864096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Título 1"/>
          <p:cNvSpPr txBox="1">
            <a:spLocks/>
          </p:cNvSpPr>
          <p:nvPr/>
        </p:nvSpPr>
        <p:spPr>
          <a:xfrm>
            <a:off x="1454968" y="188640"/>
            <a:ext cx="7509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Incentivo ao consumo de HF’s</a:t>
            </a:r>
          </a:p>
        </p:txBody>
      </p:sp>
    </p:spTree>
    <p:extLst>
      <p:ext uri="{BB962C8B-B14F-4D97-AF65-F5344CB8AC3E}">
        <p14:creationId xmlns:p14="http://schemas.microsoft.com/office/powerpoint/2010/main" val="397755994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0" y="260350"/>
            <a:ext cx="9144000" cy="1081088"/>
            <a:chOff x="0" y="391"/>
            <a:chExt cx="5760" cy="681"/>
          </a:xfrm>
        </p:grpSpPr>
        <p:sp>
          <p:nvSpPr>
            <p:cNvPr id="55303" name="Rectangle 3"/>
            <p:cNvSpPr>
              <a:spLocks noChangeArrowheads="1"/>
            </p:cNvSpPr>
            <p:nvPr/>
          </p:nvSpPr>
          <p:spPr bwMode="auto">
            <a:xfrm>
              <a:off x="930" y="391"/>
              <a:ext cx="4830" cy="680"/>
            </a:xfrm>
            <a:prstGeom prst="rect">
              <a:avLst/>
            </a:prstGeom>
            <a:solidFill>
              <a:srgbClr val="0F95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sp>
          <p:nvSpPr>
            <p:cNvPr id="55304" name="Rectangle 4"/>
            <p:cNvSpPr>
              <a:spLocks noChangeArrowheads="1"/>
            </p:cNvSpPr>
            <p:nvPr/>
          </p:nvSpPr>
          <p:spPr bwMode="auto">
            <a:xfrm>
              <a:off x="0" y="391"/>
              <a:ext cx="1020" cy="681"/>
            </a:xfrm>
            <a:prstGeom prst="rect">
              <a:avLst/>
            </a:prstGeom>
            <a:solidFill>
              <a:srgbClr val="15D161"/>
            </a:solidFill>
            <a:ln w="9360">
              <a:solidFill>
                <a:srgbClr val="15D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pic>
          <p:nvPicPr>
            <p:cNvPr id="5530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91"/>
              <a:ext cx="466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31430" name="Rectangle 6"/>
          <p:cNvSpPr>
            <a:spLocks noGrp="1" noChangeArrowheads="1"/>
          </p:cNvSpPr>
          <p:nvPr>
            <p:ph type="title"/>
          </p:nvPr>
        </p:nvSpPr>
        <p:spPr>
          <a:xfrm>
            <a:off x="1979613" y="128588"/>
            <a:ext cx="6985000" cy="1433512"/>
          </a:xfrm>
        </p:spPr>
        <p:txBody>
          <a:bodyPr/>
          <a:lstStyle/>
          <a:p>
            <a:pPr algn="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Estratégias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incentivar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aumento</a:t>
            </a:r>
            <a:b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consumo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HF’s</a:t>
            </a:r>
          </a:p>
        </p:txBody>
      </p:sp>
      <p:pic>
        <p:nvPicPr>
          <p:cNvPr id="55300" name="Picture 16" descr="agromarketing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067050"/>
            <a:ext cx="5437187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17" descr="imag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38" y="1773238"/>
            <a:ext cx="345281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42" name="Text Box 18"/>
          <p:cNvSpPr txBox="1">
            <a:spLocks noChangeArrowheads="1"/>
          </p:cNvSpPr>
          <p:nvPr/>
        </p:nvSpPr>
        <p:spPr bwMode="auto">
          <a:xfrm>
            <a:off x="107950" y="1844675"/>
            <a:ext cx="5400675" cy="70167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Turma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da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Mônica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Pernalonga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Mickey e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Cocoricó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incentivam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consumo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do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público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infantil</a:t>
            </a:r>
            <a:endParaRPr lang="pt-BR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786845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/>
          <p:cNvGrpSpPr>
            <a:grpSpLocks/>
          </p:cNvGrpSpPr>
          <p:nvPr/>
        </p:nvGrpSpPr>
        <p:grpSpPr bwMode="auto">
          <a:xfrm>
            <a:off x="0" y="260350"/>
            <a:ext cx="9144000" cy="1081088"/>
            <a:chOff x="0" y="391"/>
            <a:chExt cx="5760" cy="681"/>
          </a:xfrm>
        </p:grpSpPr>
        <p:sp>
          <p:nvSpPr>
            <p:cNvPr id="56329" name="Rectangle 3"/>
            <p:cNvSpPr>
              <a:spLocks noChangeArrowheads="1"/>
            </p:cNvSpPr>
            <p:nvPr/>
          </p:nvSpPr>
          <p:spPr bwMode="auto">
            <a:xfrm>
              <a:off x="930" y="391"/>
              <a:ext cx="4830" cy="680"/>
            </a:xfrm>
            <a:prstGeom prst="rect">
              <a:avLst/>
            </a:prstGeom>
            <a:solidFill>
              <a:srgbClr val="0F95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sp>
          <p:nvSpPr>
            <p:cNvPr id="56330" name="Rectangle 4"/>
            <p:cNvSpPr>
              <a:spLocks noChangeArrowheads="1"/>
            </p:cNvSpPr>
            <p:nvPr/>
          </p:nvSpPr>
          <p:spPr bwMode="auto">
            <a:xfrm>
              <a:off x="0" y="391"/>
              <a:ext cx="1020" cy="681"/>
            </a:xfrm>
            <a:prstGeom prst="rect">
              <a:avLst/>
            </a:prstGeom>
            <a:solidFill>
              <a:srgbClr val="15D161"/>
            </a:solidFill>
            <a:ln w="9360">
              <a:solidFill>
                <a:srgbClr val="15D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pic>
          <p:nvPicPr>
            <p:cNvPr id="5633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91"/>
              <a:ext cx="466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35526" name="Rectangle 6"/>
          <p:cNvSpPr>
            <a:spLocks noGrp="1" noChangeArrowheads="1"/>
          </p:cNvSpPr>
          <p:nvPr>
            <p:ph type="title"/>
          </p:nvPr>
        </p:nvSpPr>
        <p:spPr>
          <a:xfrm>
            <a:off x="1979613" y="128588"/>
            <a:ext cx="6985000" cy="1433512"/>
          </a:xfrm>
        </p:spPr>
        <p:txBody>
          <a:bodyPr/>
          <a:lstStyle/>
          <a:p>
            <a:pPr algn="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Estratégias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para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incentivar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aumento</a:t>
            </a:r>
            <a:b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consumo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 HF’s</a:t>
            </a:r>
          </a:p>
        </p:txBody>
      </p:sp>
      <p:sp>
        <p:nvSpPr>
          <p:cNvPr id="235530" name="Text Box 10"/>
          <p:cNvSpPr txBox="1">
            <a:spLocks noChangeArrowheads="1"/>
          </p:cNvSpPr>
          <p:nvPr/>
        </p:nvSpPr>
        <p:spPr bwMode="auto">
          <a:xfrm>
            <a:off x="0" y="5734050"/>
            <a:ext cx="9144000" cy="396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ts val="1250"/>
              </a:spcBef>
              <a:defRPr/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Embalagens de minitomates com personagens de histórias de quadrinhos</a:t>
            </a:r>
            <a:endParaRPr lang="en-US" sz="2000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56325" name="Group 13"/>
          <p:cNvGrpSpPr>
            <a:grpSpLocks/>
          </p:cNvGrpSpPr>
          <p:nvPr/>
        </p:nvGrpSpPr>
        <p:grpSpPr bwMode="auto">
          <a:xfrm>
            <a:off x="0" y="2205038"/>
            <a:ext cx="9144000" cy="3455987"/>
            <a:chOff x="0" y="1525"/>
            <a:chExt cx="5760" cy="2177"/>
          </a:xfrm>
        </p:grpSpPr>
        <p:pic>
          <p:nvPicPr>
            <p:cNvPr id="56326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25"/>
              <a:ext cx="2055" cy="2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6327" name="Picture 11" descr="Sweetgrape-Mônica-1x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2" y="1525"/>
              <a:ext cx="3938" cy="2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28" name="Line 12"/>
            <p:cNvSpPr>
              <a:spLocks noChangeShapeType="1"/>
            </p:cNvSpPr>
            <p:nvPr/>
          </p:nvSpPr>
          <p:spPr bwMode="auto">
            <a:xfrm>
              <a:off x="1837" y="1525"/>
              <a:ext cx="0" cy="2177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87518678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"/>
          <p:cNvGrpSpPr>
            <a:grpSpLocks/>
          </p:cNvGrpSpPr>
          <p:nvPr/>
        </p:nvGrpSpPr>
        <p:grpSpPr bwMode="auto">
          <a:xfrm>
            <a:off x="0" y="260350"/>
            <a:ext cx="9144000" cy="1081088"/>
            <a:chOff x="0" y="391"/>
            <a:chExt cx="5760" cy="681"/>
          </a:xfrm>
        </p:grpSpPr>
        <p:sp>
          <p:nvSpPr>
            <p:cNvPr id="57350" name="Rectangle 3"/>
            <p:cNvSpPr>
              <a:spLocks noChangeArrowheads="1"/>
            </p:cNvSpPr>
            <p:nvPr/>
          </p:nvSpPr>
          <p:spPr bwMode="auto">
            <a:xfrm>
              <a:off x="930" y="391"/>
              <a:ext cx="4830" cy="680"/>
            </a:xfrm>
            <a:prstGeom prst="rect">
              <a:avLst/>
            </a:prstGeom>
            <a:solidFill>
              <a:srgbClr val="0F95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sp>
          <p:nvSpPr>
            <p:cNvPr id="57351" name="Rectangle 4"/>
            <p:cNvSpPr>
              <a:spLocks noChangeArrowheads="1"/>
            </p:cNvSpPr>
            <p:nvPr/>
          </p:nvSpPr>
          <p:spPr bwMode="auto">
            <a:xfrm>
              <a:off x="0" y="391"/>
              <a:ext cx="1020" cy="681"/>
            </a:xfrm>
            <a:prstGeom prst="rect">
              <a:avLst/>
            </a:prstGeom>
            <a:solidFill>
              <a:srgbClr val="15D161"/>
            </a:solidFill>
            <a:ln w="9360">
              <a:solidFill>
                <a:srgbClr val="15D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pic>
          <p:nvPicPr>
            <p:cNvPr id="5735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91"/>
              <a:ext cx="466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51910" name="Rectangle 6"/>
          <p:cNvSpPr>
            <a:spLocks noGrp="1" noChangeArrowheads="1"/>
          </p:cNvSpPr>
          <p:nvPr>
            <p:ph type="title"/>
          </p:nvPr>
        </p:nvSpPr>
        <p:spPr>
          <a:xfrm>
            <a:off x="1979613" y="128588"/>
            <a:ext cx="6985000" cy="1433512"/>
          </a:xfrm>
        </p:spPr>
        <p:txBody>
          <a:bodyPr/>
          <a:lstStyle/>
          <a:p>
            <a:pPr algn="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Estratégias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para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incentivar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aumento</a:t>
            </a:r>
            <a:b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consumo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 HF’s</a:t>
            </a:r>
          </a:p>
        </p:txBody>
      </p:sp>
      <p:sp>
        <p:nvSpPr>
          <p:cNvPr id="251911" name="Text Box 7"/>
          <p:cNvSpPr txBox="1">
            <a:spLocks noChangeArrowheads="1"/>
          </p:cNvSpPr>
          <p:nvPr/>
        </p:nvSpPr>
        <p:spPr bwMode="auto">
          <a:xfrm>
            <a:off x="0" y="6345238"/>
            <a:ext cx="9144000" cy="396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ts val="1250"/>
              </a:spcBef>
              <a:defRPr/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Embalagens de minitomates com personagens de histórias de quadrinhos</a:t>
            </a:r>
            <a:endParaRPr lang="en-US" sz="2000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7349" name="Picture 12" descr="tomatopack-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653190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755576" y="1844824"/>
            <a:ext cx="7245779" cy="3960440"/>
            <a:chOff x="755576" y="1844824"/>
            <a:chExt cx="7245779" cy="3960440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1844824"/>
              <a:ext cx="3312368" cy="3960440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2080" y="1988840"/>
              <a:ext cx="2709275" cy="3694465"/>
            </a:xfrm>
            <a:prstGeom prst="rect">
              <a:avLst/>
            </a:prstGeom>
          </p:spPr>
        </p:pic>
        <p:cxnSp>
          <p:nvCxnSpPr>
            <p:cNvPr id="12" name="Conector de seta reta 11"/>
            <p:cNvCxnSpPr/>
            <p:nvPr/>
          </p:nvCxnSpPr>
          <p:spPr>
            <a:xfrm>
              <a:off x="3347864" y="3501008"/>
              <a:ext cx="201622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0" y="260350"/>
            <a:ext cx="9144000" cy="1081088"/>
            <a:chOff x="0" y="391"/>
            <a:chExt cx="5760" cy="681"/>
          </a:xfrm>
        </p:grpSpPr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930" y="391"/>
              <a:ext cx="4830" cy="680"/>
            </a:xfrm>
            <a:prstGeom prst="rect">
              <a:avLst/>
            </a:prstGeom>
            <a:solidFill>
              <a:srgbClr val="0F95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0" y="391"/>
              <a:ext cx="1020" cy="681"/>
            </a:xfrm>
            <a:prstGeom prst="rect">
              <a:avLst/>
            </a:prstGeom>
            <a:solidFill>
              <a:srgbClr val="15D161"/>
            </a:solidFill>
            <a:ln w="9360">
              <a:solidFill>
                <a:srgbClr val="15D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91"/>
              <a:ext cx="466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3" name="Título 1"/>
          <p:cNvSpPr txBox="1">
            <a:spLocks/>
          </p:cNvSpPr>
          <p:nvPr/>
        </p:nvSpPr>
        <p:spPr>
          <a:xfrm>
            <a:off x="1187624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Selos de Certificação </a:t>
            </a:r>
            <a:r>
              <a:rPr lang="pt-BR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Agregação de Valor</a:t>
            </a:r>
          </a:p>
        </p:txBody>
      </p:sp>
    </p:spTree>
    <p:extLst>
      <p:ext uri="{BB962C8B-B14F-4D97-AF65-F5344CB8AC3E}">
        <p14:creationId xmlns:p14="http://schemas.microsoft.com/office/powerpoint/2010/main" val="2822039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Paulo\Documents\Image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85990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upo 1"/>
          <p:cNvGrpSpPr>
            <a:grpSpLocks/>
          </p:cNvGrpSpPr>
          <p:nvPr/>
        </p:nvGrpSpPr>
        <p:grpSpPr bwMode="auto">
          <a:xfrm>
            <a:off x="323850" y="1844824"/>
            <a:ext cx="8542338" cy="4340225"/>
            <a:chOff x="421158" y="1897259"/>
            <a:chExt cx="8543331" cy="4340054"/>
          </a:xfrm>
        </p:grpSpPr>
        <p:pic>
          <p:nvPicPr>
            <p:cNvPr id="47113" name="Picture 2" descr="cenoura_hortifrut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59" y="1897260"/>
              <a:ext cx="3888215" cy="13157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114" name="Picture 3" descr="HORTALIÇA REBELDE-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689" y="3284984"/>
              <a:ext cx="4562800" cy="15415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115" name="Picture 2" descr="MELÃO ROUG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689" y="4899495"/>
              <a:ext cx="4562799" cy="13378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116" name="Picture 2" descr="image00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58" y="3284984"/>
              <a:ext cx="3888215" cy="154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7" name="Picture 2" descr="image00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098" y="4895447"/>
              <a:ext cx="3856275" cy="13418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118" name="Picture 3" descr="image00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3193" y="1897259"/>
              <a:ext cx="4551295" cy="13157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0" y="260350"/>
            <a:ext cx="9144000" cy="1081088"/>
            <a:chOff x="0" y="391"/>
            <a:chExt cx="5760" cy="681"/>
          </a:xfrm>
        </p:grpSpPr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>
              <a:off x="930" y="391"/>
              <a:ext cx="4830" cy="680"/>
            </a:xfrm>
            <a:prstGeom prst="rect">
              <a:avLst/>
            </a:prstGeom>
            <a:solidFill>
              <a:srgbClr val="0F95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0" y="391"/>
              <a:ext cx="1020" cy="681"/>
            </a:xfrm>
            <a:prstGeom prst="rect">
              <a:avLst/>
            </a:prstGeom>
            <a:solidFill>
              <a:srgbClr val="15D161"/>
            </a:solidFill>
            <a:ln w="9360">
              <a:solidFill>
                <a:srgbClr val="15D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91"/>
              <a:ext cx="466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4" name="CaixaDeTexto 13"/>
          <p:cNvSpPr txBox="1"/>
          <p:nvPr/>
        </p:nvSpPr>
        <p:spPr>
          <a:xfrm>
            <a:off x="1691680" y="476672"/>
            <a:ext cx="7544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Intensificação do </a:t>
            </a:r>
            <a:r>
              <a:rPr lang="pt-BR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</a:t>
            </a: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hortaliças </a:t>
            </a:r>
          </a:p>
        </p:txBody>
      </p:sp>
    </p:spTree>
    <p:extLst>
      <p:ext uri="{BB962C8B-B14F-4D97-AF65-F5344CB8AC3E}">
        <p14:creationId xmlns:p14="http://schemas.microsoft.com/office/powerpoint/2010/main" val="1300379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enoura-miscelân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434597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899592" y="2618533"/>
            <a:ext cx="7200800" cy="2394643"/>
            <a:chOff x="899592" y="1365848"/>
            <a:chExt cx="7200800" cy="2394643"/>
          </a:xfrm>
        </p:grpSpPr>
        <p:pic>
          <p:nvPicPr>
            <p:cNvPr id="3074" name="Picture 2" descr="C:\Arquivos de PCTMelo\ABHort\47ºCBO\47cbo_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1365849"/>
              <a:ext cx="2160240" cy="2394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4385" y="1376602"/>
              <a:ext cx="2426007" cy="2383889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80" y="1365848"/>
              <a:ext cx="1695534" cy="2394641"/>
            </a:xfrm>
            <a:prstGeom prst="rect">
              <a:avLst/>
            </a:prstGeom>
          </p:spPr>
        </p:pic>
      </p:grpSp>
      <p:sp>
        <p:nvSpPr>
          <p:cNvPr id="11" name="CaixaDeTexto 10"/>
          <p:cNvSpPr txBox="1"/>
          <p:nvPr/>
        </p:nvSpPr>
        <p:spPr>
          <a:xfrm>
            <a:off x="7175420" y="6453336"/>
            <a:ext cx="1213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16/10/2013</a:t>
            </a:r>
          </a:p>
        </p:txBody>
      </p:sp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0" y="260350"/>
            <a:ext cx="9144000" cy="1081088"/>
            <a:chOff x="0" y="391"/>
            <a:chExt cx="5760" cy="681"/>
          </a:xfrm>
        </p:grpSpPr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930" y="391"/>
              <a:ext cx="4830" cy="680"/>
            </a:xfrm>
            <a:prstGeom prst="rect">
              <a:avLst/>
            </a:prstGeom>
            <a:solidFill>
              <a:srgbClr val="0F95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0" y="391"/>
              <a:ext cx="1020" cy="681"/>
            </a:xfrm>
            <a:prstGeom prst="rect">
              <a:avLst/>
            </a:prstGeom>
            <a:solidFill>
              <a:srgbClr val="15D161"/>
            </a:solidFill>
            <a:ln w="9360">
              <a:solidFill>
                <a:srgbClr val="15D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91"/>
              <a:ext cx="466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6" name="Título 1"/>
          <p:cNvSpPr txBox="1">
            <a:spLocks/>
          </p:cNvSpPr>
          <p:nvPr/>
        </p:nvSpPr>
        <p:spPr>
          <a:xfrm>
            <a:off x="662880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Valorização das hortaliças tradicionais ou negligenciadas</a:t>
            </a:r>
          </a:p>
        </p:txBody>
      </p:sp>
    </p:spTree>
    <p:extLst>
      <p:ext uri="{BB962C8B-B14F-4D97-AF65-F5344CB8AC3E}">
        <p14:creationId xmlns:p14="http://schemas.microsoft.com/office/powerpoint/2010/main" val="316511903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20" name="Picture 4" descr="Imagem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81813"/>
          </a:xfrm>
          <a:prstGeom prst="rect">
            <a:avLst/>
          </a:prstGeom>
          <a:noFill/>
          <a:ln w="38100">
            <a:solidFill>
              <a:srgbClr val="CC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48533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/>
          <p:cNvGrpSpPr>
            <a:grpSpLocks/>
          </p:cNvGrpSpPr>
          <p:nvPr/>
        </p:nvGrpSpPr>
        <p:grpSpPr bwMode="auto">
          <a:xfrm>
            <a:off x="0" y="260350"/>
            <a:ext cx="9144000" cy="1081088"/>
            <a:chOff x="0" y="391"/>
            <a:chExt cx="5760" cy="681"/>
          </a:xfrm>
        </p:grpSpPr>
        <p:sp>
          <p:nvSpPr>
            <p:cNvPr id="51205" name="Rectangle 3"/>
            <p:cNvSpPr>
              <a:spLocks noChangeArrowheads="1"/>
            </p:cNvSpPr>
            <p:nvPr/>
          </p:nvSpPr>
          <p:spPr bwMode="auto">
            <a:xfrm>
              <a:off x="930" y="391"/>
              <a:ext cx="4830" cy="680"/>
            </a:xfrm>
            <a:prstGeom prst="rect">
              <a:avLst/>
            </a:prstGeom>
            <a:solidFill>
              <a:srgbClr val="0F95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sp>
          <p:nvSpPr>
            <p:cNvPr id="51206" name="Rectangle 4"/>
            <p:cNvSpPr>
              <a:spLocks noChangeArrowheads="1"/>
            </p:cNvSpPr>
            <p:nvPr/>
          </p:nvSpPr>
          <p:spPr bwMode="auto">
            <a:xfrm>
              <a:off x="0" y="391"/>
              <a:ext cx="1020" cy="681"/>
            </a:xfrm>
            <a:prstGeom prst="rect">
              <a:avLst/>
            </a:prstGeom>
            <a:solidFill>
              <a:srgbClr val="15D161"/>
            </a:solidFill>
            <a:ln w="9360">
              <a:solidFill>
                <a:srgbClr val="15D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pic>
          <p:nvPicPr>
            <p:cNvPr id="5120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91"/>
              <a:ext cx="466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5120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1484784"/>
            <a:ext cx="8291513" cy="5301506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buClr>
                <a:srgbClr val="006600"/>
              </a:buClr>
              <a:buSzPct val="70000"/>
            </a:pPr>
            <a:r>
              <a:rPr lang="pt-BR" altLang="pt-BR" sz="2400" dirty="0"/>
              <a:t>Expansão da produção em regiões onde a olericultura é incipiente;</a:t>
            </a:r>
          </a:p>
          <a:p>
            <a:pPr>
              <a:lnSpc>
                <a:spcPct val="90000"/>
              </a:lnSpc>
              <a:buClr>
                <a:srgbClr val="006600"/>
              </a:buClr>
              <a:buSzPct val="70000"/>
            </a:pPr>
            <a:r>
              <a:rPr lang="en-US" altLang="pt-BR" sz="2400" dirty="0" err="1"/>
              <a:t>Gestão</a:t>
            </a:r>
            <a:r>
              <a:rPr lang="en-US" altLang="pt-BR" sz="2400" dirty="0"/>
              <a:t> </a:t>
            </a:r>
            <a:r>
              <a:rPr lang="en-US" altLang="pt-BR" sz="2400" dirty="0" err="1"/>
              <a:t>economicamente</a:t>
            </a:r>
            <a:r>
              <a:rPr lang="en-US" altLang="pt-BR" sz="2400" dirty="0"/>
              <a:t> </a:t>
            </a:r>
            <a:r>
              <a:rPr lang="en-US" altLang="pt-BR" sz="2400" dirty="0" err="1"/>
              <a:t>sustentável</a:t>
            </a:r>
            <a:r>
              <a:rPr lang="en-US" altLang="pt-BR" sz="2400" dirty="0"/>
              <a:t>;</a:t>
            </a:r>
            <a:endParaRPr lang="pt-BR" altLang="pt-BR" sz="2400" dirty="0"/>
          </a:p>
          <a:p>
            <a:pPr>
              <a:lnSpc>
                <a:spcPct val="90000"/>
              </a:lnSpc>
              <a:buClr>
                <a:srgbClr val="006600"/>
              </a:buClr>
              <a:buSzPct val="70000"/>
            </a:pPr>
            <a:r>
              <a:rPr lang="pt-BR" altLang="pt-BR" sz="2400" dirty="0">
                <a:sym typeface="Wingdings 3" pitchFamily="18" charset="2"/>
              </a:rPr>
              <a:t>Desenvolvimento de tecnologia de produção em áreas marginais;</a:t>
            </a:r>
          </a:p>
          <a:p>
            <a:pPr>
              <a:lnSpc>
                <a:spcPct val="90000"/>
              </a:lnSpc>
              <a:buClr>
                <a:srgbClr val="006600"/>
              </a:buClr>
              <a:buSzPct val="70000"/>
            </a:pPr>
            <a:r>
              <a:rPr lang="pt-BR" altLang="pt-BR" sz="2400" dirty="0"/>
              <a:t>Uso racional da água de irrigação e energia;</a:t>
            </a:r>
          </a:p>
          <a:p>
            <a:pPr>
              <a:lnSpc>
                <a:spcPct val="90000"/>
              </a:lnSpc>
              <a:buClr>
                <a:srgbClr val="006600"/>
              </a:buClr>
              <a:buSzPct val="70000"/>
            </a:pPr>
            <a:r>
              <a:rPr lang="pt-BR" altLang="pt-BR" sz="2400" dirty="0"/>
              <a:t>Expansão de sistemas de produção ambientalmente sustentáveis; </a:t>
            </a:r>
          </a:p>
          <a:p>
            <a:pPr>
              <a:lnSpc>
                <a:spcPct val="90000"/>
              </a:lnSpc>
              <a:buClr>
                <a:srgbClr val="006600"/>
              </a:buClr>
              <a:buSzPct val="70000"/>
            </a:pPr>
            <a:r>
              <a:rPr lang="pt-BR" altLang="pt-BR" sz="2400" dirty="0"/>
              <a:t>Desenvolvimento de campanhas visando o aumento do consumo de hortaliças;</a:t>
            </a:r>
          </a:p>
          <a:p>
            <a:pPr>
              <a:lnSpc>
                <a:spcPct val="90000"/>
              </a:lnSpc>
              <a:buClr>
                <a:srgbClr val="006600"/>
              </a:buClr>
              <a:buSzPct val="70000"/>
            </a:pPr>
            <a:r>
              <a:rPr lang="pt-BR" altLang="pt-BR" sz="2400" dirty="0">
                <a:sym typeface="Wingdings 3" pitchFamily="18" charset="2"/>
              </a:rPr>
              <a:t>Expandir o cultivo e consumo de hortaliças subutilizadas ou negligenciadas;</a:t>
            </a:r>
          </a:p>
          <a:p>
            <a:pPr>
              <a:lnSpc>
                <a:spcPct val="90000"/>
              </a:lnSpc>
              <a:buClr>
                <a:srgbClr val="006600"/>
              </a:buClr>
              <a:buSzPct val="70000"/>
            </a:pPr>
            <a:r>
              <a:rPr lang="pt-BR" altLang="pt-BR" sz="2400" dirty="0"/>
              <a:t>Segurança alimentar </a:t>
            </a:r>
            <a:r>
              <a:rPr lang="pt-BR" altLang="pt-BR" sz="2400" dirty="0">
                <a:sym typeface="Wingdings 3" pitchFamily="18" charset="2"/>
              </a:rPr>
              <a:t> aumento das restrições a resíduos de agroquímicos e a outros insumos poluidores;</a:t>
            </a:r>
          </a:p>
          <a:p>
            <a:pPr>
              <a:lnSpc>
                <a:spcPct val="90000"/>
              </a:lnSpc>
              <a:buClr>
                <a:srgbClr val="006600"/>
              </a:buClr>
              <a:buSzPct val="70000"/>
            </a:pPr>
            <a:r>
              <a:rPr lang="pt-BR" altLang="pt-BR" sz="2400" dirty="0"/>
              <a:t>Agilizar o registro de agrotóxicos para hortaliças de proteção fitossanitária insuficiente (“</a:t>
            </a:r>
            <a:r>
              <a:rPr lang="pt-BR" altLang="pt-BR" sz="2400" i="1" dirty="0" err="1"/>
              <a:t>minor</a:t>
            </a:r>
            <a:r>
              <a:rPr lang="pt-BR" altLang="pt-BR" sz="2400" i="1" dirty="0"/>
              <a:t> </a:t>
            </a:r>
            <a:r>
              <a:rPr lang="pt-BR" altLang="pt-BR" sz="2400" i="1" dirty="0" err="1"/>
              <a:t>crops</a:t>
            </a:r>
            <a:r>
              <a:rPr lang="pt-BR" altLang="pt-BR" sz="2400" dirty="0"/>
              <a:t>”);</a:t>
            </a:r>
            <a:r>
              <a:rPr lang="en-US" altLang="pt-BR" sz="2400" dirty="0">
                <a:sym typeface="Wingdings" pitchFamily="2" charset="2"/>
              </a:rPr>
              <a:t> </a:t>
            </a:r>
          </a:p>
          <a:p>
            <a:pPr>
              <a:lnSpc>
                <a:spcPct val="90000"/>
              </a:lnSpc>
              <a:buClr>
                <a:srgbClr val="006600"/>
              </a:buClr>
              <a:buSzPct val="70000"/>
            </a:pPr>
            <a:r>
              <a:rPr lang="pt-BR" altLang="pt-BR" sz="2400" dirty="0"/>
              <a:t>Redução das perdas pós-colheita;</a:t>
            </a:r>
            <a:r>
              <a:rPr lang="en-US" altLang="pt-BR" sz="2400" dirty="0"/>
              <a:t> </a:t>
            </a:r>
            <a:endParaRPr lang="en-US" altLang="pt-BR" sz="2400" dirty="0">
              <a:sym typeface="Wingdings" pitchFamily="2" charset="2"/>
            </a:endParaRPr>
          </a:p>
          <a:p>
            <a:pPr>
              <a:lnSpc>
                <a:spcPct val="90000"/>
              </a:lnSpc>
              <a:buClr>
                <a:srgbClr val="006600"/>
              </a:buClr>
              <a:buSzPct val="70000"/>
            </a:pPr>
            <a:r>
              <a:rPr lang="en-US" altLang="pt-BR" sz="2400" dirty="0" err="1">
                <a:sym typeface="Wingdings" pitchFamily="2" charset="2"/>
              </a:rPr>
              <a:t>Organização</a:t>
            </a:r>
            <a:r>
              <a:rPr lang="en-US" altLang="pt-BR" sz="2400" dirty="0">
                <a:sym typeface="Wingdings" pitchFamily="2" charset="2"/>
              </a:rPr>
              <a:t> da </a:t>
            </a:r>
            <a:r>
              <a:rPr lang="en-US" altLang="pt-BR" sz="2400" dirty="0" err="1">
                <a:sym typeface="Wingdings" pitchFamily="2" charset="2"/>
              </a:rPr>
              <a:t>cadeia</a:t>
            </a:r>
            <a:r>
              <a:rPr lang="en-US" altLang="pt-BR" sz="2400" dirty="0">
                <a:sym typeface="Wingdings" pitchFamily="2" charset="2"/>
              </a:rPr>
              <a:t> </a:t>
            </a:r>
            <a:r>
              <a:rPr lang="en-US" altLang="pt-BR" sz="2400" dirty="0" err="1">
                <a:sym typeface="Wingdings" pitchFamily="2" charset="2"/>
              </a:rPr>
              <a:t>produtiva</a:t>
            </a:r>
            <a:r>
              <a:rPr lang="en-US" altLang="pt-BR" sz="2400" dirty="0">
                <a:sym typeface="Wingdings" pitchFamily="2" charset="2"/>
              </a:rPr>
              <a:t>.</a:t>
            </a:r>
          </a:p>
          <a:p>
            <a:pPr>
              <a:lnSpc>
                <a:spcPct val="90000"/>
              </a:lnSpc>
              <a:buClr>
                <a:srgbClr val="006600"/>
              </a:buClr>
              <a:buSzPct val="70000"/>
            </a:pPr>
            <a:endParaRPr lang="pt-BR" altLang="pt-BR" sz="2400" dirty="0">
              <a:latin typeface="+mj-lt"/>
            </a:endParaRPr>
          </a:p>
          <a:p>
            <a:pPr>
              <a:lnSpc>
                <a:spcPct val="90000"/>
              </a:lnSpc>
              <a:buClr>
                <a:srgbClr val="006600"/>
              </a:buClr>
              <a:buSzPct val="70000"/>
            </a:pPr>
            <a:endParaRPr lang="pt-BR" altLang="pt-BR" sz="2400" dirty="0">
              <a:sym typeface="Wingdings 3" pitchFamily="18" charset="2"/>
            </a:endParaRPr>
          </a:p>
          <a:p>
            <a:pPr marL="0" indent="0">
              <a:lnSpc>
                <a:spcPct val="90000"/>
              </a:lnSpc>
              <a:buClr>
                <a:srgbClr val="006600"/>
              </a:buClr>
              <a:buSzPct val="70000"/>
              <a:buFont typeface="Wingdings" pitchFamily="2" charset="2"/>
              <a:buChar char="q"/>
            </a:pPr>
            <a:endParaRPr lang="en-US" altLang="pt-BR" sz="2000" dirty="0">
              <a:sym typeface="Wingdings" pitchFamily="2" charset="2"/>
            </a:endParaRPr>
          </a:p>
        </p:txBody>
      </p:sp>
      <p:sp>
        <p:nvSpPr>
          <p:cNvPr id="51204" name="Rectangle 9"/>
          <p:cNvSpPr>
            <a:spLocks noGrp="1" noChangeArrowheads="1"/>
          </p:cNvSpPr>
          <p:nvPr>
            <p:ph type="title"/>
          </p:nvPr>
        </p:nvSpPr>
        <p:spPr>
          <a:xfrm>
            <a:off x="595635" y="51271"/>
            <a:ext cx="8224837" cy="1433513"/>
          </a:xfrm>
        </p:spPr>
        <p:txBody>
          <a:bodyPr>
            <a:normAutofit/>
          </a:bodyPr>
          <a:lstStyle/>
          <a:p>
            <a:pPr algn="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pt-BR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Desafios</a:t>
            </a:r>
            <a:r>
              <a:rPr lang="en-US" altLang="pt-BR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lang="en-US" altLang="pt-BR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cadeia</a:t>
            </a:r>
            <a:r>
              <a:rPr lang="en-US" altLang="pt-BR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pt-BR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brasileira</a:t>
            </a:r>
            <a:r>
              <a:rPr lang="en-US" altLang="pt-BR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HF’s</a:t>
            </a:r>
          </a:p>
        </p:txBody>
      </p:sp>
    </p:spTree>
    <p:extLst>
      <p:ext uri="{BB962C8B-B14F-4D97-AF65-F5344CB8AC3E}">
        <p14:creationId xmlns:p14="http://schemas.microsoft.com/office/powerpoint/2010/main" val="2633380525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9" descr="DSC02915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10" name="Rectangle 10"/>
          <p:cNvSpPr>
            <a:spLocks noChangeArrowheads="1"/>
          </p:cNvSpPr>
          <p:nvPr/>
        </p:nvSpPr>
        <p:spPr bwMode="auto">
          <a:xfrm>
            <a:off x="467544" y="3070701"/>
            <a:ext cx="59039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t-BR" sz="36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paulomelo@usp.br</a:t>
            </a:r>
          </a:p>
        </p:txBody>
      </p:sp>
      <p:grpSp>
        <p:nvGrpSpPr>
          <p:cNvPr id="98308" name="Group 11"/>
          <p:cNvGrpSpPr>
            <a:grpSpLocks/>
          </p:cNvGrpSpPr>
          <p:nvPr/>
        </p:nvGrpSpPr>
        <p:grpSpPr bwMode="auto">
          <a:xfrm>
            <a:off x="1835150" y="5516563"/>
            <a:ext cx="5610225" cy="1152525"/>
            <a:chOff x="1020" y="3158"/>
            <a:chExt cx="3897" cy="907"/>
          </a:xfrm>
        </p:grpSpPr>
        <p:pic>
          <p:nvPicPr>
            <p:cNvPr id="98309" name="Picture 12" descr="ABH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3158"/>
              <a:ext cx="3216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310" name="Picture 13" descr="logo_ESALQ_200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3158"/>
              <a:ext cx="620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8510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ebola e al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79512" y="251937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Bulbos: Cebola e Alho</a:t>
            </a:r>
          </a:p>
        </p:txBody>
      </p:sp>
    </p:spTree>
    <p:extLst>
      <p:ext uri="{BB962C8B-B14F-4D97-AF65-F5344CB8AC3E}">
        <p14:creationId xmlns:p14="http://schemas.microsoft.com/office/powerpoint/2010/main" val="335739409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23850" y="684213"/>
            <a:ext cx="8496300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200" b="1">
                <a:cs typeface="Times New Roman" pitchFamily="18" charset="0"/>
              </a:rPr>
              <a:t>Principais hortaliças de raízes, tubérculos, rizomas e bulbos: família botânica, nomes científico e comum</a:t>
            </a:r>
            <a:endParaRPr lang="pt-BR" altLang="pt-BR" sz="2200"/>
          </a:p>
        </p:txBody>
      </p:sp>
      <p:graphicFrame>
        <p:nvGraphicFramePr>
          <p:cNvPr id="2366" name="Group 3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889628"/>
              </p:ext>
            </p:extLst>
          </p:nvPr>
        </p:nvGraphicFramePr>
        <p:xfrm>
          <a:off x="374650" y="2060575"/>
          <a:ext cx="8394700" cy="4023360"/>
        </p:xfrm>
        <a:graphic>
          <a:graphicData uri="http://schemas.openxmlformats.org/drawingml/2006/table">
            <a:tbl>
              <a:tblPr/>
              <a:tblGrid>
                <a:gridCol w="1770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56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Família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Nome científico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Nome comum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Órgão Consumido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Solanaceae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Solanum tuberosum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Batata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Tubérculo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Convolvulaceae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Ipomoea batata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Batata-doce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Raiz tuberosa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Apiaceae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Daucus carota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Cenoura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Raiz tuberosa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Apiaceae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Arracacia xanthorrhiza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Mandioquinha-salsa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Raiz tuberosa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Alliaceae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Allium cepa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Cebola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Bulbo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Alliaceae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Allium sativum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Alho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Bulbo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Chenopodiaceae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Beta vulgaris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Beterraba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Raiz tuberosa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Araceae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Colocasia esculenta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Taro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Rizoma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Araceae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Xanthosoma </a:t>
                      </a: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spp</a:t>
                      </a:r>
                      <a:r>
                        <a:rPr kumimoji="0" lang="pt-B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Taioba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Rizoma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Dioscoreaceae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Dioscorea </a:t>
                      </a: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spp.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Inhame ou Cará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Tubérculo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Compositae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Smallanthus sonchifolius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Yacon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Raiz tuberosa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0945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23850" y="382588"/>
            <a:ext cx="8351838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 b="1">
                <a:cs typeface="Times New Roman" pitchFamily="18" charset="0"/>
              </a:rPr>
              <a:t>Principais hortaliças de raízes, tubérculos,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 b="1">
                <a:cs typeface="Times New Roman" pitchFamily="18" charset="0"/>
              </a:rPr>
              <a:t> rizomas e bulbos: família botânica, nomes científico e comum</a:t>
            </a:r>
            <a:endParaRPr lang="pt-BR" altLang="pt-BR" sz="2800"/>
          </a:p>
        </p:txBody>
      </p:sp>
      <p:graphicFrame>
        <p:nvGraphicFramePr>
          <p:cNvPr id="3261" name="Group 1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662283"/>
              </p:ext>
            </p:extLst>
          </p:nvPr>
        </p:nvGraphicFramePr>
        <p:xfrm>
          <a:off x="395288" y="2500313"/>
          <a:ext cx="8301037" cy="1981674"/>
        </p:xfrm>
        <a:graphic>
          <a:graphicData uri="http://schemas.openxmlformats.org/drawingml/2006/table">
            <a:tbl>
              <a:tblPr/>
              <a:tblGrid>
                <a:gridCol w="157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0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49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93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Família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5" marB="457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Nome científico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5" marB="457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Nome comum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5" marB="457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Órgão Consumido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5" marB="457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Brassicaceae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5" marB="457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Raphanus vulgaria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5" marB="457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Rabanete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5" marB="457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Raiz tuberosa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5" marB="457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Brassicaceae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5" marB="457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Brassica campestris </a:t>
                      </a: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var</a:t>
                      </a:r>
                      <a:r>
                        <a:rPr kumimoji="0" lang="pt-B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rapa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5" marB="457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Nabo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5" marB="457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Raiz tuberosa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5" marB="457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Zingiberaceae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5" marB="457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Zingiber officinalis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5" marB="457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Gengibre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5" marB="457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Rizoma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5" marB="457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Euphobiaceae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5" marB="457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Manihot utilissima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5" marB="457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Mandioca de mesa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5" marB="457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Raiz tuberosa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5" marB="457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1539" name="Rectangle 172"/>
          <p:cNvSpPr>
            <a:spLocks noChangeArrowheads="1"/>
          </p:cNvSpPr>
          <p:nvPr/>
        </p:nvSpPr>
        <p:spPr bwMode="auto">
          <a:xfrm>
            <a:off x="374650" y="4508500"/>
            <a:ext cx="24495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200">
                <a:cs typeface="Times New Roman" pitchFamily="18" charset="0"/>
              </a:rPr>
              <a:t>*</a:t>
            </a:r>
            <a:r>
              <a:rPr lang="pt-BR" altLang="pt-BR" sz="1200" b="1">
                <a:cs typeface="Times New Roman" pitchFamily="18" charset="0"/>
              </a:rPr>
              <a:t>Sinonímia:</a:t>
            </a:r>
            <a:r>
              <a:rPr lang="pt-BR" altLang="pt-BR" sz="1200">
                <a:cs typeface="Times New Roman" pitchFamily="18" charset="0"/>
              </a:rPr>
              <a:t> </a:t>
            </a:r>
            <a:r>
              <a:rPr lang="pt-BR" altLang="pt-BR" sz="1200" i="1">
                <a:cs typeface="Times New Roman" pitchFamily="18" charset="0"/>
              </a:rPr>
              <a:t>Polymnia sonchifolia</a:t>
            </a:r>
            <a:endParaRPr lang="pt-BR" altLang="pt-BR" sz="1800"/>
          </a:p>
        </p:txBody>
      </p:sp>
    </p:spTree>
    <p:extLst>
      <p:ext uri="{BB962C8B-B14F-4D97-AF65-F5344CB8AC3E}">
        <p14:creationId xmlns:p14="http://schemas.microsoft.com/office/powerpoint/2010/main" val="27867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204864"/>
            <a:ext cx="7772400" cy="1470025"/>
          </a:xfrm>
        </p:spPr>
        <p:txBody>
          <a:bodyPr/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Panorama do agronegócio de hortaliças no Brasil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27584" y="4221088"/>
            <a:ext cx="6728792" cy="1752600"/>
          </a:xfrm>
        </p:spPr>
        <p:txBody>
          <a:bodyPr>
            <a:normAutofit fontScale="85000" lnSpcReduction="10000"/>
          </a:bodyPr>
          <a:lstStyle/>
          <a:p>
            <a:r>
              <a:rPr lang="pt-BR" sz="3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Paulo César Tavares de Melo</a:t>
            </a:r>
          </a:p>
          <a:p>
            <a:r>
              <a:rPr lang="pt-BR" dirty="0">
                <a:solidFill>
                  <a:schemeClr val="tx1"/>
                </a:solidFill>
              </a:rPr>
              <a:t>Professor Associado</a:t>
            </a:r>
          </a:p>
          <a:p>
            <a:r>
              <a:rPr lang="pt-BR" sz="2800" dirty="0">
                <a:solidFill>
                  <a:schemeClr val="tx1"/>
                </a:solidFill>
              </a:rPr>
              <a:t>Departamento de Produção Vegetal – ESALQ/USP</a:t>
            </a:r>
          </a:p>
          <a:p>
            <a:pPr algn="r"/>
            <a:r>
              <a:rPr lang="pt-BR" sz="2800" dirty="0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0" y="620713"/>
            <a:ext cx="9144000" cy="1081087"/>
            <a:chOff x="0" y="620713"/>
            <a:chExt cx="9144000" cy="1081087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0" y="620713"/>
              <a:ext cx="1619250" cy="1081087"/>
            </a:xfrm>
            <a:prstGeom prst="rect">
              <a:avLst/>
            </a:prstGeom>
            <a:solidFill>
              <a:srgbClr val="15D161"/>
            </a:solidFill>
            <a:ln w="9360">
              <a:solidFill>
                <a:srgbClr val="15D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sp>
          <p:nvSpPr>
            <p:cNvPr id="7" name="Rectangle 1"/>
            <p:cNvSpPr>
              <a:spLocks noChangeArrowheads="1"/>
            </p:cNvSpPr>
            <p:nvPr/>
          </p:nvSpPr>
          <p:spPr bwMode="auto">
            <a:xfrm>
              <a:off x="1476375" y="620713"/>
              <a:ext cx="7667625" cy="1079500"/>
            </a:xfrm>
            <a:prstGeom prst="rect">
              <a:avLst/>
            </a:prstGeom>
            <a:solidFill>
              <a:srgbClr val="0F95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620713"/>
              <a:ext cx="739775" cy="1079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" name="CaixaDeTexto 4"/>
            <p:cNvSpPr txBox="1"/>
            <p:nvPr/>
          </p:nvSpPr>
          <p:spPr>
            <a:xfrm>
              <a:off x="1979712" y="836712"/>
              <a:ext cx="71287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3" name="Picture 15" descr="rodapecarta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970984"/>
            <a:ext cx="91805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927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56792"/>
            <a:ext cx="8458200" cy="4896544"/>
          </a:xfrm>
          <a:noFill/>
        </p:spPr>
        <p:txBody>
          <a:bodyPr>
            <a:normAutofit fontScale="62500" lnSpcReduction="20000"/>
          </a:bodyPr>
          <a:lstStyle/>
          <a:p>
            <a:pPr lvl="1">
              <a:lnSpc>
                <a:spcPct val="90000"/>
              </a:lnSpc>
            </a:pPr>
            <a:r>
              <a:rPr lang="pt-BR" altLang="pt-BR" sz="4500" dirty="0"/>
              <a:t>Geração de empregos:</a:t>
            </a:r>
          </a:p>
          <a:p>
            <a:pPr lvl="2">
              <a:lnSpc>
                <a:spcPct val="90000"/>
              </a:lnSpc>
            </a:pPr>
            <a:r>
              <a:rPr lang="pt-BR" altLang="pt-BR" sz="3500" dirty="0"/>
              <a:t>2,4 milhões de empregos diretos, ou seja, 3,5 empregos/ha;</a:t>
            </a:r>
          </a:p>
          <a:p>
            <a:pPr lvl="2">
              <a:lnSpc>
                <a:spcPct val="90000"/>
              </a:lnSpc>
            </a:pPr>
            <a:r>
              <a:rPr lang="pt-BR" altLang="pt-BR" sz="3500" dirty="0">
                <a:sym typeface="Wingdings 3" pitchFamily="18" charset="2"/>
              </a:rPr>
              <a:t>soja e milho = 0,36/ha; algodão = 0,40/ha;</a:t>
            </a:r>
          </a:p>
          <a:p>
            <a:pPr lvl="1">
              <a:lnSpc>
                <a:spcPct val="90000"/>
              </a:lnSpc>
            </a:pPr>
            <a:r>
              <a:rPr lang="pt-BR" altLang="pt-BR" sz="4500" dirty="0">
                <a:sym typeface="Wingdings 3" pitchFamily="18" charset="2"/>
              </a:rPr>
              <a:t>8</a:t>
            </a:r>
            <a:r>
              <a:rPr lang="pt-BR" altLang="pt-BR" sz="4500" dirty="0"/>
              <a:t> a 10 milhões de pessoas dependem da olericultura;</a:t>
            </a:r>
          </a:p>
          <a:p>
            <a:pPr lvl="1">
              <a:lnSpc>
                <a:spcPct val="90000"/>
              </a:lnSpc>
            </a:pPr>
            <a:r>
              <a:rPr lang="pt-BR" altLang="pt-BR" sz="4500" dirty="0"/>
              <a:t>Mercado altamente diversificado: &gt; 70 espécies em cultivo comercial e muito segmentado;</a:t>
            </a:r>
          </a:p>
          <a:p>
            <a:pPr lvl="1">
              <a:lnSpc>
                <a:spcPct val="90000"/>
              </a:lnSpc>
            </a:pPr>
            <a:r>
              <a:rPr lang="pt-BR" altLang="pt-BR" sz="4500" dirty="0"/>
              <a:t>Ciclo de produção curto;</a:t>
            </a:r>
          </a:p>
          <a:p>
            <a:pPr lvl="1">
              <a:lnSpc>
                <a:spcPct val="90000"/>
              </a:lnSpc>
            </a:pPr>
            <a:r>
              <a:rPr lang="pt-BR" altLang="pt-BR" sz="4500" dirty="0"/>
              <a:t>Maior parte da produção concentrada em apenas cinco espécies </a:t>
            </a:r>
            <a:r>
              <a:rPr lang="pt-BR" altLang="pt-BR" sz="4500" dirty="0">
                <a:sym typeface="Wingdings" pitchFamily="2" charset="2"/>
              </a:rPr>
              <a:t> batata, tomate, melancia, cebola e cenoura;</a:t>
            </a:r>
          </a:p>
          <a:p>
            <a:pPr lvl="1">
              <a:lnSpc>
                <a:spcPct val="90000"/>
              </a:lnSpc>
            </a:pPr>
            <a:r>
              <a:rPr lang="pt-BR" altLang="pt-BR" sz="4500" dirty="0">
                <a:sym typeface="Wingdings" pitchFamily="2" charset="2"/>
              </a:rPr>
              <a:t>Baixo consumo </a:t>
            </a:r>
            <a:r>
              <a:rPr lang="pt-BR" altLang="pt-BR" sz="4500" i="1" dirty="0">
                <a:sym typeface="Wingdings" pitchFamily="2" charset="2"/>
              </a:rPr>
              <a:t>per capita</a:t>
            </a:r>
            <a:r>
              <a:rPr lang="pt-BR" altLang="pt-BR" sz="4500" dirty="0">
                <a:sym typeface="Wingdings" pitchFamily="2" charset="2"/>
              </a:rPr>
              <a:t>/ano;</a:t>
            </a:r>
            <a:endParaRPr lang="pt-BR" altLang="pt-BR" sz="4500" dirty="0">
              <a:sym typeface="Wingdings 3" pitchFamily="18" charset="2"/>
            </a:endParaRPr>
          </a:p>
          <a:p>
            <a:pPr lvl="1">
              <a:lnSpc>
                <a:spcPct val="90000"/>
              </a:lnSpc>
            </a:pPr>
            <a:endParaRPr lang="pt-BR" altLang="pt-BR" sz="2400" b="1" dirty="0">
              <a:solidFill>
                <a:srgbClr val="003366"/>
              </a:solidFill>
              <a:latin typeface="Century Gothic" pitchFamily="34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pt-BR" altLang="pt-BR" sz="2400" b="1" dirty="0">
              <a:solidFill>
                <a:srgbClr val="003366"/>
              </a:solidFill>
              <a:latin typeface="Century Gothic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pt-BR" altLang="pt-BR" sz="2400" b="1" dirty="0"/>
              <a:t> 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pt-BR" altLang="pt-BR" sz="2000" b="1" dirty="0"/>
          </a:p>
        </p:txBody>
      </p:sp>
      <p:grpSp>
        <p:nvGrpSpPr>
          <p:cNvPr id="7172" name="Group 4"/>
          <p:cNvGrpSpPr>
            <a:grpSpLocks/>
          </p:cNvGrpSpPr>
          <p:nvPr/>
        </p:nvGrpSpPr>
        <p:grpSpPr bwMode="auto">
          <a:xfrm>
            <a:off x="0" y="5734050"/>
            <a:ext cx="9144000" cy="1150938"/>
            <a:chOff x="0" y="3612"/>
            <a:chExt cx="5760" cy="725"/>
          </a:xfrm>
        </p:grpSpPr>
        <p:pic>
          <p:nvPicPr>
            <p:cNvPr id="7173" name="Picture 5" descr="Imagem25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21"/>
              <a:ext cx="5760" cy="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4" name="Line 6"/>
            <p:cNvSpPr>
              <a:spLocks noChangeShapeType="1"/>
            </p:cNvSpPr>
            <p:nvPr/>
          </p:nvSpPr>
          <p:spPr bwMode="auto">
            <a:xfrm>
              <a:off x="0" y="3612"/>
              <a:ext cx="5760" cy="0"/>
            </a:xfrm>
            <a:prstGeom prst="line">
              <a:avLst/>
            </a:prstGeom>
            <a:noFill/>
            <a:ln w="5715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0" y="188640"/>
            <a:ext cx="9144000" cy="1152798"/>
            <a:chOff x="0" y="188640"/>
            <a:chExt cx="9144000" cy="1152798"/>
          </a:xfrm>
        </p:grpSpPr>
        <p:grpSp>
          <p:nvGrpSpPr>
            <p:cNvPr id="8" name="Group 2"/>
            <p:cNvGrpSpPr>
              <a:grpSpLocks/>
            </p:cNvGrpSpPr>
            <p:nvPr/>
          </p:nvGrpSpPr>
          <p:grpSpPr bwMode="auto">
            <a:xfrm>
              <a:off x="0" y="260350"/>
              <a:ext cx="9144000" cy="1081088"/>
              <a:chOff x="0" y="391"/>
              <a:chExt cx="5760" cy="681"/>
            </a:xfrm>
          </p:grpSpPr>
          <p:sp>
            <p:nvSpPr>
              <p:cNvPr id="10" name="Rectangle 3"/>
              <p:cNvSpPr>
                <a:spLocks noChangeArrowheads="1"/>
              </p:cNvSpPr>
              <p:nvPr/>
            </p:nvSpPr>
            <p:spPr bwMode="auto">
              <a:xfrm>
                <a:off x="930" y="391"/>
                <a:ext cx="4830" cy="680"/>
              </a:xfrm>
              <a:prstGeom prst="rect">
                <a:avLst/>
              </a:prstGeom>
              <a:solidFill>
                <a:srgbClr val="0F954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sp>
            <p:nvSpPr>
              <p:cNvPr id="11" name="Rectangle 4"/>
              <p:cNvSpPr>
                <a:spLocks noChangeArrowheads="1"/>
              </p:cNvSpPr>
              <p:nvPr/>
            </p:nvSpPr>
            <p:spPr bwMode="auto">
              <a:xfrm>
                <a:off x="0" y="391"/>
                <a:ext cx="1020" cy="681"/>
              </a:xfrm>
              <a:prstGeom prst="rect">
                <a:avLst/>
              </a:prstGeom>
              <a:solidFill>
                <a:srgbClr val="15D161"/>
              </a:solidFill>
              <a:ln w="9360">
                <a:solidFill>
                  <a:srgbClr val="15D16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pic>
            <p:nvPicPr>
              <p:cNvPr id="12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" y="391"/>
                <a:ext cx="466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" name="Título 1"/>
            <p:cNvSpPr txBox="1">
              <a:spLocks/>
            </p:cNvSpPr>
            <p:nvPr/>
          </p:nvSpPr>
          <p:spPr>
            <a:xfrm>
              <a:off x="251520" y="188640"/>
              <a:ext cx="864096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806896" y="272951"/>
            <a:ext cx="8229600" cy="1139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pt-BR" sz="3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Características da cadeia produtiva</a:t>
            </a:r>
          </a:p>
          <a:p>
            <a:pPr algn="r">
              <a:defRPr/>
            </a:pPr>
            <a:r>
              <a:rPr lang="pt-BR" sz="3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de hortaliças</a:t>
            </a:r>
          </a:p>
        </p:txBody>
      </p:sp>
    </p:spTree>
    <p:extLst>
      <p:ext uri="{BB962C8B-B14F-4D97-AF65-F5344CB8AC3E}">
        <p14:creationId xmlns:p14="http://schemas.microsoft.com/office/powerpoint/2010/main" val="2987941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772816"/>
            <a:ext cx="8458200" cy="5085184"/>
          </a:xfrm>
          <a:noFill/>
        </p:spPr>
        <p:txBody>
          <a:bodyPr>
            <a:normAutofit fontScale="62500" lnSpcReduction="20000"/>
          </a:bodyPr>
          <a:lstStyle/>
          <a:p>
            <a:pPr lvl="1"/>
            <a:r>
              <a:rPr lang="pt-BR" altLang="pt-BR" sz="5100" dirty="0">
                <a:latin typeface="+mj-lt"/>
                <a:cs typeface="Arial" panose="020B0604020202020204" pitchFamily="34" charset="0"/>
              </a:rPr>
              <a:t>Tipo de varejo que precisa do </a:t>
            </a:r>
            <a:r>
              <a:rPr lang="pt-BR" altLang="pt-BR" sz="5100" dirty="0" err="1">
                <a:latin typeface="+mj-lt"/>
                <a:cs typeface="Arial" panose="020B0604020202020204" pitchFamily="34" charset="0"/>
              </a:rPr>
              <a:t>mix</a:t>
            </a:r>
            <a:r>
              <a:rPr lang="pt-BR" altLang="pt-BR" sz="5100" dirty="0">
                <a:latin typeface="+mj-lt"/>
                <a:cs typeface="Arial" panose="020B0604020202020204" pitchFamily="34" charset="0"/>
              </a:rPr>
              <a:t> de produtos todos os dias;</a:t>
            </a:r>
          </a:p>
          <a:p>
            <a:pPr lvl="1"/>
            <a:r>
              <a:rPr lang="pt-BR" altLang="pt-BR" sz="5100" dirty="0">
                <a:latin typeface="+mj-lt"/>
                <a:cs typeface="Arial" panose="020B0604020202020204" pitchFamily="34" charset="0"/>
              </a:rPr>
              <a:t>Produtos altamente perecíveis </a:t>
            </a:r>
            <a:r>
              <a:rPr lang="pt-BR" altLang="pt-BR" sz="5100" dirty="0">
                <a:latin typeface="+mj-lt"/>
                <a:cs typeface="Arial" panose="020B0604020202020204" pitchFamily="34" charset="0"/>
                <a:sym typeface="Wingdings 3" pitchFamily="18" charset="2"/>
              </a:rPr>
              <a:t> melhor qualidade = momento da colheita;</a:t>
            </a:r>
          </a:p>
          <a:p>
            <a:pPr lvl="1"/>
            <a:r>
              <a:rPr lang="pt-BR" altLang="pt-BR" sz="5100" dirty="0">
                <a:latin typeface="+mj-lt"/>
              </a:rPr>
              <a:t>60% da produção estão concentrados em propriedades &lt; 10 ha sob </a:t>
            </a:r>
            <a:r>
              <a:rPr lang="pt-BR" altLang="pt-BR" sz="5100" dirty="0">
                <a:latin typeface="+mj-lt"/>
                <a:sym typeface="Wingdings" pitchFamily="2" charset="2"/>
              </a:rPr>
              <a:t>exploração tipicamente familiar  </a:t>
            </a:r>
            <a:r>
              <a:rPr lang="pt-BR" altLang="pt-BR" sz="5100" b="1" dirty="0">
                <a:solidFill>
                  <a:srgbClr val="2261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sym typeface="Wingdings" pitchFamily="2" charset="2"/>
              </a:rPr>
              <a:t>cinturões verdes</a:t>
            </a:r>
            <a:r>
              <a:rPr lang="pt-BR" altLang="pt-BR" sz="5100" dirty="0">
                <a:solidFill>
                  <a:srgbClr val="226113"/>
                </a:solidFill>
                <a:latin typeface="+mj-lt"/>
                <a:sym typeface="Wingdings" pitchFamily="2" charset="2"/>
              </a:rPr>
              <a:t> </a:t>
            </a:r>
            <a:r>
              <a:rPr lang="pt-BR" altLang="pt-BR" sz="5100" dirty="0">
                <a:latin typeface="+mj-lt"/>
                <a:sym typeface="Wingdings" pitchFamily="2" charset="2"/>
              </a:rPr>
              <a:t>próximos dos grandes centros urbanos.</a:t>
            </a:r>
          </a:p>
          <a:p>
            <a:pPr lvl="1"/>
            <a:endParaRPr lang="pt-BR" altLang="pt-BR" sz="4800" dirty="0">
              <a:latin typeface="+mj-lt"/>
              <a:cs typeface="Arial" panose="020B0604020202020204" pitchFamily="34" charset="0"/>
              <a:sym typeface="Wingdings 3" pitchFamily="18" charset="2"/>
            </a:endParaRPr>
          </a:p>
          <a:p>
            <a:pPr marL="457200" lvl="1" indent="0">
              <a:lnSpc>
                <a:spcPct val="90000"/>
              </a:lnSpc>
              <a:buNone/>
            </a:pPr>
            <a:endParaRPr lang="pt-BR" altLang="pt-BR" sz="4500" dirty="0"/>
          </a:p>
          <a:p>
            <a:pPr lvl="1">
              <a:lnSpc>
                <a:spcPct val="90000"/>
              </a:lnSpc>
            </a:pPr>
            <a:endParaRPr lang="pt-BR" altLang="pt-BR" sz="2400" b="1" dirty="0">
              <a:solidFill>
                <a:srgbClr val="003366"/>
              </a:solidFill>
              <a:latin typeface="Century Gothic" pitchFamily="34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pt-BR" altLang="pt-BR" sz="2400" b="1" dirty="0">
              <a:solidFill>
                <a:srgbClr val="003366"/>
              </a:solidFill>
              <a:latin typeface="Century Gothic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pt-BR" altLang="pt-BR" sz="2400" b="1" dirty="0"/>
              <a:t> 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pt-BR" altLang="pt-BR" sz="2000" b="1" dirty="0"/>
          </a:p>
        </p:txBody>
      </p:sp>
      <p:grpSp>
        <p:nvGrpSpPr>
          <p:cNvPr id="7172" name="Group 4"/>
          <p:cNvGrpSpPr>
            <a:grpSpLocks/>
          </p:cNvGrpSpPr>
          <p:nvPr/>
        </p:nvGrpSpPr>
        <p:grpSpPr bwMode="auto">
          <a:xfrm>
            <a:off x="0" y="5734050"/>
            <a:ext cx="9144000" cy="1150938"/>
            <a:chOff x="0" y="3612"/>
            <a:chExt cx="5760" cy="725"/>
          </a:xfrm>
        </p:grpSpPr>
        <p:pic>
          <p:nvPicPr>
            <p:cNvPr id="7173" name="Picture 5" descr="Imagem25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21"/>
              <a:ext cx="5760" cy="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4" name="Line 6"/>
            <p:cNvSpPr>
              <a:spLocks noChangeShapeType="1"/>
            </p:cNvSpPr>
            <p:nvPr/>
          </p:nvSpPr>
          <p:spPr bwMode="auto">
            <a:xfrm>
              <a:off x="0" y="3612"/>
              <a:ext cx="5760" cy="0"/>
            </a:xfrm>
            <a:prstGeom prst="line">
              <a:avLst/>
            </a:prstGeom>
            <a:noFill/>
            <a:ln w="5715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0" y="188640"/>
            <a:ext cx="9144000" cy="1152798"/>
            <a:chOff x="0" y="188640"/>
            <a:chExt cx="9144000" cy="1152798"/>
          </a:xfrm>
        </p:grpSpPr>
        <p:grpSp>
          <p:nvGrpSpPr>
            <p:cNvPr id="8" name="Group 2"/>
            <p:cNvGrpSpPr>
              <a:grpSpLocks/>
            </p:cNvGrpSpPr>
            <p:nvPr/>
          </p:nvGrpSpPr>
          <p:grpSpPr bwMode="auto">
            <a:xfrm>
              <a:off x="0" y="260350"/>
              <a:ext cx="9144000" cy="1081088"/>
              <a:chOff x="0" y="391"/>
              <a:chExt cx="5760" cy="681"/>
            </a:xfrm>
          </p:grpSpPr>
          <p:sp>
            <p:nvSpPr>
              <p:cNvPr id="10" name="Rectangle 3"/>
              <p:cNvSpPr>
                <a:spLocks noChangeArrowheads="1"/>
              </p:cNvSpPr>
              <p:nvPr/>
            </p:nvSpPr>
            <p:spPr bwMode="auto">
              <a:xfrm>
                <a:off x="930" y="391"/>
                <a:ext cx="4830" cy="680"/>
              </a:xfrm>
              <a:prstGeom prst="rect">
                <a:avLst/>
              </a:prstGeom>
              <a:solidFill>
                <a:srgbClr val="0F954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sp>
            <p:nvSpPr>
              <p:cNvPr id="11" name="Rectangle 4"/>
              <p:cNvSpPr>
                <a:spLocks noChangeArrowheads="1"/>
              </p:cNvSpPr>
              <p:nvPr/>
            </p:nvSpPr>
            <p:spPr bwMode="auto">
              <a:xfrm>
                <a:off x="0" y="391"/>
                <a:ext cx="1020" cy="681"/>
              </a:xfrm>
              <a:prstGeom prst="rect">
                <a:avLst/>
              </a:prstGeom>
              <a:solidFill>
                <a:srgbClr val="15D161"/>
              </a:solidFill>
              <a:ln w="9360">
                <a:solidFill>
                  <a:srgbClr val="15D16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pic>
            <p:nvPicPr>
              <p:cNvPr id="12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" y="391"/>
                <a:ext cx="466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" name="Título 1"/>
            <p:cNvSpPr txBox="1">
              <a:spLocks/>
            </p:cNvSpPr>
            <p:nvPr/>
          </p:nvSpPr>
          <p:spPr>
            <a:xfrm>
              <a:off x="251520" y="188640"/>
              <a:ext cx="864096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806896" y="272951"/>
            <a:ext cx="8229600" cy="1139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pt-BR" sz="3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Características da cadeia produtiva</a:t>
            </a:r>
          </a:p>
          <a:p>
            <a:pPr algn="r">
              <a:defRPr/>
            </a:pPr>
            <a:r>
              <a:rPr lang="pt-BR" sz="3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de hortaliças</a:t>
            </a:r>
          </a:p>
        </p:txBody>
      </p:sp>
    </p:spTree>
    <p:extLst>
      <p:ext uri="{BB962C8B-B14F-4D97-AF65-F5344CB8AC3E}">
        <p14:creationId xmlns:p14="http://schemas.microsoft.com/office/powerpoint/2010/main" val="29337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44824"/>
            <a:ext cx="6618982" cy="484903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084168" y="2060848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Bilhões de reais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-36512" y="6577607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Fonte: ABCSEM, 2011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-36512" y="332656"/>
            <a:ext cx="9217024" cy="1152798"/>
            <a:chOff x="0" y="188640"/>
            <a:chExt cx="9144000" cy="1152798"/>
          </a:xfrm>
        </p:grpSpPr>
        <p:grpSp>
          <p:nvGrpSpPr>
            <p:cNvPr id="7" name="Group 2"/>
            <p:cNvGrpSpPr>
              <a:grpSpLocks/>
            </p:cNvGrpSpPr>
            <p:nvPr/>
          </p:nvGrpSpPr>
          <p:grpSpPr bwMode="auto">
            <a:xfrm>
              <a:off x="0" y="260350"/>
              <a:ext cx="9144000" cy="1081088"/>
              <a:chOff x="0" y="391"/>
              <a:chExt cx="5760" cy="681"/>
            </a:xfrm>
          </p:grpSpPr>
          <p:sp>
            <p:nvSpPr>
              <p:cNvPr id="9" name="Rectangle 3"/>
              <p:cNvSpPr>
                <a:spLocks noChangeArrowheads="1"/>
              </p:cNvSpPr>
              <p:nvPr/>
            </p:nvSpPr>
            <p:spPr bwMode="auto">
              <a:xfrm>
                <a:off x="930" y="391"/>
                <a:ext cx="4830" cy="680"/>
              </a:xfrm>
              <a:prstGeom prst="rect">
                <a:avLst/>
              </a:prstGeom>
              <a:solidFill>
                <a:srgbClr val="0F954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sp>
            <p:nvSpPr>
              <p:cNvPr id="10" name="Rectangle 4"/>
              <p:cNvSpPr>
                <a:spLocks noChangeArrowheads="1"/>
              </p:cNvSpPr>
              <p:nvPr/>
            </p:nvSpPr>
            <p:spPr bwMode="auto">
              <a:xfrm>
                <a:off x="0" y="391"/>
                <a:ext cx="1020" cy="681"/>
              </a:xfrm>
              <a:prstGeom prst="rect">
                <a:avLst/>
              </a:prstGeom>
              <a:solidFill>
                <a:srgbClr val="15D161"/>
              </a:solidFill>
              <a:ln w="9360">
                <a:solidFill>
                  <a:srgbClr val="15D16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pic>
            <p:nvPicPr>
              <p:cNvPr id="11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" y="391"/>
                <a:ext cx="466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" name="Título 1"/>
            <p:cNvSpPr txBox="1">
              <a:spLocks/>
            </p:cNvSpPr>
            <p:nvPr/>
          </p:nvSpPr>
          <p:spPr>
            <a:xfrm>
              <a:off x="251520" y="188640"/>
              <a:ext cx="864096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" name="Título 1"/>
          <p:cNvSpPr txBox="1">
            <a:spLocks/>
          </p:cNvSpPr>
          <p:nvPr/>
        </p:nvSpPr>
        <p:spPr>
          <a:xfrm>
            <a:off x="1187624" y="341784"/>
            <a:ext cx="82089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Valores movimentados pelos setores de produção e</a:t>
            </a:r>
          </a:p>
          <a:p>
            <a:r>
              <a:rPr lang="pt-B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comercialização de hortaliças no Brasil, 2011 </a:t>
            </a:r>
          </a:p>
        </p:txBody>
      </p:sp>
    </p:spTree>
    <p:extLst>
      <p:ext uri="{BB962C8B-B14F-4D97-AF65-F5344CB8AC3E}">
        <p14:creationId xmlns:p14="http://schemas.microsoft.com/office/powerpoint/2010/main" val="744157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467544" y="6505599"/>
            <a:ext cx="27363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/>
              <a:t>Fonte: Embrapa Hortaliças, 2014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-36512" y="332656"/>
            <a:ext cx="9217024" cy="1152798"/>
            <a:chOff x="0" y="188640"/>
            <a:chExt cx="9144000" cy="1152798"/>
          </a:xfrm>
        </p:grpSpPr>
        <p:grpSp>
          <p:nvGrpSpPr>
            <p:cNvPr id="9" name="Group 2"/>
            <p:cNvGrpSpPr>
              <a:grpSpLocks/>
            </p:cNvGrpSpPr>
            <p:nvPr/>
          </p:nvGrpSpPr>
          <p:grpSpPr bwMode="auto">
            <a:xfrm>
              <a:off x="0" y="260350"/>
              <a:ext cx="9144000" cy="1081088"/>
              <a:chOff x="0" y="391"/>
              <a:chExt cx="5760" cy="681"/>
            </a:xfrm>
          </p:grpSpPr>
          <p:sp>
            <p:nvSpPr>
              <p:cNvPr id="11" name="Rectangle 3"/>
              <p:cNvSpPr>
                <a:spLocks noChangeArrowheads="1"/>
              </p:cNvSpPr>
              <p:nvPr/>
            </p:nvSpPr>
            <p:spPr bwMode="auto">
              <a:xfrm>
                <a:off x="930" y="391"/>
                <a:ext cx="4830" cy="680"/>
              </a:xfrm>
              <a:prstGeom prst="rect">
                <a:avLst/>
              </a:prstGeom>
              <a:solidFill>
                <a:srgbClr val="0F954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0" y="391"/>
                <a:ext cx="1020" cy="681"/>
              </a:xfrm>
              <a:prstGeom prst="rect">
                <a:avLst/>
              </a:prstGeom>
              <a:solidFill>
                <a:srgbClr val="15D161"/>
              </a:solidFill>
              <a:ln w="9360">
                <a:solidFill>
                  <a:srgbClr val="15D16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pic>
            <p:nvPicPr>
              <p:cNvPr id="13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" y="391"/>
                <a:ext cx="466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" name="Título 1"/>
            <p:cNvSpPr txBox="1">
              <a:spLocks/>
            </p:cNvSpPr>
            <p:nvPr/>
          </p:nvSpPr>
          <p:spPr>
            <a:xfrm>
              <a:off x="251520" y="188640"/>
              <a:ext cx="864096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4" name="Título 1"/>
          <p:cNvSpPr txBox="1">
            <a:spLocks/>
          </p:cNvSpPr>
          <p:nvPr/>
        </p:nvSpPr>
        <p:spPr>
          <a:xfrm>
            <a:off x="1616472" y="332656"/>
            <a:ext cx="69879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Produção de hortaliças no Brasil, 2000-12 </a:t>
            </a:r>
          </a:p>
        </p:txBody>
      </p:sp>
      <p:sp>
        <p:nvSpPr>
          <p:cNvPr id="19" name="Triângulo isósceles 18"/>
          <p:cNvSpPr/>
          <p:nvPr/>
        </p:nvSpPr>
        <p:spPr>
          <a:xfrm>
            <a:off x="685968" y="6232579"/>
            <a:ext cx="184821" cy="148749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23" y="1772816"/>
            <a:ext cx="814555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2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152825"/>
              </p:ext>
            </p:extLst>
          </p:nvPr>
        </p:nvGraphicFramePr>
        <p:xfrm>
          <a:off x="251521" y="468768"/>
          <a:ext cx="8280919" cy="646178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91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0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8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915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Data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Assunto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Observações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1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03 </a:t>
                      </a:r>
                      <a:r>
                        <a:rPr lang="pt-BR" sz="1400" dirty="0" err="1">
                          <a:effectLst/>
                        </a:rPr>
                        <a:t>ago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Apresentação da disciplina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 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8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10 ago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Cultura da batata – I: origem e domesticação; taxonomia; botânica; fisiologia do desenvolvimento; clima e solo; cultivares 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 err="1">
                          <a:effectLst/>
                        </a:rPr>
                        <a:t>PCTMelo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20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17 ago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Cultura da batata – II: manejo cultural, adubação, pragas e doenças, colheita e beneficiamento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PCTMelo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20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24 </a:t>
                      </a:r>
                      <a:r>
                        <a:rPr lang="pt-BR" sz="1400" dirty="0" err="1">
                          <a:effectLst/>
                        </a:rPr>
                        <a:t>ago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Cultura da Batata – III 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Visita à área experimental do Projeto PACES na ESALQ (</a:t>
                      </a:r>
                      <a:r>
                        <a:rPr lang="pt-BR" sz="1400" dirty="0" err="1">
                          <a:effectLst/>
                        </a:rPr>
                        <a:t>PCTMelo</a:t>
                      </a:r>
                      <a:r>
                        <a:rPr lang="pt-BR" sz="1400" dirty="0">
                          <a:effectLst/>
                        </a:rPr>
                        <a:t>)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15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31 ago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Excursão a São José do Rio Pardo/Vargem Grande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 err="1">
                          <a:effectLst/>
                        </a:rPr>
                        <a:t>PCTMelo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15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07 set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Feriado 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 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15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14 set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Cultura da batata – IV: Processamento industrial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Convidado da </a:t>
                      </a:r>
                      <a:r>
                        <a:rPr lang="pt-BR" sz="1400" dirty="0" err="1">
                          <a:effectLst/>
                        </a:rPr>
                        <a:t>Pepsico</a:t>
                      </a:r>
                      <a:r>
                        <a:rPr lang="pt-BR" sz="1400" dirty="0">
                          <a:effectLst/>
                        </a:rPr>
                        <a:t> 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15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21 set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1ª Prova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 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15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28 set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Cultura da cenoura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err="1">
                          <a:effectLst/>
                        </a:rPr>
                        <a:t>PCTMelo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15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05 out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Cultura da cebola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 err="1">
                          <a:effectLst/>
                        </a:rPr>
                        <a:t>PCTMelo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15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12 out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Feriado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 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915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19 out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Cultura da beterraba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 err="1">
                          <a:effectLst/>
                        </a:rPr>
                        <a:t>PCTMelo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915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26 out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Cultura de hortaliças </a:t>
                      </a:r>
                      <a:r>
                        <a:rPr lang="pt-BR" sz="1400" dirty="0" err="1">
                          <a:effectLst/>
                        </a:rPr>
                        <a:t>subexploradas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 err="1">
                          <a:effectLst/>
                        </a:rPr>
                        <a:t>PCTMelo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915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02 nov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Feriado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 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915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09 nov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Excursão a Piedade, SP 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Dia todo (</a:t>
                      </a:r>
                      <a:r>
                        <a:rPr lang="pt-BR" sz="1400" dirty="0" err="1">
                          <a:effectLst/>
                        </a:rPr>
                        <a:t>PCTMelo</a:t>
                      </a:r>
                      <a:r>
                        <a:rPr lang="pt-BR" sz="1400" dirty="0">
                          <a:effectLst/>
                        </a:rPr>
                        <a:t>)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915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16 nov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2ª Prova 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1220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23 nov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Apresentação dos trabalhos de revisão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Apresentação em PPT - máximo 20 min. de duração (</a:t>
                      </a:r>
                      <a:r>
                        <a:rPr lang="pt-BR" sz="1400" dirty="0" err="1">
                          <a:effectLst/>
                        </a:rPr>
                        <a:t>PCTMelo</a:t>
                      </a:r>
                      <a:r>
                        <a:rPr lang="pt-BR" sz="1400" dirty="0">
                          <a:effectLst/>
                        </a:rPr>
                        <a:t>)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0915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30 </a:t>
                      </a:r>
                      <a:r>
                        <a:rPr lang="pt-BR" sz="1400" dirty="0" err="1">
                          <a:effectLst/>
                        </a:rPr>
                        <a:t>nov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Prova </a:t>
                      </a:r>
                      <a:r>
                        <a:rPr lang="pt-BR" sz="1400" dirty="0" err="1">
                          <a:effectLst/>
                        </a:rPr>
                        <a:t>repositiva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 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8779" marR="58779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249695" y="44624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Cronograma de aulas da disciplina LPV 622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373212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Paulo\Documents\Prod Hortaliças_2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776864" cy="549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to 4"/>
          <p:cNvCxnSpPr/>
          <p:nvPr/>
        </p:nvCxnSpPr>
        <p:spPr>
          <a:xfrm>
            <a:off x="683568" y="1484784"/>
            <a:ext cx="76328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o 6"/>
          <p:cNvGrpSpPr/>
          <p:nvPr/>
        </p:nvGrpSpPr>
        <p:grpSpPr>
          <a:xfrm>
            <a:off x="-36512" y="115962"/>
            <a:ext cx="9217024" cy="1152798"/>
            <a:chOff x="0" y="188640"/>
            <a:chExt cx="9144000" cy="1152798"/>
          </a:xfrm>
        </p:grpSpPr>
        <p:grpSp>
          <p:nvGrpSpPr>
            <p:cNvPr id="8" name="Group 2"/>
            <p:cNvGrpSpPr>
              <a:grpSpLocks/>
            </p:cNvGrpSpPr>
            <p:nvPr/>
          </p:nvGrpSpPr>
          <p:grpSpPr bwMode="auto">
            <a:xfrm>
              <a:off x="0" y="260350"/>
              <a:ext cx="9144000" cy="1081088"/>
              <a:chOff x="0" y="391"/>
              <a:chExt cx="5760" cy="681"/>
            </a:xfrm>
          </p:grpSpPr>
          <p:sp>
            <p:nvSpPr>
              <p:cNvPr id="10" name="Rectangle 3"/>
              <p:cNvSpPr>
                <a:spLocks noChangeArrowheads="1"/>
              </p:cNvSpPr>
              <p:nvPr/>
            </p:nvSpPr>
            <p:spPr bwMode="auto">
              <a:xfrm>
                <a:off x="930" y="391"/>
                <a:ext cx="4830" cy="680"/>
              </a:xfrm>
              <a:prstGeom prst="rect">
                <a:avLst/>
              </a:prstGeom>
              <a:solidFill>
                <a:srgbClr val="0F954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sp>
            <p:nvSpPr>
              <p:cNvPr id="11" name="Rectangle 4"/>
              <p:cNvSpPr>
                <a:spLocks noChangeArrowheads="1"/>
              </p:cNvSpPr>
              <p:nvPr/>
            </p:nvSpPr>
            <p:spPr bwMode="auto">
              <a:xfrm>
                <a:off x="0" y="391"/>
                <a:ext cx="1020" cy="681"/>
              </a:xfrm>
              <a:prstGeom prst="rect">
                <a:avLst/>
              </a:prstGeom>
              <a:solidFill>
                <a:srgbClr val="15D161"/>
              </a:solidFill>
              <a:ln w="9360">
                <a:solidFill>
                  <a:srgbClr val="15D16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pic>
            <p:nvPicPr>
              <p:cNvPr id="12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" y="391"/>
                <a:ext cx="466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" name="Título 1"/>
            <p:cNvSpPr txBox="1">
              <a:spLocks/>
            </p:cNvSpPr>
            <p:nvPr/>
          </p:nvSpPr>
          <p:spPr>
            <a:xfrm>
              <a:off x="251520" y="188640"/>
              <a:ext cx="864096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" name="CaixaDeTexto 5"/>
          <p:cNvSpPr txBox="1"/>
          <p:nvPr/>
        </p:nvSpPr>
        <p:spPr>
          <a:xfrm>
            <a:off x="1907704" y="498738"/>
            <a:ext cx="64807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Produção de hortaliças no Brasil, 2012</a:t>
            </a:r>
          </a:p>
        </p:txBody>
      </p:sp>
    </p:spTree>
    <p:extLst>
      <p:ext uri="{BB962C8B-B14F-4D97-AF65-F5344CB8AC3E}">
        <p14:creationId xmlns:p14="http://schemas.microsoft.com/office/powerpoint/2010/main" val="1145445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2291833"/>
              </p:ext>
            </p:extLst>
          </p:nvPr>
        </p:nvGraphicFramePr>
        <p:xfrm>
          <a:off x="457200" y="1844824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7308304" y="6577607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dirty="0"/>
              <a:t>Fonte: ABCSEM, 2011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0" y="188640"/>
            <a:ext cx="9144000" cy="1152798"/>
            <a:chOff x="0" y="188640"/>
            <a:chExt cx="9144000" cy="1152798"/>
          </a:xfrm>
        </p:grpSpPr>
        <p:grpSp>
          <p:nvGrpSpPr>
            <p:cNvPr id="7" name="Group 2"/>
            <p:cNvGrpSpPr>
              <a:grpSpLocks/>
            </p:cNvGrpSpPr>
            <p:nvPr/>
          </p:nvGrpSpPr>
          <p:grpSpPr bwMode="auto">
            <a:xfrm>
              <a:off x="0" y="260350"/>
              <a:ext cx="9144000" cy="1081088"/>
              <a:chOff x="0" y="391"/>
              <a:chExt cx="5760" cy="681"/>
            </a:xfrm>
          </p:grpSpPr>
          <p:sp>
            <p:nvSpPr>
              <p:cNvPr id="9" name="Rectangle 3"/>
              <p:cNvSpPr>
                <a:spLocks noChangeArrowheads="1"/>
              </p:cNvSpPr>
              <p:nvPr/>
            </p:nvSpPr>
            <p:spPr bwMode="auto">
              <a:xfrm>
                <a:off x="930" y="391"/>
                <a:ext cx="4830" cy="680"/>
              </a:xfrm>
              <a:prstGeom prst="rect">
                <a:avLst/>
              </a:prstGeom>
              <a:solidFill>
                <a:srgbClr val="0F954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sp>
            <p:nvSpPr>
              <p:cNvPr id="10" name="Rectangle 4"/>
              <p:cNvSpPr>
                <a:spLocks noChangeArrowheads="1"/>
              </p:cNvSpPr>
              <p:nvPr/>
            </p:nvSpPr>
            <p:spPr bwMode="auto">
              <a:xfrm>
                <a:off x="0" y="391"/>
                <a:ext cx="1020" cy="681"/>
              </a:xfrm>
              <a:prstGeom prst="rect">
                <a:avLst/>
              </a:prstGeom>
              <a:solidFill>
                <a:srgbClr val="15D161"/>
              </a:solidFill>
              <a:ln w="9360">
                <a:solidFill>
                  <a:srgbClr val="15D16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pic>
            <p:nvPicPr>
              <p:cNvPr id="11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" y="391"/>
                <a:ext cx="466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" name="Título 1"/>
            <p:cNvSpPr txBox="1">
              <a:spLocks/>
            </p:cNvSpPr>
            <p:nvPr/>
          </p:nvSpPr>
          <p:spPr>
            <a:xfrm>
              <a:off x="251520" y="188640"/>
              <a:ext cx="864096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Título 1"/>
          <p:cNvSpPr txBox="1">
            <a:spLocks/>
          </p:cNvSpPr>
          <p:nvPr/>
        </p:nvSpPr>
        <p:spPr>
          <a:xfrm>
            <a:off x="734888" y="197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3200" dirty="0">
                <a:solidFill>
                  <a:schemeClr val="bg1"/>
                </a:solidFill>
              </a:rPr>
              <a:t>Estratificação da produção de hortaliças</a:t>
            </a:r>
          </a:p>
          <a:p>
            <a:pPr algn="r"/>
            <a:r>
              <a:rPr lang="pt-BR" sz="3200" dirty="0">
                <a:solidFill>
                  <a:schemeClr val="bg1"/>
                </a:solidFill>
              </a:rPr>
              <a:t>no Brasil, 2011</a:t>
            </a:r>
          </a:p>
        </p:txBody>
      </p:sp>
    </p:spTree>
    <p:extLst>
      <p:ext uri="{BB962C8B-B14F-4D97-AF65-F5344CB8AC3E}">
        <p14:creationId xmlns:p14="http://schemas.microsoft.com/office/powerpoint/2010/main" val="3289353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395536" y="1366103"/>
            <a:ext cx="8280920" cy="5365480"/>
            <a:chOff x="395536" y="1340768"/>
            <a:chExt cx="8280920" cy="5365480"/>
          </a:xfrm>
        </p:grpSpPr>
        <p:pic>
          <p:nvPicPr>
            <p:cNvPr id="1026" name="Picture 2" descr="C:\Users\Paulo\Documents\Palestra Curso Sementes_UFSCAR 2013\gra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340768"/>
              <a:ext cx="8280920" cy="5365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CaixaDeTexto 4"/>
            <p:cNvSpPr txBox="1"/>
            <p:nvPr/>
          </p:nvSpPr>
          <p:spPr>
            <a:xfrm>
              <a:off x="6084168" y="2535287"/>
              <a:ext cx="23762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/>
                <a:t>17,3 milhões de t</a:t>
              </a:r>
            </a:p>
          </p:txBody>
        </p:sp>
      </p:grpSp>
      <p:sp>
        <p:nvSpPr>
          <p:cNvPr id="8" name="CaixaDeTexto 7"/>
          <p:cNvSpPr txBox="1"/>
          <p:nvPr/>
        </p:nvSpPr>
        <p:spPr>
          <a:xfrm>
            <a:off x="-36512" y="6577607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Fonte: ABCSEM, 2011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-36512" y="332656"/>
            <a:ext cx="9217024" cy="1152798"/>
            <a:chOff x="0" y="188640"/>
            <a:chExt cx="9144000" cy="1152798"/>
          </a:xfrm>
        </p:grpSpPr>
        <p:grpSp>
          <p:nvGrpSpPr>
            <p:cNvPr id="9" name="Group 2"/>
            <p:cNvGrpSpPr>
              <a:grpSpLocks/>
            </p:cNvGrpSpPr>
            <p:nvPr/>
          </p:nvGrpSpPr>
          <p:grpSpPr bwMode="auto">
            <a:xfrm>
              <a:off x="0" y="260350"/>
              <a:ext cx="9144000" cy="1081088"/>
              <a:chOff x="0" y="391"/>
              <a:chExt cx="5760" cy="681"/>
            </a:xfrm>
          </p:grpSpPr>
          <p:sp>
            <p:nvSpPr>
              <p:cNvPr id="11" name="Rectangle 3"/>
              <p:cNvSpPr>
                <a:spLocks noChangeArrowheads="1"/>
              </p:cNvSpPr>
              <p:nvPr/>
            </p:nvSpPr>
            <p:spPr bwMode="auto">
              <a:xfrm>
                <a:off x="930" y="391"/>
                <a:ext cx="4830" cy="680"/>
              </a:xfrm>
              <a:prstGeom prst="rect">
                <a:avLst/>
              </a:prstGeom>
              <a:solidFill>
                <a:srgbClr val="0F954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0" y="391"/>
                <a:ext cx="1020" cy="681"/>
              </a:xfrm>
              <a:prstGeom prst="rect">
                <a:avLst/>
              </a:prstGeom>
              <a:solidFill>
                <a:srgbClr val="15D161"/>
              </a:solidFill>
              <a:ln w="9360">
                <a:solidFill>
                  <a:srgbClr val="15D16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pic>
            <p:nvPicPr>
              <p:cNvPr id="13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" y="391"/>
                <a:ext cx="466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" name="Título 1"/>
            <p:cNvSpPr txBox="1">
              <a:spLocks/>
            </p:cNvSpPr>
            <p:nvPr/>
          </p:nvSpPr>
          <p:spPr>
            <a:xfrm>
              <a:off x="251520" y="188640"/>
              <a:ext cx="864096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4" name="Título 1"/>
          <p:cNvSpPr txBox="1">
            <a:spLocks/>
          </p:cNvSpPr>
          <p:nvPr/>
        </p:nvSpPr>
        <p:spPr>
          <a:xfrm>
            <a:off x="878904" y="4137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Volume da produção das 10 principais hortaliças</a:t>
            </a:r>
          </a:p>
          <a:p>
            <a:pPr algn="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cultivo no Brasil, em 2011. </a:t>
            </a:r>
          </a:p>
        </p:txBody>
      </p:sp>
    </p:spTree>
    <p:extLst>
      <p:ext uri="{BB962C8B-B14F-4D97-AF65-F5344CB8AC3E}">
        <p14:creationId xmlns:p14="http://schemas.microsoft.com/office/powerpoint/2010/main" val="2741400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24" y="1600882"/>
            <a:ext cx="8323648" cy="492446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-36512" y="6577607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Fonte: ABCSEM, 2011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-36512" y="332656"/>
            <a:ext cx="9217024" cy="1152798"/>
            <a:chOff x="0" y="188640"/>
            <a:chExt cx="9144000" cy="1152798"/>
          </a:xfrm>
        </p:grpSpPr>
        <p:grpSp>
          <p:nvGrpSpPr>
            <p:cNvPr id="13" name="Group 2"/>
            <p:cNvGrpSpPr>
              <a:grpSpLocks/>
            </p:cNvGrpSpPr>
            <p:nvPr/>
          </p:nvGrpSpPr>
          <p:grpSpPr bwMode="auto">
            <a:xfrm>
              <a:off x="0" y="260350"/>
              <a:ext cx="9144000" cy="1081088"/>
              <a:chOff x="0" y="391"/>
              <a:chExt cx="5760" cy="681"/>
            </a:xfrm>
          </p:grpSpPr>
          <p:sp>
            <p:nvSpPr>
              <p:cNvPr id="15" name="Rectangle 3"/>
              <p:cNvSpPr>
                <a:spLocks noChangeArrowheads="1"/>
              </p:cNvSpPr>
              <p:nvPr/>
            </p:nvSpPr>
            <p:spPr bwMode="auto">
              <a:xfrm>
                <a:off x="930" y="391"/>
                <a:ext cx="4830" cy="680"/>
              </a:xfrm>
              <a:prstGeom prst="rect">
                <a:avLst/>
              </a:prstGeom>
              <a:solidFill>
                <a:srgbClr val="0F954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sp>
            <p:nvSpPr>
              <p:cNvPr id="16" name="Rectangle 4"/>
              <p:cNvSpPr>
                <a:spLocks noChangeArrowheads="1"/>
              </p:cNvSpPr>
              <p:nvPr/>
            </p:nvSpPr>
            <p:spPr bwMode="auto">
              <a:xfrm>
                <a:off x="0" y="391"/>
                <a:ext cx="1020" cy="681"/>
              </a:xfrm>
              <a:prstGeom prst="rect">
                <a:avLst/>
              </a:prstGeom>
              <a:solidFill>
                <a:srgbClr val="15D161"/>
              </a:solidFill>
              <a:ln w="9360">
                <a:solidFill>
                  <a:srgbClr val="15D16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pic>
            <p:nvPicPr>
              <p:cNvPr id="17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" y="391"/>
                <a:ext cx="466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4" name="Título 1"/>
            <p:cNvSpPr txBox="1">
              <a:spLocks/>
            </p:cNvSpPr>
            <p:nvPr/>
          </p:nvSpPr>
          <p:spPr>
            <a:xfrm>
              <a:off x="251520" y="188640"/>
              <a:ext cx="864096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9" name="Título 1"/>
          <p:cNvSpPr txBox="1">
            <a:spLocks/>
          </p:cNvSpPr>
          <p:nvPr/>
        </p:nvSpPr>
        <p:spPr>
          <a:xfrm>
            <a:off x="179512" y="341784"/>
            <a:ext cx="87129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 da produção das 10 principais hortaliças</a:t>
            </a:r>
          </a:p>
          <a:p>
            <a:pPr algn="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cultivo no Brasil, 2011 </a:t>
            </a:r>
          </a:p>
        </p:txBody>
      </p:sp>
    </p:spTree>
    <p:extLst>
      <p:ext uri="{BB962C8B-B14F-4D97-AF65-F5344CB8AC3E}">
        <p14:creationId xmlns:p14="http://schemas.microsoft.com/office/powerpoint/2010/main" val="1721152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03" y="1628800"/>
            <a:ext cx="7222720" cy="472514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-36512" y="6577607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Fonte: ABCSEM, 2011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652120" y="2204864"/>
            <a:ext cx="2451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Em milhões de reais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1033303" y="1781200"/>
            <a:ext cx="7222720" cy="4725144"/>
            <a:chOff x="1033303" y="1781200"/>
            <a:chExt cx="7222720" cy="4725144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303" y="1781200"/>
              <a:ext cx="7222720" cy="4725144"/>
            </a:xfrm>
            <a:prstGeom prst="rect">
              <a:avLst/>
            </a:prstGeom>
          </p:spPr>
        </p:pic>
        <p:sp>
          <p:nvSpPr>
            <p:cNvPr id="7" name="CaixaDeTexto 6"/>
            <p:cNvSpPr txBox="1"/>
            <p:nvPr/>
          </p:nvSpPr>
          <p:spPr>
            <a:xfrm>
              <a:off x="5804520" y="2357264"/>
              <a:ext cx="24515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/>
                <a:t>Em milhões de reais</a:t>
              </a: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-36512" y="332656"/>
            <a:ext cx="9217024" cy="1152798"/>
            <a:chOff x="0" y="188640"/>
            <a:chExt cx="9144000" cy="1152798"/>
          </a:xfrm>
        </p:grpSpPr>
        <p:grpSp>
          <p:nvGrpSpPr>
            <p:cNvPr id="11" name="Group 2"/>
            <p:cNvGrpSpPr>
              <a:grpSpLocks/>
            </p:cNvGrpSpPr>
            <p:nvPr/>
          </p:nvGrpSpPr>
          <p:grpSpPr bwMode="auto">
            <a:xfrm>
              <a:off x="0" y="260350"/>
              <a:ext cx="9144000" cy="1081088"/>
              <a:chOff x="0" y="391"/>
              <a:chExt cx="5760" cy="681"/>
            </a:xfrm>
          </p:grpSpPr>
          <p:sp>
            <p:nvSpPr>
              <p:cNvPr id="13" name="Rectangle 3"/>
              <p:cNvSpPr>
                <a:spLocks noChangeArrowheads="1"/>
              </p:cNvSpPr>
              <p:nvPr/>
            </p:nvSpPr>
            <p:spPr bwMode="auto">
              <a:xfrm>
                <a:off x="930" y="391"/>
                <a:ext cx="4830" cy="680"/>
              </a:xfrm>
              <a:prstGeom prst="rect">
                <a:avLst/>
              </a:prstGeom>
              <a:solidFill>
                <a:srgbClr val="0F954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sp>
            <p:nvSpPr>
              <p:cNvPr id="14" name="Rectangle 4"/>
              <p:cNvSpPr>
                <a:spLocks noChangeArrowheads="1"/>
              </p:cNvSpPr>
              <p:nvPr/>
            </p:nvSpPr>
            <p:spPr bwMode="auto">
              <a:xfrm>
                <a:off x="0" y="391"/>
                <a:ext cx="1020" cy="681"/>
              </a:xfrm>
              <a:prstGeom prst="rect">
                <a:avLst/>
              </a:prstGeom>
              <a:solidFill>
                <a:srgbClr val="15D161"/>
              </a:solidFill>
              <a:ln w="9360">
                <a:solidFill>
                  <a:srgbClr val="15D16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pic>
            <p:nvPicPr>
              <p:cNvPr id="15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" y="391"/>
                <a:ext cx="466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2" name="Título 1"/>
            <p:cNvSpPr txBox="1">
              <a:spLocks/>
            </p:cNvSpPr>
            <p:nvPr/>
          </p:nvSpPr>
          <p:spPr>
            <a:xfrm>
              <a:off x="251520" y="188640"/>
              <a:ext cx="864096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7" name="Título 1"/>
          <p:cNvSpPr txBox="1">
            <a:spLocks/>
          </p:cNvSpPr>
          <p:nvPr/>
        </p:nvSpPr>
        <p:spPr>
          <a:xfrm>
            <a:off x="323528" y="341784"/>
            <a:ext cx="86409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Custo médio da produção, renda e lucro das 10</a:t>
            </a:r>
          </a:p>
          <a:p>
            <a:pPr algn="r"/>
            <a:r>
              <a:rPr lang="pt-BR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 hortaliças cultivadas no Brasil, em 2011 </a:t>
            </a:r>
          </a:p>
        </p:txBody>
      </p:sp>
    </p:spTree>
    <p:extLst>
      <p:ext uri="{BB962C8B-B14F-4D97-AF65-F5344CB8AC3E}">
        <p14:creationId xmlns:p14="http://schemas.microsoft.com/office/powerpoint/2010/main" val="1906810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-36512" y="115962"/>
            <a:ext cx="9217024" cy="1152798"/>
            <a:chOff x="0" y="188640"/>
            <a:chExt cx="9144000" cy="1152798"/>
          </a:xfrm>
        </p:grpSpPr>
        <p:grpSp>
          <p:nvGrpSpPr>
            <p:cNvPr id="8" name="Group 2"/>
            <p:cNvGrpSpPr>
              <a:grpSpLocks/>
            </p:cNvGrpSpPr>
            <p:nvPr/>
          </p:nvGrpSpPr>
          <p:grpSpPr bwMode="auto">
            <a:xfrm>
              <a:off x="0" y="260350"/>
              <a:ext cx="9144000" cy="1081088"/>
              <a:chOff x="0" y="391"/>
              <a:chExt cx="5760" cy="681"/>
            </a:xfrm>
          </p:grpSpPr>
          <p:sp>
            <p:nvSpPr>
              <p:cNvPr id="10" name="Rectangle 3"/>
              <p:cNvSpPr>
                <a:spLocks noChangeArrowheads="1"/>
              </p:cNvSpPr>
              <p:nvPr/>
            </p:nvSpPr>
            <p:spPr bwMode="auto">
              <a:xfrm>
                <a:off x="930" y="391"/>
                <a:ext cx="4830" cy="680"/>
              </a:xfrm>
              <a:prstGeom prst="rect">
                <a:avLst/>
              </a:prstGeom>
              <a:solidFill>
                <a:srgbClr val="0F954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sp>
            <p:nvSpPr>
              <p:cNvPr id="11" name="Rectangle 4"/>
              <p:cNvSpPr>
                <a:spLocks noChangeArrowheads="1"/>
              </p:cNvSpPr>
              <p:nvPr/>
            </p:nvSpPr>
            <p:spPr bwMode="auto">
              <a:xfrm>
                <a:off x="0" y="391"/>
                <a:ext cx="1020" cy="681"/>
              </a:xfrm>
              <a:prstGeom prst="rect">
                <a:avLst/>
              </a:prstGeom>
              <a:solidFill>
                <a:srgbClr val="15D161"/>
              </a:solidFill>
              <a:ln w="9360">
                <a:solidFill>
                  <a:srgbClr val="15D16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pic>
            <p:nvPicPr>
              <p:cNvPr id="12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" y="391"/>
                <a:ext cx="466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" name="Título 1"/>
            <p:cNvSpPr txBox="1">
              <a:spLocks/>
            </p:cNvSpPr>
            <p:nvPr/>
          </p:nvSpPr>
          <p:spPr>
            <a:xfrm>
              <a:off x="251520" y="188640"/>
              <a:ext cx="864096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" name="CaixaDeTexto 5"/>
          <p:cNvSpPr txBox="1"/>
          <p:nvPr/>
        </p:nvSpPr>
        <p:spPr>
          <a:xfrm>
            <a:off x="1331640" y="188640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Importações e exportações de hortaliças</a:t>
            </a:r>
          </a:p>
          <a:p>
            <a:pPr algn="r"/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Brasil, 2012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467544" y="1228690"/>
            <a:ext cx="8136904" cy="5584686"/>
            <a:chOff x="467544" y="1228690"/>
            <a:chExt cx="8136904" cy="5584686"/>
          </a:xfrm>
        </p:grpSpPr>
        <p:pic>
          <p:nvPicPr>
            <p:cNvPr id="3" name="Picture 2" descr="C:\Users\Paulo\Documents\Imports-201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99" y="1628800"/>
              <a:ext cx="3925193" cy="4943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1" name="Picture 3" descr="C:\Users\Paulo\Documents\Export-201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0544" y="1628800"/>
              <a:ext cx="3823904" cy="4943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aixaDeTexto 3"/>
            <p:cNvSpPr txBox="1"/>
            <p:nvPr/>
          </p:nvSpPr>
          <p:spPr>
            <a:xfrm>
              <a:off x="2051720" y="1228690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Importações</a:t>
              </a: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6156176" y="1228690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Exportações</a:t>
              </a: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467544" y="6536377"/>
              <a:ext cx="51125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/>
                <a:t>Fonte: MDIC/</a:t>
              </a:r>
              <a:r>
                <a:rPr lang="pt-BR" sz="1200" dirty="0" err="1"/>
                <a:t>Aliceweb</a:t>
              </a:r>
              <a:r>
                <a:rPr lang="pt-BR" sz="1200" dirty="0"/>
                <a:t>; Elaboração: Anuário  Brasileiro de Hortaliças - 2013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7618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7793372"/>
              </p:ext>
            </p:extLst>
          </p:nvPr>
        </p:nvGraphicFramePr>
        <p:xfrm>
          <a:off x="520863" y="1938406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539552" y="6464369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Fonte: Secex/MDIC, 2009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-36512" y="332656"/>
            <a:ext cx="9217024" cy="1152798"/>
            <a:chOff x="0" y="188640"/>
            <a:chExt cx="9144000" cy="1152798"/>
          </a:xfrm>
        </p:grpSpPr>
        <p:grpSp>
          <p:nvGrpSpPr>
            <p:cNvPr id="7" name="Group 2"/>
            <p:cNvGrpSpPr>
              <a:grpSpLocks/>
            </p:cNvGrpSpPr>
            <p:nvPr/>
          </p:nvGrpSpPr>
          <p:grpSpPr bwMode="auto">
            <a:xfrm>
              <a:off x="0" y="260350"/>
              <a:ext cx="9144000" cy="1081088"/>
              <a:chOff x="0" y="391"/>
              <a:chExt cx="5760" cy="681"/>
            </a:xfrm>
          </p:grpSpPr>
          <p:sp>
            <p:nvSpPr>
              <p:cNvPr id="9" name="Rectangle 3"/>
              <p:cNvSpPr>
                <a:spLocks noChangeArrowheads="1"/>
              </p:cNvSpPr>
              <p:nvPr/>
            </p:nvSpPr>
            <p:spPr bwMode="auto">
              <a:xfrm>
                <a:off x="930" y="391"/>
                <a:ext cx="4830" cy="680"/>
              </a:xfrm>
              <a:prstGeom prst="rect">
                <a:avLst/>
              </a:prstGeom>
              <a:solidFill>
                <a:srgbClr val="0F954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sp>
            <p:nvSpPr>
              <p:cNvPr id="10" name="Rectangle 4"/>
              <p:cNvSpPr>
                <a:spLocks noChangeArrowheads="1"/>
              </p:cNvSpPr>
              <p:nvPr/>
            </p:nvSpPr>
            <p:spPr bwMode="auto">
              <a:xfrm>
                <a:off x="0" y="391"/>
                <a:ext cx="1020" cy="681"/>
              </a:xfrm>
              <a:prstGeom prst="rect">
                <a:avLst/>
              </a:prstGeom>
              <a:solidFill>
                <a:srgbClr val="15D161"/>
              </a:solidFill>
              <a:ln w="9360">
                <a:solidFill>
                  <a:srgbClr val="15D16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pic>
            <p:nvPicPr>
              <p:cNvPr id="11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" y="391"/>
                <a:ext cx="466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" name="Título 1"/>
            <p:cNvSpPr txBox="1">
              <a:spLocks/>
            </p:cNvSpPr>
            <p:nvPr/>
          </p:nvSpPr>
          <p:spPr>
            <a:xfrm>
              <a:off x="251520" y="188640"/>
              <a:ext cx="864096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166936" y="341784"/>
            <a:ext cx="8013576" cy="1143000"/>
          </a:xfrm>
        </p:spPr>
        <p:txBody>
          <a:bodyPr>
            <a:noAutofit/>
          </a:bodyPr>
          <a:lstStyle/>
          <a:p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Brasil: valor (US$) das importações e exportações de hortaliças, 2004 a 2008</a:t>
            </a:r>
          </a:p>
        </p:txBody>
      </p:sp>
    </p:spTree>
    <p:extLst>
      <p:ext uri="{BB962C8B-B14F-4D97-AF65-F5344CB8AC3E}">
        <p14:creationId xmlns:p14="http://schemas.microsoft.com/office/powerpoint/2010/main" val="11963725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1720" y="1994619"/>
            <a:ext cx="6840760" cy="4530725"/>
          </a:xfrm>
          <a:noFill/>
        </p:spPr>
        <p:txBody>
          <a:bodyPr>
            <a:normAutofit fontScale="92500" lnSpcReduction="20000"/>
          </a:bodyPr>
          <a:lstStyle/>
          <a:p>
            <a:pPr marL="808038" lvl="1"/>
            <a:r>
              <a:rPr lang="pt-BR" altLang="pt-BR" sz="3600" dirty="0"/>
              <a:t>Perfil do produtor</a:t>
            </a:r>
          </a:p>
          <a:p>
            <a:pPr marL="808038" lvl="1"/>
            <a:r>
              <a:rPr lang="pt-BR" altLang="pt-BR" sz="3600" dirty="0"/>
              <a:t>Adoção de insumos e de  tecnologia</a:t>
            </a:r>
          </a:p>
          <a:p>
            <a:pPr marL="808038" lvl="1"/>
            <a:r>
              <a:rPr lang="pt-BR" altLang="pt-BR" sz="3600" dirty="0"/>
              <a:t>Modalidades de cultivo</a:t>
            </a:r>
          </a:p>
          <a:p>
            <a:pPr marL="1150938" lvl="2" indent="-163513"/>
            <a:r>
              <a:rPr lang="pt-BR" altLang="pt-BR" sz="2800" dirty="0"/>
              <a:t> convencional</a:t>
            </a:r>
          </a:p>
          <a:p>
            <a:pPr marL="1150938" lvl="2" indent="-163513"/>
            <a:r>
              <a:rPr lang="pt-BR" altLang="pt-BR" sz="2800" dirty="0"/>
              <a:t> protegido</a:t>
            </a:r>
          </a:p>
          <a:p>
            <a:pPr marL="1150938" lvl="2" indent="-163513"/>
            <a:r>
              <a:rPr lang="pt-BR" altLang="pt-BR" sz="2800" dirty="0"/>
              <a:t> hidropônico</a:t>
            </a:r>
          </a:p>
          <a:p>
            <a:pPr marL="1150938" lvl="2" indent="-163513"/>
            <a:r>
              <a:rPr lang="pt-BR" altLang="pt-BR" sz="2800" dirty="0"/>
              <a:t> orgânico</a:t>
            </a:r>
          </a:p>
          <a:p>
            <a:pPr marL="808038" lvl="1"/>
            <a:r>
              <a:rPr lang="pt-BR" altLang="pt-BR" sz="3600" dirty="0"/>
              <a:t>Canais de comercialização e de distribuição</a:t>
            </a:r>
          </a:p>
          <a:p>
            <a:pPr marL="1150938" lvl="2" indent="-163513"/>
            <a:endParaRPr lang="pt-BR" altLang="pt-BR" sz="2800" dirty="0"/>
          </a:p>
        </p:txBody>
      </p:sp>
      <p:grpSp>
        <p:nvGrpSpPr>
          <p:cNvPr id="10244" name="Group 4"/>
          <p:cNvGrpSpPr>
            <a:grpSpLocks/>
          </p:cNvGrpSpPr>
          <p:nvPr/>
        </p:nvGrpSpPr>
        <p:grpSpPr bwMode="auto">
          <a:xfrm>
            <a:off x="0" y="1677322"/>
            <a:ext cx="2339752" cy="5208062"/>
            <a:chOff x="0" y="436"/>
            <a:chExt cx="1429" cy="3765"/>
          </a:xfrm>
        </p:grpSpPr>
        <p:pic>
          <p:nvPicPr>
            <p:cNvPr id="10245" name="Picture 5" descr="abóbora-5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25"/>
              <a:ext cx="1134" cy="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6" descr="Lavoura-cenoura-São-Gotard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8"/>
              <a:ext cx="1247" cy="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7" name="Picture 7" descr="invitroplant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87"/>
              <a:ext cx="1020" cy="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8" descr="alface_hidroponica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8"/>
              <a:ext cx="1202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9" name="Rectangle 9"/>
            <p:cNvSpPr>
              <a:spLocks noChangeArrowheads="1"/>
            </p:cNvSpPr>
            <p:nvPr/>
          </p:nvSpPr>
          <p:spPr bwMode="auto">
            <a:xfrm>
              <a:off x="0" y="436"/>
              <a:ext cx="1429" cy="3765"/>
            </a:xfrm>
            <a:prstGeom prst="rect">
              <a:avLst/>
            </a:prstGeom>
            <a:noFill/>
            <a:ln w="38100">
              <a:solidFill>
                <a:srgbClr val="0033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0" y="188640"/>
            <a:ext cx="9144000" cy="1152798"/>
            <a:chOff x="0" y="188640"/>
            <a:chExt cx="9144000" cy="1152798"/>
          </a:xfrm>
        </p:grpSpPr>
        <p:grpSp>
          <p:nvGrpSpPr>
            <p:cNvPr id="11" name="Group 2"/>
            <p:cNvGrpSpPr>
              <a:grpSpLocks/>
            </p:cNvGrpSpPr>
            <p:nvPr/>
          </p:nvGrpSpPr>
          <p:grpSpPr bwMode="auto">
            <a:xfrm>
              <a:off x="0" y="260350"/>
              <a:ext cx="9144000" cy="1081088"/>
              <a:chOff x="0" y="391"/>
              <a:chExt cx="5760" cy="681"/>
            </a:xfrm>
          </p:grpSpPr>
          <p:sp>
            <p:nvSpPr>
              <p:cNvPr id="13" name="Rectangle 3"/>
              <p:cNvSpPr>
                <a:spLocks noChangeArrowheads="1"/>
              </p:cNvSpPr>
              <p:nvPr/>
            </p:nvSpPr>
            <p:spPr bwMode="auto">
              <a:xfrm>
                <a:off x="930" y="391"/>
                <a:ext cx="4830" cy="680"/>
              </a:xfrm>
              <a:prstGeom prst="rect">
                <a:avLst/>
              </a:prstGeom>
              <a:solidFill>
                <a:srgbClr val="0F954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sp>
            <p:nvSpPr>
              <p:cNvPr id="14" name="Rectangle 4"/>
              <p:cNvSpPr>
                <a:spLocks noChangeArrowheads="1"/>
              </p:cNvSpPr>
              <p:nvPr/>
            </p:nvSpPr>
            <p:spPr bwMode="auto">
              <a:xfrm>
                <a:off x="0" y="391"/>
                <a:ext cx="1020" cy="681"/>
              </a:xfrm>
              <a:prstGeom prst="rect">
                <a:avLst/>
              </a:prstGeom>
              <a:solidFill>
                <a:srgbClr val="15D161"/>
              </a:solidFill>
              <a:ln w="9360">
                <a:solidFill>
                  <a:srgbClr val="15D16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pic>
            <p:nvPicPr>
              <p:cNvPr id="15" name="Picture 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" y="391"/>
                <a:ext cx="466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2" name="Título 1"/>
            <p:cNvSpPr txBox="1">
              <a:spLocks/>
            </p:cNvSpPr>
            <p:nvPr/>
          </p:nvSpPr>
          <p:spPr>
            <a:xfrm>
              <a:off x="251520" y="188640"/>
              <a:ext cx="864096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435280" cy="1143000"/>
          </a:xfrm>
        </p:spPr>
        <p:txBody>
          <a:bodyPr>
            <a:normAutofit/>
          </a:bodyPr>
          <a:lstStyle/>
          <a:p>
            <a:pPr algn="r"/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Contrastes da cadeia de hortaliças </a:t>
            </a:r>
          </a:p>
        </p:txBody>
      </p:sp>
    </p:spTree>
    <p:extLst>
      <p:ext uri="{BB962C8B-B14F-4D97-AF65-F5344CB8AC3E}">
        <p14:creationId xmlns:p14="http://schemas.microsoft.com/office/powerpoint/2010/main" val="12957716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124" name="Picture 3" descr="arupemaponia_AM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0"/>
              <a:ext cx="3243" cy="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5" name="Picture 4" descr="barcoponia_A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243" cy="2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6" name="Picture 5" descr="caixaponia_AM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" y="2146"/>
              <a:ext cx="3152" cy="2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7" name="Picture 6" descr="cabaçaponia_AM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39"/>
              <a:ext cx="3198" cy="2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6535" name="Text Box 7"/>
          <p:cNvSpPr txBox="1">
            <a:spLocks noChangeArrowheads="1"/>
          </p:cNvSpPr>
          <p:nvPr/>
        </p:nvSpPr>
        <p:spPr bwMode="auto">
          <a:xfrm>
            <a:off x="0" y="6237288"/>
            <a:ext cx="9144000" cy="427037"/>
          </a:xfrm>
          <a:prstGeom prst="rect">
            <a:avLst/>
          </a:prstGeom>
          <a:solidFill>
            <a:srgbClr val="E9ECCC">
              <a:alpha val="6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Produção</a:t>
            </a:r>
            <a:r>
              <a:rPr lang="en-US" sz="2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de </a:t>
            </a:r>
            <a:r>
              <a:rPr lang="en-US" sz="2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hortaliças</a:t>
            </a:r>
            <a:r>
              <a:rPr lang="en-US" sz="2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nas</a:t>
            </a:r>
            <a:r>
              <a:rPr lang="en-US" sz="2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várzeas</a:t>
            </a:r>
            <a:r>
              <a:rPr lang="en-US" sz="2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do Rio Amazonas, Manaus, AM</a:t>
            </a:r>
          </a:p>
        </p:txBody>
      </p:sp>
    </p:spTree>
    <p:extLst>
      <p:ext uri="{BB962C8B-B14F-4D97-AF65-F5344CB8AC3E}">
        <p14:creationId xmlns:p14="http://schemas.microsoft.com/office/powerpoint/2010/main" val="994091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-4763"/>
            <a:ext cx="76327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755650" y="6083300"/>
            <a:ext cx="7632700" cy="730250"/>
          </a:xfrm>
          <a:prstGeom prst="rect">
            <a:avLst/>
          </a:prstGeom>
          <a:solidFill>
            <a:srgbClr val="CCFFCC">
              <a:alpha val="4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pt-BR" altLang="pt-B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Mogi das Cruzes (SP) – Cinturão verde de São Paulo</a:t>
            </a:r>
            <a:r>
              <a:rPr lang="pt-BR" altLang="pt-BR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 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pt-BR" altLang="pt-BR" sz="2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500 ha : 520 produtores</a:t>
            </a:r>
          </a:p>
        </p:txBody>
      </p:sp>
      <p:pic>
        <p:nvPicPr>
          <p:cNvPr id="139268" name="Picture 4" descr="Imagem129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42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476375" y="404813"/>
            <a:ext cx="7667625" cy="1079500"/>
          </a:xfrm>
          <a:prstGeom prst="rect">
            <a:avLst/>
          </a:prstGeom>
          <a:solidFill>
            <a:srgbClr val="0F954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404813"/>
            <a:ext cx="1619250" cy="1081087"/>
          </a:xfrm>
          <a:prstGeom prst="rect">
            <a:avLst/>
          </a:prstGeom>
          <a:solidFill>
            <a:srgbClr val="15D161"/>
          </a:solidFill>
          <a:ln w="9525">
            <a:solidFill>
              <a:srgbClr val="15D16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pic>
        <p:nvPicPr>
          <p:cNvPr id="5124" name="Picture 4" descr="logo_ESALQ_2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04813"/>
            <a:ext cx="7397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7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pt-BR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Hortaliças: produção mundial dos 15</a:t>
            </a:r>
            <a:br>
              <a:rPr lang="pt-BR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t-BR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países mais importantes (milhões de t)</a:t>
            </a:r>
            <a:endParaRPr lang="en-US" sz="3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414181" name="Group 485"/>
          <p:cNvGraphicFramePr>
            <a:graphicFrameLocks noGrp="1"/>
          </p:cNvGraphicFramePr>
          <p:nvPr>
            <p:ph sz="half" idx="4294967295"/>
          </p:nvPr>
        </p:nvGraphicFramePr>
        <p:xfrm>
          <a:off x="1114425" y="1682750"/>
          <a:ext cx="3313113" cy="4937148"/>
        </p:xfrm>
        <a:graphic>
          <a:graphicData uri="http://schemas.openxmlformats.org/drawingml/2006/table">
            <a:tbl>
              <a:tblPr/>
              <a:tblGrid>
                <a:gridCol w="165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2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Hortaliças</a:t>
                      </a:r>
                    </a:p>
                  </a:txBody>
                  <a:tcPr marT="45703" marB="45703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2008</a:t>
                      </a:r>
                    </a:p>
                  </a:txBody>
                  <a:tcPr marT="45703" marB="45703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Batata</a:t>
                      </a:r>
                      <a:endParaRPr kumimoji="0" 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3" marB="4570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313.729,7</a:t>
                      </a:r>
                      <a:endParaRPr kumimoji="0" 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3" marB="4570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Batata-doce</a:t>
                      </a:r>
                      <a:endParaRPr kumimoji="0" 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3" marB="4570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126.135,1</a:t>
                      </a:r>
                      <a:endParaRPr kumimoji="0" 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3" marB="4570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Tomate</a:t>
                      </a:r>
                      <a:endParaRPr kumimoji="0" 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3" marB="4570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126.083,5</a:t>
                      </a:r>
                      <a:endParaRPr kumimoji="0" 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3" marB="4570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Melancia</a:t>
                      </a:r>
                      <a:endParaRPr kumimoji="0" 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3" marB="4570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93.050,7</a:t>
                      </a:r>
                      <a:endParaRPr kumimoji="0" 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3" marB="4570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Brássicas</a:t>
                      </a:r>
                      <a:endParaRPr kumimoji="0" 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3" marB="4570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88.208,2</a:t>
                      </a:r>
                      <a:endParaRPr kumimoji="0" 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3" marB="4570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Cebola</a:t>
                      </a:r>
                      <a:endParaRPr kumimoji="0" 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3" marB="4570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64.389,4</a:t>
                      </a:r>
                      <a:endParaRPr kumimoji="0" 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3" marB="4570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Inhame</a:t>
                      </a:r>
                      <a:endParaRPr kumimoji="0" 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3" marB="4570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52.031,6</a:t>
                      </a:r>
                      <a:endParaRPr kumimoji="0" 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3" marB="4570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Pepino</a:t>
                      </a:r>
                      <a:endParaRPr kumimoji="0" 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3" marB="4570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44.552,6</a:t>
                      </a:r>
                      <a:endParaRPr kumimoji="0" 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3" marB="4570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Berinjela</a:t>
                      </a:r>
                      <a:endParaRPr kumimoji="0" 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3" marB="4570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32.031,6</a:t>
                      </a:r>
                      <a:endParaRPr kumimoji="0" 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3" marB="4570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Cenoura</a:t>
                      </a:r>
                      <a:endParaRPr kumimoji="0" 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3" marB="4570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26.872,0</a:t>
                      </a:r>
                      <a:endParaRPr kumimoji="0" 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3" marB="4570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Melão</a:t>
                      </a:r>
                      <a:endParaRPr kumimoji="0" 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3" marB="4570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26.065,6</a:t>
                      </a:r>
                      <a:endParaRPr kumimoji="0" 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3" marB="4570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Pimentão/Pimentão</a:t>
                      </a:r>
                      <a:endParaRPr kumimoji="0" 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3" marB="4570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26.024,8</a:t>
                      </a:r>
                      <a:endParaRPr kumimoji="0" 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3" marB="4570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Alface</a:t>
                      </a:r>
                      <a:endParaRPr kumimoji="0" 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3" marB="4570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23.519,8</a:t>
                      </a:r>
                      <a:endParaRPr kumimoji="0" 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3" marB="4570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Abóbora/Abobrinha</a:t>
                      </a:r>
                      <a:endParaRPr kumimoji="0" 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3" marB="4570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20.271,8</a:t>
                      </a:r>
                      <a:endParaRPr kumimoji="0" 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3" marB="4570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Alho</a:t>
                      </a:r>
                      <a:endParaRPr kumimoji="0" 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3" marB="4570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15.664,7</a:t>
                      </a:r>
                      <a:endParaRPr kumimoji="0" 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3" marB="4570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Outras</a:t>
                      </a:r>
                      <a:endParaRPr kumimoji="0" 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3" marB="4570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253.496,9</a:t>
                      </a:r>
                      <a:endParaRPr kumimoji="0" 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3" marB="4570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42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Total Mundo</a:t>
                      </a:r>
                      <a:endParaRPr kumimoji="0" 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3" marB="4570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1.332.128,0*</a:t>
                      </a:r>
                      <a:endParaRPr kumimoji="0" lang="pt-BR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3" marB="4570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5163" name="Text Box 470"/>
          <p:cNvSpPr txBox="1">
            <a:spLocks noChangeArrowheads="1"/>
          </p:cNvSpPr>
          <p:nvPr/>
        </p:nvSpPr>
        <p:spPr bwMode="auto">
          <a:xfrm>
            <a:off x="7092950" y="6597650"/>
            <a:ext cx="20875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pt-BR" sz="1200">
                <a:solidFill>
                  <a:srgbClr val="C0C0C0"/>
                </a:solidFill>
              </a:rPr>
              <a:t>Fonte: FAOStat (April 2008)</a:t>
            </a:r>
            <a:r>
              <a:rPr lang="pt-BR" altLang="pt-BR" sz="1200">
                <a:solidFill>
                  <a:srgbClr val="EAEAEA"/>
                </a:solidFill>
              </a:rPr>
              <a:t> </a:t>
            </a:r>
            <a:endParaRPr lang="en-US" altLang="pt-BR" sz="1200">
              <a:solidFill>
                <a:srgbClr val="EAEAEA"/>
              </a:solidFill>
            </a:endParaRPr>
          </a:p>
        </p:txBody>
      </p:sp>
      <p:grpSp>
        <p:nvGrpSpPr>
          <p:cNvPr id="414182" name="Group 486"/>
          <p:cNvGrpSpPr>
            <a:grpSpLocks/>
          </p:cNvGrpSpPr>
          <p:nvPr/>
        </p:nvGrpSpPr>
        <p:grpSpPr bwMode="auto">
          <a:xfrm>
            <a:off x="4859338" y="1844675"/>
            <a:ext cx="3241675" cy="4535488"/>
            <a:chOff x="3061" y="1117"/>
            <a:chExt cx="2042" cy="2857"/>
          </a:xfrm>
        </p:grpSpPr>
        <p:sp>
          <p:nvSpPr>
            <p:cNvPr id="5166" name="Rectangle 475"/>
            <p:cNvSpPr>
              <a:spLocks noChangeArrowheads="1"/>
            </p:cNvSpPr>
            <p:nvPr/>
          </p:nvSpPr>
          <p:spPr bwMode="auto">
            <a:xfrm>
              <a:off x="3061" y="1117"/>
              <a:ext cx="1996" cy="771"/>
            </a:xfrm>
            <a:prstGeom prst="rect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800"/>
            </a:p>
          </p:txBody>
        </p:sp>
        <p:sp>
          <p:nvSpPr>
            <p:cNvPr id="5167" name="Text Box 478"/>
            <p:cNvSpPr txBox="1">
              <a:spLocks noChangeArrowheads="1"/>
            </p:cNvSpPr>
            <p:nvPr/>
          </p:nvSpPr>
          <p:spPr bwMode="auto">
            <a:xfrm>
              <a:off x="3107" y="1207"/>
              <a:ext cx="190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pt-BR" altLang="pt-BR" sz="1800"/>
            </a:p>
          </p:txBody>
        </p:sp>
        <p:sp>
          <p:nvSpPr>
            <p:cNvPr id="5168" name="Text Box 479"/>
            <p:cNvSpPr txBox="1">
              <a:spLocks noChangeArrowheads="1"/>
            </p:cNvSpPr>
            <p:nvPr/>
          </p:nvSpPr>
          <p:spPr bwMode="auto">
            <a:xfrm>
              <a:off x="3107" y="1117"/>
              <a:ext cx="1996" cy="10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pt-BR" sz="2200" b="1">
                  <a:solidFill>
                    <a:schemeClr val="bg1"/>
                  </a:solidFill>
                </a:rPr>
                <a:t>Hortaliças de Raízes, Tubérculos, Bulbos </a:t>
              </a:r>
            </a:p>
            <a:p>
              <a:pPr eaLnBrk="1" hangingPunct="1">
                <a:buFontTx/>
                <a:buNone/>
              </a:pPr>
              <a:r>
                <a:rPr lang="en-US" altLang="pt-BR" sz="1800" b="1">
                  <a:solidFill>
                    <a:schemeClr val="bg1"/>
                  </a:solidFill>
                  <a:sym typeface="Wingdings" pitchFamily="2" charset="2"/>
                </a:rPr>
                <a:t></a:t>
              </a:r>
              <a:r>
                <a:rPr lang="en-US" altLang="pt-BR" sz="1800"/>
                <a:t> </a:t>
              </a:r>
              <a:r>
                <a:rPr lang="en-US" altLang="pt-BR" sz="2200" b="1">
                  <a:solidFill>
                    <a:schemeClr val="bg1"/>
                  </a:solidFill>
                </a:rPr>
                <a:t>55,5%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pt-BR" sz="2200" b="1">
                <a:solidFill>
                  <a:schemeClr val="bg1"/>
                </a:solidFill>
              </a:endParaRPr>
            </a:p>
          </p:txBody>
        </p:sp>
        <p:sp>
          <p:nvSpPr>
            <p:cNvPr id="5169" name="Rectangle 480"/>
            <p:cNvSpPr>
              <a:spLocks noChangeArrowheads="1"/>
            </p:cNvSpPr>
            <p:nvPr/>
          </p:nvSpPr>
          <p:spPr bwMode="auto">
            <a:xfrm>
              <a:off x="3061" y="2160"/>
              <a:ext cx="1996" cy="771"/>
            </a:xfrm>
            <a:prstGeom prst="rect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800"/>
            </a:p>
          </p:txBody>
        </p:sp>
        <p:sp>
          <p:nvSpPr>
            <p:cNvPr id="5170" name="Text Box 482"/>
            <p:cNvSpPr txBox="1">
              <a:spLocks noChangeArrowheads="1"/>
            </p:cNvSpPr>
            <p:nvPr/>
          </p:nvSpPr>
          <p:spPr bwMode="auto">
            <a:xfrm>
              <a:off x="3107" y="2024"/>
              <a:ext cx="1996" cy="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pt-BR" sz="1800">
                <a:solidFill>
                  <a:schemeClr val="bg1"/>
                </a:solidFill>
              </a:endParaRPr>
            </a:p>
            <a:p>
              <a:pPr eaLnBrk="1" hangingPunct="1">
                <a:buFontTx/>
                <a:buNone/>
              </a:pPr>
              <a:r>
                <a:rPr lang="en-US" altLang="pt-BR" sz="2200" b="1">
                  <a:solidFill>
                    <a:schemeClr val="bg1"/>
                  </a:solidFill>
                </a:rPr>
                <a:t>Hortaliças de Frutos </a:t>
              </a:r>
              <a:r>
                <a:rPr lang="en-US" altLang="pt-BR" sz="1800" b="1">
                  <a:solidFill>
                    <a:schemeClr val="bg1"/>
                  </a:solidFill>
                  <a:sym typeface="Wingdings" pitchFamily="2" charset="2"/>
                </a:rPr>
                <a:t></a:t>
              </a:r>
              <a:r>
                <a:rPr lang="en-US" altLang="pt-BR" sz="2200" b="1">
                  <a:solidFill>
                    <a:schemeClr val="bg1"/>
                  </a:solidFill>
                </a:rPr>
                <a:t> 34,1%</a:t>
              </a:r>
            </a:p>
          </p:txBody>
        </p:sp>
        <p:sp>
          <p:nvSpPr>
            <p:cNvPr id="5171" name="Rectangle 483"/>
            <p:cNvSpPr>
              <a:spLocks noChangeArrowheads="1"/>
            </p:cNvSpPr>
            <p:nvPr/>
          </p:nvSpPr>
          <p:spPr bwMode="auto">
            <a:xfrm>
              <a:off x="3061" y="3203"/>
              <a:ext cx="1996" cy="771"/>
            </a:xfrm>
            <a:prstGeom prst="rect">
              <a:avLst/>
            </a:prstGeom>
            <a:solidFill>
              <a:srgbClr val="9900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800"/>
            </a:p>
          </p:txBody>
        </p:sp>
        <p:sp>
          <p:nvSpPr>
            <p:cNvPr id="5172" name="Text Box 484"/>
            <p:cNvSpPr txBox="1">
              <a:spLocks noChangeArrowheads="1"/>
            </p:cNvSpPr>
            <p:nvPr/>
          </p:nvSpPr>
          <p:spPr bwMode="auto">
            <a:xfrm>
              <a:off x="3107" y="3143"/>
              <a:ext cx="1996" cy="7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pt-BR" sz="1800">
                <a:solidFill>
                  <a:schemeClr val="bg1"/>
                </a:solidFill>
              </a:endParaRPr>
            </a:p>
            <a:p>
              <a:pPr eaLnBrk="1" hangingPunct="1">
                <a:buFontTx/>
                <a:buNone/>
              </a:pPr>
              <a:r>
                <a:rPr lang="en-US" altLang="pt-BR" sz="2200" b="1">
                  <a:solidFill>
                    <a:schemeClr val="bg1"/>
                  </a:solidFill>
                </a:rPr>
                <a:t>Hortaliças de Folhas </a:t>
              </a:r>
            </a:p>
            <a:p>
              <a:pPr eaLnBrk="1" hangingPunct="1">
                <a:buFontTx/>
                <a:buNone/>
              </a:pPr>
              <a:r>
                <a:rPr lang="en-US" altLang="pt-BR" sz="2200" b="1">
                  <a:solidFill>
                    <a:schemeClr val="bg1"/>
                  </a:solidFill>
                </a:rPr>
                <a:t>e Flores </a:t>
              </a:r>
              <a:r>
                <a:rPr lang="en-US" altLang="pt-BR" sz="1800" b="1">
                  <a:solidFill>
                    <a:schemeClr val="bg1"/>
                  </a:solidFill>
                  <a:sym typeface="Wingdings" pitchFamily="2" charset="2"/>
                </a:rPr>
                <a:t></a:t>
              </a:r>
              <a:r>
                <a:rPr lang="en-US" altLang="pt-BR" sz="1800"/>
                <a:t> </a:t>
              </a:r>
              <a:r>
                <a:rPr lang="en-US" altLang="pt-BR" sz="2200" b="1">
                  <a:solidFill>
                    <a:schemeClr val="bg1"/>
                  </a:solidFill>
                </a:rPr>
                <a:t>10,4%</a:t>
              </a:r>
            </a:p>
          </p:txBody>
        </p:sp>
      </p:grpSp>
      <p:sp>
        <p:nvSpPr>
          <p:cNvPr id="414183" name="Text Box 487"/>
          <p:cNvSpPr txBox="1">
            <a:spLocks noChangeArrowheads="1"/>
          </p:cNvSpPr>
          <p:nvPr/>
        </p:nvSpPr>
        <p:spPr bwMode="auto">
          <a:xfrm>
            <a:off x="1042988" y="6580188"/>
            <a:ext cx="3311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* 24% a </a:t>
            </a:r>
            <a:r>
              <a:rPr lang="en-US" sz="14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mais</a:t>
            </a: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4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em</a:t>
            </a: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4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relação</a:t>
            </a: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a 1988</a:t>
            </a:r>
          </a:p>
        </p:txBody>
      </p:sp>
    </p:spTree>
    <p:extLst>
      <p:ext uri="{BB962C8B-B14F-4D97-AF65-F5344CB8AC3E}">
        <p14:creationId xmlns:p14="http://schemas.microsoft.com/office/powerpoint/2010/main" val="6612508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4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4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4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782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4" name="Picture 4" descr="Estufas-Faz-Itu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2631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283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Arquivos de PCTMelo\Imagens-1\Imagens Hortaliças\Imagens-Hortaliças Diversas-1\Produção de tomate em vas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344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Arquivos de PCTMelo\Imagens-1\Imagens Hortaliças\Imagens-Hortaliças Diversas-1\Alface-Hid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1236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04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411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"/>
            <a:ext cx="9144000" cy="68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2637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769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"/>
            <a:ext cx="9144000" cy="68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24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114300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endParaRPr lang="pt-BR" sz="4000" b="1">
              <a:solidFill>
                <a:srgbClr val="0033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122488" y="44450"/>
            <a:ext cx="6913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endParaRPr lang="pt-BR" altLang="pt-BR" sz="180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006600"/>
          </a:solidFill>
        </p:spPr>
        <p:txBody>
          <a:bodyPr>
            <a:noAutofit/>
          </a:bodyPr>
          <a:lstStyle/>
          <a:p>
            <a:br>
              <a:rPr lang="pt-BR" altLang="pt-BR" sz="4000" b="1" dirty="0">
                <a:solidFill>
                  <a:srgbClr val="003300"/>
                </a:solidFill>
              </a:rPr>
            </a:br>
            <a:r>
              <a:rPr lang="pt-BR" altLang="pt-BR" sz="4000" dirty="0">
                <a:solidFill>
                  <a:schemeClr val="bg1"/>
                </a:solidFill>
                <a:latin typeface="+mn-lt"/>
              </a:rPr>
              <a:t>C</a:t>
            </a:r>
            <a:r>
              <a:rPr lang="pt-BR" alt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lassificação de hortaliças de RTBR</a:t>
            </a:r>
            <a:br>
              <a:rPr lang="pt-BR" alt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pt-B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552" y="1700808"/>
            <a:ext cx="8136904" cy="460851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pt-BR" altLang="pt-BR" sz="3300" b="1" dirty="0">
                <a:solidFill>
                  <a:srgbClr val="003300"/>
                </a:solidFill>
              </a:rPr>
              <a:t>Hortaliças tuberosas</a:t>
            </a:r>
          </a:p>
          <a:p>
            <a:pPr lvl="1" eaLnBrk="1" hangingPunct="1">
              <a:lnSpc>
                <a:spcPct val="150000"/>
              </a:lnSpc>
            </a:pPr>
            <a:r>
              <a:rPr lang="pt-BR" altLang="pt-BR" sz="2800" b="1" dirty="0">
                <a:solidFill>
                  <a:srgbClr val="003300"/>
                </a:solidFill>
              </a:rPr>
              <a:t>Raízes </a:t>
            </a:r>
            <a:r>
              <a:rPr lang="pt-BR" altLang="pt-BR" sz="2800" dirty="0">
                <a:solidFill>
                  <a:srgbClr val="003300"/>
                </a:solidFill>
                <a:sym typeface="Wingdings 3" pitchFamily="18" charset="2"/>
              </a:rPr>
              <a:t> cenoura, batata-doce, nabo, rabanete, mandioca-de-mesa</a:t>
            </a:r>
          </a:p>
          <a:p>
            <a:pPr lvl="1" eaLnBrk="1" hangingPunct="1">
              <a:lnSpc>
                <a:spcPct val="150000"/>
              </a:lnSpc>
            </a:pPr>
            <a:r>
              <a:rPr lang="pt-BR" altLang="pt-BR" sz="2800" b="1" dirty="0">
                <a:solidFill>
                  <a:srgbClr val="003300"/>
                </a:solidFill>
              </a:rPr>
              <a:t>Tubérculos</a:t>
            </a:r>
            <a:r>
              <a:rPr lang="pt-BR" altLang="pt-BR" sz="2800" dirty="0">
                <a:solidFill>
                  <a:srgbClr val="003300"/>
                </a:solidFill>
              </a:rPr>
              <a:t> </a:t>
            </a:r>
            <a:r>
              <a:rPr lang="pt-BR" altLang="pt-BR" sz="2800" dirty="0">
                <a:solidFill>
                  <a:srgbClr val="003300"/>
                </a:solidFill>
                <a:sym typeface="Wingdings 3" pitchFamily="18" charset="2"/>
              </a:rPr>
              <a:t> batata, inhame ou cará</a:t>
            </a:r>
            <a:r>
              <a:rPr lang="pt-BR" altLang="pt-BR" sz="2800" dirty="0">
                <a:solidFill>
                  <a:srgbClr val="003300"/>
                </a:solidFill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pt-BR" altLang="pt-BR" b="1" dirty="0">
                <a:solidFill>
                  <a:srgbClr val="003300"/>
                </a:solidFill>
              </a:rPr>
              <a:t>Bulbos</a:t>
            </a:r>
            <a:r>
              <a:rPr lang="pt-BR" altLang="pt-BR" dirty="0">
                <a:solidFill>
                  <a:srgbClr val="003300"/>
                </a:solidFill>
              </a:rPr>
              <a:t> </a:t>
            </a:r>
            <a:r>
              <a:rPr lang="pt-BR" altLang="pt-BR" dirty="0">
                <a:solidFill>
                  <a:srgbClr val="003300"/>
                </a:solidFill>
                <a:sym typeface="Wingdings 3" pitchFamily="18" charset="2"/>
              </a:rPr>
              <a:t> alho e cebola</a:t>
            </a:r>
            <a:r>
              <a:rPr lang="pt-BR" altLang="pt-BR" dirty="0">
                <a:solidFill>
                  <a:srgbClr val="003300"/>
                </a:solidFill>
              </a:rPr>
              <a:t> </a:t>
            </a:r>
          </a:p>
          <a:p>
            <a:pPr lvl="1" eaLnBrk="1" hangingPunct="1">
              <a:lnSpc>
                <a:spcPct val="150000"/>
              </a:lnSpc>
            </a:pPr>
            <a:r>
              <a:rPr lang="pt-BR" altLang="pt-BR" sz="2800" b="1" dirty="0">
                <a:solidFill>
                  <a:srgbClr val="003300"/>
                </a:solidFill>
              </a:rPr>
              <a:t>Rizomas</a:t>
            </a:r>
            <a:r>
              <a:rPr lang="pt-BR" altLang="pt-BR" sz="2800" dirty="0">
                <a:solidFill>
                  <a:srgbClr val="003300"/>
                </a:solidFill>
              </a:rPr>
              <a:t> </a:t>
            </a:r>
            <a:r>
              <a:rPr lang="pt-BR" altLang="pt-BR" sz="2800" dirty="0">
                <a:solidFill>
                  <a:srgbClr val="003300"/>
                </a:solidFill>
                <a:sym typeface="Wingdings 3" pitchFamily="18" charset="2"/>
              </a:rPr>
              <a:t> taro e gengibre</a:t>
            </a:r>
            <a:endParaRPr lang="pt-BR" altLang="pt-BR" sz="2800" dirty="0">
              <a:solidFill>
                <a:srgbClr val="003300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pt-BR" altLang="pt-BR" sz="2800" dirty="0">
              <a:solidFill>
                <a:srgbClr val="003366"/>
              </a:solidFill>
              <a:latin typeface="Century Gothic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altLang="pt-BR" sz="2400" dirty="0"/>
              <a:t>	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0" y="5492230"/>
            <a:ext cx="9144000" cy="1411757"/>
            <a:chOff x="0" y="5492230"/>
            <a:chExt cx="9144000" cy="1411757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492230"/>
              <a:ext cx="1818332" cy="1365770"/>
            </a:xfrm>
            <a:prstGeom prst="rect">
              <a:avLst/>
            </a:prstGeom>
          </p:spPr>
        </p:pic>
        <p:pic>
          <p:nvPicPr>
            <p:cNvPr id="27650" name="Picture 2" descr="C:\Users\Paulo\Pictures\alimentos-geladeira-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8332" y="5507321"/>
              <a:ext cx="1613562" cy="1350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52" name="Picture 4" descr="C:\Users\Paulo\Pictures\sum09_red-beets-purple-carrots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7129" y="5515254"/>
              <a:ext cx="1853892" cy="1388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54" name="Picture 6" descr="C:\Users\Paulo\Pictures\Banco de Imagens_para Eliminar\Imagens Diversas\Vivaldi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893" y="5492230"/>
              <a:ext cx="1727363" cy="1365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56" name="Picture 8" descr="https://encrypted-tbn1.gstatic.com/images?q=tbn:ANd9GcT7J073bQWE8G7MEuyYQsj_ERnAf8CNoi3pi05ANXjdWENN2BR8V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6" y="5492230"/>
              <a:ext cx="2267744" cy="141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Conector reto 2"/>
            <p:cNvCxnSpPr/>
            <p:nvPr/>
          </p:nvCxnSpPr>
          <p:spPr>
            <a:xfrm>
              <a:off x="0" y="5492230"/>
              <a:ext cx="9144000" cy="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49726788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Arquivos de PCTMelo\Imagens-1\Imagens Hortaliças\Imagens-Hortaliças Diversas-1\DSC001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81390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6908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43808" y="485775"/>
            <a:ext cx="5508625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pt-BR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Canais de distribuição 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3049588" y="1782763"/>
            <a:ext cx="591502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pt-BR" sz="2400" dirty="0">
                <a:latin typeface="+mj-lt"/>
                <a:cs typeface="Arial" charset="0"/>
                <a:sym typeface="Wingdings" pitchFamily="2" charset="2"/>
              </a:rPr>
              <a:t>A mudança na estrutura de comercialização tem causado impactos negativos à cadeia de hortaliças  </a:t>
            </a:r>
            <a:r>
              <a:rPr lang="pt-BR" sz="2400" u="sng" dirty="0">
                <a:latin typeface="+mj-lt"/>
                <a:cs typeface="Arial" charset="0"/>
                <a:sym typeface="Wingdings" pitchFamily="2" charset="2"/>
              </a:rPr>
              <a:t>exclui produtores incapazes de atender às exigências das centrais de compra das grandes redes varejistas</a:t>
            </a:r>
            <a:r>
              <a:rPr lang="pt-BR" sz="2400" dirty="0">
                <a:latin typeface="+mj-lt"/>
                <a:cs typeface="Arial" charset="0"/>
                <a:sym typeface="Wingdings" pitchFamily="2" charset="2"/>
              </a:rPr>
              <a:t>;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pt-BR" sz="2400" dirty="0">
              <a:latin typeface="+mj-lt"/>
              <a:cs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pt-BR" sz="2400" dirty="0">
                <a:latin typeface="+mj-lt"/>
                <a:cs typeface="Arial" charset="0"/>
              </a:rPr>
              <a:t>Mercado dominado por um reduzido número de grandes redes </a:t>
            </a:r>
            <a:r>
              <a:rPr lang="pt-BR" sz="2400" dirty="0">
                <a:latin typeface="+mj-lt"/>
                <a:cs typeface="Arial" charset="0"/>
                <a:sym typeface="Wingdings" pitchFamily="2" charset="2"/>
              </a:rPr>
              <a:t> </a:t>
            </a:r>
            <a:r>
              <a:rPr lang="pt-BR" sz="2400" u="sng" dirty="0">
                <a:latin typeface="+mj-lt"/>
                <a:cs typeface="Arial" charset="0"/>
                <a:sym typeface="Wingdings" pitchFamily="2" charset="2"/>
              </a:rPr>
              <a:t>sobrevivência de pequenos varejistas cada vez mais difícil</a:t>
            </a:r>
            <a:r>
              <a:rPr lang="pt-BR" sz="2400" dirty="0">
                <a:latin typeface="+mj-lt"/>
                <a:cs typeface="Arial" charset="0"/>
              </a:rPr>
              <a:t>.</a:t>
            </a:r>
          </a:p>
        </p:txBody>
      </p:sp>
      <p:grpSp>
        <p:nvGrpSpPr>
          <p:cNvPr id="37892" name="Group 4"/>
          <p:cNvGrpSpPr>
            <a:grpSpLocks/>
          </p:cNvGrpSpPr>
          <p:nvPr/>
        </p:nvGrpSpPr>
        <p:grpSpPr bwMode="auto">
          <a:xfrm>
            <a:off x="-36513" y="333375"/>
            <a:ext cx="2771776" cy="6264275"/>
            <a:chOff x="0" y="210"/>
            <a:chExt cx="1746" cy="3946"/>
          </a:xfrm>
        </p:grpSpPr>
        <p:pic>
          <p:nvPicPr>
            <p:cNvPr id="37894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00"/>
              <a:ext cx="1565" cy="1138"/>
            </a:xfrm>
            <a:prstGeom prst="rect">
              <a:avLst/>
            </a:prstGeom>
            <a:noFill/>
            <a:ln w="9525">
              <a:solidFill>
                <a:srgbClr val="0033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895" name="Picture 6" descr="DSC020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8"/>
              <a:ext cx="1565" cy="1173"/>
            </a:xfrm>
            <a:prstGeom prst="rect">
              <a:avLst/>
            </a:prstGeom>
            <a:noFill/>
            <a:ln w="9525">
              <a:solidFill>
                <a:srgbClr val="0033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896" name="Picture 7" descr="DSC0198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67"/>
              <a:ext cx="1383" cy="1037"/>
            </a:xfrm>
            <a:prstGeom prst="rect">
              <a:avLst/>
            </a:prstGeom>
            <a:noFill/>
            <a:ln w="9525">
              <a:solidFill>
                <a:srgbClr val="0033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8040" name="Rectangle 8"/>
            <p:cNvSpPr>
              <a:spLocks noChangeArrowheads="1"/>
            </p:cNvSpPr>
            <p:nvPr/>
          </p:nvSpPr>
          <p:spPr bwMode="auto">
            <a:xfrm>
              <a:off x="0" y="210"/>
              <a:ext cx="1746" cy="3946"/>
            </a:xfrm>
            <a:prstGeom prst="rect">
              <a:avLst/>
            </a:prstGeom>
            <a:noFill/>
            <a:ln w="38100">
              <a:solidFill>
                <a:srgbClr val="0033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defRPr/>
              </a:pPr>
              <a:endParaRPr lang="pt-B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</p:grpSp>
      <p:sp>
        <p:nvSpPr>
          <p:cNvPr id="37893" name="Text Box 9"/>
          <p:cNvSpPr txBox="1">
            <a:spLocks noChangeArrowheads="1"/>
          </p:cNvSpPr>
          <p:nvPr/>
        </p:nvSpPr>
        <p:spPr bwMode="auto">
          <a:xfrm>
            <a:off x="6084888" y="6610350"/>
            <a:ext cx="3095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pt-BR" altLang="pt-BR" sz="1200" b="1"/>
              <a:t>Fonte:LOURENZANI &amp; SILVA, 2004 </a:t>
            </a:r>
          </a:p>
        </p:txBody>
      </p:sp>
    </p:spTree>
    <p:extLst>
      <p:ext uri="{BB962C8B-B14F-4D97-AF65-F5344CB8AC3E}">
        <p14:creationId xmlns:p14="http://schemas.microsoft.com/office/powerpoint/2010/main" val="1886173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-36512" y="332656"/>
            <a:ext cx="9217024" cy="1152798"/>
            <a:chOff x="0" y="188640"/>
            <a:chExt cx="9144000" cy="1152798"/>
          </a:xfrm>
        </p:grpSpPr>
        <p:grpSp>
          <p:nvGrpSpPr>
            <p:cNvPr id="7" name="Group 2"/>
            <p:cNvGrpSpPr>
              <a:grpSpLocks/>
            </p:cNvGrpSpPr>
            <p:nvPr/>
          </p:nvGrpSpPr>
          <p:grpSpPr bwMode="auto">
            <a:xfrm>
              <a:off x="0" y="260350"/>
              <a:ext cx="9144000" cy="1081088"/>
              <a:chOff x="0" y="391"/>
              <a:chExt cx="5760" cy="681"/>
            </a:xfrm>
          </p:grpSpPr>
          <p:sp>
            <p:nvSpPr>
              <p:cNvPr id="9" name="Rectangle 3"/>
              <p:cNvSpPr>
                <a:spLocks noChangeArrowheads="1"/>
              </p:cNvSpPr>
              <p:nvPr/>
            </p:nvSpPr>
            <p:spPr bwMode="auto">
              <a:xfrm>
                <a:off x="930" y="391"/>
                <a:ext cx="4830" cy="680"/>
              </a:xfrm>
              <a:prstGeom prst="rect">
                <a:avLst/>
              </a:prstGeom>
              <a:solidFill>
                <a:srgbClr val="0F954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sp>
            <p:nvSpPr>
              <p:cNvPr id="10" name="Rectangle 4"/>
              <p:cNvSpPr>
                <a:spLocks noChangeArrowheads="1"/>
              </p:cNvSpPr>
              <p:nvPr/>
            </p:nvSpPr>
            <p:spPr bwMode="auto">
              <a:xfrm>
                <a:off x="0" y="391"/>
                <a:ext cx="1020" cy="681"/>
              </a:xfrm>
              <a:prstGeom prst="rect">
                <a:avLst/>
              </a:prstGeom>
              <a:solidFill>
                <a:srgbClr val="15D161"/>
              </a:solidFill>
              <a:ln w="9360">
                <a:solidFill>
                  <a:srgbClr val="15D16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pic>
            <p:nvPicPr>
              <p:cNvPr id="11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" y="391"/>
                <a:ext cx="466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" name="Título 1"/>
            <p:cNvSpPr txBox="1">
              <a:spLocks/>
            </p:cNvSpPr>
            <p:nvPr/>
          </p:nvSpPr>
          <p:spPr>
            <a:xfrm>
              <a:off x="251520" y="188640"/>
              <a:ext cx="864096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" name="Título 1"/>
          <p:cNvSpPr txBox="1">
            <a:spLocks/>
          </p:cNvSpPr>
          <p:nvPr/>
        </p:nvSpPr>
        <p:spPr>
          <a:xfrm>
            <a:off x="1187624" y="341784"/>
            <a:ext cx="82089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Delimitações do setor e subsetor produtivos</a:t>
            </a:r>
          </a:p>
          <a:p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olericultura brasileira</a:t>
            </a:r>
          </a:p>
          <a:p>
            <a:r>
              <a:rPr lang="pt-B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17" y="2420888"/>
            <a:ext cx="8698664" cy="3419475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-36512" y="6536377"/>
            <a:ext cx="1415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Fonte: </a:t>
            </a:r>
            <a:r>
              <a:rPr lang="pt-BR" sz="1200" dirty="0" err="1"/>
              <a:t>Sebrae-MA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2330562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/>
          </p:cNvGrpSpPr>
          <p:nvPr/>
        </p:nvGrpSpPr>
        <p:grpSpPr bwMode="auto">
          <a:xfrm>
            <a:off x="0" y="5289550"/>
            <a:ext cx="9144000" cy="1622425"/>
            <a:chOff x="0" y="3332"/>
            <a:chExt cx="5760" cy="1022"/>
          </a:xfrm>
        </p:grpSpPr>
        <p:pic>
          <p:nvPicPr>
            <p:cNvPr id="30736" name="Picture 3" descr="Ceasa_CPS_foto_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342"/>
              <a:ext cx="1429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737" name="Group 4"/>
            <p:cNvGrpSpPr>
              <a:grpSpLocks/>
            </p:cNvGrpSpPr>
            <p:nvPr/>
          </p:nvGrpSpPr>
          <p:grpSpPr bwMode="auto">
            <a:xfrm>
              <a:off x="1066" y="3332"/>
              <a:ext cx="4694" cy="1022"/>
              <a:chOff x="1066" y="3332"/>
              <a:chExt cx="4694" cy="1022"/>
            </a:xfrm>
          </p:grpSpPr>
          <p:pic>
            <p:nvPicPr>
              <p:cNvPr id="30740" name="Picture 5" descr="dalben-set200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6" y="3334"/>
                <a:ext cx="136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41" name="Picture 6" descr="display solanáceas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0" y="3334"/>
                <a:ext cx="140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42" name="Picture 7" descr="feira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4" y="3339"/>
                <a:ext cx="1134" cy="9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43" name="Picture 8" descr="Imagem123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2" y="3332"/>
                <a:ext cx="1338" cy="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0738" name="Line 9"/>
            <p:cNvSpPr>
              <a:spLocks noChangeShapeType="1"/>
            </p:cNvSpPr>
            <p:nvPr/>
          </p:nvSpPr>
          <p:spPr bwMode="auto">
            <a:xfrm>
              <a:off x="0" y="3339"/>
              <a:ext cx="5760" cy="0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0739" name="Line 10"/>
            <p:cNvSpPr>
              <a:spLocks noChangeShapeType="1"/>
            </p:cNvSpPr>
            <p:nvPr/>
          </p:nvSpPr>
          <p:spPr bwMode="auto">
            <a:xfrm>
              <a:off x="0" y="4337"/>
              <a:ext cx="5760" cy="0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pt-BR"/>
            </a:p>
          </p:txBody>
        </p:sp>
      </p:grpSp>
      <p:sp>
        <p:nvSpPr>
          <p:cNvPr id="30723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519113" y="1773238"/>
            <a:ext cx="8229600" cy="352901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pt-BR" sz="2800" b="1">
                <a:solidFill>
                  <a:srgbClr val="003300"/>
                </a:solidFill>
                <a:sym typeface="Wingdings" pitchFamily="2" charset="2"/>
              </a:rPr>
              <a:t>Sem intermediação (canal nível zero)  </a:t>
            </a:r>
          </a:p>
        </p:txBody>
      </p:sp>
      <p:sp>
        <p:nvSpPr>
          <p:cNvPr id="30724" name="AutoShape 13"/>
          <p:cNvSpPr>
            <a:spLocks noChangeArrowheads="1"/>
          </p:cNvSpPr>
          <p:nvPr/>
        </p:nvSpPr>
        <p:spPr bwMode="auto">
          <a:xfrm>
            <a:off x="3779838" y="3429000"/>
            <a:ext cx="1512887" cy="701675"/>
          </a:xfrm>
          <a:prstGeom prst="rightArrow">
            <a:avLst>
              <a:gd name="adj1" fmla="val 50000"/>
              <a:gd name="adj2" fmla="val 53903"/>
            </a:avLst>
          </a:prstGeom>
          <a:solidFill>
            <a:srgbClr val="11236D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pt-BR" altLang="pt-BR" sz="2000" b="1">
              <a:solidFill>
                <a:srgbClr val="000066"/>
              </a:solidFill>
            </a:endParaRPr>
          </a:p>
        </p:txBody>
      </p:sp>
      <p:sp>
        <p:nvSpPr>
          <p:cNvPr id="30725" name="Text Box 14"/>
          <p:cNvSpPr txBox="1">
            <a:spLocks noChangeArrowheads="1"/>
          </p:cNvSpPr>
          <p:nvPr/>
        </p:nvSpPr>
        <p:spPr bwMode="auto">
          <a:xfrm>
            <a:off x="1979613" y="4868863"/>
            <a:ext cx="51133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pt-BR" sz="2000" b="1"/>
              <a:t>Ex.: Feiras livres de produtos orgânicos</a:t>
            </a:r>
          </a:p>
        </p:txBody>
      </p:sp>
      <p:pic>
        <p:nvPicPr>
          <p:cNvPr id="30726" name="Picture 15" descr="2929304203_cb10cc7aa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420938"/>
            <a:ext cx="3305175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0592" name="Text Box 16"/>
          <p:cNvSpPr txBox="1">
            <a:spLocks noChangeArrowheads="1"/>
          </p:cNvSpPr>
          <p:nvPr/>
        </p:nvSpPr>
        <p:spPr bwMode="auto">
          <a:xfrm>
            <a:off x="5724525" y="4471988"/>
            <a:ext cx="2376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Consumidor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30728" name="Picture 17" descr="dia de campo orgânicos_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92375"/>
            <a:ext cx="3167062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0594" name="Text Box 18"/>
          <p:cNvSpPr txBox="1">
            <a:spLocks noChangeArrowheads="1"/>
          </p:cNvSpPr>
          <p:nvPr/>
        </p:nvSpPr>
        <p:spPr bwMode="auto">
          <a:xfrm>
            <a:off x="755650" y="4508500"/>
            <a:ext cx="2376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Produtor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30730" name="Grupo 18"/>
          <p:cNvGrpSpPr>
            <a:grpSpLocks/>
          </p:cNvGrpSpPr>
          <p:nvPr/>
        </p:nvGrpSpPr>
        <p:grpSpPr bwMode="auto">
          <a:xfrm>
            <a:off x="0" y="620713"/>
            <a:ext cx="9144000" cy="1081087"/>
            <a:chOff x="0" y="620713"/>
            <a:chExt cx="9144000" cy="1081087"/>
          </a:xfrm>
        </p:grpSpPr>
        <p:sp>
          <p:nvSpPr>
            <p:cNvPr id="30732" name="Rectangle 2"/>
            <p:cNvSpPr>
              <a:spLocks noChangeArrowheads="1"/>
            </p:cNvSpPr>
            <p:nvPr/>
          </p:nvSpPr>
          <p:spPr bwMode="auto">
            <a:xfrm>
              <a:off x="1476375" y="620713"/>
              <a:ext cx="7667625" cy="1079500"/>
            </a:xfrm>
            <a:prstGeom prst="rect">
              <a:avLst/>
            </a:prstGeom>
            <a:solidFill>
              <a:srgbClr val="0F95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800"/>
            </a:p>
          </p:txBody>
        </p:sp>
        <p:grpSp>
          <p:nvGrpSpPr>
            <p:cNvPr id="30733" name="Grupo 20"/>
            <p:cNvGrpSpPr>
              <a:grpSpLocks/>
            </p:cNvGrpSpPr>
            <p:nvPr/>
          </p:nvGrpSpPr>
          <p:grpSpPr bwMode="auto">
            <a:xfrm>
              <a:off x="0" y="620713"/>
              <a:ext cx="1639888" cy="1081087"/>
              <a:chOff x="0" y="620713"/>
              <a:chExt cx="1639888" cy="1081087"/>
            </a:xfrm>
          </p:grpSpPr>
          <p:sp>
            <p:nvSpPr>
              <p:cNvPr id="30734" name="Rectangle 3"/>
              <p:cNvSpPr>
                <a:spLocks noChangeArrowheads="1"/>
              </p:cNvSpPr>
              <p:nvPr/>
            </p:nvSpPr>
            <p:spPr bwMode="auto">
              <a:xfrm>
                <a:off x="0" y="620713"/>
                <a:ext cx="1619250" cy="1081087"/>
              </a:xfrm>
              <a:prstGeom prst="rect">
                <a:avLst/>
              </a:prstGeom>
              <a:solidFill>
                <a:srgbClr val="15D161"/>
              </a:solidFill>
              <a:ln w="9525">
                <a:solidFill>
                  <a:srgbClr val="15D16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1800"/>
              </a:p>
            </p:txBody>
          </p:sp>
          <p:pic>
            <p:nvPicPr>
              <p:cNvPr id="30735" name="Picture 4" descr="logo_ESALQ_200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0113" y="620713"/>
                <a:ext cx="739775" cy="1079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590550" y="5572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>
              <a:defRPr/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Tipos de canais de</a:t>
            </a:r>
          </a:p>
          <a:p>
            <a:pPr algn="r">
              <a:defRPr/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comercialização de hortaliças </a:t>
            </a:r>
          </a:p>
        </p:txBody>
      </p:sp>
    </p:spTree>
    <p:extLst>
      <p:ext uri="{BB962C8B-B14F-4D97-AF65-F5344CB8AC3E}">
        <p14:creationId xmlns:p14="http://schemas.microsoft.com/office/powerpoint/2010/main" val="30921804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2"/>
          <p:cNvGrpSpPr>
            <a:grpSpLocks/>
          </p:cNvGrpSpPr>
          <p:nvPr/>
        </p:nvGrpSpPr>
        <p:grpSpPr bwMode="auto">
          <a:xfrm>
            <a:off x="0" y="5289550"/>
            <a:ext cx="9144000" cy="1622425"/>
            <a:chOff x="0" y="3332"/>
            <a:chExt cx="5760" cy="1022"/>
          </a:xfrm>
        </p:grpSpPr>
        <p:pic>
          <p:nvPicPr>
            <p:cNvPr id="31763" name="Picture 3" descr="Ceasa_CPS_foto_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342"/>
              <a:ext cx="1429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764" name="Group 4"/>
            <p:cNvGrpSpPr>
              <a:grpSpLocks/>
            </p:cNvGrpSpPr>
            <p:nvPr/>
          </p:nvGrpSpPr>
          <p:grpSpPr bwMode="auto">
            <a:xfrm>
              <a:off x="1066" y="3332"/>
              <a:ext cx="4694" cy="1022"/>
              <a:chOff x="1066" y="3332"/>
              <a:chExt cx="4694" cy="1022"/>
            </a:xfrm>
          </p:grpSpPr>
          <p:pic>
            <p:nvPicPr>
              <p:cNvPr id="31767" name="Picture 5" descr="dalben-set200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6" y="3334"/>
                <a:ext cx="136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8" name="Picture 6" descr="display solanáceas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0" y="3334"/>
                <a:ext cx="140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9" name="Picture 7" descr="feira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4" y="3339"/>
                <a:ext cx="1134" cy="9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0" name="Picture 8" descr="Imagem123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2" y="3332"/>
                <a:ext cx="1338" cy="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765" name="Line 9"/>
            <p:cNvSpPr>
              <a:spLocks noChangeShapeType="1"/>
            </p:cNvSpPr>
            <p:nvPr/>
          </p:nvSpPr>
          <p:spPr bwMode="auto">
            <a:xfrm>
              <a:off x="0" y="3339"/>
              <a:ext cx="5760" cy="0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1766" name="Line 10"/>
            <p:cNvSpPr>
              <a:spLocks noChangeShapeType="1"/>
            </p:cNvSpPr>
            <p:nvPr/>
          </p:nvSpPr>
          <p:spPr bwMode="auto">
            <a:xfrm>
              <a:off x="0" y="4337"/>
              <a:ext cx="5760" cy="0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pt-BR"/>
            </a:p>
          </p:txBody>
        </p:sp>
      </p:grpSp>
      <p:grpSp>
        <p:nvGrpSpPr>
          <p:cNvPr id="31747" name="Group 12"/>
          <p:cNvGrpSpPr>
            <a:grpSpLocks/>
          </p:cNvGrpSpPr>
          <p:nvPr/>
        </p:nvGrpSpPr>
        <p:grpSpPr bwMode="auto">
          <a:xfrm>
            <a:off x="323850" y="1773238"/>
            <a:ext cx="8496300" cy="3457575"/>
            <a:chOff x="204" y="1071"/>
            <a:chExt cx="5352" cy="2178"/>
          </a:xfrm>
        </p:grpSpPr>
        <p:sp>
          <p:nvSpPr>
            <p:cNvPr id="31757" name="Rectangle 13"/>
            <p:cNvSpPr>
              <a:spLocks noChangeArrowheads="1"/>
            </p:cNvSpPr>
            <p:nvPr/>
          </p:nvSpPr>
          <p:spPr bwMode="auto">
            <a:xfrm>
              <a:off x="204" y="1071"/>
              <a:ext cx="5352" cy="217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800"/>
            </a:p>
          </p:txBody>
        </p:sp>
        <p:pic>
          <p:nvPicPr>
            <p:cNvPr id="31758" name="Picture 14" descr="Imagem3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1615"/>
              <a:ext cx="1996" cy="1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9" name="AutoShape 15"/>
            <p:cNvSpPr>
              <a:spLocks noChangeArrowheads="1"/>
            </p:cNvSpPr>
            <p:nvPr/>
          </p:nvSpPr>
          <p:spPr bwMode="auto">
            <a:xfrm>
              <a:off x="2608" y="1616"/>
              <a:ext cx="771" cy="317"/>
            </a:xfrm>
            <a:prstGeom prst="rightArrow">
              <a:avLst>
                <a:gd name="adj1" fmla="val 50000"/>
                <a:gd name="adj2" fmla="val 60804"/>
              </a:avLst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800"/>
            </a:p>
          </p:txBody>
        </p:sp>
        <p:sp>
          <p:nvSpPr>
            <p:cNvPr id="281616" name="Text Box 16"/>
            <p:cNvSpPr txBox="1">
              <a:spLocks noChangeArrowheads="1"/>
            </p:cNvSpPr>
            <p:nvPr/>
          </p:nvSpPr>
          <p:spPr bwMode="auto">
            <a:xfrm>
              <a:off x="3515" y="1627"/>
              <a:ext cx="1724" cy="35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000" b="1">
                  <a:solidFill>
                    <a:srgbClr val="00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Varejistas</a:t>
              </a:r>
            </a:p>
          </p:txBody>
        </p:sp>
        <p:sp>
          <p:nvSpPr>
            <p:cNvPr id="31761" name="AutoShape 17"/>
            <p:cNvSpPr>
              <a:spLocks noChangeArrowheads="1"/>
            </p:cNvSpPr>
            <p:nvPr/>
          </p:nvSpPr>
          <p:spPr bwMode="auto">
            <a:xfrm rot="5400000">
              <a:off x="4059" y="2251"/>
              <a:ext cx="589" cy="317"/>
            </a:xfrm>
            <a:prstGeom prst="rightArrow">
              <a:avLst>
                <a:gd name="adj1" fmla="val 50000"/>
                <a:gd name="adj2" fmla="val 46451"/>
              </a:avLst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800"/>
            </a:p>
          </p:txBody>
        </p:sp>
        <p:sp>
          <p:nvSpPr>
            <p:cNvPr id="281618" name="Text Box 18"/>
            <p:cNvSpPr txBox="1">
              <a:spLocks noChangeArrowheads="1"/>
            </p:cNvSpPr>
            <p:nvPr/>
          </p:nvSpPr>
          <p:spPr bwMode="auto">
            <a:xfrm>
              <a:off x="3470" y="2761"/>
              <a:ext cx="1860" cy="35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000" b="1">
                  <a:solidFill>
                    <a:srgbClr val="00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Consumidores</a:t>
              </a:r>
            </a:p>
          </p:txBody>
        </p:sp>
      </p:grpSp>
      <p:sp>
        <p:nvSpPr>
          <p:cNvPr id="31748" name="Text Box 19"/>
          <p:cNvSpPr txBox="1">
            <a:spLocks noChangeArrowheads="1"/>
          </p:cNvSpPr>
          <p:nvPr/>
        </p:nvSpPr>
        <p:spPr bwMode="auto">
          <a:xfrm>
            <a:off x="1331913" y="4581525"/>
            <a:ext cx="1871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pt-BR" sz="2400" b="1">
                <a:solidFill>
                  <a:schemeClr val="bg1"/>
                </a:solidFill>
              </a:rPr>
              <a:t>Produtor</a:t>
            </a:r>
          </a:p>
        </p:txBody>
      </p:sp>
      <p:sp>
        <p:nvSpPr>
          <p:cNvPr id="31749" name="Text Box 20"/>
          <p:cNvSpPr txBox="1">
            <a:spLocks noChangeArrowheads="1"/>
          </p:cNvSpPr>
          <p:nvPr/>
        </p:nvSpPr>
        <p:spPr bwMode="auto">
          <a:xfrm>
            <a:off x="323850" y="1844675"/>
            <a:ext cx="84963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pt-BR" sz="2100" b="1" dirty="0">
                <a:solidFill>
                  <a:srgbClr val="C00000"/>
                </a:solidFill>
              </a:rPr>
              <a:t>Canal de </a:t>
            </a:r>
            <a:r>
              <a:rPr lang="en-US" altLang="pt-BR" sz="2100" b="1" dirty="0" err="1">
                <a:solidFill>
                  <a:srgbClr val="C00000"/>
                </a:solidFill>
              </a:rPr>
              <a:t>nível</a:t>
            </a:r>
            <a:r>
              <a:rPr lang="en-US" altLang="pt-BR" sz="2100" b="1" dirty="0">
                <a:solidFill>
                  <a:srgbClr val="C00000"/>
                </a:solidFill>
              </a:rPr>
              <a:t> 1: </a:t>
            </a:r>
            <a:r>
              <a:rPr lang="en-US" altLang="pt-BR" sz="2100" b="1" dirty="0" err="1">
                <a:solidFill>
                  <a:srgbClr val="C00000"/>
                </a:solidFill>
              </a:rPr>
              <a:t>varejões</a:t>
            </a:r>
            <a:r>
              <a:rPr lang="en-US" altLang="pt-BR" sz="2100" b="1" dirty="0">
                <a:solidFill>
                  <a:srgbClr val="C00000"/>
                </a:solidFill>
              </a:rPr>
              <a:t> e </a:t>
            </a:r>
            <a:r>
              <a:rPr lang="en-US" altLang="pt-BR" sz="2100" b="1" dirty="0" err="1">
                <a:solidFill>
                  <a:srgbClr val="C00000"/>
                </a:solidFill>
              </a:rPr>
              <a:t>supermercados</a:t>
            </a:r>
            <a:r>
              <a:rPr lang="en-US" altLang="pt-BR" sz="2100" b="1" dirty="0">
                <a:solidFill>
                  <a:srgbClr val="C00000"/>
                </a:solidFill>
              </a:rPr>
              <a:t> (</a:t>
            </a:r>
            <a:r>
              <a:rPr lang="en-US" altLang="pt-BR" sz="2100" b="1" dirty="0" err="1">
                <a:solidFill>
                  <a:srgbClr val="C00000"/>
                </a:solidFill>
              </a:rPr>
              <a:t>pequenos</a:t>
            </a:r>
            <a:r>
              <a:rPr lang="en-US" altLang="pt-BR" sz="2100" b="1" dirty="0">
                <a:solidFill>
                  <a:srgbClr val="C00000"/>
                </a:solidFill>
              </a:rPr>
              <a:t> e </a:t>
            </a:r>
            <a:r>
              <a:rPr lang="en-US" altLang="pt-BR" sz="2100" b="1" dirty="0" err="1">
                <a:solidFill>
                  <a:srgbClr val="C00000"/>
                </a:solidFill>
              </a:rPr>
              <a:t>médios</a:t>
            </a:r>
            <a:r>
              <a:rPr lang="en-US" altLang="pt-BR" sz="2100" b="1" dirty="0">
                <a:solidFill>
                  <a:srgbClr val="C00000"/>
                </a:solidFill>
              </a:rPr>
              <a:t>)</a:t>
            </a:r>
          </a:p>
        </p:txBody>
      </p:sp>
      <p:grpSp>
        <p:nvGrpSpPr>
          <p:cNvPr id="31750" name="Grupo 20"/>
          <p:cNvGrpSpPr>
            <a:grpSpLocks/>
          </p:cNvGrpSpPr>
          <p:nvPr/>
        </p:nvGrpSpPr>
        <p:grpSpPr bwMode="auto">
          <a:xfrm>
            <a:off x="0" y="404813"/>
            <a:ext cx="9144000" cy="1081087"/>
            <a:chOff x="0" y="620713"/>
            <a:chExt cx="9144000" cy="1081087"/>
          </a:xfrm>
        </p:grpSpPr>
        <p:sp>
          <p:nvSpPr>
            <p:cNvPr id="31753" name="Rectangle 2"/>
            <p:cNvSpPr>
              <a:spLocks noChangeArrowheads="1"/>
            </p:cNvSpPr>
            <p:nvPr/>
          </p:nvSpPr>
          <p:spPr bwMode="auto">
            <a:xfrm>
              <a:off x="1476375" y="620713"/>
              <a:ext cx="7667625" cy="1079500"/>
            </a:xfrm>
            <a:prstGeom prst="rect">
              <a:avLst/>
            </a:prstGeom>
            <a:solidFill>
              <a:srgbClr val="0F95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800"/>
            </a:p>
          </p:txBody>
        </p:sp>
        <p:grpSp>
          <p:nvGrpSpPr>
            <p:cNvPr id="31754" name="Grupo 22"/>
            <p:cNvGrpSpPr>
              <a:grpSpLocks/>
            </p:cNvGrpSpPr>
            <p:nvPr/>
          </p:nvGrpSpPr>
          <p:grpSpPr bwMode="auto">
            <a:xfrm>
              <a:off x="0" y="620713"/>
              <a:ext cx="1639888" cy="1081087"/>
              <a:chOff x="0" y="620713"/>
              <a:chExt cx="1639888" cy="1081087"/>
            </a:xfrm>
          </p:grpSpPr>
          <p:sp>
            <p:nvSpPr>
              <p:cNvPr id="31755" name="Rectangle 3"/>
              <p:cNvSpPr>
                <a:spLocks noChangeArrowheads="1"/>
              </p:cNvSpPr>
              <p:nvPr/>
            </p:nvSpPr>
            <p:spPr bwMode="auto">
              <a:xfrm>
                <a:off x="0" y="620713"/>
                <a:ext cx="1619250" cy="1081087"/>
              </a:xfrm>
              <a:prstGeom prst="rect">
                <a:avLst/>
              </a:prstGeom>
              <a:solidFill>
                <a:srgbClr val="15D161"/>
              </a:solidFill>
              <a:ln w="9525">
                <a:solidFill>
                  <a:srgbClr val="15D16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1800"/>
              </a:p>
            </p:txBody>
          </p:sp>
          <p:pic>
            <p:nvPicPr>
              <p:cNvPr id="31756" name="Picture 4" descr="logo_ESALQ_200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0113" y="620713"/>
                <a:ext cx="739775" cy="1079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457200" y="4143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>
              <a:defRPr/>
            </a:pPr>
            <a:endParaRPr lang="pt-B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590550" y="3413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>
              <a:defRPr/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Tipos de canais de</a:t>
            </a:r>
          </a:p>
          <a:p>
            <a:pPr algn="r">
              <a:defRPr/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comercialização de hortaliças </a:t>
            </a:r>
          </a:p>
        </p:txBody>
      </p:sp>
    </p:spTree>
    <p:extLst>
      <p:ext uri="{BB962C8B-B14F-4D97-AF65-F5344CB8AC3E}">
        <p14:creationId xmlns:p14="http://schemas.microsoft.com/office/powerpoint/2010/main" val="8870525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2"/>
          <p:cNvGrpSpPr>
            <a:grpSpLocks/>
          </p:cNvGrpSpPr>
          <p:nvPr/>
        </p:nvGrpSpPr>
        <p:grpSpPr bwMode="auto">
          <a:xfrm>
            <a:off x="0" y="5289550"/>
            <a:ext cx="9144000" cy="1622425"/>
            <a:chOff x="0" y="3332"/>
            <a:chExt cx="5760" cy="1022"/>
          </a:xfrm>
        </p:grpSpPr>
        <p:pic>
          <p:nvPicPr>
            <p:cNvPr id="32789" name="Picture 3" descr="Ceasa_CPS_foto_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342"/>
              <a:ext cx="1429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2790" name="Group 4"/>
            <p:cNvGrpSpPr>
              <a:grpSpLocks/>
            </p:cNvGrpSpPr>
            <p:nvPr/>
          </p:nvGrpSpPr>
          <p:grpSpPr bwMode="auto">
            <a:xfrm>
              <a:off x="1066" y="3332"/>
              <a:ext cx="4694" cy="1022"/>
              <a:chOff x="1066" y="3332"/>
              <a:chExt cx="4694" cy="1022"/>
            </a:xfrm>
          </p:grpSpPr>
          <p:pic>
            <p:nvPicPr>
              <p:cNvPr id="32793" name="Picture 5" descr="dalben-set200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6" y="3334"/>
                <a:ext cx="136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94" name="Picture 6" descr="display solanáceas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0" y="3334"/>
                <a:ext cx="140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95" name="Picture 7" descr="feira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4" y="3339"/>
                <a:ext cx="1134" cy="9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96" name="Picture 8" descr="Imagem123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2" y="3332"/>
                <a:ext cx="1338" cy="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2791" name="Line 9"/>
            <p:cNvSpPr>
              <a:spLocks noChangeShapeType="1"/>
            </p:cNvSpPr>
            <p:nvPr/>
          </p:nvSpPr>
          <p:spPr bwMode="auto">
            <a:xfrm>
              <a:off x="0" y="3339"/>
              <a:ext cx="5760" cy="0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792" name="Line 10"/>
            <p:cNvSpPr>
              <a:spLocks noChangeShapeType="1"/>
            </p:cNvSpPr>
            <p:nvPr/>
          </p:nvSpPr>
          <p:spPr bwMode="auto">
            <a:xfrm>
              <a:off x="0" y="4337"/>
              <a:ext cx="5760" cy="0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pt-BR"/>
            </a:p>
          </p:txBody>
        </p:sp>
      </p:grpSp>
      <p:sp>
        <p:nvSpPr>
          <p:cNvPr id="32771" name="Rectangle 11"/>
          <p:cNvSpPr>
            <a:spLocks noChangeArrowheads="1"/>
          </p:cNvSpPr>
          <p:nvPr/>
        </p:nvSpPr>
        <p:spPr bwMode="auto">
          <a:xfrm>
            <a:off x="457200" y="1638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BR" altLang="pt-BR" sz="4000">
                <a:solidFill>
                  <a:schemeClr val="bg1"/>
                </a:solidFill>
              </a:rPr>
              <a:t>Os tipos de canal de comercialização de hortifrutis </a:t>
            </a:r>
          </a:p>
        </p:txBody>
      </p:sp>
      <p:grpSp>
        <p:nvGrpSpPr>
          <p:cNvPr id="32772" name="Group 12"/>
          <p:cNvGrpSpPr>
            <a:grpSpLocks/>
          </p:cNvGrpSpPr>
          <p:nvPr/>
        </p:nvGrpSpPr>
        <p:grpSpPr bwMode="auto">
          <a:xfrm>
            <a:off x="323850" y="1700213"/>
            <a:ext cx="8496300" cy="3457575"/>
            <a:chOff x="204" y="1071"/>
            <a:chExt cx="5352" cy="2178"/>
          </a:xfrm>
        </p:grpSpPr>
        <p:sp>
          <p:nvSpPr>
            <p:cNvPr id="32783" name="Rectangle 13"/>
            <p:cNvSpPr>
              <a:spLocks noChangeArrowheads="1"/>
            </p:cNvSpPr>
            <p:nvPr/>
          </p:nvSpPr>
          <p:spPr bwMode="auto">
            <a:xfrm>
              <a:off x="204" y="1071"/>
              <a:ext cx="5352" cy="217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800"/>
            </a:p>
          </p:txBody>
        </p:sp>
        <p:pic>
          <p:nvPicPr>
            <p:cNvPr id="32784" name="Picture 14" descr="Imagem3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1615"/>
              <a:ext cx="1996" cy="1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5" name="AutoShape 15"/>
            <p:cNvSpPr>
              <a:spLocks noChangeArrowheads="1"/>
            </p:cNvSpPr>
            <p:nvPr/>
          </p:nvSpPr>
          <p:spPr bwMode="auto">
            <a:xfrm>
              <a:off x="2608" y="1616"/>
              <a:ext cx="771" cy="317"/>
            </a:xfrm>
            <a:prstGeom prst="rightArrow">
              <a:avLst>
                <a:gd name="adj1" fmla="val 50000"/>
                <a:gd name="adj2" fmla="val 60804"/>
              </a:avLst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800"/>
            </a:p>
          </p:txBody>
        </p:sp>
        <p:sp>
          <p:nvSpPr>
            <p:cNvPr id="282640" name="Text Box 16"/>
            <p:cNvSpPr txBox="1">
              <a:spLocks noChangeArrowheads="1"/>
            </p:cNvSpPr>
            <p:nvPr/>
          </p:nvSpPr>
          <p:spPr bwMode="auto">
            <a:xfrm>
              <a:off x="3515" y="1616"/>
              <a:ext cx="1724" cy="29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00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Atacadistas</a:t>
              </a:r>
            </a:p>
          </p:txBody>
        </p:sp>
        <p:sp>
          <p:nvSpPr>
            <p:cNvPr id="32787" name="AutoShape 17"/>
            <p:cNvSpPr>
              <a:spLocks noChangeArrowheads="1"/>
            </p:cNvSpPr>
            <p:nvPr/>
          </p:nvSpPr>
          <p:spPr bwMode="auto">
            <a:xfrm rot="5400000">
              <a:off x="4333" y="1888"/>
              <a:ext cx="226" cy="317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800"/>
            </a:p>
          </p:txBody>
        </p:sp>
        <p:sp>
          <p:nvSpPr>
            <p:cNvPr id="282642" name="Text Box 18"/>
            <p:cNvSpPr txBox="1">
              <a:spLocks noChangeArrowheads="1"/>
            </p:cNvSpPr>
            <p:nvPr/>
          </p:nvSpPr>
          <p:spPr bwMode="auto">
            <a:xfrm>
              <a:off x="3515" y="2864"/>
              <a:ext cx="1724" cy="29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00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Consumidores</a:t>
              </a:r>
            </a:p>
          </p:txBody>
        </p:sp>
      </p:grpSp>
      <p:sp>
        <p:nvSpPr>
          <p:cNvPr id="32773" name="Text Box 19"/>
          <p:cNvSpPr txBox="1">
            <a:spLocks noChangeArrowheads="1"/>
          </p:cNvSpPr>
          <p:nvPr/>
        </p:nvSpPr>
        <p:spPr bwMode="auto">
          <a:xfrm>
            <a:off x="1404938" y="4484688"/>
            <a:ext cx="1871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pt-BR" sz="2400" b="1">
                <a:solidFill>
                  <a:schemeClr val="bg1"/>
                </a:solidFill>
              </a:rPr>
              <a:t>Produtor</a:t>
            </a:r>
          </a:p>
        </p:txBody>
      </p:sp>
      <p:sp>
        <p:nvSpPr>
          <p:cNvPr id="32774" name="Text Box 20"/>
          <p:cNvSpPr txBox="1">
            <a:spLocks noChangeArrowheads="1"/>
          </p:cNvSpPr>
          <p:nvPr/>
        </p:nvSpPr>
        <p:spPr bwMode="auto">
          <a:xfrm>
            <a:off x="323850" y="1844675"/>
            <a:ext cx="84963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pt-BR" sz="2100" b="1" dirty="0">
                <a:solidFill>
                  <a:srgbClr val="C00000"/>
                </a:solidFill>
              </a:rPr>
              <a:t>Canal de </a:t>
            </a:r>
            <a:r>
              <a:rPr lang="en-US" altLang="pt-BR" sz="2100" b="1" dirty="0" err="1">
                <a:solidFill>
                  <a:srgbClr val="C00000"/>
                </a:solidFill>
              </a:rPr>
              <a:t>nível</a:t>
            </a:r>
            <a:r>
              <a:rPr lang="en-US" altLang="pt-BR" sz="2100" b="1" dirty="0">
                <a:solidFill>
                  <a:srgbClr val="C00000"/>
                </a:solidFill>
              </a:rPr>
              <a:t> 2: </a:t>
            </a:r>
            <a:r>
              <a:rPr lang="en-US" altLang="pt-BR" sz="2100" b="1" dirty="0" err="1">
                <a:solidFill>
                  <a:srgbClr val="C00000"/>
                </a:solidFill>
              </a:rPr>
              <a:t>atacadistas</a:t>
            </a:r>
            <a:r>
              <a:rPr lang="en-US" altLang="pt-BR" sz="2100" b="1" dirty="0">
                <a:solidFill>
                  <a:srgbClr val="C00000"/>
                </a:solidFill>
              </a:rPr>
              <a:t> </a:t>
            </a:r>
            <a:r>
              <a:rPr lang="en-US" altLang="pt-BR" sz="2100" b="1" dirty="0" err="1">
                <a:solidFill>
                  <a:srgbClr val="C00000"/>
                </a:solidFill>
              </a:rPr>
              <a:t>estabelecidos</a:t>
            </a:r>
            <a:r>
              <a:rPr lang="en-US" altLang="pt-BR" sz="2100" b="1" dirty="0">
                <a:solidFill>
                  <a:srgbClr val="C00000"/>
                </a:solidFill>
              </a:rPr>
              <a:t> </a:t>
            </a:r>
            <a:r>
              <a:rPr lang="en-US" altLang="pt-BR" sz="2100" b="1" dirty="0" err="1">
                <a:solidFill>
                  <a:srgbClr val="C00000"/>
                </a:solidFill>
              </a:rPr>
              <a:t>nas</a:t>
            </a:r>
            <a:r>
              <a:rPr lang="en-US" altLang="pt-BR" sz="2100" b="1" dirty="0">
                <a:solidFill>
                  <a:srgbClr val="C00000"/>
                </a:solidFill>
              </a:rPr>
              <a:t> CEASAS</a:t>
            </a:r>
          </a:p>
        </p:txBody>
      </p:sp>
      <p:sp>
        <p:nvSpPr>
          <p:cNvPr id="282645" name="Text Box 21"/>
          <p:cNvSpPr txBox="1">
            <a:spLocks noChangeArrowheads="1"/>
          </p:cNvSpPr>
          <p:nvPr/>
        </p:nvSpPr>
        <p:spPr bwMode="auto">
          <a:xfrm>
            <a:off x="5580063" y="3538538"/>
            <a:ext cx="2736850" cy="4667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Varejistas</a:t>
            </a:r>
          </a:p>
        </p:txBody>
      </p:sp>
      <p:sp>
        <p:nvSpPr>
          <p:cNvPr id="32776" name="AutoShape 22"/>
          <p:cNvSpPr>
            <a:spLocks noChangeArrowheads="1"/>
          </p:cNvSpPr>
          <p:nvPr/>
        </p:nvSpPr>
        <p:spPr bwMode="auto">
          <a:xfrm rot="5400000">
            <a:off x="6876256" y="4006057"/>
            <a:ext cx="358775" cy="503238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0066"/>
          </a:solidFill>
          <a:ln w="9525" algn="ctr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grpSp>
        <p:nvGrpSpPr>
          <p:cNvPr id="32777" name="Grupo 22"/>
          <p:cNvGrpSpPr>
            <a:grpSpLocks/>
          </p:cNvGrpSpPr>
          <p:nvPr/>
        </p:nvGrpSpPr>
        <p:grpSpPr bwMode="auto">
          <a:xfrm>
            <a:off x="0" y="404813"/>
            <a:ext cx="9144000" cy="1081087"/>
            <a:chOff x="0" y="620713"/>
            <a:chExt cx="9144000" cy="1081087"/>
          </a:xfrm>
        </p:grpSpPr>
        <p:sp>
          <p:nvSpPr>
            <p:cNvPr id="32779" name="Rectangle 2"/>
            <p:cNvSpPr>
              <a:spLocks noChangeArrowheads="1"/>
            </p:cNvSpPr>
            <p:nvPr/>
          </p:nvSpPr>
          <p:spPr bwMode="auto">
            <a:xfrm>
              <a:off x="1476375" y="620713"/>
              <a:ext cx="7667625" cy="1079500"/>
            </a:xfrm>
            <a:prstGeom prst="rect">
              <a:avLst/>
            </a:prstGeom>
            <a:solidFill>
              <a:srgbClr val="0F95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800"/>
            </a:p>
          </p:txBody>
        </p:sp>
        <p:grpSp>
          <p:nvGrpSpPr>
            <p:cNvPr id="32780" name="Grupo 24"/>
            <p:cNvGrpSpPr>
              <a:grpSpLocks/>
            </p:cNvGrpSpPr>
            <p:nvPr/>
          </p:nvGrpSpPr>
          <p:grpSpPr bwMode="auto">
            <a:xfrm>
              <a:off x="0" y="620713"/>
              <a:ext cx="1639888" cy="1081087"/>
              <a:chOff x="0" y="620713"/>
              <a:chExt cx="1639888" cy="1081087"/>
            </a:xfrm>
          </p:grpSpPr>
          <p:sp>
            <p:nvSpPr>
              <p:cNvPr id="32781" name="Rectangle 3"/>
              <p:cNvSpPr>
                <a:spLocks noChangeArrowheads="1"/>
              </p:cNvSpPr>
              <p:nvPr/>
            </p:nvSpPr>
            <p:spPr bwMode="auto">
              <a:xfrm>
                <a:off x="0" y="620713"/>
                <a:ext cx="1619250" cy="1081087"/>
              </a:xfrm>
              <a:prstGeom prst="rect">
                <a:avLst/>
              </a:prstGeom>
              <a:solidFill>
                <a:srgbClr val="15D161"/>
              </a:solidFill>
              <a:ln w="9525">
                <a:solidFill>
                  <a:srgbClr val="15D16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1800"/>
              </a:p>
            </p:txBody>
          </p:sp>
          <p:pic>
            <p:nvPicPr>
              <p:cNvPr id="32782" name="Picture 4" descr="logo_ESALQ_200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0113" y="620713"/>
                <a:ext cx="739775" cy="1079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590550" y="3333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>
              <a:defRPr/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Tipos de canais de</a:t>
            </a:r>
          </a:p>
          <a:p>
            <a:pPr algn="r">
              <a:defRPr/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comercialização de hortaliças </a:t>
            </a:r>
          </a:p>
        </p:txBody>
      </p:sp>
    </p:spTree>
    <p:extLst>
      <p:ext uri="{BB962C8B-B14F-4D97-AF65-F5344CB8AC3E}">
        <p14:creationId xmlns:p14="http://schemas.microsoft.com/office/powerpoint/2010/main" val="12597941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"/>
          <p:cNvGrpSpPr>
            <a:grpSpLocks/>
          </p:cNvGrpSpPr>
          <p:nvPr/>
        </p:nvGrpSpPr>
        <p:grpSpPr bwMode="auto">
          <a:xfrm>
            <a:off x="0" y="5289550"/>
            <a:ext cx="9144000" cy="1622425"/>
            <a:chOff x="0" y="3332"/>
            <a:chExt cx="5760" cy="1022"/>
          </a:xfrm>
        </p:grpSpPr>
        <p:pic>
          <p:nvPicPr>
            <p:cNvPr id="33815" name="Picture 3" descr="Ceasa_CPS_foto_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342"/>
              <a:ext cx="1429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3816" name="Group 4"/>
            <p:cNvGrpSpPr>
              <a:grpSpLocks/>
            </p:cNvGrpSpPr>
            <p:nvPr/>
          </p:nvGrpSpPr>
          <p:grpSpPr bwMode="auto">
            <a:xfrm>
              <a:off x="1066" y="3332"/>
              <a:ext cx="4694" cy="1022"/>
              <a:chOff x="1066" y="3332"/>
              <a:chExt cx="4694" cy="1022"/>
            </a:xfrm>
          </p:grpSpPr>
          <p:pic>
            <p:nvPicPr>
              <p:cNvPr id="33819" name="Picture 5" descr="dalben-set200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6" y="3334"/>
                <a:ext cx="1360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20" name="Picture 6" descr="display solanáceas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0" y="3334"/>
                <a:ext cx="140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21" name="Picture 7" descr="feira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4" y="3339"/>
                <a:ext cx="1134" cy="9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22" name="Picture 8" descr="Imagem123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2" y="3332"/>
                <a:ext cx="1338" cy="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3817" name="Line 9"/>
            <p:cNvSpPr>
              <a:spLocks noChangeShapeType="1"/>
            </p:cNvSpPr>
            <p:nvPr/>
          </p:nvSpPr>
          <p:spPr bwMode="auto">
            <a:xfrm>
              <a:off x="0" y="3339"/>
              <a:ext cx="5760" cy="0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18" name="Line 10"/>
            <p:cNvSpPr>
              <a:spLocks noChangeShapeType="1"/>
            </p:cNvSpPr>
            <p:nvPr/>
          </p:nvSpPr>
          <p:spPr bwMode="auto">
            <a:xfrm>
              <a:off x="0" y="4337"/>
              <a:ext cx="5760" cy="0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pt-BR"/>
            </a:p>
          </p:txBody>
        </p:sp>
      </p:grpSp>
      <p:grpSp>
        <p:nvGrpSpPr>
          <p:cNvPr id="33795" name="Group 12"/>
          <p:cNvGrpSpPr>
            <a:grpSpLocks/>
          </p:cNvGrpSpPr>
          <p:nvPr/>
        </p:nvGrpSpPr>
        <p:grpSpPr bwMode="auto">
          <a:xfrm>
            <a:off x="323850" y="1700213"/>
            <a:ext cx="8496300" cy="3457575"/>
            <a:chOff x="204" y="1071"/>
            <a:chExt cx="5352" cy="2178"/>
          </a:xfrm>
        </p:grpSpPr>
        <p:sp>
          <p:nvSpPr>
            <p:cNvPr id="33802" name="Rectangle 13"/>
            <p:cNvSpPr>
              <a:spLocks noChangeArrowheads="1"/>
            </p:cNvSpPr>
            <p:nvPr/>
          </p:nvSpPr>
          <p:spPr bwMode="auto">
            <a:xfrm>
              <a:off x="204" y="1071"/>
              <a:ext cx="5352" cy="217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800"/>
            </a:p>
          </p:txBody>
        </p:sp>
        <p:pic>
          <p:nvPicPr>
            <p:cNvPr id="33803" name="Picture 14" descr="Imagem3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1616"/>
              <a:ext cx="1814" cy="1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4" name="AutoShape 15"/>
            <p:cNvSpPr>
              <a:spLocks noChangeArrowheads="1"/>
            </p:cNvSpPr>
            <p:nvPr/>
          </p:nvSpPr>
          <p:spPr bwMode="auto">
            <a:xfrm>
              <a:off x="2154" y="2160"/>
              <a:ext cx="499" cy="227"/>
            </a:xfrm>
            <a:prstGeom prst="rightArrow">
              <a:avLst>
                <a:gd name="adj1" fmla="val 50000"/>
                <a:gd name="adj2" fmla="val 54956"/>
              </a:avLst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800"/>
            </a:p>
          </p:txBody>
        </p:sp>
        <p:sp>
          <p:nvSpPr>
            <p:cNvPr id="283664" name="Text Box 16"/>
            <p:cNvSpPr txBox="1">
              <a:spLocks noChangeArrowheads="1"/>
            </p:cNvSpPr>
            <p:nvPr/>
          </p:nvSpPr>
          <p:spPr bwMode="auto">
            <a:xfrm>
              <a:off x="2699" y="2138"/>
              <a:ext cx="1633" cy="29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00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Atacadista local</a:t>
              </a:r>
            </a:p>
          </p:txBody>
        </p:sp>
        <p:sp>
          <p:nvSpPr>
            <p:cNvPr id="283665" name="Text Box 17"/>
            <p:cNvSpPr txBox="1">
              <a:spLocks noChangeArrowheads="1"/>
            </p:cNvSpPr>
            <p:nvPr/>
          </p:nvSpPr>
          <p:spPr bwMode="auto">
            <a:xfrm>
              <a:off x="2426" y="2750"/>
              <a:ext cx="1270" cy="29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00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Consumidor</a:t>
              </a:r>
            </a:p>
          </p:txBody>
        </p:sp>
        <p:sp>
          <p:nvSpPr>
            <p:cNvPr id="33807" name="Text Box 18"/>
            <p:cNvSpPr txBox="1">
              <a:spLocks noChangeArrowheads="1"/>
            </p:cNvSpPr>
            <p:nvPr/>
          </p:nvSpPr>
          <p:spPr bwMode="auto">
            <a:xfrm>
              <a:off x="612" y="2825"/>
              <a:ext cx="117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pt-BR" sz="2400" b="1">
                  <a:solidFill>
                    <a:schemeClr val="bg1"/>
                  </a:solidFill>
                </a:rPr>
                <a:t>Produtor</a:t>
              </a:r>
            </a:p>
          </p:txBody>
        </p:sp>
        <p:sp>
          <p:nvSpPr>
            <p:cNvPr id="33808" name="Text Box 19"/>
            <p:cNvSpPr txBox="1">
              <a:spLocks noChangeArrowheads="1"/>
            </p:cNvSpPr>
            <p:nvPr/>
          </p:nvSpPr>
          <p:spPr bwMode="auto">
            <a:xfrm>
              <a:off x="204" y="1162"/>
              <a:ext cx="5352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pt-BR" sz="2100" b="1" dirty="0">
                  <a:solidFill>
                    <a:srgbClr val="C00000"/>
                  </a:solidFill>
                </a:rPr>
                <a:t>Canal de </a:t>
              </a:r>
              <a:r>
                <a:rPr lang="en-US" altLang="pt-BR" sz="2100" b="1" dirty="0" err="1">
                  <a:solidFill>
                    <a:srgbClr val="C00000"/>
                  </a:solidFill>
                </a:rPr>
                <a:t>nível</a:t>
              </a:r>
              <a:r>
                <a:rPr lang="en-US" altLang="pt-BR" sz="2100" b="1" dirty="0">
                  <a:solidFill>
                    <a:srgbClr val="C00000"/>
                  </a:solidFill>
                </a:rPr>
                <a:t> 3: </a:t>
              </a:r>
              <a:r>
                <a:rPr lang="en-US" altLang="pt-BR" sz="2100" b="1" dirty="0" err="1">
                  <a:solidFill>
                    <a:srgbClr val="C00000"/>
                  </a:solidFill>
                </a:rPr>
                <a:t>maior</a:t>
              </a:r>
              <a:r>
                <a:rPr lang="en-US" altLang="pt-BR" sz="2100" b="1" dirty="0">
                  <a:solidFill>
                    <a:srgbClr val="C00000"/>
                  </a:solidFill>
                </a:rPr>
                <a:t> </a:t>
              </a:r>
              <a:r>
                <a:rPr lang="en-US" altLang="pt-BR" sz="2100" b="1" dirty="0" err="1">
                  <a:solidFill>
                    <a:srgbClr val="C00000"/>
                  </a:solidFill>
                </a:rPr>
                <a:t>intermediação</a:t>
              </a:r>
              <a:endParaRPr lang="en-US" altLang="pt-BR" sz="2100" b="1" dirty="0">
                <a:solidFill>
                  <a:srgbClr val="C00000"/>
                </a:solidFill>
              </a:endParaRPr>
            </a:p>
          </p:txBody>
        </p:sp>
        <p:sp>
          <p:nvSpPr>
            <p:cNvPr id="283668" name="Text Box 20"/>
            <p:cNvSpPr txBox="1">
              <a:spLocks noChangeArrowheads="1"/>
            </p:cNvSpPr>
            <p:nvPr/>
          </p:nvSpPr>
          <p:spPr bwMode="auto">
            <a:xfrm>
              <a:off x="4377" y="1570"/>
              <a:ext cx="1089" cy="29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00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CEASAS</a:t>
              </a:r>
            </a:p>
          </p:txBody>
        </p:sp>
        <p:sp>
          <p:nvSpPr>
            <p:cNvPr id="33810" name="AutoShape 21"/>
            <p:cNvSpPr>
              <a:spLocks noChangeArrowheads="1"/>
            </p:cNvSpPr>
            <p:nvPr/>
          </p:nvSpPr>
          <p:spPr bwMode="auto">
            <a:xfrm rot="-3202388">
              <a:off x="4333" y="1932"/>
              <a:ext cx="226" cy="227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800"/>
            </a:p>
          </p:txBody>
        </p:sp>
        <p:sp>
          <p:nvSpPr>
            <p:cNvPr id="283670" name="Text Box 22"/>
            <p:cNvSpPr txBox="1">
              <a:spLocks noChangeArrowheads="1"/>
            </p:cNvSpPr>
            <p:nvPr/>
          </p:nvSpPr>
          <p:spPr bwMode="auto">
            <a:xfrm>
              <a:off x="4377" y="2728"/>
              <a:ext cx="1089" cy="29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rgbClr val="00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Varejo</a:t>
              </a:r>
            </a:p>
          </p:txBody>
        </p:sp>
        <p:sp>
          <p:nvSpPr>
            <p:cNvPr id="33812" name="AutoShape 23"/>
            <p:cNvSpPr>
              <a:spLocks noChangeArrowheads="1"/>
            </p:cNvSpPr>
            <p:nvPr/>
          </p:nvSpPr>
          <p:spPr bwMode="auto">
            <a:xfrm rot="3138391">
              <a:off x="4333" y="2431"/>
              <a:ext cx="226" cy="227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800"/>
            </a:p>
          </p:txBody>
        </p:sp>
        <p:sp>
          <p:nvSpPr>
            <p:cNvPr id="33813" name="AutoShape 24"/>
            <p:cNvSpPr>
              <a:spLocks noChangeArrowheads="1"/>
            </p:cNvSpPr>
            <p:nvPr/>
          </p:nvSpPr>
          <p:spPr bwMode="auto">
            <a:xfrm rot="5400000">
              <a:off x="4604" y="2159"/>
              <a:ext cx="680" cy="227"/>
            </a:xfrm>
            <a:prstGeom prst="rightArrow">
              <a:avLst>
                <a:gd name="adj1" fmla="val 50000"/>
                <a:gd name="adj2" fmla="val 74890"/>
              </a:avLst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800"/>
            </a:p>
          </p:txBody>
        </p:sp>
        <p:sp>
          <p:nvSpPr>
            <p:cNvPr id="33814" name="AutoShape 25"/>
            <p:cNvSpPr>
              <a:spLocks noChangeArrowheads="1"/>
            </p:cNvSpPr>
            <p:nvPr/>
          </p:nvSpPr>
          <p:spPr bwMode="auto">
            <a:xfrm rot="10800000">
              <a:off x="3787" y="2750"/>
              <a:ext cx="453" cy="227"/>
            </a:xfrm>
            <a:prstGeom prst="rightArrow">
              <a:avLst>
                <a:gd name="adj1" fmla="val 50000"/>
                <a:gd name="adj2" fmla="val 49890"/>
              </a:avLst>
            </a:prstGeom>
            <a:solidFill>
              <a:srgbClr val="000066"/>
            </a:solidFill>
            <a:ln w="9525" algn="ctr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800"/>
            </a:p>
          </p:txBody>
        </p:sp>
      </p:grpSp>
      <p:grpSp>
        <p:nvGrpSpPr>
          <p:cNvPr id="33796" name="Grupo 25"/>
          <p:cNvGrpSpPr>
            <a:grpSpLocks/>
          </p:cNvGrpSpPr>
          <p:nvPr/>
        </p:nvGrpSpPr>
        <p:grpSpPr bwMode="auto">
          <a:xfrm>
            <a:off x="0" y="404813"/>
            <a:ext cx="9144000" cy="1081087"/>
            <a:chOff x="0" y="620713"/>
            <a:chExt cx="9144000" cy="1081087"/>
          </a:xfrm>
        </p:grpSpPr>
        <p:sp>
          <p:nvSpPr>
            <p:cNvPr id="33798" name="Rectangle 2"/>
            <p:cNvSpPr>
              <a:spLocks noChangeArrowheads="1"/>
            </p:cNvSpPr>
            <p:nvPr/>
          </p:nvSpPr>
          <p:spPr bwMode="auto">
            <a:xfrm>
              <a:off x="1476375" y="620713"/>
              <a:ext cx="7667625" cy="1079500"/>
            </a:xfrm>
            <a:prstGeom prst="rect">
              <a:avLst/>
            </a:prstGeom>
            <a:solidFill>
              <a:srgbClr val="0F95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800"/>
            </a:p>
          </p:txBody>
        </p:sp>
        <p:grpSp>
          <p:nvGrpSpPr>
            <p:cNvPr id="33799" name="Grupo 27"/>
            <p:cNvGrpSpPr>
              <a:grpSpLocks/>
            </p:cNvGrpSpPr>
            <p:nvPr/>
          </p:nvGrpSpPr>
          <p:grpSpPr bwMode="auto">
            <a:xfrm>
              <a:off x="0" y="620713"/>
              <a:ext cx="1639888" cy="1081087"/>
              <a:chOff x="0" y="620713"/>
              <a:chExt cx="1639888" cy="1081087"/>
            </a:xfrm>
          </p:grpSpPr>
          <p:sp>
            <p:nvSpPr>
              <p:cNvPr id="33800" name="Rectangle 3"/>
              <p:cNvSpPr>
                <a:spLocks noChangeArrowheads="1"/>
              </p:cNvSpPr>
              <p:nvPr/>
            </p:nvSpPr>
            <p:spPr bwMode="auto">
              <a:xfrm>
                <a:off x="0" y="620713"/>
                <a:ext cx="1619250" cy="1081087"/>
              </a:xfrm>
              <a:prstGeom prst="rect">
                <a:avLst/>
              </a:prstGeom>
              <a:solidFill>
                <a:srgbClr val="15D161"/>
              </a:solidFill>
              <a:ln w="9525">
                <a:solidFill>
                  <a:srgbClr val="15D16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1800"/>
              </a:p>
            </p:txBody>
          </p:sp>
          <p:pic>
            <p:nvPicPr>
              <p:cNvPr id="33801" name="Picture 4" descr="logo_ESALQ_200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0113" y="620713"/>
                <a:ext cx="739775" cy="1079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590550" y="3333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>
              <a:defRPr/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Tipos de canais de</a:t>
            </a:r>
          </a:p>
          <a:p>
            <a:pPr algn="r">
              <a:defRPr/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comercialização de hortaliças </a:t>
            </a:r>
          </a:p>
        </p:txBody>
      </p:sp>
    </p:spTree>
    <p:extLst>
      <p:ext uri="{BB962C8B-B14F-4D97-AF65-F5344CB8AC3E}">
        <p14:creationId xmlns:p14="http://schemas.microsoft.com/office/powerpoint/2010/main" val="11037526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CEA49E-D303-42D8-A636-B7CFF608E374}" type="slidenum">
              <a:rPr lang="en-US" altLang="en-US"/>
              <a:pPr>
                <a:defRPr/>
              </a:pPr>
              <a:t>47</a:t>
            </a:fld>
            <a:endParaRPr lang="en-US" altLang="en-US"/>
          </a:p>
        </p:txBody>
      </p:sp>
      <p:pic>
        <p:nvPicPr>
          <p:cNvPr id="7171" name="Picture 2" descr="ceages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79512" y="6021288"/>
            <a:ext cx="8964488" cy="446276"/>
          </a:xfrm>
          <a:prstGeom prst="rect">
            <a:avLst/>
          </a:prstGeom>
          <a:solidFill>
            <a:schemeClr val="tx1">
              <a:alpha val="4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CEAGESP – maior entreposto de fruta e hortaliças da América Latina</a:t>
            </a:r>
          </a:p>
        </p:txBody>
      </p:sp>
    </p:spTree>
    <p:extLst>
      <p:ext uri="{BB962C8B-B14F-4D97-AF65-F5344CB8AC3E}">
        <p14:creationId xmlns:p14="http://schemas.microsoft.com/office/powerpoint/2010/main" val="2261796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DSC050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77170"/>
            <a:ext cx="4224073" cy="316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5496" y="5445224"/>
            <a:ext cx="46085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Feira </a:t>
            </a:r>
            <a:r>
              <a:rPr lang="en-US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livre</a:t>
            </a:r>
            <a:r>
              <a:rPr lang="en-US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Mercado Central de Campinas, SP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716016" y="5445224"/>
            <a:ext cx="38874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Feira </a:t>
            </a:r>
            <a:r>
              <a:rPr lang="en-US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livre</a:t>
            </a:r>
            <a:r>
              <a:rPr lang="en-US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São José dos Campos, SP</a:t>
            </a:r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-21704" y="331688"/>
            <a:ext cx="9144000" cy="1081088"/>
            <a:chOff x="0" y="391"/>
            <a:chExt cx="5760" cy="681"/>
          </a:xfrm>
        </p:grpSpPr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930" y="391"/>
              <a:ext cx="4830" cy="680"/>
            </a:xfrm>
            <a:prstGeom prst="rect">
              <a:avLst/>
            </a:prstGeom>
            <a:solidFill>
              <a:srgbClr val="0F95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0" y="391"/>
              <a:ext cx="1020" cy="681"/>
            </a:xfrm>
            <a:prstGeom prst="rect">
              <a:avLst/>
            </a:prstGeom>
            <a:solidFill>
              <a:srgbClr val="15D161"/>
            </a:solidFill>
            <a:ln w="9360">
              <a:solidFill>
                <a:srgbClr val="15D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91"/>
              <a:ext cx="466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2" name="Título 1"/>
          <p:cNvSpPr txBox="1">
            <a:spLocks/>
          </p:cNvSpPr>
          <p:nvPr/>
        </p:nvSpPr>
        <p:spPr>
          <a:xfrm>
            <a:off x="539552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Mudanças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canais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comercialização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hortifrutis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0" name="Picture 2" descr="C:\Users\Paulo\Documents\Feira livre_SJC_S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77170"/>
            <a:ext cx="4299926" cy="316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639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395534" y="1700808"/>
            <a:ext cx="8392842" cy="4983242"/>
            <a:chOff x="395534" y="1700808"/>
            <a:chExt cx="8392842" cy="4983242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4" y="1700808"/>
              <a:ext cx="4845789" cy="3033464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960" y="3645024"/>
              <a:ext cx="4576416" cy="3039026"/>
            </a:xfrm>
            <a:prstGeom prst="rect">
              <a:avLst/>
            </a:prstGeom>
          </p:spPr>
        </p:pic>
        <p:sp>
          <p:nvSpPr>
            <p:cNvPr id="10" name="CaixaDeTexto 9"/>
            <p:cNvSpPr txBox="1"/>
            <p:nvPr/>
          </p:nvSpPr>
          <p:spPr>
            <a:xfrm>
              <a:off x="395534" y="6021288"/>
              <a:ext cx="3672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Loja da Rede </a:t>
              </a:r>
              <a:r>
                <a:rPr lang="pt-BR" dirty="0" err="1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Hortifruti</a:t>
              </a:r>
              <a:r>
                <a:rPr lang="pt-BR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na Barra, Rio de Janeiro, RJ</a:t>
              </a:r>
            </a:p>
          </p:txBody>
        </p:sp>
      </p:grpSp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-21704" y="331688"/>
            <a:ext cx="9144000" cy="1081088"/>
            <a:chOff x="0" y="391"/>
            <a:chExt cx="5760" cy="681"/>
          </a:xfrm>
        </p:grpSpPr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930" y="391"/>
              <a:ext cx="4830" cy="680"/>
            </a:xfrm>
            <a:prstGeom prst="rect">
              <a:avLst/>
            </a:prstGeom>
            <a:solidFill>
              <a:srgbClr val="0F95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0" y="391"/>
              <a:ext cx="1020" cy="681"/>
            </a:xfrm>
            <a:prstGeom prst="rect">
              <a:avLst/>
            </a:prstGeom>
            <a:solidFill>
              <a:srgbClr val="15D161"/>
            </a:solidFill>
            <a:ln w="9360">
              <a:solidFill>
                <a:srgbClr val="15D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91"/>
              <a:ext cx="466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6" name="Título 1"/>
          <p:cNvSpPr txBox="1">
            <a:spLocks/>
          </p:cNvSpPr>
          <p:nvPr/>
        </p:nvSpPr>
        <p:spPr>
          <a:xfrm>
            <a:off x="734888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Mudanças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canais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comercialização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hortifrutis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62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0" y="206375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latin typeface="Century Gothic" pitchFamily="34" charset="0"/>
              </a:rPr>
              <a:t>Frutos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-26988"/>
            <a:ext cx="9144000" cy="1295401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endParaRPr lang="pt-BR" sz="4000" b="1">
              <a:solidFill>
                <a:srgbClr val="0033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0" y="188913"/>
            <a:ext cx="9144000" cy="93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pt-BR" alt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Órgãos Comestíveis: Tubérculos</a:t>
            </a:r>
          </a:p>
          <a:p>
            <a:pPr algn="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pt-BR" alt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(Batata e Inhame/Cará) 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0" y="5661025"/>
            <a:ext cx="36353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2200" b="1" dirty="0">
                <a:latin typeface="+mn-lt"/>
              </a:rPr>
              <a:t>Cará (</a:t>
            </a:r>
            <a:r>
              <a:rPr lang="pt-BR" altLang="pt-BR" sz="2200" b="1" i="1" dirty="0" err="1">
                <a:latin typeface="+mn-lt"/>
              </a:rPr>
              <a:t>Dioscorea</a:t>
            </a:r>
            <a:r>
              <a:rPr lang="pt-BR" altLang="pt-BR" sz="2200" b="1" i="1" dirty="0">
                <a:latin typeface="+mn-lt"/>
              </a:rPr>
              <a:t> </a:t>
            </a:r>
            <a:r>
              <a:rPr lang="pt-BR" altLang="pt-BR" sz="2200" b="1" i="1" dirty="0" err="1">
                <a:latin typeface="+mn-lt"/>
              </a:rPr>
              <a:t>alata</a:t>
            </a:r>
            <a:r>
              <a:rPr lang="pt-BR" altLang="pt-BR" sz="2200" b="1" dirty="0">
                <a:latin typeface="+mn-lt"/>
              </a:rPr>
              <a:t>)</a:t>
            </a:r>
            <a:r>
              <a:rPr lang="pt-BR" altLang="pt-BR" sz="2200" dirty="0">
                <a:latin typeface="+mn-lt"/>
              </a:rPr>
              <a:t> </a:t>
            </a:r>
          </a:p>
        </p:txBody>
      </p:sp>
      <p:pic>
        <p:nvPicPr>
          <p:cNvPr id="11270" name="Picture 6" descr="cara-inhame-P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7875"/>
            <a:ext cx="9144000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4392613" y="5661025"/>
            <a:ext cx="475138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2200" b="1" dirty="0">
                <a:latin typeface="+mn-lt"/>
              </a:rPr>
              <a:t>Inhame (</a:t>
            </a:r>
            <a:r>
              <a:rPr lang="pt-BR" altLang="pt-BR" sz="2200" b="1" i="1" dirty="0" err="1">
                <a:latin typeface="+mn-lt"/>
              </a:rPr>
              <a:t>Dioscorea</a:t>
            </a:r>
            <a:r>
              <a:rPr lang="pt-BR" altLang="pt-BR" sz="2200" b="1" i="1" dirty="0">
                <a:latin typeface="+mn-lt"/>
              </a:rPr>
              <a:t> </a:t>
            </a:r>
            <a:r>
              <a:rPr lang="pt-BR" altLang="pt-BR" sz="2200" b="1" i="1" dirty="0" err="1">
                <a:latin typeface="+mn-lt"/>
              </a:rPr>
              <a:t>cayennensis</a:t>
            </a:r>
            <a:r>
              <a:rPr lang="pt-BR" altLang="pt-BR" sz="2200" b="1" dirty="0">
                <a:latin typeface="+mn-lt"/>
              </a:rPr>
              <a:t>)</a:t>
            </a:r>
            <a:r>
              <a:rPr lang="pt-BR" altLang="pt-BR" sz="22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657567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827584" y="1664543"/>
            <a:ext cx="7777356" cy="5076825"/>
            <a:chOff x="793" y="981"/>
            <a:chExt cx="4526" cy="3198"/>
          </a:xfrm>
        </p:grpSpPr>
        <p:pic>
          <p:nvPicPr>
            <p:cNvPr id="6" name="Picture 8" descr="dalben-set200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981"/>
              <a:ext cx="4264" cy="3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2869" y="3923"/>
              <a:ext cx="245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Supermercados</a:t>
              </a: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Dalben</a:t>
              </a: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Campinas-SP</a:t>
              </a:r>
            </a:p>
          </p:txBody>
        </p:sp>
      </p:grp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-21704" y="331688"/>
            <a:ext cx="9144000" cy="1081088"/>
            <a:chOff x="0" y="391"/>
            <a:chExt cx="5760" cy="681"/>
          </a:xfrm>
        </p:grpSpPr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930" y="391"/>
              <a:ext cx="4830" cy="680"/>
            </a:xfrm>
            <a:prstGeom prst="rect">
              <a:avLst/>
            </a:prstGeom>
            <a:solidFill>
              <a:srgbClr val="0F95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0" y="391"/>
              <a:ext cx="1020" cy="681"/>
            </a:xfrm>
            <a:prstGeom prst="rect">
              <a:avLst/>
            </a:prstGeom>
            <a:solidFill>
              <a:srgbClr val="15D161"/>
            </a:solidFill>
            <a:ln w="9360">
              <a:solidFill>
                <a:srgbClr val="15D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91"/>
              <a:ext cx="466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3" name="Título 1"/>
          <p:cNvSpPr txBox="1">
            <a:spLocks/>
          </p:cNvSpPr>
          <p:nvPr/>
        </p:nvSpPr>
        <p:spPr>
          <a:xfrm>
            <a:off x="395536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Mudanças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canais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comercialização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hortifrutis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00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828676" y="1557338"/>
            <a:ext cx="7415213" cy="5060950"/>
            <a:chOff x="604" y="981"/>
            <a:chExt cx="4671" cy="3188"/>
          </a:xfrm>
        </p:grpSpPr>
        <p:pic>
          <p:nvPicPr>
            <p:cNvPr id="5" name="Picture 9" descr="DSC05104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981"/>
              <a:ext cx="4663" cy="3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604" y="3929"/>
              <a:ext cx="244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dirty="0" err="1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Frutaria</a:t>
              </a:r>
              <a:r>
                <a:rPr lang="en-US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Rio das </a:t>
              </a:r>
              <a:r>
                <a:rPr lang="en-US" dirty="0" err="1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Pedras</a:t>
              </a:r>
              <a:r>
                <a:rPr lang="en-US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Campinas-SP</a:t>
              </a:r>
            </a:p>
          </p:txBody>
        </p:sp>
      </p:grp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-21704" y="331688"/>
            <a:ext cx="9144000" cy="1081088"/>
            <a:chOff x="0" y="391"/>
            <a:chExt cx="5760" cy="681"/>
          </a:xfrm>
        </p:grpSpPr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930" y="391"/>
              <a:ext cx="4830" cy="680"/>
            </a:xfrm>
            <a:prstGeom prst="rect">
              <a:avLst/>
            </a:prstGeom>
            <a:solidFill>
              <a:srgbClr val="0F95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0" y="391"/>
              <a:ext cx="1020" cy="681"/>
            </a:xfrm>
            <a:prstGeom prst="rect">
              <a:avLst/>
            </a:prstGeom>
            <a:solidFill>
              <a:srgbClr val="15D161"/>
            </a:solidFill>
            <a:ln w="9360">
              <a:solidFill>
                <a:srgbClr val="15D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91"/>
              <a:ext cx="466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2" name="Título 1"/>
          <p:cNvSpPr txBox="1">
            <a:spLocks/>
          </p:cNvSpPr>
          <p:nvPr/>
        </p:nvSpPr>
        <p:spPr>
          <a:xfrm>
            <a:off x="251520" y="341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Mudanças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canais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comercialização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hortifrutis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31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Nos últimos 25 anos a produção de hortaliças se expandiu na Chapada Diamantina-BA, São Gotardo-MG e no cerrado goiano;</a:t>
            </a:r>
          </a:p>
          <a:p>
            <a:r>
              <a:rPr lang="pt-BR" dirty="0"/>
              <a:t>Vantagens competitivas dessas áreas: </a:t>
            </a:r>
          </a:p>
          <a:p>
            <a:pPr lvl="1"/>
            <a:r>
              <a:rPr lang="pt-BR" dirty="0"/>
              <a:t>clima favorável;</a:t>
            </a:r>
          </a:p>
          <a:p>
            <a:pPr lvl="1"/>
            <a:r>
              <a:rPr lang="pt-BR" dirty="0"/>
              <a:t>topografia adequada à mecanização;</a:t>
            </a:r>
          </a:p>
          <a:p>
            <a:pPr lvl="1"/>
            <a:r>
              <a:rPr lang="pt-BR" dirty="0"/>
              <a:t>custo menor da terra em comparação ao das zonas tradicionais de produção, como SP;</a:t>
            </a:r>
          </a:p>
          <a:p>
            <a:pPr lvl="1"/>
            <a:r>
              <a:rPr lang="pt-BR" dirty="0"/>
              <a:t>intensa utilização de tecnologia e insumos modernos, como cultivares híbridas de alto potencial produtivo;</a:t>
            </a:r>
          </a:p>
          <a:p>
            <a:pPr lvl="1"/>
            <a:r>
              <a:rPr lang="pt-BR" dirty="0"/>
              <a:t>produtores com melhor nível de gestão agrícola.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0" y="188640"/>
            <a:ext cx="9144000" cy="1152798"/>
            <a:chOff x="0" y="188640"/>
            <a:chExt cx="9144000" cy="1152798"/>
          </a:xfrm>
        </p:grpSpPr>
        <p:grpSp>
          <p:nvGrpSpPr>
            <p:cNvPr id="5" name="Group 2"/>
            <p:cNvGrpSpPr>
              <a:grpSpLocks/>
            </p:cNvGrpSpPr>
            <p:nvPr/>
          </p:nvGrpSpPr>
          <p:grpSpPr bwMode="auto">
            <a:xfrm>
              <a:off x="0" y="260350"/>
              <a:ext cx="9144000" cy="1081088"/>
              <a:chOff x="0" y="391"/>
              <a:chExt cx="5760" cy="681"/>
            </a:xfrm>
          </p:grpSpPr>
          <p:sp>
            <p:nvSpPr>
              <p:cNvPr id="7" name="Rectangle 3"/>
              <p:cNvSpPr>
                <a:spLocks noChangeArrowheads="1"/>
              </p:cNvSpPr>
              <p:nvPr/>
            </p:nvSpPr>
            <p:spPr bwMode="auto">
              <a:xfrm>
                <a:off x="930" y="391"/>
                <a:ext cx="4830" cy="680"/>
              </a:xfrm>
              <a:prstGeom prst="rect">
                <a:avLst/>
              </a:prstGeom>
              <a:solidFill>
                <a:srgbClr val="0F954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sp>
            <p:nvSpPr>
              <p:cNvPr id="8" name="Rectangle 4"/>
              <p:cNvSpPr>
                <a:spLocks noChangeArrowheads="1"/>
              </p:cNvSpPr>
              <p:nvPr/>
            </p:nvSpPr>
            <p:spPr bwMode="auto">
              <a:xfrm>
                <a:off x="0" y="391"/>
                <a:ext cx="1020" cy="681"/>
              </a:xfrm>
              <a:prstGeom prst="rect">
                <a:avLst/>
              </a:prstGeom>
              <a:solidFill>
                <a:srgbClr val="15D161"/>
              </a:solidFill>
              <a:ln w="9360">
                <a:solidFill>
                  <a:srgbClr val="15D16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pic>
            <p:nvPicPr>
              <p:cNvPr id="9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" y="391"/>
                <a:ext cx="466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" name="Título 1"/>
            <p:cNvSpPr txBox="1">
              <a:spLocks/>
            </p:cNvSpPr>
            <p:nvPr/>
          </p:nvSpPr>
          <p:spPr>
            <a:xfrm>
              <a:off x="251520" y="188640"/>
              <a:ext cx="864096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Título 1"/>
          <p:cNvSpPr txBox="1">
            <a:spLocks/>
          </p:cNvSpPr>
          <p:nvPr/>
        </p:nvSpPr>
        <p:spPr>
          <a:xfrm>
            <a:off x="806896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Expansão da produção de hortaliças</a:t>
            </a:r>
          </a:p>
          <a:p>
            <a:pPr algn="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novas fronteiras agrícolas</a:t>
            </a:r>
          </a:p>
        </p:txBody>
      </p:sp>
    </p:spTree>
    <p:extLst>
      <p:ext uri="{BB962C8B-B14F-4D97-AF65-F5344CB8AC3E}">
        <p14:creationId xmlns:p14="http://schemas.microsoft.com/office/powerpoint/2010/main" val="15313293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Arquivos de PCTMelo\Imagens-1\Imagens Hortaliças\Batata\Lavouras\ChapadaBA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-1" y="44624"/>
            <a:ext cx="918051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Pivôs da Fazenda </a:t>
            </a:r>
            <a:r>
              <a:rPr lang="pt-BR" sz="3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Bagisa</a:t>
            </a:r>
            <a:r>
              <a:rPr lang="pt-BR" sz="3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Chapada Diamantina, BA</a:t>
            </a:r>
          </a:p>
        </p:txBody>
      </p:sp>
    </p:spTree>
    <p:extLst>
      <p:ext uri="{BB962C8B-B14F-4D97-AF65-F5344CB8AC3E}">
        <p14:creationId xmlns:p14="http://schemas.microsoft.com/office/powerpoint/2010/main" val="21693825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hapadaBA-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6771" name="Text Box 3"/>
          <p:cNvSpPr txBox="1">
            <a:spLocks noChangeArrowheads="1"/>
          </p:cNvSpPr>
          <p:nvPr/>
        </p:nvSpPr>
        <p:spPr bwMode="auto">
          <a:xfrm>
            <a:off x="-1" y="6165850"/>
            <a:ext cx="918051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Lavoura de batata, Chapada Diamantina, BA</a:t>
            </a:r>
          </a:p>
        </p:txBody>
      </p:sp>
    </p:spTree>
    <p:extLst>
      <p:ext uri="{BB962C8B-B14F-4D97-AF65-F5344CB8AC3E}">
        <p14:creationId xmlns:p14="http://schemas.microsoft.com/office/powerpoint/2010/main" val="23093792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Arquivos de PCTMelo\Imagens-1\Imagens Hortaliças\Cenoura\Diversas\Carrot-SaoGotardo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-1" y="6165850"/>
            <a:ext cx="918051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Lavoura de cenoura, São Gotardo, MG</a:t>
            </a:r>
          </a:p>
        </p:txBody>
      </p:sp>
    </p:spTree>
    <p:extLst>
      <p:ext uri="{BB962C8B-B14F-4D97-AF65-F5344CB8AC3E}">
        <p14:creationId xmlns:p14="http://schemas.microsoft.com/office/powerpoint/2010/main" val="590198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om-ind-goianési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0" y="333375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pt-BR" sz="32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Lavoura</a:t>
            </a:r>
            <a:r>
              <a:rPr lang="en-US" altLang="pt-BR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de </a:t>
            </a:r>
            <a:r>
              <a:rPr lang="en-US" altLang="pt-BR" sz="32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tomate</a:t>
            </a:r>
            <a:r>
              <a:rPr lang="en-US" altLang="pt-BR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industrial, </a:t>
            </a:r>
            <a:r>
              <a:rPr lang="en-US" altLang="pt-BR" sz="32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Goianésia</a:t>
            </a:r>
            <a:r>
              <a:rPr lang="en-US" altLang="pt-BR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GO</a:t>
            </a:r>
          </a:p>
        </p:txBody>
      </p:sp>
    </p:spTree>
    <p:extLst>
      <p:ext uri="{BB962C8B-B14F-4D97-AF65-F5344CB8AC3E}">
        <p14:creationId xmlns:p14="http://schemas.microsoft.com/office/powerpoint/2010/main" val="42511598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1927373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Produção de mudas em bandejas com substrato; </a:t>
            </a:r>
          </a:p>
          <a:p>
            <a:r>
              <a:rPr lang="pt-BR" dirty="0"/>
              <a:t>Expansão do uso de sementes híbridas em várias espécies; </a:t>
            </a:r>
          </a:p>
          <a:p>
            <a:r>
              <a:rPr lang="pt-BR" dirty="0"/>
              <a:t>Mudas enxertadas; </a:t>
            </a:r>
          </a:p>
          <a:p>
            <a:r>
              <a:rPr lang="pt-BR" dirty="0"/>
              <a:t>Minitubérculos de batata; </a:t>
            </a:r>
          </a:p>
          <a:p>
            <a:r>
              <a:rPr lang="pt-BR" dirty="0"/>
              <a:t>Plantio e colheita mecanizados; </a:t>
            </a:r>
          </a:p>
          <a:p>
            <a:r>
              <a:rPr lang="pt-BR" dirty="0"/>
              <a:t>Fertirrigação; </a:t>
            </a:r>
          </a:p>
          <a:p>
            <a:r>
              <a:rPr lang="pt-BR" dirty="0"/>
              <a:t>Avanços tecnológicos </a:t>
            </a:r>
            <a:r>
              <a:rPr lang="pt-BR" altLang="pt-BR" dirty="0">
                <a:sym typeface="Wingdings" pitchFamily="2" charset="2"/>
              </a:rPr>
              <a:t> </a:t>
            </a:r>
            <a:r>
              <a:rPr lang="pt-BR" dirty="0" err="1"/>
              <a:t>agrotêxtil</a:t>
            </a:r>
            <a:r>
              <a:rPr lang="pt-BR" dirty="0"/>
              <a:t>, </a:t>
            </a:r>
            <a:r>
              <a:rPr lang="pt-BR" i="1" dirty="0" err="1"/>
              <a:t>mulchings</a:t>
            </a:r>
            <a:r>
              <a:rPr lang="pt-BR" dirty="0"/>
              <a:t>, telas, GPS, </a:t>
            </a:r>
            <a:r>
              <a:rPr lang="pt-BR" dirty="0" err="1"/>
              <a:t>drones</a:t>
            </a:r>
            <a:r>
              <a:rPr lang="pt-BR" dirty="0"/>
              <a:t>, sistemas de alerta etc.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b="1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grpSp>
        <p:nvGrpSpPr>
          <p:cNvPr id="4" name="Grupo 3"/>
          <p:cNvGrpSpPr/>
          <p:nvPr/>
        </p:nvGrpSpPr>
        <p:grpSpPr>
          <a:xfrm>
            <a:off x="0" y="188640"/>
            <a:ext cx="9144000" cy="1152798"/>
            <a:chOff x="0" y="188640"/>
            <a:chExt cx="9144000" cy="1152798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0" y="260350"/>
              <a:ext cx="9144000" cy="1081088"/>
              <a:chOff x="0" y="391"/>
              <a:chExt cx="5760" cy="681"/>
            </a:xfrm>
          </p:grpSpPr>
          <p:sp>
            <p:nvSpPr>
              <p:cNvPr id="8" name="Rectangle 3"/>
              <p:cNvSpPr>
                <a:spLocks noChangeArrowheads="1"/>
              </p:cNvSpPr>
              <p:nvPr/>
            </p:nvSpPr>
            <p:spPr bwMode="auto">
              <a:xfrm>
                <a:off x="930" y="391"/>
                <a:ext cx="4830" cy="680"/>
              </a:xfrm>
              <a:prstGeom prst="rect">
                <a:avLst/>
              </a:prstGeom>
              <a:solidFill>
                <a:srgbClr val="0F954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sp>
            <p:nvSpPr>
              <p:cNvPr id="9" name="Rectangle 4"/>
              <p:cNvSpPr>
                <a:spLocks noChangeArrowheads="1"/>
              </p:cNvSpPr>
              <p:nvPr/>
            </p:nvSpPr>
            <p:spPr bwMode="auto">
              <a:xfrm>
                <a:off x="0" y="391"/>
                <a:ext cx="1020" cy="681"/>
              </a:xfrm>
              <a:prstGeom prst="rect">
                <a:avLst/>
              </a:prstGeom>
              <a:solidFill>
                <a:srgbClr val="15D161"/>
              </a:solidFill>
              <a:ln w="9360">
                <a:solidFill>
                  <a:srgbClr val="15D16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pic>
            <p:nvPicPr>
              <p:cNvPr id="10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" y="391"/>
                <a:ext cx="466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" name="Título 1"/>
            <p:cNvSpPr txBox="1">
              <a:spLocks/>
            </p:cNvSpPr>
            <p:nvPr/>
          </p:nvSpPr>
          <p:spPr>
            <a:xfrm>
              <a:off x="251520" y="188640"/>
              <a:ext cx="864096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Título 1"/>
          <p:cNvSpPr txBox="1">
            <a:spLocks/>
          </p:cNvSpPr>
          <p:nvPr/>
        </p:nvSpPr>
        <p:spPr>
          <a:xfrm>
            <a:off x="457200" y="413792"/>
            <a:ext cx="84352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br>
              <a:rPr lang="pt-BR" b="1" dirty="0"/>
            </a:br>
            <a:r>
              <a:rPr lang="pt-BR" sz="1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Inovações </a:t>
            </a:r>
            <a:r>
              <a:rPr lang="pt-BR" sz="1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pt-BR" sz="1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modernização do setor</a:t>
            </a:r>
          </a:p>
          <a:p>
            <a:pPr algn="r"/>
            <a:r>
              <a:rPr lang="pt-BR" sz="1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produtivo de hortaliças </a:t>
            </a:r>
            <a:br>
              <a:rPr lang="pt-BR" sz="1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1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99283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79388" y="260350"/>
            <a:ext cx="8856662" cy="6481763"/>
            <a:chOff x="179388" y="260350"/>
            <a:chExt cx="8856662" cy="6481763"/>
          </a:xfrm>
        </p:grpSpPr>
        <p:pic>
          <p:nvPicPr>
            <p:cNvPr id="52228" name="Picture 4" descr="alerta-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260350"/>
              <a:ext cx="4321175" cy="3097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230" name="Picture 6" descr="armadilha_tom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260350"/>
              <a:ext cx="4176712" cy="3097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243" name="Picture 19" descr="Uso-Mulching_Araguari-2006-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3644900"/>
              <a:ext cx="4321175" cy="3097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244" name="Picture 20" descr="DSC0058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3644900"/>
              <a:ext cx="4176712" cy="3097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896619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5496" y="72009"/>
            <a:ext cx="9026719" cy="6741367"/>
            <a:chOff x="9777" y="0"/>
            <a:chExt cx="9026719" cy="6741367"/>
          </a:xfrm>
        </p:grpSpPr>
        <p:pic>
          <p:nvPicPr>
            <p:cNvPr id="2" name="Picture 2" descr="D:\Fotos LED\foto 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8" y="0"/>
              <a:ext cx="4416488" cy="3312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5" descr="d:\Users\Renes\Desktop\Fotos experimento\IMG_20140622_17135063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42" r="10751"/>
            <a:stretch/>
          </p:blipFill>
          <p:spPr bwMode="auto">
            <a:xfrm>
              <a:off x="4572000" y="0"/>
              <a:ext cx="4450739" cy="3284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698" name="Picture 2" descr="C:\Users\Paulo\Documents\Palestra SIBA_2015\drone-0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7" y="3429000"/>
              <a:ext cx="4416489" cy="3312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699" name="Picture 3" descr="C:\Users\Paulo\Documents\Palestra SIBA_2015\drone-05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447755"/>
              <a:ext cx="4464496" cy="3293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20569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0" y="206375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latin typeface="Century Gothic" pitchFamily="34" charset="0"/>
              </a:rPr>
              <a:t>Frutos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-26988"/>
            <a:ext cx="9144000" cy="1295401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endParaRPr lang="pt-BR" sz="4000" b="1">
              <a:solidFill>
                <a:srgbClr val="0033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0" y="188913"/>
            <a:ext cx="9144000" cy="93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pt-BR" alt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Órgãos Comestíveis: Tubérculos</a:t>
            </a:r>
          </a:p>
          <a:p>
            <a:pPr algn="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pt-BR" alt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(Inhame/Cará e Batata) </a:t>
            </a:r>
          </a:p>
        </p:txBody>
      </p:sp>
      <p:pic>
        <p:nvPicPr>
          <p:cNvPr id="12293" name="Picture 5" descr="Imagem14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413"/>
            <a:ext cx="9144000" cy="571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446901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79388" y="188913"/>
            <a:ext cx="8785225" cy="6570662"/>
            <a:chOff x="179388" y="188913"/>
            <a:chExt cx="8785225" cy="6570662"/>
          </a:xfrm>
        </p:grpSpPr>
        <p:pic>
          <p:nvPicPr>
            <p:cNvPr id="190468" name="Picture 4" descr="melão_estufa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900" y="188913"/>
              <a:ext cx="4176713" cy="3168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469" name="Picture 5" descr="abóbora-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3573463"/>
              <a:ext cx="4249737" cy="3186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470" name="Picture 6" descr="tom_estufa-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900" y="3573463"/>
              <a:ext cx="4176713" cy="3168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472" name="Picture 8" descr="Bat_Hidrop1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188913"/>
              <a:ext cx="4249737" cy="3186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166671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476375" y="404813"/>
            <a:ext cx="7667625" cy="1079500"/>
          </a:xfrm>
          <a:prstGeom prst="rect">
            <a:avLst/>
          </a:prstGeom>
          <a:solidFill>
            <a:srgbClr val="0F954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404813"/>
            <a:ext cx="1619250" cy="1081087"/>
          </a:xfrm>
          <a:prstGeom prst="rect">
            <a:avLst/>
          </a:prstGeom>
          <a:solidFill>
            <a:srgbClr val="15D161"/>
          </a:solidFill>
          <a:ln w="9525">
            <a:solidFill>
              <a:srgbClr val="15D16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30724" name="Picture 4" descr="logo_ESALQ_2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04813"/>
            <a:ext cx="7397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653" name="Rectangle 5"/>
          <p:cNvSpPr>
            <a:spLocks noGrp="1" noChangeArrowheads="1"/>
          </p:cNvSpPr>
          <p:nvPr>
            <p:ph type="title"/>
          </p:nvPr>
        </p:nvSpPr>
        <p:spPr>
          <a:xfrm>
            <a:off x="663575" y="341313"/>
            <a:ext cx="8229600" cy="1143000"/>
          </a:xfrm>
        </p:spPr>
        <p:txBody>
          <a:bodyPr/>
          <a:lstStyle/>
          <a:p>
            <a:pPr algn="r" eaLnBrk="1" hangingPunct="1">
              <a:lnSpc>
                <a:spcPct val="85000"/>
              </a:lnSpc>
              <a:defRPr/>
            </a:pP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Produção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mudas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bandejas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0726" name="Picture 2" descr="C:\Arquivos de PCTMelo\Imagens-1\Imagens Hortaliças\Tomate\Imagens_Tom Ind Vivati_GO\Vivati_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9663"/>
            <a:ext cx="9180513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CaixaDeTexto 3"/>
          <p:cNvSpPr txBox="1">
            <a:spLocks noChangeArrowheads="1"/>
          </p:cNvSpPr>
          <p:nvPr/>
        </p:nvSpPr>
        <p:spPr bwMode="auto">
          <a:xfrm>
            <a:off x="0" y="5876925"/>
            <a:ext cx="9144000" cy="36988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pt-BR" altLang="pt-BR" b="1"/>
              <a:t>Produção de mudas de tomate industrial em larga escala no cerrado goiano.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84313"/>
            <a:ext cx="4032250" cy="537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75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tângulo 3"/>
          <p:cNvSpPr>
            <a:spLocks noChangeArrowheads="1"/>
          </p:cNvSpPr>
          <p:nvPr/>
        </p:nvSpPr>
        <p:spPr bwMode="auto">
          <a:xfrm>
            <a:off x="323850" y="2060575"/>
            <a:ext cx="820896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pt-BR" altLang="pt-BR" sz="3200" u="none"/>
          </a:p>
          <a:p>
            <a:pPr eaLnBrk="1" hangingPunct="1"/>
            <a:endParaRPr lang="pt-BR" altLang="pt-BR" sz="2800" u="none">
              <a:sym typeface="Wingdings 3" pitchFamily="18" charset="2"/>
            </a:endParaRPr>
          </a:p>
          <a:p>
            <a:pPr eaLnBrk="1" hangingPunct="1"/>
            <a:r>
              <a:rPr lang="pt-BR" altLang="pt-BR" sz="2800" u="none">
                <a:sym typeface="Wingdings 3" pitchFamily="18" charset="2"/>
              </a:rPr>
              <a:t> </a:t>
            </a:r>
            <a:endParaRPr lang="pt-BR" altLang="pt-BR" sz="2800" u="none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50825" y="1700808"/>
            <a:ext cx="8281988" cy="727075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pt-BR" sz="11200" b="0" dirty="0">
                <a:latin typeface="+mj-lt"/>
              </a:rPr>
              <a:t>Enxertia por </a:t>
            </a:r>
            <a:r>
              <a:rPr lang="pt-BR" sz="11200" b="0" dirty="0" err="1">
                <a:latin typeface="+mj-lt"/>
              </a:rPr>
              <a:t>garfagem</a:t>
            </a:r>
            <a:r>
              <a:rPr lang="pt-BR" sz="11200" b="0" dirty="0">
                <a:latin typeface="+mj-lt"/>
              </a:rPr>
              <a:t> em tomate de mesa*</a:t>
            </a:r>
          </a:p>
          <a:p>
            <a:pPr>
              <a:defRPr/>
            </a:pPr>
            <a:endParaRPr lang="pt-BR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pt-BR" dirty="0"/>
              <a:t> </a:t>
            </a:r>
          </a:p>
        </p:txBody>
      </p:sp>
      <p:grpSp>
        <p:nvGrpSpPr>
          <p:cNvPr id="44037" name="Grupo 8"/>
          <p:cNvGrpSpPr>
            <a:grpSpLocks/>
          </p:cNvGrpSpPr>
          <p:nvPr/>
        </p:nvGrpSpPr>
        <p:grpSpPr bwMode="auto">
          <a:xfrm>
            <a:off x="323850" y="2420888"/>
            <a:ext cx="8431213" cy="3294062"/>
            <a:chOff x="323528" y="2872524"/>
            <a:chExt cx="8431571" cy="3292779"/>
          </a:xfrm>
        </p:grpSpPr>
        <p:pic>
          <p:nvPicPr>
            <p:cNvPr id="44039" name="Imagem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7" y="2872524"/>
              <a:ext cx="2520280" cy="3292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0" name="Imagem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876606"/>
              <a:ext cx="3206480" cy="3288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1" name="Picture 2" descr="C:\Users\Paulo\Documents\enxertia tomate-3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8577" y="2876606"/>
              <a:ext cx="2466522" cy="3288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8" name="CaixaDeTexto 7"/>
          <p:cNvSpPr txBox="1">
            <a:spLocks noChangeArrowheads="1"/>
          </p:cNvSpPr>
          <p:nvPr/>
        </p:nvSpPr>
        <p:spPr bwMode="auto">
          <a:xfrm>
            <a:off x="323850" y="5877272"/>
            <a:ext cx="8431213" cy="385763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t-BR" altLang="pt-BR" sz="1900" b="1" u="none" dirty="0"/>
              <a:t>*</a:t>
            </a:r>
            <a:r>
              <a:rPr lang="pt-BR" altLang="pt-BR" sz="1900" b="1" u="none" dirty="0">
                <a:latin typeface="+mn-lt"/>
              </a:rPr>
              <a:t>Utilizado no cultivo de híbridos de alto valor agregado em estufas agrícolas  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0" y="188640"/>
            <a:ext cx="9144000" cy="1152798"/>
            <a:chOff x="0" y="188640"/>
            <a:chExt cx="9144000" cy="1152798"/>
          </a:xfrm>
        </p:grpSpPr>
        <p:grpSp>
          <p:nvGrpSpPr>
            <p:cNvPr id="11" name="Group 2"/>
            <p:cNvGrpSpPr>
              <a:grpSpLocks/>
            </p:cNvGrpSpPr>
            <p:nvPr/>
          </p:nvGrpSpPr>
          <p:grpSpPr bwMode="auto">
            <a:xfrm>
              <a:off x="0" y="260350"/>
              <a:ext cx="9144000" cy="1081088"/>
              <a:chOff x="0" y="391"/>
              <a:chExt cx="5760" cy="681"/>
            </a:xfrm>
          </p:grpSpPr>
          <p:sp>
            <p:nvSpPr>
              <p:cNvPr id="13" name="Rectangle 3"/>
              <p:cNvSpPr>
                <a:spLocks noChangeArrowheads="1"/>
              </p:cNvSpPr>
              <p:nvPr/>
            </p:nvSpPr>
            <p:spPr bwMode="auto">
              <a:xfrm>
                <a:off x="930" y="391"/>
                <a:ext cx="4830" cy="680"/>
              </a:xfrm>
              <a:prstGeom prst="rect">
                <a:avLst/>
              </a:prstGeom>
              <a:solidFill>
                <a:srgbClr val="0F954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sp>
            <p:nvSpPr>
              <p:cNvPr id="14" name="Rectangle 4"/>
              <p:cNvSpPr>
                <a:spLocks noChangeArrowheads="1"/>
              </p:cNvSpPr>
              <p:nvPr/>
            </p:nvSpPr>
            <p:spPr bwMode="auto">
              <a:xfrm>
                <a:off x="0" y="391"/>
                <a:ext cx="1020" cy="681"/>
              </a:xfrm>
              <a:prstGeom prst="rect">
                <a:avLst/>
              </a:prstGeom>
              <a:solidFill>
                <a:srgbClr val="15D161"/>
              </a:solidFill>
              <a:ln w="9360">
                <a:solidFill>
                  <a:srgbClr val="15D16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pic>
            <p:nvPicPr>
              <p:cNvPr id="15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" y="391"/>
                <a:ext cx="466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2" name="Título 1"/>
            <p:cNvSpPr txBox="1">
              <a:spLocks/>
            </p:cNvSpPr>
            <p:nvPr/>
          </p:nvSpPr>
          <p:spPr>
            <a:xfrm>
              <a:off x="251520" y="188640"/>
              <a:ext cx="864096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7" name="Título 1"/>
          <p:cNvSpPr txBox="1">
            <a:spLocks/>
          </p:cNvSpPr>
          <p:nvPr/>
        </p:nvSpPr>
        <p:spPr>
          <a:xfrm>
            <a:off x="323528" y="188640"/>
            <a:ext cx="86423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Métodos de propagação vegetativa</a:t>
            </a:r>
          </a:p>
          <a:p>
            <a:pPr algn="r">
              <a:defRPr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hortaliças</a:t>
            </a:r>
          </a:p>
        </p:txBody>
      </p:sp>
    </p:spTree>
    <p:extLst>
      <p:ext uri="{BB962C8B-B14F-4D97-AF65-F5344CB8AC3E}">
        <p14:creationId xmlns:p14="http://schemas.microsoft.com/office/powerpoint/2010/main" val="14087346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muda-cebol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51" name="Text Box 7"/>
          <p:cNvSpPr txBox="1">
            <a:spLocks noChangeArrowheads="1"/>
          </p:cNvSpPr>
          <p:nvPr/>
        </p:nvSpPr>
        <p:spPr bwMode="auto">
          <a:xfrm>
            <a:off x="0" y="6430963"/>
            <a:ext cx="9144000" cy="392112"/>
          </a:xfrm>
          <a:prstGeom prst="rect">
            <a:avLst/>
          </a:prstGeom>
          <a:solidFill>
            <a:srgbClr val="EAEF11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  <a:defRPr/>
            </a:pPr>
            <a:r>
              <a:rPr lang="pt-BR" sz="2600" b="1" u="none" dirty="0">
                <a:solidFill>
                  <a:srgbClr val="C00000"/>
                </a:solidFill>
                <a:latin typeface="+mj-lt"/>
              </a:rPr>
              <a:t>Produção de mudas de cebola em estufa agrícola.</a:t>
            </a:r>
          </a:p>
        </p:txBody>
      </p:sp>
      <p:pic>
        <p:nvPicPr>
          <p:cNvPr id="210952" name="Picture 8" descr="muda-cebol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14338"/>
            <a:ext cx="7056437" cy="5391150"/>
          </a:xfrm>
          <a:prstGeom prst="rect">
            <a:avLst/>
          </a:prstGeom>
          <a:noFill/>
          <a:ln w="9525">
            <a:solidFill>
              <a:srgbClr val="EAEF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46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Arquivos de PCTMelo\Imagens-1\Imagens Hortaliças\Tomate\FotoLavouras\tomcultestac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069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0" y="2781300"/>
            <a:ext cx="4572000" cy="615950"/>
          </a:xfrm>
          <a:prstGeom prst="rect">
            <a:avLst/>
          </a:prstGeom>
          <a:solidFill>
            <a:srgbClr val="FF9900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Tutoramento de tomate com estacas de bambu no sistema V invertido</a:t>
            </a:r>
          </a:p>
        </p:txBody>
      </p:sp>
      <p:pic>
        <p:nvPicPr>
          <p:cNvPr id="50180" name="Picture 6" descr="C:\Users\Paulo\Documents\tutor fitilh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0"/>
            <a:ext cx="4540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4572000" y="2813050"/>
            <a:ext cx="4608513" cy="615950"/>
          </a:xfrm>
          <a:prstGeom prst="rect">
            <a:avLst/>
          </a:prstGeom>
          <a:solidFill>
            <a:srgbClr val="FF9900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Tutoramento de tomate com o uso de fitilho e arame </a:t>
            </a:r>
          </a:p>
        </p:txBody>
      </p:sp>
      <p:pic>
        <p:nvPicPr>
          <p:cNvPr id="50182" name="Picture 5" descr="C:\Users\Paulo\Documents\tutoramento pimentão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455988"/>
            <a:ext cx="460851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34925" y="6197600"/>
            <a:ext cx="4537075" cy="615950"/>
          </a:xfrm>
          <a:prstGeom prst="rect">
            <a:avLst/>
          </a:prstGeom>
          <a:solidFill>
            <a:srgbClr val="FF9900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Tutoramento vertical de pimentão com o uso de fitilho </a:t>
            </a:r>
          </a:p>
        </p:txBody>
      </p:sp>
      <p:pic>
        <p:nvPicPr>
          <p:cNvPr id="50184" name="Image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3429000"/>
            <a:ext cx="45370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643438" y="6197600"/>
            <a:ext cx="4537075" cy="615950"/>
          </a:xfrm>
          <a:prstGeom prst="rect">
            <a:avLst/>
          </a:prstGeom>
          <a:solidFill>
            <a:srgbClr val="FF9900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Tutoramento vertical de pepino com o uso de fitilho </a:t>
            </a:r>
          </a:p>
        </p:txBody>
      </p:sp>
    </p:spTree>
    <p:extLst>
      <p:ext uri="{BB962C8B-B14F-4D97-AF65-F5344CB8AC3E}">
        <p14:creationId xmlns:p14="http://schemas.microsoft.com/office/powerpoint/2010/main" val="1954936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339752" y="2138543"/>
            <a:ext cx="6624736" cy="2874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pt-BR" sz="3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Fatores que têm contribuído: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</a:pPr>
            <a:r>
              <a:rPr lang="pt-BR" sz="2800" b="0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- Mudanças no hábito de  consumo;</a:t>
            </a:r>
          </a:p>
          <a:p>
            <a:pPr marL="627063" lvl="1" indent="-169863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</a:pPr>
            <a:r>
              <a:rPr lang="pt-BR" sz="2800" b="0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- Aumento da participação das  redes de  supermercados e dos varejões;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</a:pPr>
            <a:r>
              <a:rPr lang="pt-BR" sz="2800" b="0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- Inovações tecnológicas;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</a:pPr>
            <a:r>
              <a:rPr lang="pt-BR" sz="2800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- Lançamento de produtos diferenciados.</a:t>
            </a:r>
            <a:endParaRPr lang="pt-BR" sz="2800" b="0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 3" pitchFamily="18" charset="2"/>
            </a:endParaRP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35496" y="1668434"/>
            <a:ext cx="2116383" cy="5144941"/>
            <a:chOff x="0" y="210"/>
            <a:chExt cx="1655" cy="3946"/>
          </a:xfrm>
        </p:grpSpPr>
        <p:pic>
          <p:nvPicPr>
            <p:cNvPr id="6" name="Picture 6" descr="Imagem22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6"/>
              <a:ext cx="1474" cy="1105"/>
            </a:xfrm>
            <a:prstGeom prst="rect">
              <a:avLst/>
            </a:prstGeom>
            <a:noFill/>
            <a:ln w="28575">
              <a:solidFill>
                <a:srgbClr val="0033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7" descr="DSC0184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22"/>
              <a:ext cx="1338" cy="1004"/>
            </a:xfrm>
            <a:prstGeom prst="rect">
              <a:avLst/>
            </a:prstGeom>
            <a:noFill/>
            <a:ln w="28575">
              <a:solidFill>
                <a:srgbClr val="0033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Minim-Proc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34"/>
              <a:ext cx="1247" cy="935"/>
            </a:xfrm>
            <a:prstGeom prst="rect">
              <a:avLst/>
            </a:prstGeom>
            <a:noFill/>
            <a:ln w="28575">
              <a:solidFill>
                <a:srgbClr val="0033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9" descr="Misc-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82"/>
              <a:ext cx="1020" cy="752"/>
            </a:xfrm>
            <a:prstGeom prst="rect">
              <a:avLst/>
            </a:prstGeom>
            <a:noFill/>
            <a:ln w="28575">
              <a:solidFill>
                <a:srgbClr val="0033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0" y="210"/>
              <a:ext cx="1655" cy="3946"/>
            </a:xfrm>
            <a:prstGeom prst="rect">
              <a:avLst/>
            </a:prstGeom>
            <a:noFill/>
            <a:ln w="28575">
              <a:solidFill>
                <a:srgbClr val="0033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-21704" y="331688"/>
            <a:ext cx="9144000" cy="1081088"/>
            <a:chOff x="0" y="391"/>
            <a:chExt cx="5760" cy="681"/>
          </a:xfrm>
        </p:grpSpPr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930" y="391"/>
              <a:ext cx="4830" cy="680"/>
            </a:xfrm>
            <a:prstGeom prst="rect">
              <a:avLst/>
            </a:prstGeom>
            <a:solidFill>
              <a:srgbClr val="0F95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0" y="391"/>
              <a:ext cx="1020" cy="681"/>
            </a:xfrm>
            <a:prstGeom prst="rect">
              <a:avLst/>
            </a:prstGeom>
            <a:solidFill>
              <a:srgbClr val="15D161"/>
            </a:solidFill>
            <a:ln w="9360">
              <a:solidFill>
                <a:srgbClr val="15D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91"/>
              <a:ext cx="466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6" name="Título 1"/>
          <p:cNvSpPr txBox="1">
            <a:spLocks/>
          </p:cNvSpPr>
          <p:nvPr/>
        </p:nvSpPr>
        <p:spPr>
          <a:xfrm>
            <a:off x="467544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br>
              <a:rPr lang="pt-BR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pt-BR" sz="1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Modenização</a:t>
            </a:r>
            <a:r>
              <a:rPr lang="pt-BR" sz="12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do Setor de Hortifrutis</a:t>
            </a:r>
            <a:br>
              <a:rPr lang="pt-BR" sz="16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</a:br>
            <a:endParaRPr lang="pt-BR" sz="16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895128" y="5085184"/>
            <a:ext cx="5925344" cy="1312754"/>
            <a:chOff x="3028528" y="5356606"/>
            <a:chExt cx="5647928" cy="1312754"/>
          </a:xfrm>
        </p:grpSpPr>
        <p:sp>
          <p:nvSpPr>
            <p:cNvPr id="18" name="Rectangle 22"/>
            <p:cNvSpPr>
              <a:spLocks noChangeArrowheads="1"/>
            </p:cNvSpPr>
            <p:nvPr/>
          </p:nvSpPr>
          <p:spPr bwMode="auto">
            <a:xfrm>
              <a:off x="3203848" y="6023029"/>
              <a:ext cx="528788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lvl="1"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None/>
                <a:defRPr/>
              </a:pPr>
              <a:r>
                <a:rPr lang="pt-BR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charset="0"/>
                  <a:sym typeface="Wingdings 3" pitchFamily="18" charset="2"/>
                </a:rPr>
                <a:t>REINVENÇÃO DO SETOR DE HORTIFRUTIS</a:t>
              </a:r>
            </a:p>
          </p:txBody>
        </p:sp>
        <p:sp>
          <p:nvSpPr>
            <p:cNvPr id="19" name="Chave esquerda 18"/>
            <p:cNvSpPr/>
            <p:nvPr/>
          </p:nvSpPr>
          <p:spPr>
            <a:xfrm rot="16200000">
              <a:off x="5628163" y="2756971"/>
              <a:ext cx="448657" cy="5647928"/>
            </a:xfrm>
            <a:prstGeom prst="leftBrace">
              <a:avLst/>
            </a:prstGeom>
            <a:noFill/>
            <a:ln w="3810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5106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5496" y="1700808"/>
            <a:ext cx="9036050" cy="39604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pt-BR" sz="2400" b="1" dirty="0">
                <a:solidFill>
                  <a:srgbClr val="003300"/>
                </a:solidFill>
                <a:latin typeface="Calibri" pitchFamily="34" charset="0"/>
                <a:cs typeface="Calibri" pitchFamily="34" charset="0"/>
              </a:rPr>
              <a:t>As transformações na cadeia de hortaliças têm sido guiadas por inovações tecnológicas, tipologia varietal e pelas demandas:</a:t>
            </a:r>
          </a:p>
          <a:p>
            <a:pPr lvl="1">
              <a:lnSpc>
                <a:spcPct val="80000"/>
              </a:lnSpc>
            </a:pPr>
            <a:r>
              <a:rPr lang="pt-BR" sz="2200" b="1" dirty="0">
                <a:solidFill>
                  <a:srgbClr val="003300"/>
                </a:solidFill>
                <a:latin typeface="Calibri" pitchFamily="34" charset="0"/>
                <a:cs typeface="Calibri" pitchFamily="34" charset="0"/>
              </a:rPr>
              <a:t>dos consumidores que buscam</a:t>
            </a:r>
            <a:endParaRPr lang="pt-BR" sz="2200" b="1" dirty="0">
              <a:solidFill>
                <a:srgbClr val="0033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lvl="2">
              <a:lnSpc>
                <a:spcPct val="80000"/>
              </a:lnSpc>
            </a:pPr>
            <a:r>
              <a:rPr lang="pt-BR" sz="1800" b="1" dirty="0">
                <a:solidFill>
                  <a:srgbClr val="00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Conveniência e praticidade</a:t>
            </a:r>
          </a:p>
          <a:p>
            <a:pPr lvl="2">
              <a:lnSpc>
                <a:spcPct val="80000"/>
              </a:lnSpc>
            </a:pPr>
            <a:r>
              <a:rPr lang="pt-BR" sz="1800" b="1" dirty="0">
                <a:solidFill>
                  <a:srgbClr val="00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Alimento deve atender a todos  os</a:t>
            </a:r>
          </a:p>
          <a:p>
            <a:pPr marL="914400" lvl="2" indent="0">
              <a:lnSpc>
                <a:spcPct val="80000"/>
              </a:lnSpc>
              <a:buNone/>
            </a:pPr>
            <a:r>
              <a:rPr lang="pt-BR" sz="1800" b="1" dirty="0">
                <a:solidFill>
                  <a:srgbClr val="00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    aspectos  de Qualidade, Segurança e Legalidade</a:t>
            </a:r>
          </a:p>
          <a:p>
            <a:pPr lvl="2">
              <a:lnSpc>
                <a:spcPct val="80000"/>
              </a:lnSpc>
            </a:pPr>
            <a:r>
              <a:rPr lang="pt-BR" sz="1800" b="1" dirty="0">
                <a:solidFill>
                  <a:srgbClr val="00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Novidades  novas experiências</a:t>
            </a:r>
          </a:p>
          <a:p>
            <a:pPr lvl="2">
              <a:lnSpc>
                <a:spcPct val="80000"/>
              </a:lnSpc>
            </a:pPr>
            <a:r>
              <a:rPr lang="pt-BR" sz="1800" b="1" dirty="0">
                <a:solidFill>
                  <a:srgbClr val="00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Melhor relação Custo x Benefício</a:t>
            </a:r>
          </a:p>
          <a:p>
            <a:pPr lvl="1">
              <a:lnSpc>
                <a:spcPct val="80000"/>
              </a:lnSpc>
            </a:pPr>
            <a:r>
              <a:rPr lang="pt-BR" sz="2200" b="1" dirty="0">
                <a:solidFill>
                  <a:srgbClr val="00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do mercado  redes varejistas e de atacado</a:t>
            </a:r>
          </a:p>
          <a:p>
            <a:pPr lvl="1">
              <a:lnSpc>
                <a:spcPct val="80000"/>
              </a:lnSpc>
            </a:pPr>
            <a:r>
              <a:rPr lang="pt-BR" sz="2200" b="1" dirty="0">
                <a:solidFill>
                  <a:srgbClr val="00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dos produtores </a:t>
            </a:r>
            <a:r>
              <a:rPr lang="pt-BR" sz="2300" b="1" dirty="0">
                <a:solidFill>
                  <a:srgbClr val="00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 </a:t>
            </a:r>
            <a:r>
              <a:rPr lang="pt-BR" sz="2200" b="1" dirty="0">
                <a:solidFill>
                  <a:srgbClr val="00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alto rendimento, desempenho estável, resistência a doenças e a estresses abióticos</a:t>
            </a:r>
          </a:p>
          <a:p>
            <a:pPr lvl="1">
              <a:lnSpc>
                <a:spcPct val="80000"/>
              </a:lnSpc>
            </a:pPr>
            <a:r>
              <a:rPr lang="pt-BR" sz="2200" b="1" dirty="0">
                <a:solidFill>
                  <a:srgbClr val="00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da sociedade  racionalidade do uso de água, energia, insumos poluentes</a:t>
            </a:r>
          </a:p>
        </p:txBody>
      </p:sp>
      <p:pic>
        <p:nvPicPr>
          <p:cNvPr id="4" name="Picture 8" descr="Imagem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91440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011555" y="2747193"/>
            <a:ext cx="2592893" cy="1185863"/>
            <a:chOff x="1020" y="2160"/>
            <a:chExt cx="1611" cy="747"/>
          </a:xfrm>
        </p:grpSpPr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225" y="2337"/>
              <a:ext cx="1406" cy="368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600" b="1" dirty="0">
                  <a:solidFill>
                    <a:srgbClr val="F8FFD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entury Gothic" pitchFamily="34" charset="0"/>
                </a:rPr>
                <a:t>CONSUMIDOR MAIS EXIGENTE E SELETIVO</a:t>
              </a:r>
            </a:p>
          </p:txBody>
        </p:sp>
        <p:sp>
          <p:nvSpPr>
            <p:cNvPr id="7" name="AutoShape 6"/>
            <p:cNvSpPr>
              <a:spLocks/>
            </p:cNvSpPr>
            <p:nvPr/>
          </p:nvSpPr>
          <p:spPr bwMode="auto">
            <a:xfrm>
              <a:off x="1020" y="2160"/>
              <a:ext cx="46" cy="747"/>
            </a:xfrm>
            <a:prstGeom prst="rightBrace">
              <a:avLst>
                <a:gd name="adj1" fmla="val 57143"/>
                <a:gd name="adj2" fmla="val 50000"/>
              </a:avLst>
            </a:prstGeom>
            <a:noFill/>
            <a:ln w="38100">
              <a:solidFill>
                <a:srgbClr val="00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-72808" y="485800"/>
            <a:ext cx="9144000" cy="1081088"/>
            <a:chOff x="0" y="391"/>
            <a:chExt cx="5760" cy="681"/>
          </a:xfrm>
        </p:grpSpPr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930" y="391"/>
              <a:ext cx="4830" cy="680"/>
            </a:xfrm>
            <a:prstGeom prst="rect">
              <a:avLst/>
            </a:prstGeom>
            <a:solidFill>
              <a:srgbClr val="0F95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0" y="391"/>
              <a:ext cx="1020" cy="681"/>
            </a:xfrm>
            <a:prstGeom prst="rect">
              <a:avLst/>
            </a:prstGeom>
            <a:solidFill>
              <a:srgbClr val="15D161"/>
            </a:solidFill>
            <a:ln w="9360">
              <a:solidFill>
                <a:srgbClr val="15D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91"/>
              <a:ext cx="466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5" name="Título 1"/>
          <p:cNvSpPr txBox="1">
            <a:spLocks/>
          </p:cNvSpPr>
          <p:nvPr/>
        </p:nvSpPr>
        <p:spPr>
          <a:xfrm>
            <a:off x="662880" y="6298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br>
              <a:rPr lang="pt-BR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pt-BR" sz="12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Reinvenção do mercado de hortaliças</a:t>
            </a:r>
            <a:br>
              <a:rPr lang="pt-BR" sz="12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1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99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SC0782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0" name="Oval 4"/>
          <p:cNvSpPr>
            <a:spLocks noChangeArrowheads="1"/>
          </p:cNvSpPr>
          <p:nvPr/>
        </p:nvSpPr>
        <p:spPr bwMode="auto">
          <a:xfrm>
            <a:off x="8027988" y="476250"/>
            <a:ext cx="1116012" cy="410527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231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7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701824"/>
            <a:ext cx="8229600" cy="114300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pt-BR" altLang="pt-BR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Reinvenção das hortaliças</a:t>
            </a:r>
            <a:br>
              <a:rPr lang="pt-BR" altLang="pt-BR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altLang="pt-BR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pt-BR" altLang="pt-BR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estival de cor, sabor e saúde</a:t>
            </a:r>
          </a:p>
        </p:txBody>
      </p:sp>
      <p:sp>
        <p:nvSpPr>
          <p:cNvPr id="2" name="Retângulo 1"/>
          <p:cNvSpPr/>
          <p:nvPr/>
        </p:nvSpPr>
        <p:spPr>
          <a:xfrm>
            <a:off x="611560" y="2924944"/>
            <a:ext cx="7992888" cy="33123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683568" y="3068960"/>
            <a:ext cx="77724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 das estratégias adotadas para incentivar o consumo de hortifrutis é por meio da excitação dos sentidos:</a:t>
            </a:r>
            <a:r>
              <a:rPr lang="pt-BR" alt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itchFamily="18" charset="2"/>
              </a:rPr>
              <a:t> surpreender o consumidor com hortaliças e frutas de cor não esperada, tamanho diferente do convencional e com sabor acentuado</a:t>
            </a:r>
          </a:p>
        </p:txBody>
      </p:sp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17747" y="0"/>
            <a:ext cx="9180513" cy="6934200"/>
            <a:chOff x="0" y="0"/>
            <a:chExt cx="5783" cy="4368"/>
          </a:xfrm>
        </p:grpSpPr>
        <p:pic>
          <p:nvPicPr>
            <p:cNvPr id="19" name="Picture 19" descr="cheddarcauli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5" y="2928"/>
              <a:ext cx="1928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0" descr="Imagem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9" y="2928"/>
              <a:ext cx="2216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1" descr="347934100_946edfaf1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28"/>
              <a:ext cx="1928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2" descr="health_kick_tomat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9" y="1248"/>
              <a:ext cx="1156" cy="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3" descr="809914464_d59ba3ccd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9" y="2144"/>
              <a:ext cx="1156" cy="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4" descr="cabbage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5" y="1207"/>
              <a:ext cx="1913" cy="1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5" descr="d723-18i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8" y="1152"/>
              <a:ext cx="1205" cy="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6" descr="carrots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" y="0"/>
              <a:ext cx="1180" cy="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7" descr="seedlesswm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0"/>
              <a:ext cx="1913" cy="1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8" descr="fot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39" cy="29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29" descr="Tangerine Tomato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9" y="0"/>
              <a:ext cx="1156" cy="1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36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6" name="Group 14"/>
          <p:cNvGrpSpPr>
            <a:grpSpLocks/>
          </p:cNvGrpSpPr>
          <p:nvPr/>
        </p:nvGrpSpPr>
        <p:grpSpPr bwMode="auto">
          <a:xfrm>
            <a:off x="539750" y="1385888"/>
            <a:ext cx="8042275" cy="5472112"/>
            <a:chOff x="340" y="873"/>
            <a:chExt cx="5066" cy="3447"/>
          </a:xfrm>
        </p:grpSpPr>
        <p:graphicFrame>
          <p:nvGraphicFramePr>
            <p:cNvPr id="49157" name="Object 8"/>
            <p:cNvGraphicFramePr>
              <a:graphicFrameLocks noChangeAspect="1"/>
            </p:cNvGraphicFramePr>
            <p:nvPr/>
          </p:nvGraphicFramePr>
          <p:xfrm>
            <a:off x="340" y="873"/>
            <a:ext cx="2436" cy="34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72" name="Acrobat Document" r:id="rId4" imgW="5667300" imgH="8019870" progId="AcroExch.Document.7">
                    <p:embed/>
                  </p:oleObj>
                </mc:Choice>
                <mc:Fallback>
                  <p:oleObj name="Acrobat Document" r:id="rId4" imgW="5667300" imgH="8019870" progId="AcroExch.Documen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" y="873"/>
                          <a:ext cx="2436" cy="34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9158" name="Picture 9" descr="sweet-grap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" y="2795"/>
              <a:ext cx="1178" cy="1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159" name="Group 12"/>
            <p:cNvGrpSpPr>
              <a:grpSpLocks/>
            </p:cNvGrpSpPr>
            <p:nvPr/>
          </p:nvGrpSpPr>
          <p:grpSpPr bwMode="auto">
            <a:xfrm>
              <a:off x="340" y="873"/>
              <a:ext cx="2436" cy="3447"/>
              <a:chOff x="340" y="873"/>
              <a:chExt cx="2436" cy="3447"/>
            </a:xfrm>
          </p:grpSpPr>
          <p:graphicFrame>
            <p:nvGraphicFramePr>
              <p:cNvPr id="49161" name="Object 10"/>
              <p:cNvGraphicFramePr>
                <a:graphicFrameLocks noChangeAspect="1"/>
              </p:cNvGraphicFramePr>
              <p:nvPr/>
            </p:nvGraphicFramePr>
            <p:xfrm>
              <a:off x="340" y="873"/>
              <a:ext cx="2436" cy="344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673" name="Acrobat Document" r:id="rId7" imgW="5667300" imgH="8019870" progId="AcroExch.Document.7">
                      <p:embed/>
                    </p:oleObj>
                  </mc:Choice>
                  <mc:Fallback>
                    <p:oleObj name="Acrobat Document" r:id="rId7" imgW="5667300" imgH="8019870" progId="AcroExch.Document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0" y="873"/>
                            <a:ext cx="2436" cy="344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49162" name="Picture 11" descr="sweet-grape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" y="2795"/>
                <a:ext cx="1178" cy="1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9160" name="Picture 13" descr="Tomate-Sweet-Grape-sua-compra-mais-gostos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981"/>
              <a:ext cx="2254" cy="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0" y="260350"/>
            <a:ext cx="9144000" cy="1081088"/>
            <a:chOff x="0" y="391"/>
            <a:chExt cx="5760" cy="681"/>
          </a:xfrm>
        </p:grpSpPr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>
              <a:off x="930" y="391"/>
              <a:ext cx="4830" cy="680"/>
            </a:xfrm>
            <a:prstGeom prst="rect">
              <a:avLst/>
            </a:prstGeom>
            <a:solidFill>
              <a:srgbClr val="0F95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0" y="391"/>
              <a:ext cx="1020" cy="681"/>
            </a:xfrm>
            <a:prstGeom prst="rect">
              <a:avLst/>
            </a:prstGeom>
            <a:solidFill>
              <a:srgbClr val="15D161"/>
            </a:solidFill>
            <a:ln w="9360">
              <a:solidFill>
                <a:srgbClr val="15D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91"/>
              <a:ext cx="466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5" name="Título 1"/>
          <p:cNvSpPr txBox="1">
            <a:spLocks/>
          </p:cNvSpPr>
          <p:nvPr/>
        </p:nvSpPr>
        <p:spPr>
          <a:xfrm>
            <a:off x="518864" y="2697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Lançamento de produtos inovadores:</a:t>
            </a:r>
          </a:p>
          <a:p>
            <a:pPr algn="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tomate </a:t>
            </a:r>
            <a:r>
              <a:rPr lang="pt-BR" sz="3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sweet</a:t>
            </a:r>
            <a:r>
              <a:rPr lang="pt-BR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grape</a:t>
            </a:r>
            <a:endParaRPr lang="pt-BR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1081868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atata_divers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660566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rcampagnol\Documents\ESALQ\PROJETOS\PROJETO TOMATE DOUTORADO\PROJETOS\FOTOS\Câmera Rafael\IMG_16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9546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0" y="260350"/>
            <a:ext cx="9144000" cy="1081088"/>
            <a:chOff x="0" y="391"/>
            <a:chExt cx="5760" cy="681"/>
          </a:xfrm>
        </p:grpSpPr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>
              <a:off x="930" y="391"/>
              <a:ext cx="4830" cy="680"/>
            </a:xfrm>
            <a:prstGeom prst="rect">
              <a:avLst/>
            </a:prstGeom>
            <a:solidFill>
              <a:srgbClr val="0F95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0" y="391"/>
              <a:ext cx="1020" cy="681"/>
            </a:xfrm>
            <a:prstGeom prst="rect">
              <a:avLst/>
            </a:prstGeom>
            <a:solidFill>
              <a:srgbClr val="15D161"/>
            </a:solidFill>
            <a:ln w="9360">
              <a:solidFill>
                <a:srgbClr val="15D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91"/>
              <a:ext cx="466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5" name="Título 1"/>
          <p:cNvSpPr txBox="1">
            <a:spLocks/>
          </p:cNvSpPr>
          <p:nvPr/>
        </p:nvSpPr>
        <p:spPr>
          <a:xfrm>
            <a:off x="518864" y="2697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Produção de tomate </a:t>
            </a:r>
            <a:r>
              <a:rPr lang="pt-BR" sz="3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sweet</a:t>
            </a:r>
            <a:r>
              <a:rPr lang="pt-BR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grape</a:t>
            </a:r>
            <a:endParaRPr lang="pt-BR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1" name="Picture 3" descr="C:\Arquivos de PCTMelo\Publicação de Livros e Capítulos\Em elaboração\Boletim Minitomate_ESALQ 2014\Mallman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412776"/>
            <a:ext cx="370076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Paulo\Documents\Mallmann Tomate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32" y="4133147"/>
            <a:ext cx="3900292" cy="268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Paulo\Documents\Grape_Mallmann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27" y="4133146"/>
            <a:ext cx="3688184" cy="268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C:\Users\Paulo\Documents\Grape_Mallmann-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32" y="1412776"/>
            <a:ext cx="387192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 rot="5400000">
            <a:off x="-799909" y="6102241"/>
            <a:ext cx="1834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Mallmann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Tomates</a:t>
            </a:r>
          </a:p>
        </p:txBody>
      </p:sp>
    </p:spTree>
    <p:extLst>
      <p:ext uri="{BB962C8B-B14F-4D97-AF65-F5344CB8AC3E}">
        <p14:creationId xmlns:p14="http://schemas.microsoft.com/office/powerpoint/2010/main" val="1348715374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aulo\Documents\Imagem1d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700808"/>
            <a:ext cx="9180512" cy="490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0" y="260350"/>
            <a:ext cx="9144000" cy="1081088"/>
            <a:chOff x="0" y="391"/>
            <a:chExt cx="5760" cy="681"/>
          </a:xfrm>
        </p:grpSpPr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930" y="391"/>
              <a:ext cx="4830" cy="680"/>
            </a:xfrm>
            <a:prstGeom prst="rect">
              <a:avLst/>
            </a:prstGeom>
            <a:solidFill>
              <a:srgbClr val="0F95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0" y="391"/>
              <a:ext cx="1020" cy="681"/>
            </a:xfrm>
            <a:prstGeom prst="rect">
              <a:avLst/>
            </a:prstGeom>
            <a:solidFill>
              <a:srgbClr val="15D161"/>
            </a:solidFill>
            <a:ln w="9360">
              <a:solidFill>
                <a:srgbClr val="15D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91"/>
              <a:ext cx="466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0" name="Rectangle 17"/>
          <p:cNvSpPr txBox="1">
            <a:spLocks noChangeArrowheads="1"/>
          </p:cNvSpPr>
          <p:nvPr/>
        </p:nvSpPr>
        <p:spPr>
          <a:xfrm>
            <a:off x="457200" y="260648"/>
            <a:ext cx="8229600" cy="11430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5000"/>
              </a:lnSpc>
            </a:pPr>
            <a:r>
              <a:rPr lang="pt-BR" altLang="pt-BR" sz="3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Inovação e agregação de valor:</a:t>
            </a:r>
          </a:p>
          <a:p>
            <a:pPr algn="r">
              <a:lnSpc>
                <a:spcPct val="85000"/>
              </a:lnSpc>
            </a:pPr>
            <a:r>
              <a:rPr lang="pt-BR" altLang="pt-BR" sz="3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 e </a:t>
            </a:r>
            <a:r>
              <a:rPr lang="pt-BR" altLang="pt-BR" sz="3200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baby </a:t>
            </a:r>
            <a:r>
              <a:rPr lang="pt-BR" altLang="pt-BR" sz="3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hortaliças</a:t>
            </a:r>
          </a:p>
        </p:txBody>
      </p:sp>
    </p:spTree>
    <p:extLst>
      <p:ext uri="{BB962C8B-B14F-4D97-AF65-F5344CB8AC3E}">
        <p14:creationId xmlns:p14="http://schemas.microsoft.com/office/powerpoint/2010/main" val="18404091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827584" y="1556792"/>
            <a:ext cx="7488832" cy="136815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/>
          <p:cNvSpPr>
            <a:spLocks noGrp="1"/>
          </p:cNvSpPr>
          <p:nvPr>
            <p:ph type="ctrTitle"/>
          </p:nvPr>
        </p:nvSpPr>
        <p:spPr>
          <a:xfrm>
            <a:off x="760040" y="1526927"/>
            <a:ext cx="7772400" cy="1470025"/>
          </a:xfrm>
        </p:spPr>
        <p:txBody>
          <a:bodyPr>
            <a:normAutofit/>
          </a:bodyPr>
          <a:lstStyle/>
          <a:p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se pode esperar no futuro para a cadeia produtiva de hortaliças?</a:t>
            </a:r>
          </a:p>
        </p:txBody>
      </p:sp>
      <p:pic>
        <p:nvPicPr>
          <p:cNvPr id="27650" name="Picture 2" descr="C:\Users\Paulo\Documents\4d624fcd66931eb371adf154ea768de15b69db3b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5" y="3520405"/>
            <a:ext cx="33718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4662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852936"/>
            <a:ext cx="8229600" cy="1143000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Produzir cada vez mais com menos</a:t>
            </a:r>
          </a:p>
        </p:txBody>
      </p:sp>
    </p:spTree>
    <p:extLst>
      <p:ext uri="{BB962C8B-B14F-4D97-AF65-F5344CB8AC3E}">
        <p14:creationId xmlns:p14="http://schemas.microsoft.com/office/powerpoint/2010/main" val="5707024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1484784"/>
            <a:ext cx="7219950" cy="5200650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0" y="188640"/>
            <a:ext cx="9144000" cy="1152798"/>
            <a:chOff x="0" y="188640"/>
            <a:chExt cx="9144000" cy="1152798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0" y="260350"/>
              <a:ext cx="9144000" cy="1081088"/>
              <a:chOff x="0" y="391"/>
              <a:chExt cx="5760" cy="681"/>
            </a:xfrm>
          </p:grpSpPr>
          <p:sp>
            <p:nvSpPr>
              <p:cNvPr id="8" name="Rectangle 3"/>
              <p:cNvSpPr>
                <a:spLocks noChangeArrowheads="1"/>
              </p:cNvSpPr>
              <p:nvPr/>
            </p:nvSpPr>
            <p:spPr bwMode="auto">
              <a:xfrm>
                <a:off x="930" y="391"/>
                <a:ext cx="4830" cy="680"/>
              </a:xfrm>
              <a:prstGeom prst="rect">
                <a:avLst/>
              </a:prstGeom>
              <a:solidFill>
                <a:srgbClr val="0F954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sp>
            <p:nvSpPr>
              <p:cNvPr id="9" name="Rectangle 4"/>
              <p:cNvSpPr>
                <a:spLocks noChangeArrowheads="1"/>
              </p:cNvSpPr>
              <p:nvPr/>
            </p:nvSpPr>
            <p:spPr bwMode="auto">
              <a:xfrm>
                <a:off x="0" y="391"/>
                <a:ext cx="1020" cy="681"/>
              </a:xfrm>
              <a:prstGeom prst="rect">
                <a:avLst/>
              </a:prstGeom>
              <a:solidFill>
                <a:srgbClr val="15D161"/>
              </a:solidFill>
              <a:ln w="9360">
                <a:solidFill>
                  <a:srgbClr val="15D16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pic>
            <p:nvPicPr>
              <p:cNvPr id="10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" y="391"/>
                <a:ext cx="466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" name="Título 1"/>
            <p:cNvSpPr txBox="1">
              <a:spLocks/>
            </p:cNvSpPr>
            <p:nvPr/>
          </p:nvSpPr>
          <p:spPr>
            <a:xfrm>
              <a:off x="251520" y="188640"/>
              <a:ext cx="864096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07288" cy="1143000"/>
          </a:xfrm>
        </p:spPr>
        <p:txBody>
          <a:bodyPr>
            <a:noAutofit/>
          </a:bodyPr>
          <a:lstStyle/>
          <a:p>
            <a:pPr lvl="1" algn="r" rtl="0">
              <a:spcBef>
                <a:spcPct val="0"/>
              </a:spcBef>
            </a:pPr>
            <a:br>
              <a:rPr lang="pt-BR" sz="4000" dirty="0">
                <a:latin typeface="+mn-lt"/>
              </a:rPr>
            </a:b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Crescimento da população</a:t>
            </a:r>
            <a:b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mundial e brasileira vs. demanda por alimentos</a:t>
            </a:r>
            <a:b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564202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8003232" cy="1252735"/>
          </a:xfrm>
        </p:spPr>
        <p:txBody>
          <a:bodyPr>
            <a:normAutofit/>
          </a:bodyPr>
          <a:lstStyle/>
          <a:p>
            <a:r>
              <a:rPr lang="pt-BR" dirty="0"/>
              <a:t>O grande desafio será </a:t>
            </a:r>
            <a:r>
              <a:rPr lang="pt-BR" u="sng" dirty="0"/>
              <a:t>produzir cada vez mais com menos insumos e com sustentabilidade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1259632" y="2780928"/>
            <a:ext cx="6600002" cy="3615891"/>
            <a:chOff x="1475656" y="2780928"/>
            <a:chExt cx="6600002" cy="3615891"/>
          </a:xfrm>
        </p:grpSpPr>
        <p:pic>
          <p:nvPicPr>
            <p:cNvPr id="6146" name="Picture 2" descr="C:\Users\Paulo\Documents\Imagem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3228467"/>
              <a:ext cx="6600002" cy="3168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aixaDeTexto 6"/>
            <p:cNvSpPr txBox="1"/>
            <p:nvPr/>
          </p:nvSpPr>
          <p:spPr>
            <a:xfrm>
              <a:off x="1475656" y="2780928"/>
              <a:ext cx="6600002" cy="707886"/>
            </a:xfrm>
            <a:prstGeom prst="rect">
              <a:avLst/>
            </a:prstGeom>
            <a:solidFill>
              <a:srgbClr val="D2E1B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/>
                <a:t>Aumento dos preços dos insumos agrícolas, 1994 a 2008</a:t>
              </a:r>
            </a:p>
            <a:p>
              <a:pPr algn="ctr"/>
              <a:r>
                <a:rPr lang="pt-BR" sz="2000" b="1" dirty="0"/>
                <a:t>(preços pagos pelo </a:t>
              </a:r>
              <a:r>
                <a:rPr lang="pt-BR" sz="2000" b="1" dirty="0" err="1"/>
                <a:t>podutor</a:t>
              </a:r>
              <a:r>
                <a:rPr lang="pt-BR" sz="2000" b="1" dirty="0"/>
                <a:t>)</a:t>
              </a:r>
            </a:p>
          </p:txBody>
        </p:sp>
      </p:grpSp>
      <p:sp>
        <p:nvSpPr>
          <p:cNvPr id="9" name="CaixaDeTexto 8"/>
          <p:cNvSpPr txBox="1"/>
          <p:nvPr/>
        </p:nvSpPr>
        <p:spPr>
          <a:xfrm>
            <a:off x="1259632" y="6433591"/>
            <a:ext cx="2556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Fonte: FGV/</a:t>
            </a:r>
            <a:r>
              <a:rPr lang="pt-BR" sz="1400" dirty="0" err="1"/>
              <a:t>Agroanalysis</a:t>
            </a:r>
            <a:r>
              <a:rPr lang="pt-BR" sz="1400" dirty="0"/>
              <a:t>, 2008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0" y="188640"/>
            <a:ext cx="9144000" cy="1152798"/>
            <a:chOff x="0" y="188640"/>
            <a:chExt cx="9144000" cy="1152798"/>
          </a:xfrm>
        </p:grpSpPr>
        <p:grpSp>
          <p:nvGrpSpPr>
            <p:cNvPr id="11" name="Group 2"/>
            <p:cNvGrpSpPr>
              <a:grpSpLocks/>
            </p:cNvGrpSpPr>
            <p:nvPr/>
          </p:nvGrpSpPr>
          <p:grpSpPr bwMode="auto">
            <a:xfrm>
              <a:off x="0" y="260350"/>
              <a:ext cx="9144000" cy="1081088"/>
              <a:chOff x="0" y="391"/>
              <a:chExt cx="5760" cy="681"/>
            </a:xfrm>
          </p:grpSpPr>
          <p:sp>
            <p:nvSpPr>
              <p:cNvPr id="13" name="Rectangle 3"/>
              <p:cNvSpPr>
                <a:spLocks noChangeArrowheads="1"/>
              </p:cNvSpPr>
              <p:nvPr/>
            </p:nvSpPr>
            <p:spPr bwMode="auto">
              <a:xfrm>
                <a:off x="930" y="391"/>
                <a:ext cx="4830" cy="680"/>
              </a:xfrm>
              <a:prstGeom prst="rect">
                <a:avLst/>
              </a:prstGeom>
              <a:solidFill>
                <a:srgbClr val="0F954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sp>
            <p:nvSpPr>
              <p:cNvPr id="14" name="Rectangle 4"/>
              <p:cNvSpPr>
                <a:spLocks noChangeArrowheads="1"/>
              </p:cNvSpPr>
              <p:nvPr/>
            </p:nvSpPr>
            <p:spPr bwMode="auto">
              <a:xfrm>
                <a:off x="0" y="391"/>
                <a:ext cx="1020" cy="681"/>
              </a:xfrm>
              <a:prstGeom prst="rect">
                <a:avLst/>
              </a:prstGeom>
              <a:solidFill>
                <a:srgbClr val="15D161"/>
              </a:solidFill>
              <a:ln w="9360">
                <a:solidFill>
                  <a:srgbClr val="15D16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pic>
            <p:nvPicPr>
              <p:cNvPr id="15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" y="391"/>
                <a:ext cx="466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2" name="Título 1"/>
            <p:cNvSpPr txBox="1">
              <a:spLocks/>
            </p:cNvSpPr>
            <p:nvPr/>
          </p:nvSpPr>
          <p:spPr>
            <a:xfrm>
              <a:off x="251520" y="188640"/>
              <a:ext cx="864096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pt-BR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Preocupações da sociedade com</a:t>
              </a:r>
            </a:p>
            <a:p>
              <a:pPr algn="r"/>
              <a:r>
                <a:rPr lang="pt-BR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 questões ambientais serão crescentes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3428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8003232" cy="1756792"/>
          </a:xfrm>
        </p:spPr>
        <p:txBody>
          <a:bodyPr>
            <a:normAutofit fontScale="92500"/>
          </a:bodyPr>
          <a:lstStyle/>
          <a:p>
            <a:r>
              <a:rPr lang="pt-BR" dirty="0"/>
              <a:t>O </a:t>
            </a:r>
            <a:r>
              <a:rPr lang="pt-BR" u="sng" dirty="0"/>
              <a:t>uso de água de irrigação </a:t>
            </a:r>
            <a:r>
              <a:rPr lang="pt-BR" dirty="0"/>
              <a:t>será cada vez mais questionado </a:t>
            </a:r>
            <a:r>
              <a:rPr lang="en-US" dirty="0">
                <a:sym typeface="Wingdings" pitchFamily="2" charset="2"/>
              </a:rPr>
              <a:t> 75% da </a:t>
            </a:r>
            <a:r>
              <a:rPr lang="en-US" dirty="0" err="1">
                <a:sym typeface="Wingdings" pitchFamily="2" charset="2"/>
              </a:rPr>
              <a:t>água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potável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consumida</a:t>
            </a:r>
            <a:r>
              <a:rPr lang="en-US" dirty="0">
                <a:sym typeface="Wingdings" pitchFamily="2" charset="2"/>
              </a:rPr>
              <a:t> no </a:t>
            </a:r>
            <a:r>
              <a:rPr lang="en-US" dirty="0" err="1">
                <a:sym typeface="Wingdings" pitchFamily="2" charset="2"/>
              </a:rPr>
              <a:t>planeta</a:t>
            </a:r>
            <a:r>
              <a:rPr lang="en-US" dirty="0">
                <a:sym typeface="Wingdings" pitchFamily="2" charset="2"/>
              </a:rPr>
              <a:t> é </a:t>
            </a:r>
            <a:r>
              <a:rPr lang="en-US" dirty="0" err="1">
                <a:sym typeface="Wingdings" pitchFamily="2" charset="2"/>
              </a:rPr>
              <a:t>na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agricultura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irrigada</a:t>
            </a:r>
            <a:endParaRPr lang="pt-BR" dirty="0"/>
          </a:p>
        </p:txBody>
      </p:sp>
      <p:grpSp>
        <p:nvGrpSpPr>
          <p:cNvPr id="6" name="Grupo 5"/>
          <p:cNvGrpSpPr/>
          <p:nvPr/>
        </p:nvGrpSpPr>
        <p:grpSpPr>
          <a:xfrm>
            <a:off x="755576" y="3218688"/>
            <a:ext cx="7595426" cy="3468929"/>
            <a:chOff x="755576" y="3218688"/>
            <a:chExt cx="7595426" cy="3468929"/>
          </a:xfrm>
        </p:grpSpPr>
        <p:pic>
          <p:nvPicPr>
            <p:cNvPr id="4099" name="Picture 3" descr="C:\Users\Paulo\Documents\ChapadaBA-8x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3218688"/>
              <a:ext cx="7595426" cy="3468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CaixaDeTexto 4"/>
            <p:cNvSpPr txBox="1"/>
            <p:nvPr/>
          </p:nvSpPr>
          <p:spPr>
            <a:xfrm>
              <a:off x="755576" y="6309320"/>
              <a:ext cx="2664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Chapada Diamantina, BA</a:t>
              </a: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0" y="188640"/>
            <a:ext cx="9144000" cy="1152798"/>
            <a:chOff x="0" y="188640"/>
            <a:chExt cx="9144000" cy="1152798"/>
          </a:xfrm>
        </p:grpSpPr>
        <p:grpSp>
          <p:nvGrpSpPr>
            <p:cNvPr id="9" name="Group 2"/>
            <p:cNvGrpSpPr>
              <a:grpSpLocks/>
            </p:cNvGrpSpPr>
            <p:nvPr/>
          </p:nvGrpSpPr>
          <p:grpSpPr bwMode="auto">
            <a:xfrm>
              <a:off x="0" y="260350"/>
              <a:ext cx="9144000" cy="1081088"/>
              <a:chOff x="0" y="391"/>
              <a:chExt cx="5760" cy="681"/>
            </a:xfrm>
          </p:grpSpPr>
          <p:sp>
            <p:nvSpPr>
              <p:cNvPr id="10" name="Rectangle 3"/>
              <p:cNvSpPr>
                <a:spLocks noChangeArrowheads="1"/>
              </p:cNvSpPr>
              <p:nvPr/>
            </p:nvSpPr>
            <p:spPr bwMode="auto">
              <a:xfrm>
                <a:off x="930" y="391"/>
                <a:ext cx="4830" cy="680"/>
              </a:xfrm>
              <a:prstGeom prst="rect">
                <a:avLst/>
              </a:prstGeom>
              <a:solidFill>
                <a:srgbClr val="0F954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sp>
            <p:nvSpPr>
              <p:cNvPr id="11" name="Rectangle 4"/>
              <p:cNvSpPr>
                <a:spLocks noChangeArrowheads="1"/>
              </p:cNvSpPr>
              <p:nvPr/>
            </p:nvSpPr>
            <p:spPr bwMode="auto">
              <a:xfrm>
                <a:off x="0" y="391"/>
                <a:ext cx="1020" cy="681"/>
              </a:xfrm>
              <a:prstGeom prst="rect">
                <a:avLst/>
              </a:prstGeom>
              <a:solidFill>
                <a:srgbClr val="15D161"/>
              </a:solidFill>
              <a:ln w="9360">
                <a:solidFill>
                  <a:srgbClr val="15D16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pic>
            <p:nvPicPr>
              <p:cNvPr id="12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" y="391"/>
                <a:ext cx="466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3" name="Título 1"/>
            <p:cNvSpPr txBox="1">
              <a:spLocks/>
            </p:cNvSpPr>
            <p:nvPr/>
          </p:nvSpPr>
          <p:spPr>
            <a:xfrm>
              <a:off x="251520" y="188640"/>
              <a:ext cx="864096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pt-BR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Preocupações da sociedade com</a:t>
              </a:r>
            </a:p>
            <a:p>
              <a:pPr algn="r"/>
              <a:r>
                <a:rPr lang="pt-BR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 questões ambientais serão crescentes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69757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484784"/>
            <a:ext cx="8640960" cy="5184576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uso de agrotóxicos será cada vez mais restritivo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 o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Brasil é atualmente líder no consumo mundial de agrotóxicos, posição antes ocupada pelos Estados Unidos. </a:t>
            </a:r>
          </a:p>
          <a:p>
            <a:endParaRPr lang="pt-BR" sz="2800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60350"/>
            <a:ext cx="9144000" cy="1081088"/>
            <a:chOff x="0" y="391"/>
            <a:chExt cx="5760" cy="681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930" y="391"/>
              <a:ext cx="4830" cy="680"/>
            </a:xfrm>
            <a:prstGeom prst="rect">
              <a:avLst/>
            </a:prstGeom>
            <a:solidFill>
              <a:srgbClr val="0F95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0" y="391"/>
              <a:ext cx="1020" cy="681"/>
            </a:xfrm>
            <a:prstGeom prst="rect">
              <a:avLst/>
            </a:prstGeom>
            <a:solidFill>
              <a:srgbClr val="15D161"/>
            </a:solidFill>
            <a:ln w="9360">
              <a:solidFill>
                <a:srgbClr val="15D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91"/>
              <a:ext cx="466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9" name="Título 1"/>
          <p:cNvSpPr txBox="1">
            <a:spLocks/>
          </p:cNvSpPr>
          <p:nvPr/>
        </p:nvSpPr>
        <p:spPr>
          <a:xfrm>
            <a:off x="251520" y="188640"/>
            <a:ext cx="86409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Preocupações da sociedade com</a:t>
            </a:r>
          </a:p>
          <a:p>
            <a:pPr algn="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questões ambientais serão crescentes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891880"/>
            <a:ext cx="3432043" cy="257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355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ulo\Documents\defensivos venda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70" y="2060848"/>
            <a:ext cx="8235915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524328" y="219557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US$ 8,5 bi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948264" y="262762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US$ 7,3 bi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6614715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Fonte: </a:t>
            </a:r>
            <a:r>
              <a:rPr lang="pt-BR" sz="1200" dirty="0" err="1"/>
              <a:t>Abifana</a:t>
            </a:r>
            <a:r>
              <a:rPr lang="pt-BR" sz="1200" dirty="0"/>
              <a:t> – </a:t>
            </a:r>
            <a:r>
              <a:rPr lang="pt-BR" sz="1200" u="sng" dirty="0">
                <a:hlinkClick r:id="rId3"/>
              </a:rPr>
              <a:t>http://www.abifina.org.br</a:t>
            </a:r>
            <a:r>
              <a:rPr lang="pt-BR" sz="1200" dirty="0"/>
              <a:t> </a:t>
            </a: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0" y="260350"/>
            <a:ext cx="9144000" cy="1081088"/>
            <a:chOff x="0" y="391"/>
            <a:chExt cx="5760" cy="681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930" y="391"/>
              <a:ext cx="4830" cy="680"/>
            </a:xfrm>
            <a:prstGeom prst="rect">
              <a:avLst/>
            </a:prstGeom>
            <a:solidFill>
              <a:srgbClr val="0F95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0" y="391"/>
              <a:ext cx="1020" cy="681"/>
            </a:xfrm>
            <a:prstGeom prst="rect">
              <a:avLst/>
            </a:prstGeom>
            <a:solidFill>
              <a:srgbClr val="15D161"/>
            </a:solidFill>
            <a:ln w="9360">
              <a:solidFill>
                <a:srgbClr val="15D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91"/>
              <a:ext cx="466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806896" y="19776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Brasil: Faturamento de defensivos agrícolas, 2000-2011</a:t>
            </a:r>
          </a:p>
        </p:txBody>
      </p:sp>
    </p:spTree>
    <p:extLst>
      <p:ext uri="{BB962C8B-B14F-4D97-AF65-F5344CB8AC3E}">
        <p14:creationId xmlns:p14="http://schemas.microsoft.com/office/powerpoint/2010/main" val="3602248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0" y="188913"/>
            <a:ext cx="9144000" cy="120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pt-BR" altLang="pt-BR" sz="3600" b="1">
                <a:solidFill>
                  <a:schemeClr val="bg1"/>
                </a:solidFill>
                <a:latin typeface="Century Gothic" pitchFamily="34" charset="0"/>
              </a:rPr>
              <a:t>Órgãos Comestíveis: Bulbos</a:t>
            </a:r>
          </a:p>
          <a:p>
            <a:pPr algn="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Century Gothic" pitchFamily="34" charset="0"/>
              </a:rPr>
              <a:t>(Cebola e Alho)</a:t>
            </a:r>
            <a:r>
              <a:rPr lang="pt-BR" altLang="pt-BR" sz="4000" b="1">
                <a:solidFill>
                  <a:schemeClr val="bg1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-26988"/>
            <a:ext cx="9144000" cy="1295401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endParaRPr lang="pt-BR" sz="4000" b="1">
              <a:solidFill>
                <a:srgbClr val="0033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0" y="188913"/>
            <a:ext cx="9144000" cy="92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pt-BR" alt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Órgãos Comestíveis: Rizomas</a:t>
            </a:r>
          </a:p>
          <a:p>
            <a:pPr algn="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pt-BR" alt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(Taro) 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95288" y="5516563"/>
            <a:ext cx="83883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2800" dirty="0">
                <a:latin typeface="+mn-lt"/>
              </a:rPr>
              <a:t>Folhas e rizomas do taro (</a:t>
            </a:r>
            <a:r>
              <a:rPr lang="pt-BR" altLang="pt-BR" sz="2800" i="1" dirty="0" err="1">
                <a:latin typeface="+mn-lt"/>
              </a:rPr>
              <a:t>Colocasia</a:t>
            </a:r>
            <a:r>
              <a:rPr lang="pt-BR" altLang="pt-BR" sz="2800" i="1" dirty="0">
                <a:latin typeface="+mn-lt"/>
              </a:rPr>
              <a:t> </a:t>
            </a:r>
            <a:r>
              <a:rPr lang="pt-BR" altLang="pt-BR" sz="2800" i="1" dirty="0" err="1">
                <a:latin typeface="+mn-lt"/>
              </a:rPr>
              <a:t>esculenta</a:t>
            </a:r>
            <a:r>
              <a:rPr lang="pt-BR" altLang="pt-BR" sz="2800" dirty="0">
                <a:latin typeface="+mn-lt"/>
              </a:rPr>
              <a:t>)</a:t>
            </a:r>
          </a:p>
        </p:txBody>
      </p:sp>
      <p:pic>
        <p:nvPicPr>
          <p:cNvPr id="15366" name="Picture 6" descr="taro-rizoma-folh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144000" cy="32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 descr="http://midias.gazetaonline.com.br/_midias/jpg/2014/03/23/inhame_min_eee-13254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159765"/>
            <a:ext cx="3472210" cy="325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28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539552" y="1988840"/>
            <a:ext cx="8136903" cy="83099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dirty="0">
                <a:solidFill>
                  <a:schemeClr val="bg1"/>
                </a:solidFill>
              </a:rPr>
              <a:t>A rastreabilidade </a:t>
            </a:r>
            <a:r>
              <a:rPr lang="pt-BR" sz="2400" dirty="0" err="1">
                <a:solidFill>
                  <a:schemeClr val="bg1"/>
                </a:solidFill>
              </a:rPr>
              <a:t>brange</a:t>
            </a:r>
            <a:r>
              <a:rPr lang="pt-BR" sz="2400" dirty="0">
                <a:solidFill>
                  <a:schemeClr val="bg1"/>
                </a:solidFill>
              </a:rPr>
              <a:t> todas as etapas do processo produtivo: </a:t>
            </a:r>
          </a:p>
          <a:p>
            <a:pPr algn="ctr">
              <a:defRPr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origem – processos – distribuição – logística</a:t>
            </a:r>
          </a:p>
        </p:txBody>
      </p:sp>
      <p:pic>
        <p:nvPicPr>
          <p:cNvPr id="8194" name="Picture 2" descr="C:\Users\Paulo\Documents\Rastreabilidad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57" y="3068960"/>
            <a:ext cx="3312719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724128" y="6279703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QR </a:t>
            </a:r>
            <a:r>
              <a:rPr lang="pt-BR" sz="2400" b="1" dirty="0" err="1"/>
              <a:t>Code</a:t>
            </a:r>
            <a:endParaRPr lang="pt-BR" sz="2400" b="1" dirty="0"/>
          </a:p>
        </p:txBody>
      </p:sp>
      <p:pic>
        <p:nvPicPr>
          <p:cNvPr id="8198" name="Picture 6" descr="http://www.vogg.com.br/wp-content/uploads/2011/07/QR-Code-Toma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045" y="3403438"/>
            <a:ext cx="2598993" cy="285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0" y="260350"/>
            <a:ext cx="9144000" cy="1081088"/>
            <a:chOff x="0" y="391"/>
            <a:chExt cx="5760" cy="681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930" y="391"/>
              <a:ext cx="4830" cy="680"/>
            </a:xfrm>
            <a:prstGeom prst="rect">
              <a:avLst/>
            </a:prstGeom>
            <a:solidFill>
              <a:srgbClr val="0F95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0" y="391"/>
              <a:ext cx="1020" cy="681"/>
            </a:xfrm>
            <a:prstGeom prst="rect">
              <a:avLst/>
            </a:prstGeom>
            <a:solidFill>
              <a:srgbClr val="15D161"/>
            </a:solidFill>
            <a:ln w="9360">
              <a:solidFill>
                <a:srgbClr val="15D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91"/>
              <a:ext cx="466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2" name="Título 1"/>
          <p:cNvSpPr txBox="1">
            <a:spLocks/>
          </p:cNvSpPr>
          <p:nvPr/>
        </p:nvSpPr>
        <p:spPr>
          <a:xfrm>
            <a:off x="323528" y="197768"/>
            <a:ext cx="84969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Preocupações da sociedade  com as questões ambientais serão crescentes</a:t>
            </a:r>
          </a:p>
        </p:txBody>
      </p:sp>
    </p:spTree>
    <p:extLst>
      <p:ext uri="{BB962C8B-B14F-4D97-AF65-F5344CB8AC3E}">
        <p14:creationId xmlns:p14="http://schemas.microsoft.com/office/powerpoint/2010/main" val="16683571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0" y="260350"/>
            <a:ext cx="9144000" cy="1081088"/>
            <a:chOff x="0" y="391"/>
            <a:chExt cx="5760" cy="681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930" y="391"/>
              <a:ext cx="4830" cy="680"/>
            </a:xfrm>
            <a:prstGeom prst="rect">
              <a:avLst/>
            </a:prstGeom>
            <a:solidFill>
              <a:srgbClr val="0F95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0" y="391"/>
              <a:ext cx="1020" cy="681"/>
            </a:xfrm>
            <a:prstGeom prst="rect">
              <a:avLst/>
            </a:prstGeom>
            <a:solidFill>
              <a:srgbClr val="15D161"/>
            </a:solidFill>
            <a:ln w="9360">
              <a:solidFill>
                <a:srgbClr val="15D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91"/>
              <a:ext cx="466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2" name="Título 1"/>
          <p:cNvSpPr txBox="1">
            <a:spLocks/>
          </p:cNvSpPr>
          <p:nvPr/>
        </p:nvSpPr>
        <p:spPr>
          <a:xfrm>
            <a:off x="323528" y="197768"/>
            <a:ext cx="84969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Preocupações da sociedade com as questões ambientais serão crescentes</a:t>
            </a:r>
          </a:p>
        </p:txBody>
      </p:sp>
      <p:grpSp>
        <p:nvGrpSpPr>
          <p:cNvPr id="11" name="Group 21"/>
          <p:cNvGrpSpPr>
            <a:grpSpLocks/>
          </p:cNvGrpSpPr>
          <p:nvPr/>
        </p:nvGrpSpPr>
        <p:grpSpPr bwMode="auto">
          <a:xfrm>
            <a:off x="757238" y="3285703"/>
            <a:ext cx="7559675" cy="3095625"/>
            <a:chOff x="477" y="1616"/>
            <a:chExt cx="4762" cy="1950"/>
          </a:xfrm>
        </p:grpSpPr>
        <p:grpSp>
          <p:nvGrpSpPr>
            <p:cNvPr id="13" name="Group 16"/>
            <p:cNvGrpSpPr>
              <a:grpSpLocks/>
            </p:cNvGrpSpPr>
            <p:nvPr/>
          </p:nvGrpSpPr>
          <p:grpSpPr bwMode="auto">
            <a:xfrm>
              <a:off x="477" y="1616"/>
              <a:ext cx="4762" cy="1950"/>
              <a:chOff x="476" y="1934"/>
              <a:chExt cx="4762" cy="1950"/>
            </a:xfrm>
          </p:grpSpPr>
          <p:grpSp>
            <p:nvGrpSpPr>
              <p:cNvPr id="15" name="Group 9"/>
              <p:cNvGrpSpPr>
                <a:grpSpLocks/>
              </p:cNvGrpSpPr>
              <p:nvPr/>
            </p:nvGrpSpPr>
            <p:grpSpPr bwMode="auto">
              <a:xfrm>
                <a:off x="2789" y="1934"/>
                <a:ext cx="2449" cy="1950"/>
                <a:chOff x="249" y="1207"/>
                <a:chExt cx="2722" cy="2198"/>
              </a:xfrm>
            </p:grpSpPr>
            <p:pic>
              <p:nvPicPr>
                <p:cNvPr id="20" name="Picture 10" descr="moldura-slide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9" y="1207"/>
                  <a:ext cx="2722" cy="2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" name="Picture 11" descr="Imagem1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5" y="1434"/>
                  <a:ext cx="2630" cy="1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6" name="Group 12"/>
              <p:cNvGrpSpPr>
                <a:grpSpLocks/>
              </p:cNvGrpSpPr>
              <p:nvPr/>
            </p:nvGrpSpPr>
            <p:grpSpPr bwMode="auto">
              <a:xfrm>
                <a:off x="476" y="1934"/>
                <a:ext cx="2359" cy="1950"/>
                <a:chOff x="3243" y="1616"/>
                <a:chExt cx="2314" cy="1814"/>
              </a:xfrm>
            </p:grpSpPr>
            <p:pic>
              <p:nvPicPr>
                <p:cNvPr id="17" name="Picture 13" descr="moldura-slide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43" y="1616"/>
                  <a:ext cx="2314" cy="18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" name="Picture 14" descr="concurso-cultural-blog-prato-do-dia-molho-de-tomates-aula-de-culinaria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88" y="1797"/>
                  <a:ext cx="2223" cy="14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4" name="Line 19"/>
            <p:cNvSpPr>
              <a:spLocks noChangeShapeType="1"/>
            </p:cNvSpPr>
            <p:nvPr/>
          </p:nvSpPr>
          <p:spPr bwMode="auto">
            <a:xfrm>
              <a:off x="2608" y="2523"/>
              <a:ext cx="998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2" name="Espaço Reservado para Conteúdo 3"/>
          <p:cNvSpPr>
            <a:spLocks noGrp="1"/>
          </p:cNvSpPr>
          <p:nvPr>
            <p:ph idx="1"/>
          </p:nvPr>
        </p:nvSpPr>
        <p:spPr>
          <a:xfrm>
            <a:off x="323528" y="1700808"/>
            <a:ext cx="8435280" cy="1368152"/>
          </a:xfrm>
        </p:spPr>
        <p:txBody>
          <a:bodyPr>
            <a:normAutofit fontScale="85000" lnSpcReduction="20000"/>
          </a:bodyPr>
          <a:lstStyle/>
          <a:p>
            <a:r>
              <a:rPr lang="pt-BR" sz="2900" dirty="0"/>
              <a:t>Nova postura do consumidor de HF’s inclui a preocupação com a contaminação dos alimentos por resíduos de agroquímicos </a:t>
            </a:r>
            <a:r>
              <a:rPr lang="en-US" sz="2900" dirty="0">
                <a:sym typeface="Wingdings" pitchFamily="2" charset="2"/>
              </a:rPr>
              <a:t> </a:t>
            </a:r>
            <a:r>
              <a:rPr lang="en-US" sz="2900" dirty="0" err="1">
                <a:sym typeface="Wingdings" pitchFamily="2" charset="2"/>
              </a:rPr>
              <a:t>rastreabilidade</a:t>
            </a:r>
            <a:r>
              <a:rPr lang="en-US" sz="2900" dirty="0">
                <a:sym typeface="Wingdings" pitchFamily="2" charset="2"/>
              </a:rPr>
              <a:t> do </a:t>
            </a:r>
            <a:r>
              <a:rPr lang="en-US" sz="2900" dirty="0" err="1">
                <a:sym typeface="Wingdings" pitchFamily="2" charset="2"/>
              </a:rPr>
              <a:t>prato</a:t>
            </a:r>
            <a:r>
              <a:rPr lang="en-US" sz="2900" dirty="0">
                <a:sym typeface="Wingdings" pitchFamily="2" charset="2"/>
              </a:rPr>
              <a:t> à </a:t>
            </a:r>
            <a:r>
              <a:rPr lang="en-US" sz="2900" dirty="0" err="1">
                <a:sym typeface="Wingdings" pitchFamily="2" charset="2"/>
              </a:rPr>
              <a:t>lavoura</a:t>
            </a:r>
            <a:r>
              <a:rPr lang="en-US" sz="2900" dirty="0">
                <a:sym typeface="Wingdings" pitchFamily="2" charset="2"/>
              </a:rPr>
              <a:t> – um </a:t>
            </a:r>
            <a:r>
              <a:rPr lang="en-US" sz="2900" dirty="0" err="1">
                <a:sym typeface="Wingdings" pitchFamily="2" charset="2"/>
              </a:rPr>
              <a:t>caminho</a:t>
            </a:r>
            <a:r>
              <a:rPr lang="en-US" sz="2900" dirty="0">
                <a:sym typeface="Wingdings" pitchFamily="2" charset="2"/>
              </a:rPr>
              <a:t> </a:t>
            </a:r>
            <a:r>
              <a:rPr lang="en-US" sz="2900" dirty="0" err="1">
                <a:sym typeface="Wingdings" pitchFamily="2" charset="2"/>
              </a:rPr>
              <a:t>sem</a:t>
            </a:r>
            <a:r>
              <a:rPr lang="en-US" sz="2900" dirty="0">
                <a:sym typeface="Wingdings" pitchFamily="2" charset="2"/>
              </a:rPr>
              <a:t> </a:t>
            </a:r>
            <a:r>
              <a:rPr lang="en-US" sz="2900" dirty="0" err="1">
                <a:sym typeface="Wingdings" pitchFamily="2" charset="2"/>
              </a:rPr>
              <a:t>volta</a:t>
            </a:r>
            <a:r>
              <a:rPr lang="en-US" sz="2900" dirty="0">
                <a:sym typeface="Wingdings" pitchFamily="2" charset="2"/>
              </a:rPr>
              <a:t>    </a:t>
            </a:r>
            <a:endParaRPr lang="pt-BR" sz="2900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9215920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-1974" y="1883342"/>
            <a:ext cx="9182486" cy="4714010"/>
            <a:chOff x="-1974" y="1723212"/>
            <a:chExt cx="9182486" cy="4714010"/>
          </a:xfrm>
        </p:grpSpPr>
        <p:pic>
          <p:nvPicPr>
            <p:cNvPr id="17410" name="Picture 2" descr="C:\Arquivos de PCTMelo\Cursos\XIII Curso Sementes_UFSCAR 2013\Imagem289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9959" y="1733880"/>
              <a:ext cx="2984209" cy="2236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1" name="Picture 3" descr="C:\Users\Paulo\Pictures\Plantio de Indústria 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23212"/>
              <a:ext cx="2982235" cy="2236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2" name="Picture 4" descr="C:\Arquivos de PCTMelo\Imagens-1\Imagens Hortaliças\Batata\Colheita\Imagem9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4872" y="4182686"/>
              <a:ext cx="2981635" cy="2254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3" name="Picture 5" descr="C:\Arquivos de PCTMelo\Imagens-1\Imagens Hortaliças\Cenoura\Diversas\cen-sgot4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8388" y="1733880"/>
              <a:ext cx="3032124" cy="2236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4" name="Picture 6" descr="C:\Arquivos de PCTMelo\Imagens-1\Imagens Hortaliças\Tomate\Mecanização\imagem_191x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74" y="4211403"/>
              <a:ext cx="2984209" cy="2225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5" name="Picture 7" descr="C:\Users\Paulo\Documents\cultivomecbatata1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2525" y="4182686"/>
              <a:ext cx="2895979" cy="2254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0" y="260350"/>
            <a:ext cx="9144000" cy="1081088"/>
            <a:chOff x="0" y="391"/>
            <a:chExt cx="5760" cy="681"/>
          </a:xfrm>
        </p:grpSpPr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>
              <a:off x="930" y="391"/>
              <a:ext cx="4830" cy="680"/>
            </a:xfrm>
            <a:prstGeom prst="rect">
              <a:avLst/>
            </a:prstGeom>
            <a:solidFill>
              <a:srgbClr val="0F95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0" y="391"/>
              <a:ext cx="1020" cy="681"/>
            </a:xfrm>
            <a:prstGeom prst="rect">
              <a:avLst/>
            </a:prstGeom>
            <a:solidFill>
              <a:srgbClr val="15D161"/>
            </a:solidFill>
            <a:ln w="9360">
              <a:solidFill>
                <a:srgbClr val="15D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91"/>
              <a:ext cx="466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5" name="Título 1"/>
          <p:cNvSpPr txBox="1">
            <a:spLocks/>
          </p:cNvSpPr>
          <p:nvPr/>
        </p:nvSpPr>
        <p:spPr>
          <a:xfrm>
            <a:off x="611560" y="188640"/>
            <a:ext cx="84969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Redução crescente da disponibilidade de</a:t>
            </a:r>
          </a:p>
          <a:p>
            <a:pPr algn="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mão-de-obra </a:t>
            </a:r>
            <a:r>
              <a:rPr lang="pt-BR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mecanização</a:t>
            </a:r>
          </a:p>
        </p:txBody>
      </p:sp>
    </p:spTree>
    <p:extLst>
      <p:ext uri="{BB962C8B-B14F-4D97-AF65-F5344CB8AC3E}">
        <p14:creationId xmlns:p14="http://schemas.microsoft.com/office/powerpoint/2010/main" val="330133116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0" y="260350"/>
            <a:ext cx="9144000" cy="1081088"/>
            <a:chOff x="0" y="391"/>
            <a:chExt cx="5760" cy="681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930" y="391"/>
              <a:ext cx="4830" cy="680"/>
            </a:xfrm>
            <a:prstGeom prst="rect">
              <a:avLst/>
            </a:prstGeom>
            <a:solidFill>
              <a:srgbClr val="0F95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0" y="391"/>
              <a:ext cx="1020" cy="681"/>
            </a:xfrm>
            <a:prstGeom prst="rect">
              <a:avLst/>
            </a:prstGeom>
            <a:solidFill>
              <a:srgbClr val="15D161"/>
            </a:solidFill>
            <a:ln w="9360">
              <a:solidFill>
                <a:srgbClr val="15D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91"/>
              <a:ext cx="466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5" name="Título 1"/>
          <p:cNvSpPr txBox="1">
            <a:spLocks/>
          </p:cNvSpPr>
          <p:nvPr/>
        </p:nvSpPr>
        <p:spPr>
          <a:xfrm>
            <a:off x="1526976" y="197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Redução de perdas pós-colheita</a:t>
            </a:r>
          </a:p>
        </p:txBody>
      </p:sp>
      <p:grpSp>
        <p:nvGrpSpPr>
          <p:cNvPr id="17" name="Grupo 6"/>
          <p:cNvGrpSpPr>
            <a:grpSpLocks/>
          </p:cNvGrpSpPr>
          <p:nvPr/>
        </p:nvGrpSpPr>
        <p:grpSpPr bwMode="auto">
          <a:xfrm>
            <a:off x="292100" y="2174701"/>
            <a:ext cx="8612188" cy="4638675"/>
            <a:chOff x="291612" y="2060848"/>
            <a:chExt cx="8612223" cy="4639004"/>
          </a:xfrm>
        </p:grpSpPr>
        <p:grpSp>
          <p:nvGrpSpPr>
            <p:cNvPr id="18" name="Grupo 5"/>
            <p:cNvGrpSpPr>
              <a:grpSpLocks/>
            </p:cNvGrpSpPr>
            <p:nvPr/>
          </p:nvGrpSpPr>
          <p:grpSpPr bwMode="auto">
            <a:xfrm>
              <a:off x="291612" y="2060848"/>
              <a:ext cx="8612223" cy="4639004"/>
              <a:chOff x="291612" y="2204864"/>
              <a:chExt cx="8612223" cy="4639004"/>
            </a:xfrm>
          </p:grpSpPr>
          <p:pic>
            <p:nvPicPr>
              <p:cNvPr id="24" name="Imagem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612" y="2221782"/>
                <a:ext cx="4800534" cy="3600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CaixaDeTexto 3"/>
              <p:cNvSpPr txBox="1">
                <a:spLocks noChangeArrowheads="1"/>
              </p:cNvSpPr>
              <p:nvPr/>
            </p:nvSpPr>
            <p:spPr bwMode="auto">
              <a:xfrm>
                <a:off x="319406" y="5805264"/>
                <a:ext cx="47727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800" b="1"/>
                  <a:t>Excesso de tomate na caixa de plástico</a:t>
                </a:r>
              </a:p>
            </p:txBody>
          </p:sp>
          <p:pic>
            <p:nvPicPr>
              <p:cNvPr id="26" name="Picture 16" descr="caixa3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10187" y="2204864"/>
                <a:ext cx="3581400" cy="2549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17" descr="caixa3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22435" y="4468968"/>
                <a:ext cx="3581400" cy="2374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CaixaDeTexto 12"/>
              <p:cNvSpPr txBox="1">
                <a:spLocks noChangeArrowheads="1"/>
              </p:cNvSpPr>
              <p:nvPr/>
            </p:nvSpPr>
            <p:spPr bwMode="auto">
              <a:xfrm>
                <a:off x="5322434" y="2276872"/>
                <a:ext cx="3581401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800" b="1">
                    <a:solidFill>
                      <a:schemeClr val="bg1"/>
                    </a:solidFill>
                  </a:rPr>
                  <a:t>Excesso de cenoura na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800" b="1">
                    <a:solidFill>
                      <a:schemeClr val="bg1"/>
                    </a:solidFill>
                  </a:rPr>
                  <a:t>caixa de papelão</a:t>
                </a:r>
              </a:p>
            </p:txBody>
          </p:sp>
        </p:grpSp>
        <p:sp>
          <p:nvSpPr>
            <p:cNvPr id="19" name="AutoShape 19"/>
            <p:cNvSpPr>
              <a:spLocks noChangeArrowheads="1"/>
            </p:cNvSpPr>
            <p:nvPr/>
          </p:nvSpPr>
          <p:spPr bwMode="auto">
            <a:xfrm>
              <a:off x="7041604" y="3713584"/>
              <a:ext cx="194692" cy="1155576"/>
            </a:xfrm>
            <a:prstGeom prst="downArrow">
              <a:avLst>
                <a:gd name="adj1" fmla="val 50000"/>
                <a:gd name="adj2" fmla="val 64273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800"/>
            </a:p>
          </p:txBody>
        </p:sp>
      </p:grpSp>
      <p:sp>
        <p:nvSpPr>
          <p:cNvPr id="29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528192"/>
            <a:ext cx="8229600" cy="820688"/>
          </a:xfrm>
        </p:spPr>
        <p:txBody>
          <a:bodyPr>
            <a:norm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Manuseio inadequado de embalagens</a:t>
            </a:r>
          </a:p>
        </p:txBody>
      </p:sp>
    </p:spTree>
    <p:extLst>
      <p:ext uri="{BB962C8B-B14F-4D97-AF65-F5344CB8AC3E}">
        <p14:creationId xmlns:p14="http://schemas.microsoft.com/office/powerpoint/2010/main" val="577074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43608" y="1312168"/>
            <a:ext cx="8229600" cy="820688"/>
          </a:xfrm>
        </p:spPr>
        <p:txBody>
          <a:bodyPr>
            <a:norm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Embalagens inadequadas</a:t>
            </a:r>
          </a:p>
        </p:txBody>
      </p: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0" y="260350"/>
            <a:ext cx="9144000" cy="1081088"/>
            <a:chOff x="0" y="391"/>
            <a:chExt cx="5760" cy="681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930" y="391"/>
              <a:ext cx="4830" cy="680"/>
            </a:xfrm>
            <a:prstGeom prst="rect">
              <a:avLst/>
            </a:prstGeom>
            <a:solidFill>
              <a:srgbClr val="0F95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0" y="391"/>
              <a:ext cx="1020" cy="681"/>
            </a:xfrm>
            <a:prstGeom prst="rect">
              <a:avLst/>
            </a:prstGeom>
            <a:solidFill>
              <a:srgbClr val="15D161"/>
            </a:solidFill>
            <a:ln w="9360">
              <a:solidFill>
                <a:srgbClr val="15D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91"/>
              <a:ext cx="466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5" name="Título 1"/>
          <p:cNvSpPr txBox="1">
            <a:spLocks/>
          </p:cNvSpPr>
          <p:nvPr/>
        </p:nvSpPr>
        <p:spPr>
          <a:xfrm>
            <a:off x="1526976" y="197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Redução de perdas pós-colheita</a:t>
            </a:r>
          </a:p>
        </p:txBody>
      </p:sp>
      <p:grpSp>
        <p:nvGrpSpPr>
          <p:cNvPr id="16" name="Grupo 15"/>
          <p:cNvGrpSpPr/>
          <p:nvPr/>
        </p:nvGrpSpPr>
        <p:grpSpPr>
          <a:xfrm>
            <a:off x="1331640" y="1941470"/>
            <a:ext cx="6554614" cy="4871906"/>
            <a:chOff x="1472481" y="1893516"/>
            <a:chExt cx="6554614" cy="4871906"/>
          </a:xfrm>
        </p:grpSpPr>
        <p:pic>
          <p:nvPicPr>
            <p:cNvPr id="20" name="Picture 4" descr="alface ma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1893516"/>
              <a:ext cx="3168650" cy="2376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476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1" name="Picture 4" descr="-011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860032" y="1893516"/>
              <a:ext cx="3167063" cy="2379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47625" cap="flat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2" name="Picture 2" descr="C:\Users\Paulo\Documents\engradado brócolis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481" y="4371472"/>
              <a:ext cx="3171825" cy="2393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6" descr="repolho engradado sujeir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853682" y="4365625"/>
              <a:ext cx="3173413" cy="2376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47625" cap="flat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3167131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43608" y="1312168"/>
            <a:ext cx="8229600" cy="820688"/>
          </a:xfrm>
        </p:spPr>
        <p:txBody>
          <a:bodyPr>
            <a:normAutofit/>
          </a:bodyPr>
          <a:lstStyle/>
          <a:p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Embalagens inadequadas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1187624" y="1842989"/>
            <a:ext cx="6893943" cy="4970387"/>
            <a:chOff x="1273745" y="1773238"/>
            <a:chExt cx="6893943" cy="4970387"/>
          </a:xfrm>
        </p:grpSpPr>
        <p:pic>
          <p:nvPicPr>
            <p:cNvPr id="11" name="Picture 2" descr="C:\Users\Paulo\Documents\Imagem1789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4218831"/>
              <a:ext cx="3308350" cy="2522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Imagem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3745" y="1773238"/>
              <a:ext cx="3370263" cy="2376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" descr="C:\Users\Paulo\Documents\Imagem11256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1773238"/>
              <a:ext cx="3308350" cy="2376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" descr="C:\Users\Paulo\Documents\Imagem17856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3745" y="4221088"/>
              <a:ext cx="3370263" cy="2522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0" y="260350"/>
            <a:ext cx="9144000" cy="1081088"/>
            <a:chOff x="0" y="391"/>
            <a:chExt cx="5760" cy="681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930" y="391"/>
              <a:ext cx="4830" cy="680"/>
            </a:xfrm>
            <a:prstGeom prst="rect">
              <a:avLst/>
            </a:prstGeom>
            <a:solidFill>
              <a:srgbClr val="0F95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0" y="391"/>
              <a:ext cx="1020" cy="681"/>
            </a:xfrm>
            <a:prstGeom prst="rect">
              <a:avLst/>
            </a:prstGeom>
            <a:solidFill>
              <a:srgbClr val="15D161"/>
            </a:solidFill>
            <a:ln w="9360">
              <a:solidFill>
                <a:srgbClr val="15D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91"/>
              <a:ext cx="466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5" name="Título 1"/>
          <p:cNvSpPr txBox="1">
            <a:spLocks/>
          </p:cNvSpPr>
          <p:nvPr/>
        </p:nvSpPr>
        <p:spPr>
          <a:xfrm>
            <a:off x="1526976" y="197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Redução de perdas pós-colheita</a:t>
            </a:r>
          </a:p>
        </p:txBody>
      </p:sp>
    </p:spTree>
    <p:extLst>
      <p:ext uri="{BB962C8B-B14F-4D97-AF65-F5344CB8AC3E}">
        <p14:creationId xmlns:p14="http://schemas.microsoft.com/office/powerpoint/2010/main" val="2858020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476375" y="404664"/>
            <a:ext cx="7667625" cy="1079500"/>
          </a:xfrm>
          <a:prstGeom prst="rect">
            <a:avLst/>
          </a:prstGeom>
          <a:solidFill>
            <a:srgbClr val="0F954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404664"/>
            <a:ext cx="1619250" cy="1081087"/>
          </a:xfrm>
          <a:prstGeom prst="rect">
            <a:avLst/>
          </a:prstGeom>
          <a:solidFill>
            <a:srgbClr val="15D161"/>
          </a:solidFill>
          <a:ln w="9525">
            <a:solidFill>
              <a:srgbClr val="15D16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pic>
        <p:nvPicPr>
          <p:cNvPr id="27652" name="Picture 4" descr="logo_ESALQ_2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04664"/>
            <a:ext cx="7397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2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Transporte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granel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765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844675"/>
            <a:ext cx="4176712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844675"/>
            <a:ext cx="3140075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2" descr="C:\Users\Paulo\Documents\Transporte da carga_melã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4254500"/>
            <a:ext cx="4181475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755650" y="6300788"/>
            <a:ext cx="26638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Melão, Mossoró, RN</a:t>
            </a:r>
          </a:p>
        </p:txBody>
      </p:sp>
      <p:pic>
        <p:nvPicPr>
          <p:cNvPr id="27658" name="Picture 3" descr="C:\Arquivos de PCTMelo\Imagens-1\Imagens Hortaliças\Cucurbits\Melancia\MVC-459w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3" y="4254500"/>
            <a:ext cx="3127375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ixaDeTexto 17"/>
          <p:cNvSpPr txBox="1"/>
          <p:nvPr/>
        </p:nvSpPr>
        <p:spPr>
          <a:xfrm>
            <a:off x="5940425" y="6308725"/>
            <a:ext cx="23034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Melancia, Tupã, SP</a:t>
            </a:r>
          </a:p>
        </p:txBody>
      </p:sp>
    </p:spTree>
    <p:extLst>
      <p:ext uri="{BB962C8B-B14F-4D97-AF65-F5344CB8AC3E}">
        <p14:creationId xmlns:p14="http://schemas.microsoft.com/office/powerpoint/2010/main" val="395819028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6" name="Grupo 2"/>
          <p:cNvGrpSpPr>
            <a:grpSpLocks/>
          </p:cNvGrpSpPr>
          <p:nvPr/>
        </p:nvGrpSpPr>
        <p:grpSpPr bwMode="auto">
          <a:xfrm>
            <a:off x="77788" y="1931988"/>
            <a:ext cx="9031287" cy="4737100"/>
            <a:chOff x="22254" y="1933141"/>
            <a:chExt cx="9030636" cy="4737129"/>
          </a:xfrm>
        </p:grpSpPr>
        <p:pic>
          <p:nvPicPr>
            <p:cNvPr id="15367" name="Imagem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3439" y="1964891"/>
              <a:ext cx="3182937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8" name="Imagem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4" y="4443728"/>
              <a:ext cx="3347491" cy="2226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Imagem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4443727"/>
              <a:ext cx="2968722" cy="2226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0" name="Imagem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947" y="1933141"/>
              <a:ext cx="3460750" cy="2425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1" name="Imagem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4443727"/>
              <a:ext cx="2634740" cy="2226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2"/>
          <p:cNvGrpSpPr>
            <a:grpSpLocks/>
          </p:cNvGrpSpPr>
          <p:nvPr/>
        </p:nvGrpSpPr>
        <p:grpSpPr bwMode="auto">
          <a:xfrm>
            <a:off x="0" y="260350"/>
            <a:ext cx="9144000" cy="1081088"/>
            <a:chOff x="0" y="391"/>
            <a:chExt cx="5760" cy="681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930" y="391"/>
              <a:ext cx="4830" cy="680"/>
            </a:xfrm>
            <a:prstGeom prst="rect">
              <a:avLst/>
            </a:prstGeom>
            <a:solidFill>
              <a:srgbClr val="0F95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0" y="391"/>
              <a:ext cx="1020" cy="681"/>
            </a:xfrm>
            <a:prstGeom prst="rect">
              <a:avLst/>
            </a:prstGeom>
            <a:solidFill>
              <a:srgbClr val="15D161"/>
            </a:solidFill>
            <a:ln w="9360">
              <a:solidFill>
                <a:srgbClr val="15D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91"/>
              <a:ext cx="466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5" name="Rectangle 5"/>
          <p:cNvSpPr txBox="1">
            <a:spLocks noChangeArrowheads="1"/>
          </p:cNvSpPr>
          <p:nvPr/>
        </p:nvSpPr>
        <p:spPr>
          <a:xfrm>
            <a:off x="609600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br>
              <a:rPr lang="pt-BR" sz="3600" b="1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Embalagens adequadas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942495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34925" y="2173436"/>
            <a:ext cx="9074150" cy="4279900"/>
            <a:chOff x="34925" y="2173436"/>
            <a:chExt cx="9074150" cy="4279900"/>
          </a:xfrm>
        </p:grpSpPr>
        <p:grpSp>
          <p:nvGrpSpPr>
            <p:cNvPr id="16390" name="Grupo 1"/>
            <p:cNvGrpSpPr>
              <a:grpSpLocks/>
            </p:cNvGrpSpPr>
            <p:nvPr/>
          </p:nvGrpSpPr>
          <p:grpSpPr bwMode="auto">
            <a:xfrm>
              <a:off x="84138" y="2173436"/>
              <a:ext cx="9024937" cy="4279900"/>
              <a:chOff x="84138" y="2244725"/>
              <a:chExt cx="9024937" cy="4279900"/>
            </a:xfrm>
          </p:grpSpPr>
          <p:pic>
            <p:nvPicPr>
              <p:cNvPr id="16392" name="Imagem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61372" y="2244726"/>
                <a:ext cx="3024336" cy="2018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93" name="Imagem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0487" y="2244725"/>
                <a:ext cx="2848878" cy="20182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94" name="Imagem 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138" y="4428273"/>
                <a:ext cx="2745363" cy="2088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95" name="Picture 5" descr="C:\Users\Paulo\Documents\embalagem-12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88703" y="4435957"/>
                <a:ext cx="3120372" cy="2088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96" name="Picture 5" descr="Super Batata-4a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2407" y="4435956"/>
                <a:ext cx="3015194" cy="2080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391" name="Imagem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5" y="2181225"/>
              <a:ext cx="2981325" cy="2017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2"/>
          <p:cNvGrpSpPr>
            <a:grpSpLocks/>
          </p:cNvGrpSpPr>
          <p:nvPr/>
        </p:nvGrpSpPr>
        <p:grpSpPr bwMode="auto">
          <a:xfrm>
            <a:off x="0" y="260350"/>
            <a:ext cx="9144000" cy="1081088"/>
            <a:chOff x="0" y="391"/>
            <a:chExt cx="5760" cy="681"/>
          </a:xfrm>
        </p:grpSpPr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930" y="391"/>
              <a:ext cx="4830" cy="680"/>
            </a:xfrm>
            <a:prstGeom prst="rect">
              <a:avLst/>
            </a:prstGeom>
            <a:solidFill>
              <a:srgbClr val="0F95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0" y="391"/>
              <a:ext cx="1020" cy="681"/>
            </a:xfrm>
            <a:prstGeom prst="rect">
              <a:avLst/>
            </a:prstGeom>
            <a:solidFill>
              <a:srgbClr val="15D161"/>
            </a:solidFill>
            <a:ln w="9360">
              <a:solidFill>
                <a:srgbClr val="15D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91"/>
              <a:ext cx="466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8" name="Rectangle 5"/>
          <p:cNvSpPr txBox="1">
            <a:spLocks noChangeArrowheads="1"/>
          </p:cNvSpPr>
          <p:nvPr/>
        </p:nvSpPr>
        <p:spPr>
          <a:xfrm>
            <a:off x="1547664" y="269776"/>
            <a:ext cx="74730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br>
              <a:rPr lang="pt-BR" sz="3600" b="1" dirty="0">
                <a:solidFill>
                  <a:schemeClr val="bg1"/>
                </a:solidFill>
              </a:rPr>
            </a:br>
            <a:r>
              <a:rPr lang="pt-BR" sz="5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Avanços nas embalagens no varejo </a:t>
            </a:r>
            <a:b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63544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4" name="Grupo 6"/>
          <p:cNvGrpSpPr>
            <a:grpSpLocks/>
          </p:cNvGrpSpPr>
          <p:nvPr/>
        </p:nvGrpSpPr>
        <p:grpSpPr bwMode="auto">
          <a:xfrm>
            <a:off x="20638" y="1988840"/>
            <a:ext cx="9088437" cy="4411663"/>
            <a:chOff x="19934" y="2132855"/>
            <a:chExt cx="9088570" cy="4412816"/>
          </a:xfrm>
        </p:grpSpPr>
        <p:pic>
          <p:nvPicPr>
            <p:cNvPr id="17415" name="Picture 4" descr="fotos-00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5684" y="2132856"/>
              <a:ext cx="2940492" cy="2016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476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7416" name="Picture 6" descr="fotos-00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0971" y="2132856"/>
              <a:ext cx="2897533" cy="2016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476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7417" name="Picture 5" descr="descarga_paletizad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4385431"/>
              <a:ext cx="2879161" cy="2160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476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7418" name="Picture 6" descr="tomate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34" y="2132855"/>
              <a:ext cx="3111906" cy="201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476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7419" name="Picture 4" descr="C:\Users\Paulo\Documents\Exportação melão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4385431"/>
              <a:ext cx="3168352" cy="2160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0" name="Picture 11" descr="carga paletizada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4385430"/>
              <a:ext cx="2880320" cy="2160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0" y="260350"/>
            <a:ext cx="9144000" cy="1081088"/>
            <a:chOff x="0" y="391"/>
            <a:chExt cx="5760" cy="681"/>
          </a:xfrm>
        </p:grpSpPr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>
              <a:off x="930" y="391"/>
              <a:ext cx="4830" cy="680"/>
            </a:xfrm>
            <a:prstGeom prst="rect">
              <a:avLst/>
            </a:prstGeom>
            <a:solidFill>
              <a:srgbClr val="0F95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0" y="391"/>
              <a:ext cx="1020" cy="681"/>
            </a:xfrm>
            <a:prstGeom prst="rect">
              <a:avLst/>
            </a:prstGeom>
            <a:solidFill>
              <a:srgbClr val="15D161"/>
            </a:solidFill>
            <a:ln w="9360">
              <a:solidFill>
                <a:srgbClr val="15D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91"/>
              <a:ext cx="466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06896" y="18864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Embalagens paletizáveis</a:t>
            </a:r>
          </a:p>
        </p:txBody>
      </p:sp>
    </p:spTree>
    <p:extLst>
      <p:ext uri="{BB962C8B-B14F-4D97-AF65-F5344CB8AC3E}">
        <p14:creationId xmlns:p14="http://schemas.microsoft.com/office/powerpoint/2010/main" val="3049585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188913"/>
            <a:ext cx="9144000" cy="120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pt-BR" altLang="pt-BR" sz="3600" b="1">
                <a:solidFill>
                  <a:schemeClr val="bg1"/>
                </a:solidFill>
                <a:latin typeface="Century Gothic" pitchFamily="34" charset="0"/>
              </a:rPr>
              <a:t>Órgãos Comestíveis: Bulbos</a:t>
            </a:r>
          </a:p>
          <a:p>
            <a:pPr algn="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Century Gothic" pitchFamily="34" charset="0"/>
              </a:rPr>
              <a:t>(Cebola e Alho)</a:t>
            </a:r>
            <a:r>
              <a:rPr lang="pt-BR" altLang="pt-BR" sz="4000" b="1">
                <a:solidFill>
                  <a:schemeClr val="bg1"/>
                </a:solidFill>
                <a:latin typeface="Century Gothic" pitchFamily="34" charset="0"/>
              </a:rPr>
              <a:t> </a:t>
            </a:r>
          </a:p>
        </p:txBody>
      </p:sp>
      <p:pic>
        <p:nvPicPr>
          <p:cNvPr id="28674" name="Picture 2" descr="http://www.radiofmz.com.br/imagens/noticias/noticias/antigas/9298bd0e-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2101"/>
            <a:ext cx="9144000" cy="596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-27384"/>
            <a:ext cx="9144000" cy="1295401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endParaRPr lang="pt-BR" sz="4000" b="1">
              <a:solidFill>
                <a:srgbClr val="0033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188913"/>
            <a:ext cx="9144000" cy="93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pt-BR" alt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Órgãos Comestíveis: Rizomas</a:t>
            </a:r>
          </a:p>
          <a:p>
            <a:pPr algn="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pt-BR" alt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(Taro) </a:t>
            </a:r>
          </a:p>
        </p:txBody>
      </p:sp>
    </p:spTree>
    <p:extLst>
      <p:ext uri="{BB962C8B-B14F-4D97-AF65-F5344CB8AC3E}">
        <p14:creationId xmlns:p14="http://schemas.microsoft.com/office/powerpoint/2010/main" val="3430612545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16832"/>
            <a:ext cx="81915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CaixaDeTexto 2"/>
          <p:cNvSpPr txBox="1">
            <a:spLocks noChangeArrowheads="1"/>
          </p:cNvSpPr>
          <p:nvPr/>
        </p:nvSpPr>
        <p:spPr bwMode="auto">
          <a:xfrm>
            <a:off x="395288" y="6093296"/>
            <a:ext cx="5976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 i="1" dirty="0" err="1"/>
              <a:t>Packing</a:t>
            </a:r>
            <a:r>
              <a:rPr lang="pt-BR" altLang="pt-BR" sz="1800" b="1" i="1" dirty="0"/>
              <a:t> </a:t>
            </a:r>
            <a:r>
              <a:rPr lang="pt-BR" altLang="pt-BR" sz="1800" b="1" i="1" dirty="0" err="1"/>
              <a:t>house</a:t>
            </a:r>
            <a:r>
              <a:rPr lang="pt-BR" altLang="pt-BR" sz="1800" b="1" i="1" dirty="0"/>
              <a:t> </a:t>
            </a:r>
            <a:r>
              <a:rPr lang="pt-BR" altLang="pt-BR" sz="1800" b="1" dirty="0"/>
              <a:t>da </a:t>
            </a:r>
            <a:r>
              <a:rPr lang="pt-BR" altLang="pt-BR" sz="1800" b="1" dirty="0" err="1"/>
              <a:t>Trebeschi</a:t>
            </a:r>
            <a:r>
              <a:rPr lang="pt-BR" altLang="pt-BR" sz="1800" b="1" dirty="0"/>
              <a:t> Tomates, Araguari, MG</a:t>
            </a:r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0" y="260350"/>
            <a:ext cx="9144000" cy="1081088"/>
            <a:chOff x="0" y="391"/>
            <a:chExt cx="5760" cy="681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930" y="391"/>
              <a:ext cx="4830" cy="680"/>
            </a:xfrm>
            <a:prstGeom prst="rect">
              <a:avLst/>
            </a:prstGeom>
            <a:solidFill>
              <a:srgbClr val="0F95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0" y="391"/>
              <a:ext cx="1020" cy="681"/>
            </a:xfrm>
            <a:prstGeom prst="rect">
              <a:avLst/>
            </a:prstGeom>
            <a:solidFill>
              <a:srgbClr val="15D161"/>
            </a:solidFill>
            <a:ln w="9360">
              <a:solidFill>
                <a:srgbClr val="15D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91"/>
              <a:ext cx="466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323528" y="413792"/>
            <a:ext cx="8507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br>
              <a:rPr lang="pt-BR" sz="3600" b="1" dirty="0">
                <a:solidFill>
                  <a:schemeClr val="bg1"/>
                </a:solidFill>
              </a:rPr>
            </a:br>
            <a:r>
              <a:rPr lang="pt-BR" sz="1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Profissionalização do</a:t>
            </a:r>
          </a:p>
          <a:p>
            <a:pPr algn="r">
              <a:defRPr/>
            </a:pPr>
            <a:r>
              <a:rPr lang="pt-BR" sz="1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setor de classificação e embalagens</a:t>
            </a:r>
            <a:r>
              <a:rPr lang="pt-BR" sz="1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pt-BR" sz="1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78209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62" name="Grupo 5"/>
          <p:cNvGrpSpPr>
            <a:grpSpLocks/>
          </p:cNvGrpSpPr>
          <p:nvPr/>
        </p:nvGrpSpPr>
        <p:grpSpPr bwMode="auto">
          <a:xfrm>
            <a:off x="1032396" y="1771922"/>
            <a:ext cx="7212012" cy="4897438"/>
            <a:chOff x="845066" y="1871016"/>
            <a:chExt cx="6565235" cy="4339353"/>
          </a:xfrm>
        </p:grpSpPr>
        <p:pic>
          <p:nvPicPr>
            <p:cNvPr id="19464" name="Picture 2" descr="http://www.sct.embrapa.br/dctv/2003/img/SistemaPackinghous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981" y="1871016"/>
              <a:ext cx="2869952" cy="2152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5" name="Picture 6" descr="http://www.agricolafamosa.com.br/UserFiles/image/foto_infraestru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2502964"/>
              <a:ext cx="3486373" cy="3707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6" name="Picture 8" descr="http://3.bp.blogspot.com/_Ynu9ZqhSrwY/TKD5hsaUA2I/AAAAAAAAHDk/amtPTPGGbTM/s400/MEL%C3%83O+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066" y="4293096"/>
              <a:ext cx="2893995" cy="191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CaixaDeTexto 4"/>
          <p:cNvSpPr txBox="1"/>
          <p:nvPr/>
        </p:nvSpPr>
        <p:spPr>
          <a:xfrm>
            <a:off x="4112840" y="1628800"/>
            <a:ext cx="4419600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Embalagem de melão no RN</a:t>
            </a:r>
          </a:p>
        </p:txBody>
      </p: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0" y="260350"/>
            <a:ext cx="9144000" cy="1081088"/>
            <a:chOff x="0" y="391"/>
            <a:chExt cx="5760" cy="681"/>
          </a:xfrm>
        </p:grpSpPr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930" y="391"/>
              <a:ext cx="4830" cy="680"/>
            </a:xfrm>
            <a:prstGeom prst="rect">
              <a:avLst/>
            </a:prstGeom>
            <a:solidFill>
              <a:srgbClr val="0F954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0" y="391"/>
              <a:ext cx="1020" cy="681"/>
            </a:xfrm>
            <a:prstGeom prst="rect">
              <a:avLst/>
            </a:prstGeom>
            <a:solidFill>
              <a:srgbClr val="15D161"/>
            </a:solidFill>
            <a:ln w="9360">
              <a:solidFill>
                <a:srgbClr val="15D16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altLang="pt-BR"/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91"/>
              <a:ext cx="466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 fontScale="90000"/>
          </a:bodyPr>
          <a:lstStyle/>
          <a:p>
            <a:pPr algn="r" eaLnBrk="1" hangingPunct="1">
              <a:defRPr/>
            </a:pPr>
            <a:br>
              <a:rPr lang="pt-BR" sz="3600" b="1" dirty="0">
                <a:solidFill>
                  <a:schemeClr val="bg1"/>
                </a:solidFill>
              </a:rPr>
            </a:br>
            <a:r>
              <a:rPr lang="pt-BR" sz="3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Packing</a:t>
            </a:r>
            <a:r>
              <a:rPr lang="pt-BR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houses</a:t>
            </a:r>
            <a:r>
              <a:rPr lang="pt-BR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melão, Mossoró, RN </a:t>
            </a:r>
            <a:b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678877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476375" y="620713"/>
            <a:ext cx="7667625" cy="1079500"/>
          </a:xfrm>
          <a:prstGeom prst="rect">
            <a:avLst/>
          </a:prstGeom>
          <a:solidFill>
            <a:srgbClr val="0F954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620713"/>
            <a:ext cx="1619250" cy="1081087"/>
          </a:xfrm>
          <a:prstGeom prst="rect">
            <a:avLst/>
          </a:prstGeom>
          <a:solidFill>
            <a:srgbClr val="15D161"/>
          </a:solidFill>
          <a:ln w="9525">
            <a:solidFill>
              <a:srgbClr val="15D16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pic>
        <p:nvPicPr>
          <p:cNvPr id="22532" name="Picture 4" descr="logo_ESALQ_2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20713"/>
            <a:ext cx="7397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21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eaLnBrk="1" hangingPunct="1">
              <a:defRPr/>
            </a:pPr>
            <a:br>
              <a:rPr lang="pt-BR" sz="3600" b="1" dirty="0">
                <a:solidFill>
                  <a:schemeClr val="bg1"/>
                </a:solidFill>
              </a:rPr>
            </a:br>
            <a:br>
              <a:rPr lang="pt-BR" sz="3600" b="1" dirty="0">
                <a:solidFill>
                  <a:schemeClr val="bg1"/>
                </a:solidFill>
              </a:rPr>
            </a:b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Embalagens</a:t>
            </a:r>
            <a:b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4" name="Picture 2" descr="C:\Users\Paulo\Documents\figura0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2163"/>
            <a:ext cx="8610600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CaixaDeTexto 3"/>
          <p:cNvSpPr txBox="1">
            <a:spLocks noChangeArrowheads="1"/>
          </p:cNvSpPr>
          <p:nvPr/>
        </p:nvSpPr>
        <p:spPr bwMode="auto">
          <a:xfrm>
            <a:off x="2627313" y="1773238"/>
            <a:ext cx="626586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800" b="1"/>
              <a:t>Evolução da participação dos diferentes tipos de embalagens no número total de embalagens de frutas e hortaliças entre 2004 e 2009, no CEAGESP. </a:t>
            </a:r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8053388" y="5867400"/>
            <a:ext cx="18415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rPr>
              <a:t>Fonte: </a:t>
            </a:r>
            <a:r>
              <a:rPr lang="pt-B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rPr>
              <a:t>HortiBrasil</a:t>
            </a: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rPr>
              <a:t>, 2010 </a:t>
            </a:r>
          </a:p>
        </p:txBody>
      </p:sp>
    </p:spTree>
    <p:extLst>
      <p:ext uri="{BB962C8B-B14F-4D97-AF65-F5344CB8AC3E}">
        <p14:creationId xmlns:p14="http://schemas.microsoft.com/office/powerpoint/2010/main" val="70461049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476375" y="620713"/>
            <a:ext cx="7667625" cy="1079500"/>
          </a:xfrm>
          <a:prstGeom prst="rect">
            <a:avLst/>
          </a:prstGeom>
          <a:solidFill>
            <a:srgbClr val="0F954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620713"/>
            <a:ext cx="1619250" cy="1081087"/>
          </a:xfrm>
          <a:prstGeom prst="rect">
            <a:avLst/>
          </a:prstGeom>
          <a:solidFill>
            <a:srgbClr val="15D161"/>
          </a:solidFill>
          <a:ln w="9525">
            <a:solidFill>
              <a:srgbClr val="15D16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pic>
        <p:nvPicPr>
          <p:cNvPr id="23556" name="Picture 4" descr="logo_ESALQ_2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20713"/>
            <a:ext cx="7397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2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549275"/>
            <a:ext cx="8229600" cy="1143000"/>
          </a:xfrm>
        </p:spPr>
        <p:txBody>
          <a:bodyPr/>
          <a:lstStyle/>
          <a:p>
            <a:pPr algn="r" eaLnBrk="1" hangingPunct="1">
              <a:defRPr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Embalagens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8" name="Picture 7" descr="C:\Users\Paulo\Documents\Figura0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565400"/>
            <a:ext cx="7578725" cy="41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CaixaDeTexto 1"/>
          <p:cNvSpPr txBox="1">
            <a:spLocks noChangeArrowheads="1"/>
          </p:cNvSpPr>
          <p:nvPr/>
        </p:nvSpPr>
        <p:spPr bwMode="auto">
          <a:xfrm>
            <a:off x="755650" y="1919288"/>
            <a:ext cx="7632700" cy="646112"/>
          </a:xfrm>
          <a:prstGeom prst="rect">
            <a:avLst/>
          </a:prstGeom>
          <a:solidFill>
            <a:srgbClr val="DFFD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b="1"/>
              <a:t>Participação % de cada tipo de embalagem no número total de embalagens em cada grupo de produtos em 2004</a:t>
            </a:r>
          </a:p>
        </p:txBody>
      </p:sp>
      <p:sp>
        <p:nvSpPr>
          <p:cNvPr id="15" name="CaixaDeTexto 14"/>
          <p:cNvSpPr txBox="1"/>
          <p:nvPr/>
        </p:nvSpPr>
        <p:spPr>
          <a:xfrm rot="16200000">
            <a:off x="8053388" y="5867400"/>
            <a:ext cx="18415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rPr>
              <a:t>Fonte: </a:t>
            </a:r>
            <a:r>
              <a:rPr lang="pt-B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rPr>
              <a:t>HortiBrasil</a:t>
            </a: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rPr>
              <a:t>, 2010 </a:t>
            </a:r>
          </a:p>
        </p:txBody>
      </p:sp>
    </p:spTree>
    <p:extLst>
      <p:ext uri="{BB962C8B-B14F-4D97-AF65-F5344CB8AC3E}">
        <p14:creationId xmlns:p14="http://schemas.microsoft.com/office/powerpoint/2010/main" val="114438644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476375" y="620713"/>
            <a:ext cx="7667625" cy="1079500"/>
          </a:xfrm>
          <a:prstGeom prst="rect">
            <a:avLst/>
          </a:prstGeom>
          <a:solidFill>
            <a:srgbClr val="0F954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620713"/>
            <a:ext cx="1619250" cy="1081087"/>
          </a:xfrm>
          <a:prstGeom prst="rect">
            <a:avLst/>
          </a:prstGeom>
          <a:solidFill>
            <a:srgbClr val="15D161"/>
          </a:solidFill>
          <a:ln w="9525">
            <a:solidFill>
              <a:srgbClr val="15D16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pic>
        <p:nvPicPr>
          <p:cNvPr id="24580" name="Picture 4" descr="logo_ESALQ_2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20713"/>
            <a:ext cx="7397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2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549275"/>
            <a:ext cx="8229600" cy="1143000"/>
          </a:xfrm>
        </p:spPr>
        <p:txBody>
          <a:bodyPr/>
          <a:lstStyle/>
          <a:p>
            <a:pPr algn="r" eaLnBrk="1" hangingPunct="1">
              <a:defRPr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Embalagens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4582" name="Picture 7" descr="C:\Users\Paulo\Documents\Figura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451100"/>
            <a:ext cx="76327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CaixaDeTexto 13"/>
          <p:cNvSpPr txBox="1">
            <a:spLocks noChangeArrowheads="1"/>
          </p:cNvSpPr>
          <p:nvPr/>
        </p:nvSpPr>
        <p:spPr bwMode="auto">
          <a:xfrm>
            <a:off x="755650" y="1919288"/>
            <a:ext cx="7632700" cy="646112"/>
          </a:xfrm>
          <a:prstGeom prst="rect">
            <a:avLst/>
          </a:prstGeom>
          <a:solidFill>
            <a:srgbClr val="DFFD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b="1"/>
              <a:t>Participação % de cada tipo de embalagem no número total de embalagens em cada grupo de produtos em 2009</a:t>
            </a:r>
          </a:p>
        </p:txBody>
      </p:sp>
      <p:sp>
        <p:nvSpPr>
          <p:cNvPr id="15" name="CaixaDeTexto 14"/>
          <p:cNvSpPr txBox="1"/>
          <p:nvPr/>
        </p:nvSpPr>
        <p:spPr>
          <a:xfrm rot="16200000">
            <a:off x="8053388" y="5867400"/>
            <a:ext cx="18415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rPr>
              <a:t>Fonte: </a:t>
            </a:r>
            <a:r>
              <a:rPr lang="pt-B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rPr>
              <a:t>HortiBrasil</a:t>
            </a: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rPr>
              <a:t>, 2010 </a:t>
            </a:r>
          </a:p>
        </p:txBody>
      </p:sp>
    </p:spTree>
    <p:extLst>
      <p:ext uri="{BB962C8B-B14F-4D97-AF65-F5344CB8AC3E}">
        <p14:creationId xmlns:p14="http://schemas.microsoft.com/office/powerpoint/2010/main" val="37057808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852936"/>
            <a:ext cx="8229600" cy="1143000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Aumento de consumo de hortifrutis é um enorme desafio no Brasil</a:t>
            </a:r>
          </a:p>
        </p:txBody>
      </p:sp>
    </p:spTree>
    <p:extLst>
      <p:ext uri="{BB962C8B-B14F-4D97-AF65-F5344CB8AC3E}">
        <p14:creationId xmlns:p14="http://schemas.microsoft.com/office/powerpoint/2010/main" val="393074372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556792"/>
            <a:ext cx="8445624" cy="2016224"/>
          </a:xfrm>
        </p:spPr>
        <p:txBody>
          <a:bodyPr>
            <a:normAutofit/>
          </a:bodyPr>
          <a:lstStyle/>
          <a:p>
            <a:r>
              <a:rPr lang="pt-BR" sz="2800" dirty="0"/>
              <a:t>A ingestão diária de HF está abaixo da recomendação da OMS (400 g</a:t>
            </a:r>
            <a:r>
              <a:rPr lang="pt-BR" sz="2800" i="1" dirty="0"/>
              <a:t> per capita</a:t>
            </a:r>
            <a:r>
              <a:rPr lang="pt-BR" sz="2800" dirty="0"/>
              <a:t>/dia). </a:t>
            </a:r>
            <a: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 É UMA REALIDADE PARA MAIS DE 90% POPULAÇÃO BARSILEIRA NO PRESENTE.</a:t>
            </a:r>
            <a:endParaRPr lang="pt-BR" sz="2800" dirty="0"/>
          </a:p>
        </p:txBody>
      </p:sp>
      <p:grpSp>
        <p:nvGrpSpPr>
          <p:cNvPr id="6" name="Grupo 5"/>
          <p:cNvGrpSpPr/>
          <p:nvPr/>
        </p:nvGrpSpPr>
        <p:grpSpPr>
          <a:xfrm>
            <a:off x="0" y="188640"/>
            <a:ext cx="9144000" cy="1152798"/>
            <a:chOff x="0" y="188640"/>
            <a:chExt cx="9144000" cy="1152798"/>
          </a:xfrm>
        </p:grpSpPr>
        <p:grpSp>
          <p:nvGrpSpPr>
            <p:cNvPr id="7" name="Group 2"/>
            <p:cNvGrpSpPr>
              <a:grpSpLocks/>
            </p:cNvGrpSpPr>
            <p:nvPr/>
          </p:nvGrpSpPr>
          <p:grpSpPr bwMode="auto">
            <a:xfrm>
              <a:off x="0" y="260350"/>
              <a:ext cx="9144000" cy="1081088"/>
              <a:chOff x="0" y="391"/>
              <a:chExt cx="5760" cy="681"/>
            </a:xfrm>
          </p:grpSpPr>
          <p:sp>
            <p:nvSpPr>
              <p:cNvPr id="9" name="Rectangle 3"/>
              <p:cNvSpPr>
                <a:spLocks noChangeArrowheads="1"/>
              </p:cNvSpPr>
              <p:nvPr/>
            </p:nvSpPr>
            <p:spPr bwMode="auto">
              <a:xfrm>
                <a:off x="930" y="391"/>
                <a:ext cx="4830" cy="680"/>
              </a:xfrm>
              <a:prstGeom prst="rect">
                <a:avLst/>
              </a:prstGeom>
              <a:solidFill>
                <a:srgbClr val="0F954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sp>
            <p:nvSpPr>
              <p:cNvPr id="10" name="Rectangle 4"/>
              <p:cNvSpPr>
                <a:spLocks noChangeArrowheads="1"/>
              </p:cNvSpPr>
              <p:nvPr/>
            </p:nvSpPr>
            <p:spPr bwMode="auto">
              <a:xfrm>
                <a:off x="0" y="391"/>
                <a:ext cx="1020" cy="681"/>
              </a:xfrm>
              <a:prstGeom prst="rect">
                <a:avLst/>
              </a:prstGeom>
              <a:solidFill>
                <a:srgbClr val="15D161"/>
              </a:solidFill>
              <a:ln w="9360">
                <a:solidFill>
                  <a:srgbClr val="15D16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pic>
            <p:nvPicPr>
              <p:cNvPr id="11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" y="391"/>
                <a:ext cx="466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" name="Título 1"/>
            <p:cNvSpPr txBox="1">
              <a:spLocks/>
            </p:cNvSpPr>
            <p:nvPr/>
          </p:nvSpPr>
          <p:spPr>
            <a:xfrm>
              <a:off x="251520" y="188640"/>
              <a:ext cx="864096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Título 3"/>
          <p:cNvSpPr txBox="1">
            <a:spLocks/>
          </p:cNvSpPr>
          <p:nvPr/>
        </p:nvSpPr>
        <p:spPr>
          <a:xfrm>
            <a:off x="755576" y="197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Consumo de HF no Brasil</a:t>
            </a:r>
          </a:p>
        </p:txBody>
      </p:sp>
      <p:pic>
        <p:nvPicPr>
          <p:cNvPr id="24578" name="Picture 2" descr="http://naoeamamae.ne10.uol.com.br/wp-content/uploads/2014/02/Pensando-em-comi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212976"/>
            <a:ext cx="2771800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56039" y="4221088"/>
            <a:ext cx="3771945" cy="107721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Consumo atual: 130 g </a:t>
            </a:r>
            <a:r>
              <a:rPr lang="pt-BR" sz="3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capita</a:t>
            </a:r>
            <a:r>
              <a:rPr lang="pt-BR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/dia;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010648"/>
            <a:ext cx="2880320" cy="22185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0150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ulo\Documents\consumo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23" y="836712"/>
            <a:ext cx="8717729" cy="525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5497" y="6516052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Fonte: CEPEA/</a:t>
            </a:r>
            <a:r>
              <a:rPr lang="pt-BR" sz="1400" dirty="0" err="1"/>
              <a:t>HortifrutiBR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54626492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aulo\Documents\consumo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28800"/>
            <a:ext cx="4865191" cy="50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123728" y="6577607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Fonte: CEPEA/</a:t>
            </a:r>
            <a:r>
              <a:rPr lang="pt-BR" sz="1400" dirty="0" err="1"/>
              <a:t>HortifrutiBR</a:t>
            </a:r>
            <a:endParaRPr lang="pt-BR" sz="1400" dirty="0"/>
          </a:p>
        </p:txBody>
      </p:sp>
      <p:grpSp>
        <p:nvGrpSpPr>
          <p:cNvPr id="5" name="Grupo 4"/>
          <p:cNvGrpSpPr/>
          <p:nvPr/>
        </p:nvGrpSpPr>
        <p:grpSpPr>
          <a:xfrm>
            <a:off x="0" y="188640"/>
            <a:ext cx="9144000" cy="1152798"/>
            <a:chOff x="0" y="188640"/>
            <a:chExt cx="9144000" cy="1152798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0" y="260350"/>
              <a:ext cx="9144000" cy="1081088"/>
              <a:chOff x="0" y="391"/>
              <a:chExt cx="5760" cy="681"/>
            </a:xfrm>
          </p:grpSpPr>
          <p:sp>
            <p:nvSpPr>
              <p:cNvPr id="8" name="Rectangle 3"/>
              <p:cNvSpPr>
                <a:spLocks noChangeArrowheads="1"/>
              </p:cNvSpPr>
              <p:nvPr/>
            </p:nvSpPr>
            <p:spPr bwMode="auto">
              <a:xfrm>
                <a:off x="930" y="391"/>
                <a:ext cx="4830" cy="680"/>
              </a:xfrm>
              <a:prstGeom prst="rect">
                <a:avLst/>
              </a:prstGeom>
              <a:solidFill>
                <a:srgbClr val="0F954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sp>
            <p:nvSpPr>
              <p:cNvPr id="9" name="Rectangle 4"/>
              <p:cNvSpPr>
                <a:spLocks noChangeArrowheads="1"/>
              </p:cNvSpPr>
              <p:nvPr/>
            </p:nvSpPr>
            <p:spPr bwMode="auto">
              <a:xfrm>
                <a:off x="0" y="391"/>
                <a:ext cx="1020" cy="681"/>
              </a:xfrm>
              <a:prstGeom prst="rect">
                <a:avLst/>
              </a:prstGeom>
              <a:solidFill>
                <a:srgbClr val="15D161"/>
              </a:solidFill>
              <a:ln w="9360">
                <a:solidFill>
                  <a:srgbClr val="15D16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 altLang="pt-BR"/>
              </a:p>
            </p:txBody>
          </p:sp>
          <p:pic>
            <p:nvPicPr>
              <p:cNvPr id="10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" y="391"/>
                <a:ext cx="466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" name="Título 1"/>
            <p:cNvSpPr txBox="1">
              <a:spLocks/>
            </p:cNvSpPr>
            <p:nvPr/>
          </p:nvSpPr>
          <p:spPr>
            <a:xfrm>
              <a:off x="251520" y="188640"/>
              <a:ext cx="864096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Título 1"/>
          <p:cNvSpPr txBox="1">
            <a:spLocks/>
          </p:cNvSpPr>
          <p:nvPr/>
        </p:nvSpPr>
        <p:spPr>
          <a:xfrm>
            <a:off x="662880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principais hortaliças consumidas</a:t>
            </a:r>
          </a:p>
          <a:p>
            <a:pPr algn="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Brasil (kg/pessoa/ano)</a:t>
            </a:r>
          </a:p>
        </p:txBody>
      </p:sp>
    </p:spTree>
    <p:extLst>
      <p:ext uri="{BB962C8B-B14F-4D97-AF65-F5344CB8AC3E}">
        <p14:creationId xmlns:p14="http://schemas.microsoft.com/office/powerpoint/2010/main" val="292332264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Paulo\Documents\Imagem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9884"/>
            <a:ext cx="8676456" cy="647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23528" y="6639163"/>
            <a:ext cx="17281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Fonte: CEPEA/</a:t>
            </a:r>
            <a:r>
              <a:rPr lang="pt-BR" sz="1000" dirty="0" err="1"/>
              <a:t>HortifrutiBR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16404484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5058</TotalTime>
  <Words>2371</Words>
  <Application>Microsoft Office PowerPoint</Application>
  <PresentationFormat>Apresentação na tela (4:3)</PresentationFormat>
  <Paragraphs>541</Paragraphs>
  <Slides>113</Slides>
  <Notes>35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113</vt:i4>
      </vt:variant>
    </vt:vector>
  </HeadingPairs>
  <TitlesOfParts>
    <vt:vector size="122" baseType="lpstr">
      <vt:lpstr>Arial</vt:lpstr>
      <vt:lpstr>Calibri</vt:lpstr>
      <vt:lpstr>Century Gothic</vt:lpstr>
      <vt:lpstr>Tahoma</vt:lpstr>
      <vt:lpstr>Times New Roman</vt:lpstr>
      <vt:lpstr>Wingdings</vt:lpstr>
      <vt:lpstr>Wingdings 3</vt:lpstr>
      <vt:lpstr>Tema do Office</vt:lpstr>
      <vt:lpstr>Acrobat Document</vt:lpstr>
      <vt:lpstr>Apresentação do PowerPoint</vt:lpstr>
      <vt:lpstr>Apresentação do PowerPoint</vt:lpstr>
      <vt:lpstr>Hortaliças: produção mundial dos 15 países mais importantes (milhões de t)</vt:lpstr>
      <vt:lpstr> Classificação de hortaliças de RTBR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Panorama do agronegócio de hortaliças no Brasil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Brasil: valor (US$) das importações e exportações de hortaliças, 2004 a 2008</vt:lpstr>
      <vt:lpstr>Contrastes da cadeia de hortaliças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Canais de distribuição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Produção de mudas em bandejas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Reinvenção das hortaliças Festival de cor, sabor e saúde</vt:lpstr>
      <vt:lpstr>Apresentação do PowerPoint</vt:lpstr>
      <vt:lpstr>Apresentação do PowerPoint</vt:lpstr>
      <vt:lpstr>Apresentação do PowerPoint</vt:lpstr>
      <vt:lpstr>Apresentação do PowerPoint</vt:lpstr>
      <vt:lpstr>O que se pode esperar no futuro para a cadeia produtiva de hortaliças?</vt:lpstr>
      <vt:lpstr>Produzir cada vez mais com menos</vt:lpstr>
      <vt:lpstr> Crescimento da população mundial e brasileira vs. demanda por alimentos </vt:lpstr>
      <vt:lpstr>Apresentação do PowerPoint</vt:lpstr>
      <vt:lpstr>Apresentação do PowerPoint</vt:lpstr>
      <vt:lpstr>Apresentação do PowerPoint</vt:lpstr>
      <vt:lpstr>Brasil: Faturamento de defensivos agrícolas, 2000-2011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Transporte a granel</vt:lpstr>
      <vt:lpstr>Apresentação do PowerPoint</vt:lpstr>
      <vt:lpstr>Apresentação do PowerPoint</vt:lpstr>
      <vt:lpstr>Embalagens paletizáveis</vt:lpstr>
      <vt:lpstr>Apresentação do PowerPoint</vt:lpstr>
      <vt:lpstr> Packing houses de melão, Mossoró, RN  </vt:lpstr>
      <vt:lpstr>  Embalagens </vt:lpstr>
      <vt:lpstr>Embalagens</vt:lpstr>
      <vt:lpstr>Embalagens</vt:lpstr>
      <vt:lpstr>Aumento de consumo de hortifrutis é um enorme desafio no Brasil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Estratégias para incentivar o aumento do consumo de HF’s</vt:lpstr>
      <vt:lpstr>Estratégias para incentivar o aumento do consumo de HF’s</vt:lpstr>
      <vt:lpstr>Estratégias para incentivar o aumento do consumo de HF’s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Desafios da cadeia brasileira de HF’s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Consumo alimentar da população brasileira</dc:title>
  <dc:creator>Paulo</dc:creator>
  <cp:lastModifiedBy>GABRIELA SALGADO</cp:lastModifiedBy>
  <cp:revision>146</cp:revision>
  <cp:lastPrinted>2014-08-13T02:31:30Z</cp:lastPrinted>
  <dcterms:created xsi:type="dcterms:W3CDTF">2013-10-05T12:18:35Z</dcterms:created>
  <dcterms:modified xsi:type="dcterms:W3CDTF">2016-08-14T13:07:18Z</dcterms:modified>
</cp:coreProperties>
</file>