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2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3" name="AutoShape 4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4" name="AutoShape 4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99" name="AutoShape 5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00" name="AutoShape 5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01" name="Rectangle 5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7094538"/>
            <a:ext cx="0" cy="15532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102" name="Rectangle 5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2263" cy="403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343929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3850" cy="40338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1398C1-E87B-49C7-ADC4-0BC829B6B18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59048B-88FE-4D26-8502-546AA31525C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7488" y="128588"/>
            <a:ext cx="2035175" cy="59134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57888" cy="59134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8EA320-3D7C-42EB-A084-E2DBE774E7F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45463" cy="13509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049463" cy="3921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11463" cy="3921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049463" cy="392113"/>
          </a:xfrm>
        </p:spPr>
        <p:txBody>
          <a:bodyPr/>
          <a:lstStyle>
            <a:lvl1pPr>
              <a:defRPr/>
            </a:lvl1pPr>
          </a:lstStyle>
          <a:p>
            <a:fld id="{C444C578-3DBD-4EC5-A97E-244BEE6CF3E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1DDA5D-D1B0-4A4E-86D3-0A8F6ED4A30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5A6E79-72BD-453A-A60F-6FFF157E7A3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95738" cy="444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5338" y="1600200"/>
            <a:ext cx="3997325" cy="444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0B233C-DCF8-49AF-AA90-D880562845B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E6AA83-6C87-4625-B74C-386BEB2FF93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3D35E1-4A0D-406B-8610-644AC03612C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CBC461-52E9-40B5-99D7-9E1B79D5ADE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E6C04E-8EBF-4061-AA63-90105D152C0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88DF19-6B4A-4F3B-8D76-95939D176BB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45463" cy="135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45463" cy="444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49463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2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11463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2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49463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2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0D1C9FB-EAA0-4A32-919B-4DAB20167537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258763" indent="-258763" algn="l" defTabSz="449263" rtl="0" fontAlgn="base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449263" rtl="0" fontAlgn="base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cbi.nlm.nih.gov/pubmed/21558754" TargetMode="External"/><Relationship Id="rId4" Type="http://schemas.openxmlformats.org/officeDocument/2006/relationships/hyperlink" Target="http://www.ncbi.nlm.nih.gov/pubmed?term=%22Hino%20S%22%5bAuthor%5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12775" y="2592388"/>
            <a:ext cx="7920038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138"/>
              </a:spcBef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dirty="0">
                <a:solidFill>
                  <a:srgbClr val="0047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LINHA DE CUIDADO DA PESSOA VIVENDO COM HTLV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000" dirty="0">
              <a:solidFill>
                <a:srgbClr val="0047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08063" y="3709988"/>
            <a:ext cx="7343775" cy="287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300" b="1" dirty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300" b="1" dirty="0">
              <a:solidFill>
                <a:schemeClr val="tx1"/>
              </a:solidFill>
              <a:latin typeface="+mj-lt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300" b="1" dirty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ts val="850"/>
              </a:spcBef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JORGE CASSEB</a:t>
            </a:r>
          </a:p>
          <a:p>
            <a:pPr algn="ctr">
              <a:lnSpc>
                <a:spcPct val="80000"/>
              </a:lnSpc>
              <a:buClr>
                <a:srgbClr val="89898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500" dirty="0">
                <a:solidFill>
                  <a:schemeClr val="tx1"/>
                </a:solidFill>
                <a:latin typeface="+mj-lt"/>
              </a:rPr>
              <a:t>Instituto de Medicina Tropical de São Paulo – </a:t>
            </a:r>
            <a:r>
              <a:rPr lang="pt-BR" sz="1500" dirty="0" smtClean="0">
                <a:solidFill>
                  <a:schemeClr val="tx1"/>
                </a:solidFill>
                <a:latin typeface="+mj-lt"/>
              </a:rPr>
              <a:t>USP</a:t>
            </a:r>
            <a:endParaRPr lang="pt-BR" sz="15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DIAGNÓSTICO LABORATORIAL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2625" y="3602038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b="1">
                <a:solidFill>
                  <a:srgbClr val="0000FF"/>
                </a:solidFill>
                <a:latin typeface="Calibri" pitchFamily="32" charset="0"/>
              </a:rPr>
              <a:t>Métodos Complementares/Confirmatórios</a:t>
            </a:r>
          </a:p>
          <a:p>
            <a:pPr marL="331788" indent="-331788">
              <a:lnSpc>
                <a:spcPct val="90000"/>
              </a:lnSpc>
              <a:spcBef>
                <a:spcPts val="1650"/>
              </a:spcBef>
              <a:buFont typeface="Calibri" pitchFamily="32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	Western Blot (WB)</a:t>
            </a:r>
            <a:r>
              <a:rPr lang="ar-SA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‏</a:t>
            </a:r>
            <a:endParaRPr lang="pt-BR" sz="2200" b="1">
              <a:solidFill>
                <a:srgbClr val="000000"/>
              </a:solidFill>
              <a:latin typeface="Calibri" pitchFamily="32" charset="0"/>
            </a:endParaRPr>
          </a:p>
          <a:p>
            <a:pPr marL="331788" indent="-331788">
              <a:lnSpc>
                <a:spcPct val="90000"/>
              </a:lnSpc>
              <a:spcBef>
                <a:spcPts val="1650"/>
              </a:spcBef>
              <a:buFont typeface="Calibri" pitchFamily="32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	Imunofluorescência Indireta (IFI)</a:t>
            </a:r>
            <a:r>
              <a:rPr lang="ar-SA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‏</a:t>
            </a:r>
            <a:endParaRPr lang="pt-BR" sz="22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2625" y="5318125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b="1">
                <a:solidFill>
                  <a:srgbClr val="0000FF"/>
                </a:solidFill>
                <a:latin typeface="Calibri" pitchFamily="32" charset="0"/>
              </a:rPr>
              <a:t>Testes de Biologia Molecular</a:t>
            </a:r>
          </a:p>
          <a:p>
            <a:pPr marL="331788" indent="-331788">
              <a:lnSpc>
                <a:spcPct val="90000"/>
              </a:lnSpc>
              <a:spcBef>
                <a:spcPts val="1650"/>
              </a:spcBef>
              <a:buFont typeface="Calibri" pitchFamily="32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	PCR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2625" y="1819275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6075" indent="-346075">
              <a:lnSpc>
                <a:spcPct val="90000"/>
              </a:lnSpc>
              <a:spcBef>
                <a:spcPts val="1650"/>
              </a:spcBef>
              <a:buClr>
                <a:srgbClr val="FF6600"/>
              </a:buClr>
              <a:buFont typeface="Franklin Gothic Book" pitchFamily="32" charset="0"/>
              <a:buChar char="•"/>
              <a:tabLst>
                <a:tab pos="346075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  <a:tab pos="9329738" algn="l"/>
              </a:tabLst>
            </a:pPr>
            <a:r>
              <a:rPr lang="pt-BR" sz="2200" b="1">
                <a:solidFill>
                  <a:srgbClr val="0000FF"/>
                </a:solidFill>
                <a:latin typeface="Franklin Gothic Book" pitchFamily="32" charset="0"/>
              </a:rPr>
              <a:t>Métodos de Triagem</a:t>
            </a:r>
          </a:p>
          <a:p>
            <a:pPr marL="346075" indent="-346075">
              <a:lnSpc>
                <a:spcPct val="100000"/>
              </a:lnSpc>
              <a:spcBef>
                <a:spcPts val="1650"/>
              </a:spcBef>
              <a:buFont typeface="Franklin Gothic Book" pitchFamily="32" charset="0"/>
              <a:buNone/>
              <a:tabLst>
                <a:tab pos="346075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  <a:tab pos="9329738" algn="l"/>
              </a:tabLst>
            </a:pPr>
            <a:r>
              <a:rPr lang="pt-BR" sz="2200" b="1">
                <a:solidFill>
                  <a:srgbClr val="000000"/>
                </a:solidFill>
                <a:latin typeface="Franklin Gothic Book" pitchFamily="32" charset="0"/>
              </a:rPr>
              <a:t>	Ensaio imunoenzimático ( 1</a:t>
            </a:r>
            <a:r>
              <a:rPr lang="pt-BR" sz="2200" b="1" baseline="30000">
                <a:solidFill>
                  <a:srgbClr val="000000"/>
                </a:solidFill>
                <a:latin typeface="Franklin Gothic Book" pitchFamily="32" charset="0"/>
              </a:rPr>
              <a:t>a</a:t>
            </a:r>
            <a:r>
              <a:rPr lang="pt-BR" sz="2200" b="1">
                <a:solidFill>
                  <a:srgbClr val="000000"/>
                </a:solidFill>
                <a:latin typeface="Franklin Gothic Book" pitchFamily="32" charset="0"/>
              </a:rPr>
              <a:t>, 2</a:t>
            </a:r>
            <a:r>
              <a:rPr lang="pt-BR" sz="2200" b="1" baseline="30000">
                <a:solidFill>
                  <a:srgbClr val="000000"/>
                </a:solidFill>
                <a:latin typeface="Franklin Gothic Book" pitchFamily="32" charset="0"/>
              </a:rPr>
              <a:t>a</a:t>
            </a:r>
            <a:r>
              <a:rPr lang="pt-BR" sz="2200" b="1">
                <a:solidFill>
                  <a:srgbClr val="000000"/>
                </a:solidFill>
                <a:latin typeface="Franklin Gothic Book" pitchFamily="32" charset="0"/>
              </a:rPr>
              <a:t> e 3</a:t>
            </a:r>
            <a:r>
              <a:rPr lang="pt-BR" sz="2200" b="1" baseline="30000">
                <a:solidFill>
                  <a:srgbClr val="000000"/>
                </a:solidFill>
                <a:latin typeface="Franklin Gothic Book" pitchFamily="32" charset="0"/>
              </a:rPr>
              <a:t>a</a:t>
            </a:r>
            <a:r>
              <a:rPr lang="pt-BR" sz="2200" b="1">
                <a:solidFill>
                  <a:srgbClr val="000000"/>
                </a:solidFill>
                <a:latin typeface="Franklin Gothic Book" pitchFamily="32" charset="0"/>
              </a:rPr>
              <a:t> geração)</a:t>
            </a:r>
            <a:r>
              <a:rPr lang="ar-SA" sz="2200" b="1">
                <a:solidFill>
                  <a:srgbClr val="000000"/>
                </a:solidFill>
                <a:latin typeface="Franklin Gothic Book" pitchFamily="32" charset="0"/>
                <a:cs typeface="Arial" charset="0"/>
              </a:rPr>
              <a:t>‏</a:t>
            </a:r>
            <a:endParaRPr lang="pt-BR" sz="2200" b="1">
              <a:solidFill>
                <a:srgbClr val="000000"/>
              </a:solidFill>
              <a:latin typeface="Franklin Gothic Book" pitchFamily="32" charset="0"/>
            </a:endParaRPr>
          </a:p>
          <a:p>
            <a:pPr marL="346075" indent="-346075">
              <a:lnSpc>
                <a:spcPct val="100000"/>
              </a:lnSpc>
              <a:spcBef>
                <a:spcPts val="1650"/>
              </a:spcBef>
              <a:buFont typeface="Franklin Gothic Book" pitchFamily="32" charset="0"/>
              <a:buNone/>
              <a:tabLst>
                <a:tab pos="346075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  <a:tab pos="9329738" algn="l"/>
              </a:tabLst>
            </a:pPr>
            <a:r>
              <a:rPr lang="pt-BR" sz="2200" b="1">
                <a:solidFill>
                  <a:srgbClr val="000000"/>
                </a:solidFill>
                <a:latin typeface="Franklin Gothic Book" pitchFamily="32" charset="0"/>
              </a:rPr>
              <a:t>	Aglutinação de partículas (látex/ gelatina)</a:t>
            </a:r>
            <a:r>
              <a:rPr lang="ar-SA" sz="2200" b="1">
                <a:solidFill>
                  <a:srgbClr val="000000"/>
                </a:solidFill>
                <a:latin typeface="Franklin Gothic Book" pitchFamily="32" charset="0"/>
                <a:cs typeface="Arial" charset="0"/>
              </a:rPr>
              <a:t>‏</a:t>
            </a:r>
            <a:endParaRPr lang="pt-BR" sz="2200" b="1">
              <a:solidFill>
                <a:srgbClr val="000000"/>
              </a:solidFill>
              <a:latin typeface="Franklin Gothic Book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419225"/>
            <a:ext cx="7762875" cy="513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DIAGNÓSTICO LABORATORIAL DO HTLV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INFECÇÃO PELO HTLV NOS ÚLTIMOS 14 ANOS NO AMBULATÓRIO DE HTLV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– INSTITUTO DE DOENÇAS INFECCIOSA EMÍLIO RIBAS – SP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1801813"/>
            <a:ext cx="7505700" cy="430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900" y="6432550"/>
            <a:ext cx="2946400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 b="1">
                <a:solidFill>
                  <a:srgbClr val="000000"/>
                </a:solidFill>
              </a:rPr>
              <a:t>52 (15%) CASES OF HIV-1 CO-INFECTION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ACONSELHAMENTO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9438" y="2513013"/>
            <a:ext cx="586422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Teste confirmatório é sempre necessário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92138" y="2873375"/>
            <a:ext cx="657225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666666"/>
                </a:solidFill>
                <a:latin typeface="Calibri" pitchFamily="32" charset="0"/>
              </a:rPr>
              <a:t>Ênfase na distinção com infecção pelo HIV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92138" y="1577975"/>
            <a:ext cx="657225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Oportunidade de acesso à informação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92138" y="3233738"/>
            <a:ext cx="765175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Possibilidade do vírus estar presente no(a) companheiro(a) em outros membros da família (pai, mãe, irmãos, filhos)</a:t>
            </a:r>
            <a:r>
              <a:rPr lang="ar-SA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‏</a:t>
            </a:r>
            <a:endParaRPr lang="pt-BR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2775" y="3784600"/>
            <a:ext cx="840740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666666"/>
                </a:solidFill>
                <a:latin typeface="Calibri" pitchFamily="32" charset="0"/>
              </a:rPr>
              <a:t>Mães soropositivas: não amamentar (</a:t>
            </a:r>
            <a:r>
              <a:rPr lang="pt-BR" b="1">
                <a:solidFill>
                  <a:srgbClr val="666666"/>
                </a:solidFill>
                <a:latin typeface="Calibri" pitchFamily="32" charset="0"/>
                <a:cs typeface="Calibri" pitchFamily="32" charset="0"/>
              </a:rPr>
              <a:t>↓transmissão materna de</a:t>
            </a:r>
            <a:r>
              <a:rPr lang="pt-BR" sz="2600" b="1">
                <a:solidFill>
                  <a:srgbClr val="666666"/>
                </a:solidFill>
                <a:latin typeface="Calibri" pitchFamily="32" charset="0"/>
                <a:cs typeface="Calibri" pitchFamily="32" charset="0"/>
              </a:rPr>
              <a:t>  </a:t>
            </a:r>
            <a:r>
              <a:rPr lang="pt-BR" b="1">
                <a:solidFill>
                  <a:srgbClr val="666666"/>
                </a:solidFill>
                <a:latin typeface="Calibri" pitchFamily="32" charset="0"/>
                <a:cs typeface="Calibri" pitchFamily="32" charset="0"/>
              </a:rPr>
              <a:t>̴ 24% para 2,5%)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92138" y="4241800"/>
            <a:ext cx="8228012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Usuários de drogas intravenosas: seringas e dispositivos descartáveis e não compartilhados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92138" y="4926013"/>
            <a:ext cx="819150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666666"/>
                </a:solidFill>
                <a:latin typeface="Calibri" pitchFamily="32" charset="0"/>
              </a:rPr>
              <a:t>Não doar sangue, sêmen, leite matermo, órgãos ou outros tecidos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92138" y="1901825"/>
            <a:ext cx="6572250" cy="69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666666"/>
                </a:solidFill>
                <a:latin typeface="Calibri" pitchFamily="32" charset="0"/>
              </a:rPr>
              <a:t>A infecção é desconhecida pelo público em geral e pelos profissionais de saúde, em particular.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92138" y="5321300"/>
            <a:ext cx="657225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000000"/>
                </a:solidFill>
                <a:latin typeface="Calibri" pitchFamily="32" charset="0"/>
              </a:rPr>
              <a:t>Necessidade do uso de preservativo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92138" y="5718175"/>
            <a:ext cx="8228012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31788" indent="-331788">
              <a:lnSpc>
                <a:spcPct val="90000"/>
              </a:lnSpc>
              <a:spcBef>
                <a:spcPts val="165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b="1">
                <a:solidFill>
                  <a:srgbClr val="666666"/>
                </a:solidFill>
                <a:latin typeface="Calibri" pitchFamily="32" charset="0"/>
              </a:rPr>
              <a:t>Testar todos os filhos de mulheres infectadas, mães e amas de leite de indivíduos infectados e testar e orientar o companheiro(a)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084168" y="6453336"/>
            <a:ext cx="2743059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tx1"/>
                </a:solidFill>
              </a:rPr>
              <a:t>Zihlmann</a:t>
            </a:r>
            <a:r>
              <a:rPr lang="pt-BR" sz="1200" dirty="0" smtClean="0">
                <a:solidFill>
                  <a:schemeClr val="tx1"/>
                </a:solidFill>
              </a:rPr>
              <a:t>, 2010; Manual do MS, 2003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PREVALÊNCIA DE HTLV-1 ENTRE MÃES DE PESSOAS PORTADORAS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776"/>
            <a:ext cx="6227763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492500" y="6219825"/>
            <a:ext cx="5616575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u="sng">
                <a:solidFill>
                  <a:schemeClr val="tx1"/>
                </a:solidFill>
                <a:hlinkClick r:id="rId4"/>
              </a:rPr>
              <a:t>Hino S</a:t>
            </a:r>
            <a:r>
              <a:rPr lang="pt-BR" sz="1400" u="sng">
                <a:solidFill>
                  <a:schemeClr val="tx1"/>
                </a:solidFill>
              </a:rPr>
              <a:t>. </a:t>
            </a:r>
            <a:r>
              <a:rPr lang="pt-BR" sz="1400" u="sng">
                <a:solidFill>
                  <a:schemeClr val="tx1"/>
                </a:solidFill>
                <a:hlinkClick r:id="rId5"/>
              </a:rPr>
              <a:t>Proc Jpn Acad Ser B Phys Biol Sci.</a:t>
            </a:r>
            <a:r>
              <a:rPr lang="pt-BR" sz="1400">
                <a:solidFill>
                  <a:schemeClr val="tx1"/>
                </a:solidFill>
              </a:rPr>
              <a:t> 2011;87:152-66.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38213" y="4833938"/>
            <a:ext cx="7158037" cy="88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C050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C0504D"/>
                </a:solidFill>
              </a:rPr>
              <a:t>Elevado risco de positividade entre mães</a:t>
            </a:r>
          </a:p>
          <a:p>
            <a:pPr algn="ctr">
              <a:buClr>
                <a:srgbClr val="C050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C0504D"/>
                </a:solidFill>
              </a:rPr>
              <a:t> de pessoas vivendo com HTLV-1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PREVALÊNCIA DE HTLV-1 ENTRE PARCEIROS DE PESSOAS PORTADORAS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148263" y="6219825"/>
            <a:ext cx="3635375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Kajiyma , J Infect Dis 1986;154: 861-57.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4905375"/>
            <a:ext cx="8488363" cy="88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C050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C0504D"/>
                </a:solidFill>
              </a:rPr>
              <a:t>Transmissão através de relações sexuais ocorre </a:t>
            </a:r>
          </a:p>
          <a:p>
            <a:pPr algn="ctr">
              <a:buClr>
                <a:srgbClr val="C050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C0504D"/>
                </a:solidFill>
              </a:rPr>
              <a:t>de forma mais eficiente do homem para a mulher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6263" y="1979613"/>
            <a:ext cx="8388350" cy="271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7813" indent="-277813">
              <a:lnSpc>
                <a:spcPct val="100000"/>
              </a:lnSpc>
              <a:spcBef>
                <a:spcPts val="3750"/>
              </a:spcBef>
              <a:buFont typeface="Wingdings" charset="2"/>
              <a:buChar char="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200">
                <a:solidFill>
                  <a:srgbClr val="000000"/>
                </a:solidFill>
              </a:rPr>
              <a:t> Estudos conduzidos no Japão:</a:t>
            </a:r>
          </a:p>
          <a:p>
            <a:pPr marL="277813" indent="-277813">
              <a:lnSpc>
                <a:spcPct val="100000"/>
              </a:lnSpc>
              <a:spcBef>
                <a:spcPts val="2613"/>
              </a:spcBef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Após 10 anos de relacionamento sexual: </a:t>
            </a:r>
          </a:p>
          <a:p>
            <a:pPr lvl="1">
              <a:lnSpc>
                <a:spcPct val="100000"/>
              </a:lnSpc>
              <a:spcBef>
                <a:spcPts val="2613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</a:rPr>
              <a:t> Probabilidade de transmissão do homem para a mulher: </a:t>
            </a:r>
            <a:r>
              <a:rPr lang="pt-BR" sz="20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60,8%</a:t>
            </a:r>
          </a:p>
          <a:p>
            <a:pPr lvl="1">
              <a:lnSpc>
                <a:spcPct val="100000"/>
              </a:lnSpc>
              <a:spcBef>
                <a:spcPts val="2613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</a:rPr>
              <a:t> Probabilidade de transmissão da mulher para o homem </a:t>
            </a: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0,4%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AVALIAÇÃO INICIAL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92163" y="1490663"/>
            <a:ext cx="7667625" cy="387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Exame clínico e neurológico </a:t>
            </a:r>
            <a:r>
              <a:rPr lang="pt-BR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(Identificação de manifestações precoces da doença):</a:t>
            </a:r>
          </a:p>
          <a:p>
            <a:pPr marL="731838" lvl="1" indent="-27463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Adenomegalias</a:t>
            </a:r>
          </a:p>
          <a:p>
            <a:pPr marL="731838" lvl="1" indent="-27463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Hepatoesplenomegalia</a:t>
            </a:r>
          </a:p>
          <a:p>
            <a:pPr marL="731838" lvl="1" indent="-27463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Lesões cutâneas</a:t>
            </a:r>
          </a:p>
          <a:p>
            <a:pPr marL="731838" lvl="1" indent="-27463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Síndrome de Sjögren (síndrome do olho seco)</a:t>
            </a:r>
            <a:r>
              <a:rPr lang="ar-SA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‏</a:t>
            </a:r>
            <a:endParaRPr lang="pt-BR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838" lvl="1" indent="-274638">
              <a:lnSpc>
                <a:spcPct val="90000"/>
              </a:lnSpc>
              <a:spcBef>
                <a:spcPts val="1088"/>
              </a:spcBef>
              <a:spcAft>
                <a:spcPts val="288"/>
              </a:spcAft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Alteração de força muscular, dos reflexos, da sensibilidade e dos esfíncteres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Exame clínico e neurológico normais</a:t>
            </a:r>
            <a:r>
              <a:rPr lang="pt-BR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(na ausência de sintomas):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>
                <a:solidFill>
                  <a:srgbClr val="000000"/>
                </a:solidFill>
              </a:rPr>
              <a:t>Reavaliação a cada 6-12 meses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AVALIAÇÃO INICIAL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92163" y="1706563"/>
            <a:ext cx="7848600" cy="387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Sorologias (compartilham mesma via de transmissão)</a:t>
            </a:r>
            <a:r>
              <a:rPr lang="ar-S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‏</a:t>
            </a:r>
            <a:endParaRPr lang="pt-BR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HIV, HCV, HBV, VDRL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 dirty="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Outros exames laboratoriais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Hemograma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Rx</a:t>
            </a:r>
            <a:r>
              <a:rPr lang="pt-B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tórax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Parasitológico de fezes (com pesquisa de </a:t>
            </a:r>
            <a:r>
              <a:rPr lang="pt-B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Strongyloides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‏</a:t>
            </a:r>
            <a:endParaRPr lang="pt-B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 dirty="0" err="1">
                <a:solidFill>
                  <a:srgbClr val="000000"/>
                </a:solidFill>
              </a:rPr>
              <a:t>Linfoproliferação</a:t>
            </a:r>
            <a:endParaRPr lang="pt-BR" sz="2000" b="1" dirty="0">
              <a:solidFill>
                <a:srgbClr val="000000"/>
              </a:solidFill>
            </a:endParaRP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Carga proviral</a:t>
            </a:r>
          </a:p>
          <a:p>
            <a:pPr marL="731838" lvl="1" indent="-274638">
              <a:lnSpc>
                <a:spcPct val="90000"/>
              </a:lnSpc>
              <a:spcBef>
                <a:spcPts val="525"/>
              </a:spcBef>
              <a:buClr>
                <a:srgbClr val="333333"/>
              </a:buClr>
              <a:buSzPct val="70000"/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DOENÇAS E SÍNDROMES ASSOCIADAS À INFECÇÃO POR HTLV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4188" y="1536700"/>
            <a:ext cx="8458200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77813" indent="-277813">
              <a:lnSpc>
                <a:spcPct val="150000"/>
              </a:lnSpc>
              <a:spcBef>
                <a:spcPts val="3750"/>
              </a:spcBef>
              <a:buFont typeface="Wingdings" charset="2"/>
              <a:buChar char="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1600" b="1">
                <a:solidFill>
                  <a:srgbClr val="000000"/>
                </a:solidFill>
              </a:rPr>
              <a:t> </a:t>
            </a:r>
            <a:r>
              <a:rPr lang="pt-BR" sz="2000" b="1">
                <a:solidFill>
                  <a:srgbClr val="000000"/>
                </a:solidFill>
              </a:rPr>
              <a:t>HTLV-1:</a:t>
            </a:r>
          </a:p>
          <a:p>
            <a:pPr marL="277813" indent="-277813">
              <a:lnSpc>
                <a:spcPct val="150000"/>
              </a:lnSpc>
              <a:spcBef>
                <a:spcPts val="2613"/>
              </a:spcBef>
              <a:buFont typeface="Arial" charset="0"/>
              <a:buChar char="•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</a:rPr>
              <a:t>Leucemia-Linfoma de Células T do adulto (ATL)</a:t>
            </a:r>
            <a:r>
              <a:rPr lang="ar-SA" sz="2000">
                <a:solidFill>
                  <a:srgbClr val="000000"/>
                </a:solidFill>
                <a:cs typeface="Arial" charset="0"/>
              </a:rPr>
              <a:t>‏</a:t>
            </a:r>
            <a:endParaRPr lang="pt-BR" sz="2000">
              <a:solidFill>
                <a:srgbClr val="000000"/>
              </a:solidFill>
            </a:endParaRPr>
          </a:p>
          <a:p>
            <a:pPr marL="277813" indent="-277813">
              <a:lnSpc>
                <a:spcPct val="150000"/>
              </a:lnSpc>
              <a:spcBef>
                <a:spcPts val="2613"/>
              </a:spcBef>
              <a:buFont typeface="Arial" charset="0"/>
              <a:buChar char="•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</a:rPr>
              <a:t>Paraparesia Espástica Tropical- Mielopatia associada ao HTLV-1 (TSP/HAM)</a:t>
            </a:r>
            <a:r>
              <a:rPr lang="ar-SA" sz="2000">
                <a:solidFill>
                  <a:srgbClr val="000000"/>
                </a:solidFill>
                <a:cs typeface="Arial" charset="0"/>
              </a:rPr>
              <a:t>‏</a:t>
            </a:r>
            <a:endParaRPr lang="pt-BR" sz="2000">
              <a:solidFill>
                <a:srgbClr val="000000"/>
              </a:solidFill>
            </a:endParaRPr>
          </a:p>
          <a:p>
            <a:pPr marL="277813" indent="-277813">
              <a:lnSpc>
                <a:spcPct val="150000"/>
              </a:lnSpc>
              <a:spcBef>
                <a:spcPts val="2613"/>
              </a:spcBef>
              <a:buFont typeface="Arial" charset="0"/>
              <a:buChar char="•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</a:pPr>
            <a:r>
              <a:rPr lang="pt-BR" sz="2000">
                <a:solidFill>
                  <a:srgbClr val="000000"/>
                </a:solidFill>
              </a:rPr>
              <a:t>Uveítes, Polimiosites, Artropatias, Síndrome de Sjögren, pneumonite linfocitária e dermatite infecciosa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DOENÇAS ASSOCIADAS AO HTLV-1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66838"/>
            <a:ext cx="4967287" cy="500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43625" y="6397625"/>
            <a:ext cx="2306638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Ohshima et al. Cancer Sci 2007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HISTÓRICO DA RETROVIROLOGIA 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8763000" y="812800"/>
            <a:ext cx="484188" cy="5295900"/>
          </a:xfrm>
          <a:prstGeom prst="roundRect">
            <a:avLst>
              <a:gd name="adj" fmla="val 806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47700" y="2165350"/>
            <a:ext cx="7770813" cy="3700463"/>
            <a:chOff x="408" y="1364"/>
            <a:chExt cx="4895" cy="2331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202" y="3489"/>
              <a:ext cx="97" cy="199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5104" y="3489"/>
              <a:ext cx="195" cy="199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007" y="3489"/>
              <a:ext cx="195" cy="199"/>
            </a:xfrm>
            <a:prstGeom prst="rect">
              <a:avLst/>
            </a:prstGeom>
            <a:solidFill>
              <a:srgbClr val="9AB1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4909" y="3489"/>
              <a:ext cx="195" cy="199"/>
            </a:xfrm>
            <a:prstGeom prst="rect">
              <a:avLst/>
            </a:prstGeom>
            <a:solidFill>
              <a:srgbClr val="9BB2C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4812" y="3489"/>
              <a:ext cx="195" cy="199"/>
            </a:xfrm>
            <a:prstGeom prst="rect">
              <a:avLst/>
            </a:prstGeom>
            <a:solidFill>
              <a:srgbClr val="9CB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714" y="3489"/>
              <a:ext cx="195" cy="199"/>
            </a:xfrm>
            <a:prstGeom prst="rect">
              <a:avLst/>
            </a:prstGeom>
            <a:solidFill>
              <a:srgbClr val="9EB4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4617" y="3489"/>
              <a:ext cx="195" cy="199"/>
            </a:xfrm>
            <a:prstGeom prst="rect">
              <a:avLst/>
            </a:prstGeom>
            <a:solidFill>
              <a:srgbClr val="9FB5C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4519" y="3489"/>
              <a:ext cx="195" cy="199"/>
            </a:xfrm>
            <a:prstGeom prst="rect">
              <a:avLst/>
            </a:prstGeom>
            <a:solidFill>
              <a:srgbClr val="A0B6C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4421" y="3489"/>
              <a:ext cx="196" cy="199"/>
            </a:xfrm>
            <a:prstGeom prst="rect">
              <a:avLst/>
            </a:prstGeom>
            <a:solidFill>
              <a:srgbClr val="A1B8C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324" y="3489"/>
              <a:ext cx="195" cy="199"/>
            </a:xfrm>
            <a:prstGeom prst="rect">
              <a:avLst/>
            </a:prstGeom>
            <a:solidFill>
              <a:srgbClr val="A3B9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4227" y="3489"/>
              <a:ext cx="194" cy="199"/>
            </a:xfrm>
            <a:prstGeom prst="rect">
              <a:avLst/>
            </a:prstGeom>
            <a:solidFill>
              <a:srgbClr val="A4B9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4129" y="3489"/>
              <a:ext cx="195" cy="199"/>
            </a:xfrm>
            <a:prstGeom prst="rect">
              <a:avLst/>
            </a:prstGeom>
            <a:solidFill>
              <a:srgbClr val="A5BA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031" y="3489"/>
              <a:ext cx="196" cy="199"/>
            </a:xfrm>
            <a:prstGeom prst="rect">
              <a:avLst/>
            </a:prstGeom>
            <a:solidFill>
              <a:srgbClr val="A6BBC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3934" y="3489"/>
              <a:ext cx="195" cy="199"/>
            </a:xfrm>
            <a:prstGeom prst="rect">
              <a:avLst/>
            </a:prstGeom>
            <a:solidFill>
              <a:srgbClr val="A7BCC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836" y="3489"/>
              <a:ext cx="195" cy="199"/>
            </a:xfrm>
            <a:prstGeom prst="rect">
              <a:avLst/>
            </a:prstGeom>
            <a:solidFill>
              <a:srgbClr val="A8BDC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739" y="3489"/>
              <a:ext cx="195" cy="199"/>
            </a:xfrm>
            <a:prstGeom prst="rect">
              <a:avLst/>
            </a:prstGeom>
            <a:solidFill>
              <a:srgbClr val="AABE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3641" y="3489"/>
              <a:ext cx="195" cy="199"/>
            </a:xfrm>
            <a:prstGeom prst="rect">
              <a:avLst/>
            </a:prstGeom>
            <a:solidFill>
              <a:srgbClr val="ACC0C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3544" y="3489"/>
              <a:ext cx="195" cy="199"/>
            </a:xfrm>
            <a:prstGeom prst="rect">
              <a:avLst/>
            </a:prstGeom>
            <a:solidFill>
              <a:srgbClr val="AFC2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3446" y="3489"/>
              <a:ext cx="195" cy="199"/>
            </a:xfrm>
            <a:prstGeom prst="rect">
              <a:avLst/>
            </a:prstGeom>
            <a:solidFill>
              <a:srgbClr val="B2C4D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3349" y="3489"/>
              <a:ext cx="195" cy="199"/>
            </a:xfrm>
            <a:prstGeom prst="rect">
              <a:avLst/>
            </a:prstGeom>
            <a:solidFill>
              <a:srgbClr val="B5C6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3251" y="3489"/>
              <a:ext cx="195" cy="199"/>
            </a:xfrm>
            <a:prstGeom prst="rect">
              <a:avLst/>
            </a:prstGeom>
            <a:solidFill>
              <a:srgbClr val="B7C8D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3154" y="3489"/>
              <a:ext cx="206" cy="207"/>
            </a:xfrm>
            <a:prstGeom prst="rect">
              <a:avLst/>
            </a:prstGeom>
            <a:solidFill>
              <a:srgbClr val="BACAD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3056" y="3489"/>
              <a:ext cx="195" cy="199"/>
            </a:xfrm>
            <a:prstGeom prst="rect">
              <a:avLst/>
            </a:prstGeom>
            <a:solidFill>
              <a:srgbClr val="BDCCD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959" y="3489"/>
              <a:ext cx="195" cy="199"/>
            </a:xfrm>
            <a:prstGeom prst="rect">
              <a:avLst/>
            </a:prstGeom>
            <a:solidFill>
              <a:srgbClr val="C0CED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2861" y="3489"/>
              <a:ext cx="195" cy="199"/>
            </a:xfrm>
            <a:prstGeom prst="rect">
              <a:avLst/>
            </a:prstGeom>
            <a:solidFill>
              <a:srgbClr val="C2D0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2764" y="3489"/>
              <a:ext cx="195" cy="199"/>
            </a:xfrm>
            <a:prstGeom prst="rect">
              <a:avLst/>
            </a:prstGeom>
            <a:solidFill>
              <a:srgbClr val="C5D2D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2666" y="3489"/>
              <a:ext cx="195" cy="199"/>
            </a:xfrm>
            <a:prstGeom prst="rect">
              <a:avLst/>
            </a:prstGeom>
            <a:solidFill>
              <a:srgbClr val="CAD6D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2569" y="3489"/>
              <a:ext cx="195" cy="199"/>
            </a:xfrm>
            <a:prstGeom prst="rect">
              <a:avLst/>
            </a:prstGeom>
            <a:solidFill>
              <a:srgbClr val="CCD8E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2471" y="3489"/>
              <a:ext cx="195" cy="199"/>
            </a:xfrm>
            <a:prstGeom prst="rect">
              <a:avLst/>
            </a:prstGeom>
            <a:solidFill>
              <a:srgbClr val="CFD9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2373" y="3489"/>
              <a:ext cx="196" cy="199"/>
            </a:xfrm>
            <a:prstGeom prst="rect">
              <a:avLst/>
            </a:prstGeom>
            <a:solidFill>
              <a:srgbClr val="D1DBE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2276" y="3489"/>
              <a:ext cx="195" cy="199"/>
            </a:xfrm>
            <a:prstGeom prst="rect">
              <a:avLst/>
            </a:prstGeom>
            <a:solidFill>
              <a:srgbClr val="D4DDE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2179" y="3489"/>
              <a:ext cx="194" cy="199"/>
            </a:xfrm>
            <a:prstGeom prst="rect">
              <a:avLst/>
            </a:prstGeom>
            <a:solidFill>
              <a:srgbClr val="D6DFE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081" y="3489"/>
              <a:ext cx="195" cy="199"/>
            </a:xfrm>
            <a:prstGeom prst="rect">
              <a:avLst/>
            </a:prstGeom>
            <a:solidFill>
              <a:srgbClr val="D8E1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1984" y="3489"/>
              <a:ext cx="195" cy="199"/>
            </a:xfrm>
            <a:prstGeom prst="rect">
              <a:avLst/>
            </a:prstGeom>
            <a:solidFill>
              <a:srgbClr val="DBE2E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1886" y="3489"/>
              <a:ext cx="195" cy="199"/>
            </a:xfrm>
            <a:prstGeom prst="rect">
              <a:avLst/>
            </a:prstGeom>
            <a:solidFill>
              <a:srgbClr val="DDE4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1788" y="3489"/>
              <a:ext cx="196" cy="199"/>
            </a:xfrm>
            <a:prstGeom prst="rect">
              <a:avLst/>
            </a:prstGeom>
            <a:solidFill>
              <a:srgbClr val="DFE6E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1691" y="3489"/>
              <a:ext cx="195" cy="199"/>
            </a:xfrm>
            <a:prstGeom prst="rect">
              <a:avLst/>
            </a:prstGeom>
            <a:solidFill>
              <a:srgbClr val="E1E7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1593" y="3489"/>
              <a:ext cx="195" cy="199"/>
            </a:xfrm>
            <a:prstGeom prst="rect">
              <a:avLst/>
            </a:prstGeom>
            <a:solidFill>
              <a:srgbClr val="E3E9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496" y="3489"/>
              <a:ext cx="195" cy="199"/>
            </a:xfrm>
            <a:prstGeom prst="rect">
              <a:avLst/>
            </a:prstGeom>
            <a:solidFill>
              <a:srgbClr val="E5EBE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398" y="3489"/>
              <a:ext cx="195" cy="199"/>
            </a:xfrm>
            <a:prstGeom prst="rect">
              <a:avLst/>
            </a:prstGeom>
            <a:solidFill>
              <a:srgbClr val="E8EC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301" y="3489"/>
              <a:ext cx="195" cy="199"/>
            </a:xfrm>
            <a:prstGeom prst="rect">
              <a:avLst/>
            </a:prstGeom>
            <a:solidFill>
              <a:srgbClr val="EAEEF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1203" y="3489"/>
              <a:ext cx="195" cy="199"/>
            </a:xfrm>
            <a:prstGeom prst="rect">
              <a:avLst/>
            </a:prstGeom>
            <a:solidFill>
              <a:srgbClr val="ECF0F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1106" y="3489"/>
              <a:ext cx="195" cy="199"/>
            </a:xfrm>
            <a:prstGeom prst="rect">
              <a:avLst/>
            </a:prstGeom>
            <a:solidFill>
              <a:srgbClr val="EEF1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1008" y="3489"/>
              <a:ext cx="120" cy="199"/>
            </a:xfrm>
            <a:prstGeom prst="rect">
              <a:avLst/>
            </a:prstGeom>
            <a:solidFill>
              <a:srgbClr val="F0F3F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911" y="3489"/>
              <a:ext cx="195" cy="199"/>
            </a:xfrm>
            <a:prstGeom prst="rect">
              <a:avLst/>
            </a:prstGeom>
            <a:solidFill>
              <a:srgbClr val="F2F4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813" y="3489"/>
              <a:ext cx="195" cy="199"/>
            </a:xfrm>
            <a:prstGeom prst="rect">
              <a:avLst/>
            </a:prstGeom>
            <a:solidFill>
              <a:srgbClr val="F4F6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716" y="3489"/>
              <a:ext cx="195" cy="199"/>
            </a:xfrm>
            <a:prstGeom prst="rect">
              <a:avLst/>
            </a:prstGeom>
            <a:solidFill>
              <a:srgbClr val="F6F8F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618" y="3489"/>
              <a:ext cx="195" cy="199"/>
            </a:xfrm>
            <a:prstGeom prst="rect">
              <a:avLst/>
            </a:prstGeom>
            <a:solidFill>
              <a:srgbClr val="F8F9F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521" y="3489"/>
              <a:ext cx="195" cy="199"/>
            </a:xfrm>
            <a:prstGeom prst="rect">
              <a:avLst/>
            </a:prstGeom>
            <a:solidFill>
              <a:srgbClr val="F9FBF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23" y="3489"/>
              <a:ext cx="195" cy="199"/>
            </a:xfrm>
            <a:prstGeom prst="rect">
              <a:avLst/>
            </a:prstGeom>
            <a:solidFill>
              <a:srgbClr val="FBFC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423" y="3489"/>
              <a:ext cx="98" cy="1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5202" y="2565"/>
              <a:ext cx="97" cy="198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5104" y="2565"/>
              <a:ext cx="195" cy="198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5007" y="2565"/>
              <a:ext cx="195" cy="198"/>
            </a:xfrm>
            <a:prstGeom prst="rect">
              <a:avLst/>
            </a:prstGeom>
            <a:solidFill>
              <a:srgbClr val="9AB1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4909" y="2565"/>
              <a:ext cx="195" cy="198"/>
            </a:xfrm>
            <a:prstGeom prst="rect">
              <a:avLst/>
            </a:prstGeom>
            <a:solidFill>
              <a:srgbClr val="9BB2C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4812" y="2565"/>
              <a:ext cx="195" cy="198"/>
            </a:xfrm>
            <a:prstGeom prst="rect">
              <a:avLst/>
            </a:prstGeom>
            <a:solidFill>
              <a:srgbClr val="9CB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4714" y="2565"/>
              <a:ext cx="195" cy="198"/>
            </a:xfrm>
            <a:prstGeom prst="rect">
              <a:avLst/>
            </a:prstGeom>
            <a:solidFill>
              <a:srgbClr val="9EB4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4617" y="2565"/>
              <a:ext cx="195" cy="198"/>
            </a:xfrm>
            <a:prstGeom prst="rect">
              <a:avLst/>
            </a:prstGeom>
            <a:solidFill>
              <a:srgbClr val="9FB5C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519" y="2565"/>
              <a:ext cx="195" cy="198"/>
            </a:xfrm>
            <a:prstGeom prst="rect">
              <a:avLst/>
            </a:prstGeom>
            <a:solidFill>
              <a:srgbClr val="A0B6C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4421" y="2565"/>
              <a:ext cx="196" cy="198"/>
            </a:xfrm>
            <a:prstGeom prst="rect">
              <a:avLst/>
            </a:prstGeom>
            <a:solidFill>
              <a:srgbClr val="A1B8C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4324" y="2565"/>
              <a:ext cx="195" cy="198"/>
            </a:xfrm>
            <a:prstGeom prst="rect">
              <a:avLst/>
            </a:prstGeom>
            <a:solidFill>
              <a:srgbClr val="A3B9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4227" y="2565"/>
              <a:ext cx="194" cy="198"/>
            </a:xfrm>
            <a:prstGeom prst="rect">
              <a:avLst/>
            </a:prstGeom>
            <a:solidFill>
              <a:srgbClr val="A4B9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4129" y="2565"/>
              <a:ext cx="195" cy="198"/>
            </a:xfrm>
            <a:prstGeom prst="rect">
              <a:avLst/>
            </a:prstGeom>
            <a:solidFill>
              <a:srgbClr val="A5BA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4031" y="2565"/>
              <a:ext cx="196" cy="198"/>
            </a:xfrm>
            <a:prstGeom prst="rect">
              <a:avLst/>
            </a:prstGeom>
            <a:solidFill>
              <a:srgbClr val="A6BBC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3934" y="2565"/>
              <a:ext cx="195" cy="198"/>
            </a:xfrm>
            <a:prstGeom prst="rect">
              <a:avLst/>
            </a:prstGeom>
            <a:solidFill>
              <a:srgbClr val="A7BCC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3836" y="2565"/>
              <a:ext cx="195" cy="198"/>
            </a:xfrm>
            <a:prstGeom prst="rect">
              <a:avLst/>
            </a:prstGeom>
            <a:solidFill>
              <a:srgbClr val="A8BDC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3739" y="2565"/>
              <a:ext cx="195" cy="198"/>
            </a:xfrm>
            <a:prstGeom prst="rect">
              <a:avLst/>
            </a:prstGeom>
            <a:solidFill>
              <a:srgbClr val="AABE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3641" y="2565"/>
              <a:ext cx="195" cy="198"/>
            </a:xfrm>
            <a:prstGeom prst="rect">
              <a:avLst/>
            </a:prstGeom>
            <a:solidFill>
              <a:srgbClr val="ACC0C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3544" y="2565"/>
              <a:ext cx="195" cy="198"/>
            </a:xfrm>
            <a:prstGeom prst="rect">
              <a:avLst/>
            </a:prstGeom>
            <a:solidFill>
              <a:srgbClr val="AFC2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3446" y="2565"/>
              <a:ext cx="195" cy="198"/>
            </a:xfrm>
            <a:prstGeom prst="rect">
              <a:avLst/>
            </a:prstGeom>
            <a:solidFill>
              <a:srgbClr val="B2C4D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3349" y="2565"/>
              <a:ext cx="195" cy="198"/>
            </a:xfrm>
            <a:prstGeom prst="rect">
              <a:avLst/>
            </a:prstGeom>
            <a:solidFill>
              <a:srgbClr val="B5C6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3251" y="2565"/>
              <a:ext cx="195" cy="198"/>
            </a:xfrm>
            <a:prstGeom prst="rect">
              <a:avLst/>
            </a:prstGeom>
            <a:solidFill>
              <a:srgbClr val="B7C8D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3154" y="2565"/>
              <a:ext cx="195" cy="198"/>
            </a:xfrm>
            <a:prstGeom prst="rect">
              <a:avLst/>
            </a:prstGeom>
            <a:solidFill>
              <a:srgbClr val="BACAD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3056" y="2565"/>
              <a:ext cx="195" cy="198"/>
            </a:xfrm>
            <a:prstGeom prst="rect">
              <a:avLst/>
            </a:prstGeom>
            <a:solidFill>
              <a:srgbClr val="BDCCD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2959" y="2565"/>
              <a:ext cx="195" cy="198"/>
            </a:xfrm>
            <a:prstGeom prst="rect">
              <a:avLst/>
            </a:prstGeom>
            <a:solidFill>
              <a:srgbClr val="C0CED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2861" y="2565"/>
              <a:ext cx="195" cy="198"/>
            </a:xfrm>
            <a:prstGeom prst="rect">
              <a:avLst/>
            </a:prstGeom>
            <a:solidFill>
              <a:srgbClr val="C2D0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2764" y="2565"/>
              <a:ext cx="195" cy="198"/>
            </a:xfrm>
            <a:prstGeom prst="rect">
              <a:avLst/>
            </a:prstGeom>
            <a:solidFill>
              <a:srgbClr val="C5D2D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2666" y="2565"/>
              <a:ext cx="195" cy="198"/>
            </a:xfrm>
            <a:prstGeom prst="rect">
              <a:avLst/>
            </a:prstGeom>
            <a:solidFill>
              <a:srgbClr val="CAD6D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2569" y="2565"/>
              <a:ext cx="195" cy="198"/>
            </a:xfrm>
            <a:prstGeom prst="rect">
              <a:avLst/>
            </a:prstGeom>
            <a:solidFill>
              <a:srgbClr val="CCD8E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2471" y="2565"/>
              <a:ext cx="195" cy="198"/>
            </a:xfrm>
            <a:prstGeom prst="rect">
              <a:avLst/>
            </a:prstGeom>
            <a:solidFill>
              <a:srgbClr val="CFD9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2373" y="2565"/>
              <a:ext cx="196" cy="198"/>
            </a:xfrm>
            <a:prstGeom prst="rect">
              <a:avLst/>
            </a:prstGeom>
            <a:solidFill>
              <a:srgbClr val="D1DBE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2276" y="2565"/>
              <a:ext cx="195" cy="198"/>
            </a:xfrm>
            <a:prstGeom prst="rect">
              <a:avLst/>
            </a:prstGeom>
            <a:solidFill>
              <a:srgbClr val="D4DDE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2179" y="2565"/>
              <a:ext cx="194" cy="198"/>
            </a:xfrm>
            <a:prstGeom prst="rect">
              <a:avLst/>
            </a:prstGeom>
            <a:solidFill>
              <a:srgbClr val="D6DFE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2081" y="2565"/>
              <a:ext cx="195" cy="198"/>
            </a:xfrm>
            <a:prstGeom prst="rect">
              <a:avLst/>
            </a:prstGeom>
            <a:solidFill>
              <a:srgbClr val="D8E1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1886" y="2565"/>
              <a:ext cx="195" cy="198"/>
            </a:xfrm>
            <a:prstGeom prst="rect">
              <a:avLst/>
            </a:prstGeom>
            <a:solidFill>
              <a:srgbClr val="DDE4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1788" y="2565"/>
              <a:ext cx="196" cy="198"/>
            </a:xfrm>
            <a:prstGeom prst="rect">
              <a:avLst/>
            </a:prstGeom>
            <a:solidFill>
              <a:srgbClr val="DFE6E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1691" y="2565"/>
              <a:ext cx="195" cy="198"/>
            </a:xfrm>
            <a:prstGeom prst="rect">
              <a:avLst/>
            </a:prstGeom>
            <a:solidFill>
              <a:srgbClr val="E1E7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1593" y="2565"/>
              <a:ext cx="195" cy="198"/>
            </a:xfrm>
            <a:prstGeom prst="rect">
              <a:avLst/>
            </a:prstGeom>
            <a:solidFill>
              <a:srgbClr val="E3E9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1496" y="2565"/>
              <a:ext cx="195" cy="198"/>
            </a:xfrm>
            <a:prstGeom prst="rect">
              <a:avLst/>
            </a:prstGeom>
            <a:solidFill>
              <a:srgbClr val="E5EBE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1398" y="2565"/>
              <a:ext cx="195" cy="198"/>
            </a:xfrm>
            <a:prstGeom prst="rect">
              <a:avLst/>
            </a:prstGeom>
            <a:solidFill>
              <a:srgbClr val="E8EC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1301" y="2565"/>
              <a:ext cx="195" cy="198"/>
            </a:xfrm>
            <a:prstGeom prst="rect">
              <a:avLst/>
            </a:prstGeom>
            <a:solidFill>
              <a:srgbClr val="EAEEF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1203" y="2565"/>
              <a:ext cx="195" cy="198"/>
            </a:xfrm>
            <a:prstGeom prst="rect">
              <a:avLst/>
            </a:prstGeom>
            <a:solidFill>
              <a:srgbClr val="ECF0F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1106" y="2565"/>
              <a:ext cx="195" cy="198"/>
            </a:xfrm>
            <a:prstGeom prst="rect">
              <a:avLst/>
            </a:prstGeom>
            <a:solidFill>
              <a:srgbClr val="EEF1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1008" y="2565"/>
              <a:ext cx="195" cy="198"/>
            </a:xfrm>
            <a:prstGeom prst="rect">
              <a:avLst/>
            </a:prstGeom>
            <a:solidFill>
              <a:srgbClr val="F0F3F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911" y="2565"/>
              <a:ext cx="195" cy="198"/>
            </a:xfrm>
            <a:prstGeom prst="rect">
              <a:avLst/>
            </a:prstGeom>
            <a:solidFill>
              <a:srgbClr val="F2F4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813" y="2565"/>
              <a:ext cx="195" cy="198"/>
            </a:xfrm>
            <a:prstGeom prst="rect">
              <a:avLst/>
            </a:prstGeom>
            <a:solidFill>
              <a:srgbClr val="F4F6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716" y="2565"/>
              <a:ext cx="195" cy="198"/>
            </a:xfrm>
            <a:prstGeom prst="rect">
              <a:avLst/>
            </a:prstGeom>
            <a:solidFill>
              <a:srgbClr val="F6F8F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618" y="2565"/>
              <a:ext cx="195" cy="198"/>
            </a:xfrm>
            <a:prstGeom prst="rect">
              <a:avLst/>
            </a:prstGeom>
            <a:solidFill>
              <a:srgbClr val="F8F9F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521" y="2565"/>
              <a:ext cx="195" cy="198"/>
            </a:xfrm>
            <a:prstGeom prst="rect">
              <a:avLst/>
            </a:prstGeom>
            <a:solidFill>
              <a:srgbClr val="F9FBF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423" y="2565"/>
              <a:ext cx="195" cy="198"/>
            </a:xfrm>
            <a:prstGeom prst="rect">
              <a:avLst/>
            </a:prstGeom>
            <a:solidFill>
              <a:srgbClr val="FBFC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423" y="2565"/>
              <a:ext cx="98" cy="1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5202" y="1533"/>
              <a:ext cx="97" cy="199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5104" y="1533"/>
              <a:ext cx="195" cy="199"/>
            </a:xfrm>
            <a:prstGeom prst="rect">
              <a:avLst/>
            </a:prstGeom>
            <a:solidFill>
              <a:srgbClr val="99B0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5007" y="1533"/>
              <a:ext cx="195" cy="199"/>
            </a:xfrm>
            <a:prstGeom prst="rect">
              <a:avLst/>
            </a:prstGeom>
            <a:solidFill>
              <a:srgbClr val="9AB1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4909" y="1533"/>
              <a:ext cx="195" cy="199"/>
            </a:xfrm>
            <a:prstGeom prst="rect">
              <a:avLst/>
            </a:prstGeom>
            <a:solidFill>
              <a:srgbClr val="9BB2C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4812" y="1533"/>
              <a:ext cx="195" cy="199"/>
            </a:xfrm>
            <a:prstGeom prst="rect">
              <a:avLst/>
            </a:prstGeom>
            <a:solidFill>
              <a:srgbClr val="9CB3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4714" y="1533"/>
              <a:ext cx="195" cy="199"/>
            </a:xfrm>
            <a:prstGeom prst="rect">
              <a:avLst/>
            </a:prstGeom>
            <a:solidFill>
              <a:srgbClr val="9EB4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4617" y="1533"/>
              <a:ext cx="195" cy="199"/>
            </a:xfrm>
            <a:prstGeom prst="rect">
              <a:avLst/>
            </a:prstGeom>
            <a:solidFill>
              <a:srgbClr val="9FB5C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4519" y="1533"/>
              <a:ext cx="195" cy="199"/>
            </a:xfrm>
            <a:prstGeom prst="rect">
              <a:avLst/>
            </a:prstGeom>
            <a:solidFill>
              <a:srgbClr val="A0B6C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421" y="1533"/>
              <a:ext cx="196" cy="199"/>
            </a:xfrm>
            <a:prstGeom prst="rect">
              <a:avLst/>
            </a:prstGeom>
            <a:solidFill>
              <a:srgbClr val="A1B8C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4324" y="1533"/>
              <a:ext cx="195" cy="199"/>
            </a:xfrm>
            <a:prstGeom prst="rect">
              <a:avLst/>
            </a:prstGeom>
            <a:solidFill>
              <a:srgbClr val="A3B9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4227" y="1533"/>
              <a:ext cx="194" cy="199"/>
            </a:xfrm>
            <a:prstGeom prst="rect">
              <a:avLst/>
            </a:prstGeom>
            <a:solidFill>
              <a:srgbClr val="A4B9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4129" y="1533"/>
              <a:ext cx="195" cy="199"/>
            </a:xfrm>
            <a:prstGeom prst="rect">
              <a:avLst/>
            </a:prstGeom>
            <a:solidFill>
              <a:srgbClr val="A5BAC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4031" y="1533"/>
              <a:ext cx="196" cy="199"/>
            </a:xfrm>
            <a:prstGeom prst="rect">
              <a:avLst/>
            </a:prstGeom>
            <a:solidFill>
              <a:srgbClr val="A6BBC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3934" y="1533"/>
              <a:ext cx="195" cy="199"/>
            </a:xfrm>
            <a:prstGeom prst="rect">
              <a:avLst/>
            </a:prstGeom>
            <a:solidFill>
              <a:srgbClr val="A7BCC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3836" y="1533"/>
              <a:ext cx="195" cy="199"/>
            </a:xfrm>
            <a:prstGeom prst="rect">
              <a:avLst/>
            </a:prstGeom>
            <a:solidFill>
              <a:srgbClr val="A8BDC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3739" y="1533"/>
              <a:ext cx="195" cy="199"/>
            </a:xfrm>
            <a:prstGeom prst="rect">
              <a:avLst/>
            </a:prstGeom>
            <a:solidFill>
              <a:srgbClr val="AABE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3641" y="1533"/>
              <a:ext cx="195" cy="199"/>
            </a:xfrm>
            <a:prstGeom prst="rect">
              <a:avLst/>
            </a:prstGeom>
            <a:solidFill>
              <a:srgbClr val="ACC0C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3544" y="1533"/>
              <a:ext cx="195" cy="199"/>
            </a:xfrm>
            <a:prstGeom prst="rect">
              <a:avLst/>
            </a:prstGeom>
            <a:solidFill>
              <a:srgbClr val="AFC2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3446" y="1533"/>
              <a:ext cx="195" cy="199"/>
            </a:xfrm>
            <a:prstGeom prst="rect">
              <a:avLst/>
            </a:prstGeom>
            <a:solidFill>
              <a:srgbClr val="B2C4D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3349" y="1533"/>
              <a:ext cx="195" cy="199"/>
            </a:xfrm>
            <a:prstGeom prst="rect">
              <a:avLst/>
            </a:prstGeom>
            <a:solidFill>
              <a:srgbClr val="B5C6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3251" y="1533"/>
              <a:ext cx="195" cy="199"/>
            </a:xfrm>
            <a:prstGeom prst="rect">
              <a:avLst/>
            </a:prstGeom>
            <a:solidFill>
              <a:srgbClr val="B7C8D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3154" y="1533"/>
              <a:ext cx="195" cy="199"/>
            </a:xfrm>
            <a:prstGeom prst="rect">
              <a:avLst/>
            </a:prstGeom>
            <a:solidFill>
              <a:srgbClr val="BACAD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6" name="Rectangle 130"/>
            <p:cNvSpPr>
              <a:spLocks noChangeArrowheads="1"/>
            </p:cNvSpPr>
            <p:nvPr/>
          </p:nvSpPr>
          <p:spPr bwMode="auto">
            <a:xfrm>
              <a:off x="3056" y="1533"/>
              <a:ext cx="195" cy="199"/>
            </a:xfrm>
            <a:prstGeom prst="rect">
              <a:avLst/>
            </a:prstGeom>
            <a:solidFill>
              <a:srgbClr val="BDCCD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7" name="Rectangle 131"/>
            <p:cNvSpPr>
              <a:spLocks noChangeArrowheads="1"/>
            </p:cNvSpPr>
            <p:nvPr/>
          </p:nvSpPr>
          <p:spPr bwMode="auto">
            <a:xfrm>
              <a:off x="2959" y="1533"/>
              <a:ext cx="195" cy="199"/>
            </a:xfrm>
            <a:prstGeom prst="rect">
              <a:avLst/>
            </a:prstGeom>
            <a:solidFill>
              <a:srgbClr val="C0CED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8" name="Rectangle 132"/>
            <p:cNvSpPr>
              <a:spLocks noChangeArrowheads="1"/>
            </p:cNvSpPr>
            <p:nvPr/>
          </p:nvSpPr>
          <p:spPr bwMode="auto">
            <a:xfrm>
              <a:off x="2861" y="1533"/>
              <a:ext cx="195" cy="199"/>
            </a:xfrm>
            <a:prstGeom prst="rect">
              <a:avLst/>
            </a:prstGeom>
            <a:solidFill>
              <a:srgbClr val="C2D0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2764" y="1533"/>
              <a:ext cx="195" cy="199"/>
            </a:xfrm>
            <a:prstGeom prst="rect">
              <a:avLst/>
            </a:prstGeom>
            <a:solidFill>
              <a:srgbClr val="C5D2D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2666" y="1533"/>
              <a:ext cx="195" cy="199"/>
            </a:xfrm>
            <a:prstGeom prst="rect">
              <a:avLst/>
            </a:prstGeom>
            <a:solidFill>
              <a:srgbClr val="CAD6D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2569" y="1533"/>
              <a:ext cx="195" cy="199"/>
            </a:xfrm>
            <a:prstGeom prst="rect">
              <a:avLst/>
            </a:prstGeom>
            <a:solidFill>
              <a:srgbClr val="CCD8E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2471" y="1533"/>
              <a:ext cx="195" cy="199"/>
            </a:xfrm>
            <a:prstGeom prst="rect">
              <a:avLst/>
            </a:prstGeom>
            <a:solidFill>
              <a:srgbClr val="CFD9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2373" y="1533"/>
              <a:ext cx="196" cy="199"/>
            </a:xfrm>
            <a:prstGeom prst="rect">
              <a:avLst/>
            </a:prstGeom>
            <a:solidFill>
              <a:srgbClr val="D1DBE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2276" y="1533"/>
              <a:ext cx="195" cy="199"/>
            </a:xfrm>
            <a:prstGeom prst="rect">
              <a:avLst/>
            </a:prstGeom>
            <a:solidFill>
              <a:srgbClr val="D4DDE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2179" y="1533"/>
              <a:ext cx="194" cy="199"/>
            </a:xfrm>
            <a:prstGeom prst="rect">
              <a:avLst/>
            </a:prstGeom>
            <a:solidFill>
              <a:srgbClr val="D6DFE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2081" y="1533"/>
              <a:ext cx="195" cy="199"/>
            </a:xfrm>
            <a:prstGeom prst="rect">
              <a:avLst/>
            </a:prstGeom>
            <a:solidFill>
              <a:srgbClr val="D8E1E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1984" y="1533"/>
              <a:ext cx="195" cy="199"/>
            </a:xfrm>
            <a:prstGeom prst="rect">
              <a:avLst/>
            </a:prstGeom>
            <a:solidFill>
              <a:srgbClr val="DBE2E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1886" y="1533"/>
              <a:ext cx="195" cy="199"/>
            </a:xfrm>
            <a:prstGeom prst="rect">
              <a:avLst/>
            </a:prstGeom>
            <a:solidFill>
              <a:srgbClr val="DDE4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39" name="Rectangle 143"/>
            <p:cNvSpPr>
              <a:spLocks noChangeArrowheads="1"/>
            </p:cNvSpPr>
            <p:nvPr/>
          </p:nvSpPr>
          <p:spPr bwMode="auto">
            <a:xfrm>
              <a:off x="1788" y="1533"/>
              <a:ext cx="196" cy="199"/>
            </a:xfrm>
            <a:prstGeom prst="rect">
              <a:avLst/>
            </a:prstGeom>
            <a:solidFill>
              <a:srgbClr val="DFE6E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1691" y="1533"/>
              <a:ext cx="195" cy="199"/>
            </a:xfrm>
            <a:prstGeom prst="rect">
              <a:avLst/>
            </a:prstGeom>
            <a:solidFill>
              <a:srgbClr val="E1E7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1593" y="1533"/>
              <a:ext cx="195" cy="199"/>
            </a:xfrm>
            <a:prstGeom prst="rect">
              <a:avLst/>
            </a:prstGeom>
            <a:solidFill>
              <a:srgbClr val="E3E9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1496" y="1533"/>
              <a:ext cx="195" cy="199"/>
            </a:xfrm>
            <a:prstGeom prst="rect">
              <a:avLst/>
            </a:prstGeom>
            <a:solidFill>
              <a:srgbClr val="E5EBE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1398" y="1533"/>
              <a:ext cx="195" cy="199"/>
            </a:xfrm>
            <a:prstGeom prst="rect">
              <a:avLst/>
            </a:prstGeom>
            <a:solidFill>
              <a:srgbClr val="E8ECF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1301" y="1533"/>
              <a:ext cx="195" cy="199"/>
            </a:xfrm>
            <a:prstGeom prst="rect">
              <a:avLst/>
            </a:prstGeom>
            <a:solidFill>
              <a:srgbClr val="EAEEF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5" name="Rectangle 149"/>
            <p:cNvSpPr>
              <a:spLocks noChangeArrowheads="1"/>
            </p:cNvSpPr>
            <p:nvPr/>
          </p:nvSpPr>
          <p:spPr bwMode="auto">
            <a:xfrm>
              <a:off x="1203" y="1533"/>
              <a:ext cx="195" cy="199"/>
            </a:xfrm>
            <a:prstGeom prst="rect">
              <a:avLst/>
            </a:prstGeom>
            <a:solidFill>
              <a:srgbClr val="ECF0F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6" name="Rectangle 150"/>
            <p:cNvSpPr>
              <a:spLocks noChangeArrowheads="1"/>
            </p:cNvSpPr>
            <p:nvPr/>
          </p:nvSpPr>
          <p:spPr bwMode="auto">
            <a:xfrm>
              <a:off x="1106" y="1533"/>
              <a:ext cx="195" cy="199"/>
            </a:xfrm>
            <a:prstGeom prst="rect">
              <a:avLst/>
            </a:prstGeom>
            <a:solidFill>
              <a:srgbClr val="EEF1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7" name="Rectangle 151"/>
            <p:cNvSpPr>
              <a:spLocks noChangeArrowheads="1"/>
            </p:cNvSpPr>
            <p:nvPr/>
          </p:nvSpPr>
          <p:spPr bwMode="auto">
            <a:xfrm>
              <a:off x="1008" y="1533"/>
              <a:ext cx="195" cy="199"/>
            </a:xfrm>
            <a:prstGeom prst="rect">
              <a:avLst/>
            </a:prstGeom>
            <a:solidFill>
              <a:srgbClr val="F0F3F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8" name="Rectangle 152"/>
            <p:cNvSpPr>
              <a:spLocks noChangeArrowheads="1"/>
            </p:cNvSpPr>
            <p:nvPr/>
          </p:nvSpPr>
          <p:spPr bwMode="auto">
            <a:xfrm>
              <a:off x="911" y="1533"/>
              <a:ext cx="195" cy="199"/>
            </a:xfrm>
            <a:prstGeom prst="rect">
              <a:avLst/>
            </a:prstGeom>
            <a:solidFill>
              <a:srgbClr val="F2F4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49" name="Rectangle 153"/>
            <p:cNvSpPr>
              <a:spLocks noChangeArrowheads="1"/>
            </p:cNvSpPr>
            <p:nvPr/>
          </p:nvSpPr>
          <p:spPr bwMode="auto">
            <a:xfrm>
              <a:off x="813" y="1533"/>
              <a:ext cx="195" cy="199"/>
            </a:xfrm>
            <a:prstGeom prst="rect">
              <a:avLst/>
            </a:prstGeom>
            <a:solidFill>
              <a:srgbClr val="F4F6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0" name="Rectangle 154"/>
            <p:cNvSpPr>
              <a:spLocks noChangeArrowheads="1"/>
            </p:cNvSpPr>
            <p:nvPr/>
          </p:nvSpPr>
          <p:spPr bwMode="auto">
            <a:xfrm>
              <a:off x="716" y="1533"/>
              <a:ext cx="195" cy="199"/>
            </a:xfrm>
            <a:prstGeom prst="rect">
              <a:avLst/>
            </a:prstGeom>
            <a:solidFill>
              <a:srgbClr val="F6F8F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1" name="Rectangle 155"/>
            <p:cNvSpPr>
              <a:spLocks noChangeArrowheads="1"/>
            </p:cNvSpPr>
            <p:nvPr/>
          </p:nvSpPr>
          <p:spPr bwMode="auto">
            <a:xfrm>
              <a:off x="618" y="1533"/>
              <a:ext cx="195" cy="199"/>
            </a:xfrm>
            <a:prstGeom prst="rect">
              <a:avLst/>
            </a:prstGeom>
            <a:solidFill>
              <a:srgbClr val="F8F9F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2" name="Rectangle 156"/>
            <p:cNvSpPr>
              <a:spLocks noChangeArrowheads="1"/>
            </p:cNvSpPr>
            <p:nvPr/>
          </p:nvSpPr>
          <p:spPr bwMode="auto">
            <a:xfrm>
              <a:off x="521" y="1533"/>
              <a:ext cx="195" cy="199"/>
            </a:xfrm>
            <a:prstGeom prst="rect">
              <a:avLst/>
            </a:prstGeom>
            <a:solidFill>
              <a:srgbClr val="F9FBF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3" name="Rectangle 157"/>
            <p:cNvSpPr>
              <a:spLocks noChangeArrowheads="1"/>
            </p:cNvSpPr>
            <p:nvPr/>
          </p:nvSpPr>
          <p:spPr bwMode="auto">
            <a:xfrm>
              <a:off x="423" y="1533"/>
              <a:ext cx="195" cy="199"/>
            </a:xfrm>
            <a:prstGeom prst="rect">
              <a:avLst/>
            </a:prstGeom>
            <a:solidFill>
              <a:srgbClr val="FBFCF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4" name="Rectangle 158"/>
            <p:cNvSpPr>
              <a:spLocks noChangeArrowheads="1"/>
            </p:cNvSpPr>
            <p:nvPr/>
          </p:nvSpPr>
          <p:spPr bwMode="auto">
            <a:xfrm>
              <a:off x="423" y="1533"/>
              <a:ext cx="98" cy="1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5" name="Rectangle 159"/>
            <p:cNvSpPr>
              <a:spLocks noChangeArrowheads="1"/>
            </p:cNvSpPr>
            <p:nvPr/>
          </p:nvSpPr>
          <p:spPr bwMode="auto">
            <a:xfrm>
              <a:off x="4687" y="1370"/>
              <a:ext cx="611" cy="136"/>
            </a:xfrm>
            <a:prstGeom prst="rect">
              <a:avLst/>
            </a:prstGeom>
            <a:solidFill>
              <a:srgbClr val="7CC5A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6" name="AutoShape 160"/>
            <p:cNvSpPr>
              <a:spLocks noChangeArrowheads="1"/>
            </p:cNvSpPr>
            <p:nvPr/>
          </p:nvSpPr>
          <p:spPr bwMode="auto">
            <a:xfrm>
              <a:off x="4687" y="1500"/>
              <a:ext cx="617" cy="12"/>
            </a:xfrm>
            <a:custGeom>
              <a:avLst/>
              <a:gdLst>
                <a:gd name="T0" fmla="*/ 2467 w 2467"/>
                <a:gd name="T1" fmla="*/ 25 h 49"/>
                <a:gd name="T2" fmla="*/ 2442 w 2467"/>
                <a:gd name="T3" fmla="*/ 0 h 49"/>
                <a:gd name="T4" fmla="*/ 0 w 2467"/>
                <a:gd name="T5" fmla="*/ 0 h 49"/>
                <a:gd name="T6" fmla="*/ 0 w 2467"/>
                <a:gd name="T7" fmla="*/ 49 h 49"/>
                <a:gd name="T8" fmla="*/ 2442 w 2467"/>
                <a:gd name="T9" fmla="*/ 49 h 49"/>
                <a:gd name="T10" fmla="*/ 2467 w 2467"/>
                <a:gd name="T11" fmla="*/ 25 h 49"/>
                <a:gd name="T12" fmla="*/ 2442 w 2467"/>
                <a:gd name="T13" fmla="*/ 49 h 49"/>
                <a:gd name="T14" fmla="*/ 2467 w 2467"/>
                <a:gd name="T15" fmla="*/ 49 h 49"/>
                <a:gd name="T16" fmla="*/ 2467 w 2467"/>
                <a:gd name="T17" fmla="*/ 25 h 49"/>
                <a:gd name="T18" fmla="*/ 0 w 2467"/>
                <a:gd name="T19" fmla="*/ 0 h 49"/>
                <a:gd name="T20" fmla="*/ 2467 w 246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467" h="49">
                  <a:moveTo>
                    <a:pt x="2467" y="25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2442" y="49"/>
                  </a:lnTo>
                  <a:lnTo>
                    <a:pt x="2467" y="25"/>
                  </a:lnTo>
                  <a:lnTo>
                    <a:pt x="2442" y="49"/>
                  </a:lnTo>
                  <a:lnTo>
                    <a:pt x="2467" y="49"/>
                  </a:lnTo>
                  <a:lnTo>
                    <a:pt x="2467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7" name="AutoShape 161"/>
            <p:cNvSpPr>
              <a:spLocks noChangeArrowheads="1"/>
            </p:cNvSpPr>
            <p:nvPr/>
          </p:nvSpPr>
          <p:spPr bwMode="auto">
            <a:xfrm>
              <a:off x="5291" y="1364"/>
              <a:ext cx="13" cy="142"/>
            </a:xfrm>
            <a:custGeom>
              <a:avLst/>
              <a:gdLst>
                <a:gd name="T0" fmla="*/ 24 w 49"/>
                <a:gd name="T1" fmla="*/ 0 h 566"/>
                <a:gd name="T2" fmla="*/ 0 w 49"/>
                <a:gd name="T3" fmla="*/ 24 h 566"/>
                <a:gd name="T4" fmla="*/ 0 w 49"/>
                <a:gd name="T5" fmla="*/ 566 h 566"/>
                <a:gd name="T6" fmla="*/ 49 w 49"/>
                <a:gd name="T7" fmla="*/ 566 h 566"/>
                <a:gd name="T8" fmla="*/ 49 w 49"/>
                <a:gd name="T9" fmla="*/ 24 h 566"/>
                <a:gd name="T10" fmla="*/ 24 w 49"/>
                <a:gd name="T11" fmla="*/ 0 h 566"/>
                <a:gd name="T12" fmla="*/ 49 w 49"/>
                <a:gd name="T13" fmla="*/ 24 h 566"/>
                <a:gd name="T14" fmla="*/ 49 w 49"/>
                <a:gd name="T15" fmla="*/ 0 h 566"/>
                <a:gd name="T16" fmla="*/ 24 w 49"/>
                <a:gd name="T17" fmla="*/ 0 h 566"/>
                <a:gd name="T18" fmla="*/ 0 w 49"/>
                <a:gd name="T19" fmla="*/ 0 h 566"/>
                <a:gd name="T20" fmla="*/ 49 w 49"/>
                <a:gd name="T2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566">
                  <a:moveTo>
                    <a:pt x="24" y="0"/>
                  </a:moveTo>
                  <a:lnTo>
                    <a:pt x="0" y="24"/>
                  </a:lnTo>
                  <a:lnTo>
                    <a:pt x="0" y="566"/>
                  </a:lnTo>
                  <a:lnTo>
                    <a:pt x="49" y="566"/>
                  </a:lnTo>
                  <a:lnTo>
                    <a:pt x="49" y="24"/>
                  </a:lnTo>
                  <a:lnTo>
                    <a:pt x="24" y="0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8" name="AutoShape 162"/>
            <p:cNvSpPr>
              <a:spLocks noChangeArrowheads="1"/>
            </p:cNvSpPr>
            <p:nvPr/>
          </p:nvSpPr>
          <p:spPr bwMode="auto">
            <a:xfrm>
              <a:off x="4681" y="1364"/>
              <a:ext cx="617" cy="12"/>
            </a:xfrm>
            <a:custGeom>
              <a:avLst/>
              <a:gdLst>
                <a:gd name="T0" fmla="*/ 0 w 2466"/>
                <a:gd name="T1" fmla="*/ 24 h 48"/>
                <a:gd name="T2" fmla="*/ 24 w 2466"/>
                <a:gd name="T3" fmla="*/ 48 h 48"/>
                <a:gd name="T4" fmla="*/ 2466 w 2466"/>
                <a:gd name="T5" fmla="*/ 48 h 48"/>
                <a:gd name="T6" fmla="*/ 2466 w 2466"/>
                <a:gd name="T7" fmla="*/ 0 h 48"/>
                <a:gd name="T8" fmla="*/ 24 w 2466"/>
                <a:gd name="T9" fmla="*/ 0 h 48"/>
                <a:gd name="T10" fmla="*/ 0 w 2466"/>
                <a:gd name="T11" fmla="*/ 24 h 48"/>
                <a:gd name="T12" fmla="*/ 24 w 2466"/>
                <a:gd name="T13" fmla="*/ 0 h 48"/>
                <a:gd name="T14" fmla="*/ 0 w 2466"/>
                <a:gd name="T15" fmla="*/ 0 h 48"/>
                <a:gd name="T16" fmla="*/ 0 w 2466"/>
                <a:gd name="T17" fmla="*/ 24 h 48"/>
                <a:gd name="T18" fmla="*/ 0 w 2466"/>
                <a:gd name="T19" fmla="*/ 0 h 48"/>
                <a:gd name="T20" fmla="*/ 2466 w 2466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466" h="48">
                  <a:moveTo>
                    <a:pt x="0" y="24"/>
                  </a:moveTo>
                  <a:lnTo>
                    <a:pt x="24" y="48"/>
                  </a:lnTo>
                  <a:lnTo>
                    <a:pt x="2466" y="48"/>
                  </a:lnTo>
                  <a:lnTo>
                    <a:pt x="246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59" name="AutoShape 163"/>
            <p:cNvSpPr>
              <a:spLocks noChangeArrowheads="1"/>
            </p:cNvSpPr>
            <p:nvPr/>
          </p:nvSpPr>
          <p:spPr bwMode="auto">
            <a:xfrm>
              <a:off x="4681" y="1370"/>
              <a:ext cx="12" cy="142"/>
            </a:xfrm>
            <a:custGeom>
              <a:avLst/>
              <a:gdLst>
                <a:gd name="T0" fmla="*/ 24 w 49"/>
                <a:gd name="T1" fmla="*/ 566 h 566"/>
                <a:gd name="T2" fmla="*/ 49 w 49"/>
                <a:gd name="T3" fmla="*/ 542 h 566"/>
                <a:gd name="T4" fmla="*/ 49 w 49"/>
                <a:gd name="T5" fmla="*/ 0 h 566"/>
                <a:gd name="T6" fmla="*/ 0 w 49"/>
                <a:gd name="T7" fmla="*/ 0 h 566"/>
                <a:gd name="T8" fmla="*/ 0 w 49"/>
                <a:gd name="T9" fmla="*/ 542 h 566"/>
                <a:gd name="T10" fmla="*/ 24 w 49"/>
                <a:gd name="T11" fmla="*/ 566 h 566"/>
                <a:gd name="T12" fmla="*/ 0 w 49"/>
                <a:gd name="T13" fmla="*/ 542 h 566"/>
                <a:gd name="T14" fmla="*/ 0 w 49"/>
                <a:gd name="T15" fmla="*/ 566 h 566"/>
                <a:gd name="T16" fmla="*/ 24 w 49"/>
                <a:gd name="T17" fmla="*/ 566 h 566"/>
                <a:gd name="T18" fmla="*/ 0 w 49"/>
                <a:gd name="T19" fmla="*/ 0 h 566"/>
                <a:gd name="T20" fmla="*/ 49 w 49"/>
                <a:gd name="T2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566">
                  <a:moveTo>
                    <a:pt x="24" y="566"/>
                  </a:moveTo>
                  <a:lnTo>
                    <a:pt x="49" y="54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24" y="566"/>
                  </a:lnTo>
                  <a:lnTo>
                    <a:pt x="0" y="542"/>
                  </a:lnTo>
                  <a:lnTo>
                    <a:pt x="0" y="566"/>
                  </a:lnTo>
                  <a:lnTo>
                    <a:pt x="24" y="5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0" name="AutoShape 164"/>
            <p:cNvSpPr>
              <a:spLocks noChangeArrowheads="1"/>
            </p:cNvSpPr>
            <p:nvPr/>
          </p:nvSpPr>
          <p:spPr bwMode="auto">
            <a:xfrm>
              <a:off x="414" y="1364"/>
              <a:ext cx="1831" cy="136"/>
            </a:xfrm>
            <a:custGeom>
              <a:avLst/>
              <a:gdLst>
                <a:gd name="T0" fmla="*/ 0 w 7325"/>
                <a:gd name="T1" fmla="*/ 0 h 542"/>
                <a:gd name="T2" fmla="*/ 2442 w 7325"/>
                <a:gd name="T3" fmla="*/ 0 h 542"/>
                <a:gd name="T4" fmla="*/ 4884 w 7325"/>
                <a:gd name="T5" fmla="*/ 0 h 542"/>
                <a:gd name="T6" fmla="*/ 7325 w 7325"/>
                <a:gd name="T7" fmla="*/ 0 h 542"/>
                <a:gd name="T8" fmla="*/ 7325 w 7325"/>
                <a:gd name="T9" fmla="*/ 542 h 542"/>
                <a:gd name="T10" fmla="*/ 4884 w 7325"/>
                <a:gd name="T11" fmla="*/ 542 h 542"/>
                <a:gd name="T12" fmla="*/ 2442 w 7325"/>
                <a:gd name="T13" fmla="*/ 542 h 542"/>
                <a:gd name="T14" fmla="*/ 0 w 7325"/>
                <a:gd name="T15" fmla="*/ 542 h 542"/>
                <a:gd name="T16" fmla="*/ 0 w 7325"/>
                <a:gd name="T17" fmla="*/ 0 h 542"/>
                <a:gd name="T18" fmla="*/ 0 w 7325"/>
                <a:gd name="T19" fmla="*/ 0 h 542"/>
                <a:gd name="T20" fmla="*/ 7325 w 7325"/>
                <a:gd name="T21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7325" h="542">
                  <a:moveTo>
                    <a:pt x="0" y="0"/>
                  </a:moveTo>
                  <a:lnTo>
                    <a:pt x="2442" y="0"/>
                  </a:lnTo>
                  <a:lnTo>
                    <a:pt x="4884" y="0"/>
                  </a:lnTo>
                  <a:lnTo>
                    <a:pt x="7325" y="0"/>
                  </a:lnTo>
                  <a:lnTo>
                    <a:pt x="7325" y="542"/>
                  </a:lnTo>
                  <a:lnTo>
                    <a:pt x="4884" y="542"/>
                  </a:lnTo>
                  <a:lnTo>
                    <a:pt x="2442" y="542"/>
                  </a:lnTo>
                  <a:lnTo>
                    <a:pt x="0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1" name="AutoShape 165"/>
            <p:cNvSpPr>
              <a:spLocks noChangeArrowheads="1"/>
            </p:cNvSpPr>
            <p:nvPr/>
          </p:nvSpPr>
          <p:spPr bwMode="auto">
            <a:xfrm>
              <a:off x="414" y="1364"/>
              <a:ext cx="611" cy="12"/>
            </a:xfrm>
            <a:custGeom>
              <a:avLst/>
              <a:gdLst>
                <a:gd name="T0" fmla="*/ 2442 w 2442"/>
                <a:gd name="T1" fmla="*/ 48 h 48"/>
                <a:gd name="T2" fmla="*/ 2442 w 2442"/>
                <a:gd name="T3" fmla="*/ 0 h 48"/>
                <a:gd name="T4" fmla="*/ 0 w 2442"/>
                <a:gd name="T5" fmla="*/ 0 h 48"/>
                <a:gd name="T6" fmla="*/ 0 w 2442"/>
                <a:gd name="T7" fmla="*/ 48 h 48"/>
                <a:gd name="T8" fmla="*/ 2442 w 2442"/>
                <a:gd name="T9" fmla="*/ 48 h 48"/>
                <a:gd name="T10" fmla="*/ 2442 w 2442"/>
                <a:gd name="T11" fmla="*/ 48 h 48"/>
                <a:gd name="T12" fmla="*/ 2442 w 2442"/>
                <a:gd name="T13" fmla="*/ 0 h 48"/>
                <a:gd name="T14" fmla="*/ 2442 w 2442"/>
                <a:gd name="T15" fmla="*/ 0 h 48"/>
                <a:gd name="T16" fmla="*/ 2442 w 2442"/>
                <a:gd name="T17" fmla="*/ 0 h 48"/>
                <a:gd name="T18" fmla="*/ 2442 w 2442"/>
                <a:gd name="T19" fmla="*/ 48 h 48"/>
                <a:gd name="T20" fmla="*/ 0 w 2442"/>
                <a:gd name="T21" fmla="*/ 0 h 48"/>
                <a:gd name="T22" fmla="*/ 2442 w 2442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8">
                  <a:moveTo>
                    <a:pt x="2442" y="48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2" y="48"/>
                  </a:lnTo>
                  <a:lnTo>
                    <a:pt x="2442" y="0"/>
                  </a:lnTo>
                  <a:lnTo>
                    <a:pt x="2442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2" name="AutoShape 166"/>
            <p:cNvSpPr>
              <a:spLocks noChangeArrowheads="1"/>
            </p:cNvSpPr>
            <p:nvPr/>
          </p:nvSpPr>
          <p:spPr bwMode="auto">
            <a:xfrm>
              <a:off x="1025" y="1364"/>
              <a:ext cx="610" cy="12"/>
            </a:xfrm>
            <a:custGeom>
              <a:avLst/>
              <a:gdLst>
                <a:gd name="T0" fmla="*/ 2442 w 2442"/>
                <a:gd name="T1" fmla="*/ 48 h 48"/>
                <a:gd name="T2" fmla="*/ 2442 w 2442"/>
                <a:gd name="T3" fmla="*/ 0 h 48"/>
                <a:gd name="T4" fmla="*/ 0 w 2442"/>
                <a:gd name="T5" fmla="*/ 0 h 48"/>
                <a:gd name="T6" fmla="*/ 0 w 2442"/>
                <a:gd name="T7" fmla="*/ 48 h 48"/>
                <a:gd name="T8" fmla="*/ 2442 w 2442"/>
                <a:gd name="T9" fmla="*/ 48 h 48"/>
                <a:gd name="T10" fmla="*/ 2442 w 2442"/>
                <a:gd name="T11" fmla="*/ 48 h 48"/>
                <a:gd name="T12" fmla="*/ 2442 w 2442"/>
                <a:gd name="T13" fmla="*/ 0 h 48"/>
                <a:gd name="T14" fmla="*/ 2442 w 2442"/>
                <a:gd name="T15" fmla="*/ 0 h 48"/>
                <a:gd name="T16" fmla="*/ 2442 w 2442"/>
                <a:gd name="T17" fmla="*/ 0 h 48"/>
                <a:gd name="T18" fmla="*/ 2442 w 2442"/>
                <a:gd name="T19" fmla="*/ 48 h 48"/>
                <a:gd name="T20" fmla="*/ 0 w 2442"/>
                <a:gd name="T21" fmla="*/ 0 h 48"/>
                <a:gd name="T22" fmla="*/ 2442 w 2442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8">
                  <a:moveTo>
                    <a:pt x="2442" y="48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2" y="48"/>
                  </a:lnTo>
                  <a:lnTo>
                    <a:pt x="2442" y="0"/>
                  </a:lnTo>
                  <a:lnTo>
                    <a:pt x="2442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3" name="AutoShape 167"/>
            <p:cNvSpPr>
              <a:spLocks noChangeArrowheads="1"/>
            </p:cNvSpPr>
            <p:nvPr/>
          </p:nvSpPr>
          <p:spPr bwMode="auto">
            <a:xfrm>
              <a:off x="1635" y="1364"/>
              <a:ext cx="616" cy="12"/>
            </a:xfrm>
            <a:custGeom>
              <a:avLst/>
              <a:gdLst>
                <a:gd name="T0" fmla="*/ 2465 w 2465"/>
                <a:gd name="T1" fmla="*/ 24 h 48"/>
                <a:gd name="T2" fmla="*/ 2441 w 2465"/>
                <a:gd name="T3" fmla="*/ 0 h 48"/>
                <a:gd name="T4" fmla="*/ 0 w 2465"/>
                <a:gd name="T5" fmla="*/ 0 h 48"/>
                <a:gd name="T6" fmla="*/ 0 w 2465"/>
                <a:gd name="T7" fmla="*/ 48 h 48"/>
                <a:gd name="T8" fmla="*/ 2441 w 2465"/>
                <a:gd name="T9" fmla="*/ 48 h 48"/>
                <a:gd name="T10" fmla="*/ 2465 w 2465"/>
                <a:gd name="T11" fmla="*/ 24 h 48"/>
                <a:gd name="T12" fmla="*/ 2465 w 2465"/>
                <a:gd name="T13" fmla="*/ 24 h 48"/>
                <a:gd name="T14" fmla="*/ 2465 w 2465"/>
                <a:gd name="T15" fmla="*/ 0 h 48"/>
                <a:gd name="T16" fmla="*/ 2441 w 2465"/>
                <a:gd name="T17" fmla="*/ 0 h 48"/>
                <a:gd name="T18" fmla="*/ 2465 w 2465"/>
                <a:gd name="T19" fmla="*/ 24 h 48"/>
                <a:gd name="T20" fmla="*/ 0 w 2465"/>
                <a:gd name="T21" fmla="*/ 0 h 48"/>
                <a:gd name="T22" fmla="*/ 2465 w 2465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5" h="48">
                  <a:moveTo>
                    <a:pt x="2465" y="24"/>
                  </a:moveTo>
                  <a:lnTo>
                    <a:pt x="244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1" y="48"/>
                  </a:lnTo>
                  <a:lnTo>
                    <a:pt x="2465" y="24"/>
                  </a:lnTo>
                  <a:lnTo>
                    <a:pt x="2465" y="0"/>
                  </a:lnTo>
                  <a:lnTo>
                    <a:pt x="2441" y="0"/>
                  </a:lnTo>
                  <a:lnTo>
                    <a:pt x="2465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4" name="AutoShape 168"/>
            <p:cNvSpPr>
              <a:spLocks noChangeArrowheads="1"/>
            </p:cNvSpPr>
            <p:nvPr/>
          </p:nvSpPr>
          <p:spPr bwMode="auto">
            <a:xfrm>
              <a:off x="2239" y="1370"/>
              <a:ext cx="12" cy="142"/>
            </a:xfrm>
            <a:custGeom>
              <a:avLst/>
              <a:gdLst>
                <a:gd name="T0" fmla="*/ 23 w 47"/>
                <a:gd name="T1" fmla="*/ 566 h 566"/>
                <a:gd name="T2" fmla="*/ 47 w 47"/>
                <a:gd name="T3" fmla="*/ 542 h 566"/>
                <a:gd name="T4" fmla="*/ 47 w 47"/>
                <a:gd name="T5" fmla="*/ 0 h 566"/>
                <a:gd name="T6" fmla="*/ 0 w 47"/>
                <a:gd name="T7" fmla="*/ 0 h 566"/>
                <a:gd name="T8" fmla="*/ 0 w 47"/>
                <a:gd name="T9" fmla="*/ 542 h 566"/>
                <a:gd name="T10" fmla="*/ 23 w 47"/>
                <a:gd name="T11" fmla="*/ 566 h 566"/>
                <a:gd name="T12" fmla="*/ 23 w 47"/>
                <a:gd name="T13" fmla="*/ 566 h 566"/>
                <a:gd name="T14" fmla="*/ 47 w 47"/>
                <a:gd name="T15" fmla="*/ 566 h 566"/>
                <a:gd name="T16" fmla="*/ 47 w 47"/>
                <a:gd name="T17" fmla="*/ 542 h 566"/>
                <a:gd name="T18" fmla="*/ 23 w 47"/>
                <a:gd name="T19" fmla="*/ 566 h 566"/>
                <a:gd name="T20" fmla="*/ 0 w 47"/>
                <a:gd name="T21" fmla="*/ 0 h 566"/>
                <a:gd name="T22" fmla="*/ 47 w 47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" h="566">
                  <a:moveTo>
                    <a:pt x="23" y="566"/>
                  </a:moveTo>
                  <a:lnTo>
                    <a:pt x="47" y="54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23" y="566"/>
                  </a:lnTo>
                  <a:lnTo>
                    <a:pt x="47" y="566"/>
                  </a:lnTo>
                  <a:lnTo>
                    <a:pt x="47" y="542"/>
                  </a:lnTo>
                  <a:lnTo>
                    <a:pt x="23" y="5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5" name="AutoShape 169"/>
            <p:cNvSpPr>
              <a:spLocks noChangeArrowheads="1"/>
            </p:cNvSpPr>
            <p:nvPr/>
          </p:nvSpPr>
          <p:spPr bwMode="auto">
            <a:xfrm>
              <a:off x="1635" y="1500"/>
              <a:ext cx="610" cy="12"/>
            </a:xfrm>
            <a:custGeom>
              <a:avLst/>
              <a:gdLst>
                <a:gd name="T0" fmla="*/ 0 w 2441"/>
                <a:gd name="T1" fmla="*/ 0 h 49"/>
                <a:gd name="T2" fmla="*/ 0 w 2441"/>
                <a:gd name="T3" fmla="*/ 49 h 49"/>
                <a:gd name="T4" fmla="*/ 2441 w 2441"/>
                <a:gd name="T5" fmla="*/ 49 h 49"/>
                <a:gd name="T6" fmla="*/ 2441 w 2441"/>
                <a:gd name="T7" fmla="*/ 0 h 49"/>
                <a:gd name="T8" fmla="*/ 0 w 2441"/>
                <a:gd name="T9" fmla="*/ 0 h 49"/>
                <a:gd name="T10" fmla="*/ 0 w 2441"/>
                <a:gd name="T11" fmla="*/ 0 h 49"/>
                <a:gd name="T12" fmla="*/ 0 w 2441"/>
                <a:gd name="T13" fmla="*/ 49 h 49"/>
                <a:gd name="T14" fmla="*/ 0 w 2441"/>
                <a:gd name="T15" fmla="*/ 49 h 49"/>
                <a:gd name="T16" fmla="*/ 0 w 2441"/>
                <a:gd name="T17" fmla="*/ 49 h 49"/>
                <a:gd name="T18" fmla="*/ 0 w 2441"/>
                <a:gd name="T19" fmla="*/ 0 h 49"/>
                <a:gd name="T20" fmla="*/ 0 w 2441"/>
                <a:gd name="T21" fmla="*/ 0 h 49"/>
                <a:gd name="T22" fmla="*/ 2441 w 244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1" h="49">
                  <a:moveTo>
                    <a:pt x="0" y="0"/>
                  </a:moveTo>
                  <a:lnTo>
                    <a:pt x="0" y="49"/>
                  </a:lnTo>
                  <a:lnTo>
                    <a:pt x="2441" y="49"/>
                  </a:lnTo>
                  <a:lnTo>
                    <a:pt x="244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6" name="AutoShape 170"/>
            <p:cNvSpPr>
              <a:spLocks noChangeArrowheads="1"/>
            </p:cNvSpPr>
            <p:nvPr/>
          </p:nvSpPr>
          <p:spPr bwMode="auto">
            <a:xfrm>
              <a:off x="1025" y="1500"/>
              <a:ext cx="610" cy="12"/>
            </a:xfrm>
            <a:custGeom>
              <a:avLst/>
              <a:gdLst>
                <a:gd name="T0" fmla="*/ 0 w 2442"/>
                <a:gd name="T1" fmla="*/ 0 h 49"/>
                <a:gd name="T2" fmla="*/ 0 w 2442"/>
                <a:gd name="T3" fmla="*/ 49 h 49"/>
                <a:gd name="T4" fmla="*/ 2442 w 2442"/>
                <a:gd name="T5" fmla="*/ 49 h 49"/>
                <a:gd name="T6" fmla="*/ 2442 w 2442"/>
                <a:gd name="T7" fmla="*/ 0 h 49"/>
                <a:gd name="T8" fmla="*/ 0 w 2442"/>
                <a:gd name="T9" fmla="*/ 0 h 49"/>
                <a:gd name="T10" fmla="*/ 0 w 2442"/>
                <a:gd name="T11" fmla="*/ 0 h 49"/>
                <a:gd name="T12" fmla="*/ 0 w 2442"/>
                <a:gd name="T13" fmla="*/ 49 h 49"/>
                <a:gd name="T14" fmla="*/ 0 w 2442"/>
                <a:gd name="T15" fmla="*/ 49 h 49"/>
                <a:gd name="T16" fmla="*/ 0 w 2442"/>
                <a:gd name="T17" fmla="*/ 49 h 49"/>
                <a:gd name="T18" fmla="*/ 0 w 2442"/>
                <a:gd name="T19" fmla="*/ 0 h 49"/>
                <a:gd name="T20" fmla="*/ 0 w 2442"/>
                <a:gd name="T21" fmla="*/ 0 h 49"/>
                <a:gd name="T22" fmla="*/ 2442 w 2442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9">
                  <a:moveTo>
                    <a:pt x="0" y="0"/>
                  </a:moveTo>
                  <a:lnTo>
                    <a:pt x="0" y="49"/>
                  </a:lnTo>
                  <a:lnTo>
                    <a:pt x="2442" y="49"/>
                  </a:lnTo>
                  <a:lnTo>
                    <a:pt x="244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7" name="AutoShape 171"/>
            <p:cNvSpPr>
              <a:spLocks noChangeArrowheads="1"/>
            </p:cNvSpPr>
            <p:nvPr/>
          </p:nvSpPr>
          <p:spPr bwMode="auto">
            <a:xfrm>
              <a:off x="408" y="1500"/>
              <a:ext cx="617" cy="12"/>
            </a:xfrm>
            <a:custGeom>
              <a:avLst/>
              <a:gdLst>
                <a:gd name="T0" fmla="*/ 0 w 2466"/>
                <a:gd name="T1" fmla="*/ 25 h 49"/>
                <a:gd name="T2" fmla="*/ 24 w 2466"/>
                <a:gd name="T3" fmla="*/ 49 h 49"/>
                <a:gd name="T4" fmla="*/ 2466 w 2466"/>
                <a:gd name="T5" fmla="*/ 49 h 49"/>
                <a:gd name="T6" fmla="*/ 2466 w 2466"/>
                <a:gd name="T7" fmla="*/ 0 h 49"/>
                <a:gd name="T8" fmla="*/ 24 w 2466"/>
                <a:gd name="T9" fmla="*/ 0 h 49"/>
                <a:gd name="T10" fmla="*/ 0 w 2466"/>
                <a:gd name="T11" fmla="*/ 25 h 49"/>
                <a:gd name="T12" fmla="*/ 0 w 2466"/>
                <a:gd name="T13" fmla="*/ 25 h 49"/>
                <a:gd name="T14" fmla="*/ 0 w 2466"/>
                <a:gd name="T15" fmla="*/ 49 h 49"/>
                <a:gd name="T16" fmla="*/ 24 w 2466"/>
                <a:gd name="T17" fmla="*/ 49 h 49"/>
                <a:gd name="T18" fmla="*/ 0 w 2466"/>
                <a:gd name="T19" fmla="*/ 25 h 49"/>
                <a:gd name="T20" fmla="*/ 0 w 2466"/>
                <a:gd name="T21" fmla="*/ 0 h 49"/>
                <a:gd name="T22" fmla="*/ 2466 w 2466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6" h="49">
                  <a:moveTo>
                    <a:pt x="0" y="25"/>
                  </a:moveTo>
                  <a:lnTo>
                    <a:pt x="24" y="49"/>
                  </a:lnTo>
                  <a:lnTo>
                    <a:pt x="2466" y="49"/>
                  </a:lnTo>
                  <a:lnTo>
                    <a:pt x="2466" y="0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8" name="AutoShape 172"/>
            <p:cNvSpPr>
              <a:spLocks noChangeArrowheads="1"/>
            </p:cNvSpPr>
            <p:nvPr/>
          </p:nvSpPr>
          <p:spPr bwMode="auto">
            <a:xfrm>
              <a:off x="408" y="1364"/>
              <a:ext cx="12" cy="142"/>
            </a:xfrm>
            <a:custGeom>
              <a:avLst/>
              <a:gdLst>
                <a:gd name="T0" fmla="*/ 24 w 48"/>
                <a:gd name="T1" fmla="*/ 0 h 566"/>
                <a:gd name="T2" fmla="*/ 0 w 48"/>
                <a:gd name="T3" fmla="*/ 24 h 566"/>
                <a:gd name="T4" fmla="*/ 0 w 48"/>
                <a:gd name="T5" fmla="*/ 566 h 566"/>
                <a:gd name="T6" fmla="*/ 48 w 48"/>
                <a:gd name="T7" fmla="*/ 566 h 566"/>
                <a:gd name="T8" fmla="*/ 48 w 48"/>
                <a:gd name="T9" fmla="*/ 24 h 566"/>
                <a:gd name="T10" fmla="*/ 24 w 48"/>
                <a:gd name="T11" fmla="*/ 0 h 566"/>
                <a:gd name="T12" fmla="*/ 24 w 48"/>
                <a:gd name="T13" fmla="*/ 0 h 566"/>
                <a:gd name="T14" fmla="*/ 0 w 48"/>
                <a:gd name="T15" fmla="*/ 0 h 566"/>
                <a:gd name="T16" fmla="*/ 0 w 48"/>
                <a:gd name="T17" fmla="*/ 24 h 566"/>
                <a:gd name="T18" fmla="*/ 24 w 48"/>
                <a:gd name="T19" fmla="*/ 0 h 566"/>
                <a:gd name="T20" fmla="*/ 0 w 48"/>
                <a:gd name="T21" fmla="*/ 0 h 566"/>
                <a:gd name="T22" fmla="*/ 48 w 48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8" h="566">
                  <a:moveTo>
                    <a:pt x="24" y="0"/>
                  </a:moveTo>
                  <a:lnTo>
                    <a:pt x="0" y="24"/>
                  </a:lnTo>
                  <a:lnTo>
                    <a:pt x="0" y="566"/>
                  </a:lnTo>
                  <a:lnTo>
                    <a:pt x="48" y="566"/>
                  </a:lnTo>
                  <a:lnTo>
                    <a:pt x="48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69" name="AutoShape 173"/>
            <p:cNvSpPr>
              <a:spLocks noChangeArrowheads="1"/>
            </p:cNvSpPr>
            <p:nvPr/>
          </p:nvSpPr>
          <p:spPr bwMode="auto">
            <a:xfrm>
              <a:off x="2245" y="1370"/>
              <a:ext cx="1221" cy="136"/>
            </a:xfrm>
            <a:custGeom>
              <a:avLst/>
              <a:gdLst>
                <a:gd name="T0" fmla="*/ 2442 w 4884"/>
                <a:gd name="T1" fmla="*/ 0 h 542"/>
                <a:gd name="T2" fmla="*/ 4884 w 4884"/>
                <a:gd name="T3" fmla="*/ 0 h 542"/>
                <a:gd name="T4" fmla="*/ 4884 w 4884"/>
                <a:gd name="T5" fmla="*/ 542 h 542"/>
                <a:gd name="T6" fmla="*/ 2442 w 4884"/>
                <a:gd name="T7" fmla="*/ 542 h 542"/>
                <a:gd name="T8" fmla="*/ 0 w 4884"/>
                <a:gd name="T9" fmla="*/ 542 h 542"/>
                <a:gd name="T10" fmla="*/ 0 w 4884"/>
                <a:gd name="T11" fmla="*/ 0 h 542"/>
                <a:gd name="T12" fmla="*/ 2442 w 4884"/>
                <a:gd name="T13" fmla="*/ 0 h 542"/>
                <a:gd name="T14" fmla="*/ 0 w 4884"/>
                <a:gd name="T15" fmla="*/ 0 h 542"/>
                <a:gd name="T16" fmla="*/ 4884 w 4884"/>
                <a:gd name="T1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4884" h="542">
                  <a:moveTo>
                    <a:pt x="2442" y="0"/>
                  </a:moveTo>
                  <a:lnTo>
                    <a:pt x="4884" y="0"/>
                  </a:lnTo>
                  <a:lnTo>
                    <a:pt x="4884" y="542"/>
                  </a:lnTo>
                  <a:lnTo>
                    <a:pt x="2442" y="542"/>
                  </a:lnTo>
                  <a:lnTo>
                    <a:pt x="0" y="542"/>
                  </a:lnTo>
                  <a:lnTo>
                    <a:pt x="0" y="0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0" name="AutoShape 174"/>
            <p:cNvSpPr>
              <a:spLocks noChangeArrowheads="1"/>
            </p:cNvSpPr>
            <p:nvPr/>
          </p:nvSpPr>
          <p:spPr bwMode="auto">
            <a:xfrm>
              <a:off x="2856" y="1364"/>
              <a:ext cx="616" cy="12"/>
            </a:xfrm>
            <a:custGeom>
              <a:avLst/>
              <a:gdLst>
                <a:gd name="T0" fmla="*/ 2466 w 2466"/>
                <a:gd name="T1" fmla="*/ 24 h 48"/>
                <a:gd name="T2" fmla="*/ 2442 w 2466"/>
                <a:gd name="T3" fmla="*/ 0 h 48"/>
                <a:gd name="T4" fmla="*/ 0 w 2466"/>
                <a:gd name="T5" fmla="*/ 0 h 48"/>
                <a:gd name="T6" fmla="*/ 0 w 2466"/>
                <a:gd name="T7" fmla="*/ 48 h 48"/>
                <a:gd name="T8" fmla="*/ 2442 w 2466"/>
                <a:gd name="T9" fmla="*/ 48 h 48"/>
                <a:gd name="T10" fmla="*/ 2466 w 2466"/>
                <a:gd name="T11" fmla="*/ 24 h 48"/>
                <a:gd name="T12" fmla="*/ 2466 w 2466"/>
                <a:gd name="T13" fmla="*/ 24 h 48"/>
                <a:gd name="T14" fmla="*/ 2466 w 2466"/>
                <a:gd name="T15" fmla="*/ 0 h 48"/>
                <a:gd name="T16" fmla="*/ 2442 w 2466"/>
                <a:gd name="T17" fmla="*/ 0 h 48"/>
                <a:gd name="T18" fmla="*/ 2466 w 2466"/>
                <a:gd name="T19" fmla="*/ 24 h 48"/>
                <a:gd name="T20" fmla="*/ 0 w 2466"/>
                <a:gd name="T21" fmla="*/ 0 h 48"/>
                <a:gd name="T22" fmla="*/ 2466 w 2466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6" h="48">
                  <a:moveTo>
                    <a:pt x="2466" y="24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2" y="48"/>
                  </a:lnTo>
                  <a:lnTo>
                    <a:pt x="2466" y="24"/>
                  </a:lnTo>
                  <a:lnTo>
                    <a:pt x="2466" y="0"/>
                  </a:lnTo>
                  <a:lnTo>
                    <a:pt x="2442" y="0"/>
                  </a:lnTo>
                  <a:lnTo>
                    <a:pt x="2466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1" name="AutoShape 175"/>
            <p:cNvSpPr>
              <a:spLocks noChangeArrowheads="1"/>
            </p:cNvSpPr>
            <p:nvPr/>
          </p:nvSpPr>
          <p:spPr bwMode="auto">
            <a:xfrm>
              <a:off x="3460" y="1370"/>
              <a:ext cx="12" cy="142"/>
            </a:xfrm>
            <a:custGeom>
              <a:avLst/>
              <a:gdLst>
                <a:gd name="T0" fmla="*/ 24 w 48"/>
                <a:gd name="T1" fmla="*/ 566 h 566"/>
                <a:gd name="T2" fmla="*/ 48 w 48"/>
                <a:gd name="T3" fmla="*/ 542 h 566"/>
                <a:gd name="T4" fmla="*/ 48 w 48"/>
                <a:gd name="T5" fmla="*/ 0 h 566"/>
                <a:gd name="T6" fmla="*/ 0 w 48"/>
                <a:gd name="T7" fmla="*/ 0 h 566"/>
                <a:gd name="T8" fmla="*/ 0 w 48"/>
                <a:gd name="T9" fmla="*/ 542 h 566"/>
                <a:gd name="T10" fmla="*/ 24 w 48"/>
                <a:gd name="T11" fmla="*/ 566 h 566"/>
                <a:gd name="T12" fmla="*/ 24 w 48"/>
                <a:gd name="T13" fmla="*/ 566 h 566"/>
                <a:gd name="T14" fmla="*/ 48 w 48"/>
                <a:gd name="T15" fmla="*/ 566 h 566"/>
                <a:gd name="T16" fmla="*/ 48 w 48"/>
                <a:gd name="T17" fmla="*/ 542 h 566"/>
                <a:gd name="T18" fmla="*/ 24 w 48"/>
                <a:gd name="T19" fmla="*/ 566 h 566"/>
                <a:gd name="T20" fmla="*/ 0 w 48"/>
                <a:gd name="T21" fmla="*/ 0 h 566"/>
                <a:gd name="T22" fmla="*/ 48 w 48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8" h="566">
                  <a:moveTo>
                    <a:pt x="24" y="566"/>
                  </a:moveTo>
                  <a:lnTo>
                    <a:pt x="48" y="54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24" y="566"/>
                  </a:lnTo>
                  <a:lnTo>
                    <a:pt x="48" y="566"/>
                  </a:lnTo>
                  <a:lnTo>
                    <a:pt x="48" y="542"/>
                  </a:lnTo>
                  <a:lnTo>
                    <a:pt x="24" y="5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2" name="AutoShape 176"/>
            <p:cNvSpPr>
              <a:spLocks noChangeArrowheads="1"/>
            </p:cNvSpPr>
            <p:nvPr/>
          </p:nvSpPr>
          <p:spPr bwMode="auto">
            <a:xfrm>
              <a:off x="2856" y="1500"/>
              <a:ext cx="610" cy="12"/>
            </a:xfrm>
            <a:custGeom>
              <a:avLst/>
              <a:gdLst>
                <a:gd name="T0" fmla="*/ 0 w 2442"/>
                <a:gd name="T1" fmla="*/ 0 h 49"/>
                <a:gd name="T2" fmla="*/ 0 w 2442"/>
                <a:gd name="T3" fmla="*/ 49 h 49"/>
                <a:gd name="T4" fmla="*/ 2442 w 2442"/>
                <a:gd name="T5" fmla="*/ 49 h 49"/>
                <a:gd name="T6" fmla="*/ 2442 w 2442"/>
                <a:gd name="T7" fmla="*/ 0 h 49"/>
                <a:gd name="T8" fmla="*/ 0 w 2442"/>
                <a:gd name="T9" fmla="*/ 0 h 49"/>
                <a:gd name="T10" fmla="*/ 0 w 2442"/>
                <a:gd name="T11" fmla="*/ 0 h 49"/>
                <a:gd name="T12" fmla="*/ 0 w 2442"/>
                <a:gd name="T13" fmla="*/ 49 h 49"/>
                <a:gd name="T14" fmla="*/ 0 w 2442"/>
                <a:gd name="T15" fmla="*/ 49 h 49"/>
                <a:gd name="T16" fmla="*/ 0 w 2442"/>
                <a:gd name="T17" fmla="*/ 49 h 49"/>
                <a:gd name="T18" fmla="*/ 0 w 2442"/>
                <a:gd name="T19" fmla="*/ 0 h 49"/>
                <a:gd name="T20" fmla="*/ 0 w 2442"/>
                <a:gd name="T21" fmla="*/ 0 h 49"/>
                <a:gd name="T22" fmla="*/ 2442 w 2442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9">
                  <a:moveTo>
                    <a:pt x="0" y="0"/>
                  </a:moveTo>
                  <a:lnTo>
                    <a:pt x="0" y="49"/>
                  </a:lnTo>
                  <a:lnTo>
                    <a:pt x="2442" y="49"/>
                  </a:lnTo>
                  <a:lnTo>
                    <a:pt x="244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3" name="AutoShape 177"/>
            <p:cNvSpPr>
              <a:spLocks noChangeArrowheads="1"/>
            </p:cNvSpPr>
            <p:nvPr/>
          </p:nvSpPr>
          <p:spPr bwMode="auto">
            <a:xfrm>
              <a:off x="2239" y="1500"/>
              <a:ext cx="617" cy="12"/>
            </a:xfrm>
            <a:custGeom>
              <a:avLst/>
              <a:gdLst>
                <a:gd name="T0" fmla="*/ 0 w 2465"/>
                <a:gd name="T1" fmla="*/ 25 h 49"/>
                <a:gd name="T2" fmla="*/ 23 w 2465"/>
                <a:gd name="T3" fmla="*/ 49 h 49"/>
                <a:gd name="T4" fmla="*/ 2465 w 2465"/>
                <a:gd name="T5" fmla="*/ 49 h 49"/>
                <a:gd name="T6" fmla="*/ 2465 w 2465"/>
                <a:gd name="T7" fmla="*/ 0 h 49"/>
                <a:gd name="T8" fmla="*/ 23 w 2465"/>
                <a:gd name="T9" fmla="*/ 0 h 49"/>
                <a:gd name="T10" fmla="*/ 0 w 2465"/>
                <a:gd name="T11" fmla="*/ 25 h 49"/>
                <a:gd name="T12" fmla="*/ 0 w 2465"/>
                <a:gd name="T13" fmla="*/ 25 h 49"/>
                <a:gd name="T14" fmla="*/ 0 w 2465"/>
                <a:gd name="T15" fmla="*/ 49 h 49"/>
                <a:gd name="T16" fmla="*/ 23 w 2465"/>
                <a:gd name="T17" fmla="*/ 49 h 49"/>
                <a:gd name="T18" fmla="*/ 0 w 2465"/>
                <a:gd name="T19" fmla="*/ 25 h 49"/>
                <a:gd name="T20" fmla="*/ 0 w 2465"/>
                <a:gd name="T21" fmla="*/ 0 h 49"/>
                <a:gd name="T22" fmla="*/ 2465 w 2465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5" h="49">
                  <a:moveTo>
                    <a:pt x="0" y="25"/>
                  </a:moveTo>
                  <a:lnTo>
                    <a:pt x="23" y="49"/>
                  </a:lnTo>
                  <a:lnTo>
                    <a:pt x="2465" y="49"/>
                  </a:lnTo>
                  <a:lnTo>
                    <a:pt x="2465" y="0"/>
                  </a:lnTo>
                  <a:lnTo>
                    <a:pt x="23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23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4" name="AutoShape 178"/>
            <p:cNvSpPr>
              <a:spLocks noChangeArrowheads="1"/>
            </p:cNvSpPr>
            <p:nvPr/>
          </p:nvSpPr>
          <p:spPr bwMode="auto">
            <a:xfrm>
              <a:off x="2239" y="1364"/>
              <a:ext cx="12" cy="142"/>
            </a:xfrm>
            <a:custGeom>
              <a:avLst/>
              <a:gdLst>
                <a:gd name="T0" fmla="*/ 23 w 47"/>
                <a:gd name="T1" fmla="*/ 0 h 566"/>
                <a:gd name="T2" fmla="*/ 0 w 47"/>
                <a:gd name="T3" fmla="*/ 24 h 566"/>
                <a:gd name="T4" fmla="*/ 0 w 47"/>
                <a:gd name="T5" fmla="*/ 566 h 566"/>
                <a:gd name="T6" fmla="*/ 47 w 47"/>
                <a:gd name="T7" fmla="*/ 566 h 566"/>
                <a:gd name="T8" fmla="*/ 47 w 47"/>
                <a:gd name="T9" fmla="*/ 24 h 566"/>
                <a:gd name="T10" fmla="*/ 23 w 47"/>
                <a:gd name="T11" fmla="*/ 0 h 566"/>
                <a:gd name="T12" fmla="*/ 23 w 47"/>
                <a:gd name="T13" fmla="*/ 0 h 566"/>
                <a:gd name="T14" fmla="*/ 0 w 47"/>
                <a:gd name="T15" fmla="*/ 0 h 566"/>
                <a:gd name="T16" fmla="*/ 0 w 47"/>
                <a:gd name="T17" fmla="*/ 24 h 566"/>
                <a:gd name="T18" fmla="*/ 23 w 47"/>
                <a:gd name="T19" fmla="*/ 0 h 566"/>
                <a:gd name="T20" fmla="*/ 0 w 47"/>
                <a:gd name="T21" fmla="*/ 0 h 566"/>
                <a:gd name="T22" fmla="*/ 47 w 47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" h="566">
                  <a:moveTo>
                    <a:pt x="23" y="0"/>
                  </a:moveTo>
                  <a:lnTo>
                    <a:pt x="0" y="24"/>
                  </a:lnTo>
                  <a:lnTo>
                    <a:pt x="0" y="566"/>
                  </a:lnTo>
                  <a:lnTo>
                    <a:pt x="47" y="566"/>
                  </a:lnTo>
                  <a:lnTo>
                    <a:pt x="47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5" name="AutoShape 179"/>
            <p:cNvSpPr>
              <a:spLocks noChangeArrowheads="1"/>
            </p:cNvSpPr>
            <p:nvPr/>
          </p:nvSpPr>
          <p:spPr bwMode="auto">
            <a:xfrm>
              <a:off x="2245" y="1364"/>
              <a:ext cx="611" cy="12"/>
            </a:xfrm>
            <a:custGeom>
              <a:avLst/>
              <a:gdLst>
                <a:gd name="T0" fmla="*/ 2442 w 2442"/>
                <a:gd name="T1" fmla="*/ 48 h 48"/>
                <a:gd name="T2" fmla="*/ 2442 w 2442"/>
                <a:gd name="T3" fmla="*/ 0 h 48"/>
                <a:gd name="T4" fmla="*/ 0 w 2442"/>
                <a:gd name="T5" fmla="*/ 0 h 48"/>
                <a:gd name="T6" fmla="*/ 0 w 2442"/>
                <a:gd name="T7" fmla="*/ 48 h 48"/>
                <a:gd name="T8" fmla="*/ 2442 w 2442"/>
                <a:gd name="T9" fmla="*/ 48 h 48"/>
                <a:gd name="T10" fmla="*/ 2442 w 2442"/>
                <a:gd name="T11" fmla="*/ 48 h 48"/>
                <a:gd name="T12" fmla="*/ 2442 w 2442"/>
                <a:gd name="T13" fmla="*/ 0 h 48"/>
                <a:gd name="T14" fmla="*/ 2442 w 2442"/>
                <a:gd name="T15" fmla="*/ 0 h 48"/>
                <a:gd name="T16" fmla="*/ 2442 w 2442"/>
                <a:gd name="T17" fmla="*/ 0 h 48"/>
                <a:gd name="T18" fmla="*/ 2442 w 2442"/>
                <a:gd name="T19" fmla="*/ 48 h 48"/>
                <a:gd name="T20" fmla="*/ 0 w 2442"/>
                <a:gd name="T21" fmla="*/ 0 h 48"/>
                <a:gd name="T22" fmla="*/ 2442 w 2442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8">
                  <a:moveTo>
                    <a:pt x="2442" y="48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2" y="48"/>
                  </a:lnTo>
                  <a:lnTo>
                    <a:pt x="2442" y="0"/>
                  </a:lnTo>
                  <a:lnTo>
                    <a:pt x="2442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6" name="AutoShape 180"/>
            <p:cNvSpPr>
              <a:spLocks noChangeArrowheads="1"/>
            </p:cNvSpPr>
            <p:nvPr/>
          </p:nvSpPr>
          <p:spPr bwMode="auto">
            <a:xfrm>
              <a:off x="3466" y="1370"/>
              <a:ext cx="1221" cy="136"/>
            </a:xfrm>
            <a:custGeom>
              <a:avLst/>
              <a:gdLst>
                <a:gd name="T0" fmla="*/ 2442 w 4883"/>
                <a:gd name="T1" fmla="*/ 0 h 542"/>
                <a:gd name="T2" fmla="*/ 4883 w 4883"/>
                <a:gd name="T3" fmla="*/ 0 h 542"/>
                <a:gd name="T4" fmla="*/ 4883 w 4883"/>
                <a:gd name="T5" fmla="*/ 542 h 542"/>
                <a:gd name="T6" fmla="*/ 2442 w 4883"/>
                <a:gd name="T7" fmla="*/ 542 h 542"/>
                <a:gd name="T8" fmla="*/ 0 w 4883"/>
                <a:gd name="T9" fmla="*/ 542 h 542"/>
                <a:gd name="T10" fmla="*/ 0 w 4883"/>
                <a:gd name="T11" fmla="*/ 0 h 542"/>
                <a:gd name="T12" fmla="*/ 2442 w 4883"/>
                <a:gd name="T13" fmla="*/ 0 h 542"/>
                <a:gd name="T14" fmla="*/ 0 w 4883"/>
                <a:gd name="T15" fmla="*/ 0 h 542"/>
                <a:gd name="T16" fmla="*/ 4883 w 4883"/>
                <a:gd name="T1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4883" h="542">
                  <a:moveTo>
                    <a:pt x="2442" y="0"/>
                  </a:moveTo>
                  <a:lnTo>
                    <a:pt x="4883" y="0"/>
                  </a:lnTo>
                  <a:lnTo>
                    <a:pt x="4883" y="542"/>
                  </a:lnTo>
                  <a:lnTo>
                    <a:pt x="2442" y="542"/>
                  </a:lnTo>
                  <a:lnTo>
                    <a:pt x="0" y="542"/>
                  </a:lnTo>
                  <a:lnTo>
                    <a:pt x="0" y="0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7" name="AutoShape 181"/>
            <p:cNvSpPr>
              <a:spLocks noChangeArrowheads="1"/>
            </p:cNvSpPr>
            <p:nvPr/>
          </p:nvSpPr>
          <p:spPr bwMode="auto">
            <a:xfrm>
              <a:off x="4077" y="1364"/>
              <a:ext cx="616" cy="12"/>
            </a:xfrm>
            <a:custGeom>
              <a:avLst/>
              <a:gdLst>
                <a:gd name="T0" fmla="*/ 2466 w 2466"/>
                <a:gd name="T1" fmla="*/ 24 h 48"/>
                <a:gd name="T2" fmla="*/ 2441 w 2466"/>
                <a:gd name="T3" fmla="*/ 0 h 48"/>
                <a:gd name="T4" fmla="*/ 0 w 2466"/>
                <a:gd name="T5" fmla="*/ 0 h 48"/>
                <a:gd name="T6" fmla="*/ 0 w 2466"/>
                <a:gd name="T7" fmla="*/ 48 h 48"/>
                <a:gd name="T8" fmla="*/ 2441 w 2466"/>
                <a:gd name="T9" fmla="*/ 48 h 48"/>
                <a:gd name="T10" fmla="*/ 2466 w 2466"/>
                <a:gd name="T11" fmla="*/ 24 h 48"/>
                <a:gd name="T12" fmla="*/ 2466 w 2466"/>
                <a:gd name="T13" fmla="*/ 24 h 48"/>
                <a:gd name="T14" fmla="*/ 2466 w 2466"/>
                <a:gd name="T15" fmla="*/ 0 h 48"/>
                <a:gd name="T16" fmla="*/ 2441 w 2466"/>
                <a:gd name="T17" fmla="*/ 0 h 48"/>
                <a:gd name="T18" fmla="*/ 2466 w 2466"/>
                <a:gd name="T19" fmla="*/ 24 h 48"/>
                <a:gd name="T20" fmla="*/ 0 w 2466"/>
                <a:gd name="T21" fmla="*/ 0 h 48"/>
                <a:gd name="T22" fmla="*/ 2466 w 2466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6" h="48">
                  <a:moveTo>
                    <a:pt x="2466" y="24"/>
                  </a:moveTo>
                  <a:lnTo>
                    <a:pt x="244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1" y="48"/>
                  </a:lnTo>
                  <a:lnTo>
                    <a:pt x="2466" y="24"/>
                  </a:lnTo>
                  <a:lnTo>
                    <a:pt x="2466" y="0"/>
                  </a:lnTo>
                  <a:lnTo>
                    <a:pt x="2441" y="0"/>
                  </a:lnTo>
                  <a:lnTo>
                    <a:pt x="2466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8" name="AutoShape 182"/>
            <p:cNvSpPr>
              <a:spLocks noChangeArrowheads="1"/>
            </p:cNvSpPr>
            <p:nvPr/>
          </p:nvSpPr>
          <p:spPr bwMode="auto">
            <a:xfrm>
              <a:off x="4681" y="1370"/>
              <a:ext cx="12" cy="142"/>
            </a:xfrm>
            <a:custGeom>
              <a:avLst/>
              <a:gdLst>
                <a:gd name="T0" fmla="*/ 24 w 49"/>
                <a:gd name="T1" fmla="*/ 566 h 566"/>
                <a:gd name="T2" fmla="*/ 49 w 49"/>
                <a:gd name="T3" fmla="*/ 542 h 566"/>
                <a:gd name="T4" fmla="*/ 49 w 49"/>
                <a:gd name="T5" fmla="*/ 0 h 566"/>
                <a:gd name="T6" fmla="*/ 0 w 49"/>
                <a:gd name="T7" fmla="*/ 0 h 566"/>
                <a:gd name="T8" fmla="*/ 0 w 49"/>
                <a:gd name="T9" fmla="*/ 542 h 566"/>
                <a:gd name="T10" fmla="*/ 24 w 49"/>
                <a:gd name="T11" fmla="*/ 566 h 566"/>
                <a:gd name="T12" fmla="*/ 24 w 49"/>
                <a:gd name="T13" fmla="*/ 566 h 566"/>
                <a:gd name="T14" fmla="*/ 49 w 49"/>
                <a:gd name="T15" fmla="*/ 566 h 566"/>
                <a:gd name="T16" fmla="*/ 49 w 49"/>
                <a:gd name="T17" fmla="*/ 542 h 566"/>
                <a:gd name="T18" fmla="*/ 24 w 49"/>
                <a:gd name="T19" fmla="*/ 566 h 566"/>
                <a:gd name="T20" fmla="*/ 0 w 49"/>
                <a:gd name="T21" fmla="*/ 0 h 566"/>
                <a:gd name="T22" fmla="*/ 49 w 49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9" h="566">
                  <a:moveTo>
                    <a:pt x="24" y="566"/>
                  </a:moveTo>
                  <a:lnTo>
                    <a:pt x="49" y="54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24" y="566"/>
                  </a:lnTo>
                  <a:lnTo>
                    <a:pt x="49" y="566"/>
                  </a:lnTo>
                  <a:lnTo>
                    <a:pt x="49" y="542"/>
                  </a:lnTo>
                  <a:lnTo>
                    <a:pt x="24" y="5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79" name="AutoShape 183"/>
            <p:cNvSpPr>
              <a:spLocks noChangeArrowheads="1"/>
            </p:cNvSpPr>
            <p:nvPr/>
          </p:nvSpPr>
          <p:spPr bwMode="auto">
            <a:xfrm>
              <a:off x="4077" y="1500"/>
              <a:ext cx="610" cy="12"/>
            </a:xfrm>
            <a:custGeom>
              <a:avLst/>
              <a:gdLst>
                <a:gd name="T0" fmla="*/ 0 w 2441"/>
                <a:gd name="T1" fmla="*/ 0 h 49"/>
                <a:gd name="T2" fmla="*/ 0 w 2441"/>
                <a:gd name="T3" fmla="*/ 49 h 49"/>
                <a:gd name="T4" fmla="*/ 2441 w 2441"/>
                <a:gd name="T5" fmla="*/ 49 h 49"/>
                <a:gd name="T6" fmla="*/ 2441 w 2441"/>
                <a:gd name="T7" fmla="*/ 0 h 49"/>
                <a:gd name="T8" fmla="*/ 0 w 2441"/>
                <a:gd name="T9" fmla="*/ 0 h 49"/>
                <a:gd name="T10" fmla="*/ 0 w 2441"/>
                <a:gd name="T11" fmla="*/ 0 h 49"/>
                <a:gd name="T12" fmla="*/ 0 w 2441"/>
                <a:gd name="T13" fmla="*/ 49 h 49"/>
                <a:gd name="T14" fmla="*/ 0 w 2441"/>
                <a:gd name="T15" fmla="*/ 49 h 49"/>
                <a:gd name="T16" fmla="*/ 0 w 2441"/>
                <a:gd name="T17" fmla="*/ 49 h 49"/>
                <a:gd name="T18" fmla="*/ 0 w 2441"/>
                <a:gd name="T19" fmla="*/ 0 h 49"/>
                <a:gd name="T20" fmla="*/ 0 w 2441"/>
                <a:gd name="T21" fmla="*/ 0 h 49"/>
                <a:gd name="T22" fmla="*/ 2441 w 244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1" h="49">
                  <a:moveTo>
                    <a:pt x="0" y="0"/>
                  </a:moveTo>
                  <a:lnTo>
                    <a:pt x="0" y="49"/>
                  </a:lnTo>
                  <a:lnTo>
                    <a:pt x="2441" y="49"/>
                  </a:lnTo>
                  <a:lnTo>
                    <a:pt x="2441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0" name="AutoShape 184"/>
            <p:cNvSpPr>
              <a:spLocks noChangeArrowheads="1"/>
            </p:cNvSpPr>
            <p:nvPr/>
          </p:nvSpPr>
          <p:spPr bwMode="auto">
            <a:xfrm>
              <a:off x="3460" y="1500"/>
              <a:ext cx="617" cy="12"/>
            </a:xfrm>
            <a:custGeom>
              <a:avLst/>
              <a:gdLst>
                <a:gd name="T0" fmla="*/ 0 w 2466"/>
                <a:gd name="T1" fmla="*/ 25 h 49"/>
                <a:gd name="T2" fmla="*/ 24 w 2466"/>
                <a:gd name="T3" fmla="*/ 49 h 49"/>
                <a:gd name="T4" fmla="*/ 2466 w 2466"/>
                <a:gd name="T5" fmla="*/ 49 h 49"/>
                <a:gd name="T6" fmla="*/ 2466 w 2466"/>
                <a:gd name="T7" fmla="*/ 0 h 49"/>
                <a:gd name="T8" fmla="*/ 24 w 2466"/>
                <a:gd name="T9" fmla="*/ 0 h 49"/>
                <a:gd name="T10" fmla="*/ 0 w 2466"/>
                <a:gd name="T11" fmla="*/ 25 h 49"/>
                <a:gd name="T12" fmla="*/ 0 w 2466"/>
                <a:gd name="T13" fmla="*/ 25 h 49"/>
                <a:gd name="T14" fmla="*/ 0 w 2466"/>
                <a:gd name="T15" fmla="*/ 49 h 49"/>
                <a:gd name="T16" fmla="*/ 24 w 2466"/>
                <a:gd name="T17" fmla="*/ 49 h 49"/>
                <a:gd name="T18" fmla="*/ 0 w 2466"/>
                <a:gd name="T19" fmla="*/ 25 h 49"/>
                <a:gd name="T20" fmla="*/ 0 w 2466"/>
                <a:gd name="T21" fmla="*/ 0 h 49"/>
                <a:gd name="T22" fmla="*/ 2466 w 2466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66" h="49">
                  <a:moveTo>
                    <a:pt x="0" y="25"/>
                  </a:moveTo>
                  <a:lnTo>
                    <a:pt x="24" y="49"/>
                  </a:lnTo>
                  <a:lnTo>
                    <a:pt x="2466" y="49"/>
                  </a:lnTo>
                  <a:lnTo>
                    <a:pt x="2466" y="0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1" name="AutoShape 185"/>
            <p:cNvSpPr>
              <a:spLocks noChangeArrowheads="1"/>
            </p:cNvSpPr>
            <p:nvPr/>
          </p:nvSpPr>
          <p:spPr bwMode="auto">
            <a:xfrm>
              <a:off x="3460" y="1364"/>
              <a:ext cx="12" cy="142"/>
            </a:xfrm>
            <a:custGeom>
              <a:avLst/>
              <a:gdLst>
                <a:gd name="T0" fmla="*/ 24 w 48"/>
                <a:gd name="T1" fmla="*/ 0 h 566"/>
                <a:gd name="T2" fmla="*/ 0 w 48"/>
                <a:gd name="T3" fmla="*/ 24 h 566"/>
                <a:gd name="T4" fmla="*/ 0 w 48"/>
                <a:gd name="T5" fmla="*/ 566 h 566"/>
                <a:gd name="T6" fmla="*/ 48 w 48"/>
                <a:gd name="T7" fmla="*/ 566 h 566"/>
                <a:gd name="T8" fmla="*/ 48 w 48"/>
                <a:gd name="T9" fmla="*/ 24 h 566"/>
                <a:gd name="T10" fmla="*/ 24 w 48"/>
                <a:gd name="T11" fmla="*/ 0 h 566"/>
                <a:gd name="T12" fmla="*/ 24 w 48"/>
                <a:gd name="T13" fmla="*/ 0 h 566"/>
                <a:gd name="T14" fmla="*/ 0 w 48"/>
                <a:gd name="T15" fmla="*/ 0 h 566"/>
                <a:gd name="T16" fmla="*/ 0 w 48"/>
                <a:gd name="T17" fmla="*/ 24 h 566"/>
                <a:gd name="T18" fmla="*/ 24 w 48"/>
                <a:gd name="T19" fmla="*/ 0 h 566"/>
                <a:gd name="T20" fmla="*/ 0 w 48"/>
                <a:gd name="T21" fmla="*/ 0 h 566"/>
                <a:gd name="T22" fmla="*/ 48 w 48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8" h="566">
                  <a:moveTo>
                    <a:pt x="24" y="0"/>
                  </a:moveTo>
                  <a:lnTo>
                    <a:pt x="0" y="24"/>
                  </a:lnTo>
                  <a:lnTo>
                    <a:pt x="0" y="566"/>
                  </a:lnTo>
                  <a:lnTo>
                    <a:pt x="48" y="566"/>
                  </a:lnTo>
                  <a:lnTo>
                    <a:pt x="48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2" name="AutoShape 186"/>
            <p:cNvSpPr>
              <a:spLocks noChangeArrowheads="1"/>
            </p:cNvSpPr>
            <p:nvPr/>
          </p:nvSpPr>
          <p:spPr bwMode="auto">
            <a:xfrm>
              <a:off x="3466" y="1364"/>
              <a:ext cx="611" cy="12"/>
            </a:xfrm>
            <a:custGeom>
              <a:avLst/>
              <a:gdLst>
                <a:gd name="T0" fmla="*/ 2442 w 2442"/>
                <a:gd name="T1" fmla="*/ 48 h 48"/>
                <a:gd name="T2" fmla="*/ 2442 w 2442"/>
                <a:gd name="T3" fmla="*/ 0 h 48"/>
                <a:gd name="T4" fmla="*/ 0 w 2442"/>
                <a:gd name="T5" fmla="*/ 0 h 48"/>
                <a:gd name="T6" fmla="*/ 0 w 2442"/>
                <a:gd name="T7" fmla="*/ 48 h 48"/>
                <a:gd name="T8" fmla="*/ 2442 w 2442"/>
                <a:gd name="T9" fmla="*/ 48 h 48"/>
                <a:gd name="T10" fmla="*/ 2442 w 2442"/>
                <a:gd name="T11" fmla="*/ 48 h 48"/>
                <a:gd name="T12" fmla="*/ 2442 w 2442"/>
                <a:gd name="T13" fmla="*/ 0 h 48"/>
                <a:gd name="T14" fmla="*/ 2442 w 2442"/>
                <a:gd name="T15" fmla="*/ 0 h 48"/>
                <a:gd name="T16" fmla="*/ 2442 w 2442"/>
                <a:gd name="T17" fmla="*/ 0 h 48"/>
                <a:gd name="T18" fmla="*/ 2442 w 2442"/>
                <a:gd name="T19" fmla="*/ 48 h 48"/>
                <a:gd name="T20" fmla="*/ 0 w 2442"/>
                <a:gd name="T21" fmla="*/ 0 h 48"/>
                <a:gd name="T22" fmla="*/ 2442 w 2442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442" h="48">
                  <a:moveTo>
                    <a:pt x="2442" y="48"/>
                  </a:moveTo>
                  <a:lnTo>
                    <a:pt x="244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442" y="48"/>
                  </a:lnTo>
                  <a:lnTo>
                    <a:pt x="2442" y="0"/>
                  </a:lnTo>
                  <a:lnTo>
                    <a:pt x="2442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3" name="AutoShape 187"/>
            <p:cNvSpPr>
              <a:spLocks noChangeArrowheads="1"/>
            </p:cNvSpPr>
            <p:nvPr/>
          </p:nvSpPr>
          <p:spPr bwMode="auto">
            <a:xfrm>
              <a:off x="423" y="2533"/>
              <a:ext cx="819" cy="12"/>
            </a:xfrm>
            <a:custGeom>
              <a:avLst/>
              <a:gdLst>
                <a:gd name="T0" fmla="*/ 3274 w 3274"/>
                <a:gd name="T1" fmla="*/ 24 h 49"/>
                <a:gd name="T2" fmla="*/ 3250 w 3274"/>
                <a:gd name="T3" fmla="*/ 0 h 49"/>
                <a:gd name="T4" fmla="*/ 0 w 3274"/>
                <a:gd name="T5" fmla="*/ 0 h 49"/>
                <a:gd name="T6" fmla="*/ 0 w 3274"/>
                <a:gd name="T7" fmla="*/ 49 h 49"/>
                <a:gd name="T8" fmla="*/ 3250 w 3274"/>
                <a:gd name="T9" fmla="*/ 49 h 49"/>
                <a:gd name="T10" fmla="*/ 3274 w 3274"/>
                <a:gd name="T11" fmla="*/ 24 h 49"/>
                <a:gd name="T12" fmla="*/ 3250 w 3274"/>
                <a:gd name="T13" fmla="*/ 49 h 49"/>
                <a:gd name="T14" fmla="*/ 3274 w 3274"/>
                <a:gd name="T15" fmla="*/ 49 h 49"/>
                <a:gd name="T16" fmla="*/ 3274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3274" y="24"/>
                  </a:moveTo>
                  <a:lnTo>
                    <a:pt x="325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250" y="49"/>
                  </a:lnTo>
                  <a:lnTo>
                    <a:pt x="3274" y="24"/>
                  </a:lnTo>
                  <a:lnTo>
                    <a:pt x="3250" y="49"/>
                  </a:lnTo>
                  <a:lnTo>
                    <a:pt x="3274" y="49"/>
                  </a:lnTo>
                  <a:lnTo>
                    <a:pt x="3274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4" name="AutoShape 188"/>
            <p:cNvSpPr>
              <a:spLocks noChangeArrowheads="1"/>
            </p:cNvSpPr>
            <p:nvPr/>
          </p:nvSpPr>
          <p:spPr bwMode="auto">
            <a:xfrm>
              <a:off x="1229" y="2388"/>
              <a:ext cx="13" cy="151"/>
            </a:xfrm>
            <a:custGeom>
              <a:avLst/>
              <a:gdLst>
                <a:gd name="T0" fmla="*/ 25 w 49"/>
                <a:gd name="T1" fmla="*/ 0 h 602"/>
                <a:gd name="T2" fmla="*/ 0 w 49"/>
                <a:gd name="T3" fmla="*/ 24 h 602"/>
                <a:gd name="T4" fmla="*/ 0 w 49"/>
                <a:gd name="T5" fmla="*/ 602 h 602"/>
                <a:gd name="T6" fmla="*/ 49 w 49"/>
                <a:gd name="T7" fmla="*/ 602 h 602"/>
                <a:gd name="T8" fmla="*/ 49 w 49"/>
                <a:gd name="T9" fmla="*/ 24 h 602"/>
                <a:gd name="T10" fmla="*/ 25 w 49"/>
                <a:gd name="T11" fmla="*/ 0 h 602"/>
                <a:gd name="T12" fmla="*/ 49 w 49"/>
                <a:gd name="T13" fmla="*/ 24 h 602"/>
                <a:gd name="T14" fmla="*/ 49 w 49"/>
                <a:gd name="T15" fmla="*/ 0 h 602"/>
                <a:gd name="T16" fmla="*/ 25 w 49"/>
                <a:gd name="T17" fmla="*/ 0 h 602"/>
                <a:gd name="T18" fmla="*/ 0 w 49"/>
                <a:gd name="T19" fmla="*/ 0 h 602"/>
                <a:gd name="T20" fmla="*/ 49 w 49"/>
                <a:gd name="T21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2">
                  <a:moveTo>
                    <a:pt x="25" y="0"/>
                  </a:moveTo>
                  <a:lnTo>
                    <a:pt x="0" y="24"/>
                  </a:lnTo>
                  <a:lnTo>
                    <a:pt x="0" y="602"/>
                  </a:lnTo>
                  <a:lnTo>
                    <a:pt x="49" y="602"/>
                  </a:lnTo>
                  <a:lnTo>
                    <a:pt x="49" y="24"/>
                  </a:lnTo>
                  <a:lnTo>
                    <a:pt x="25" y="0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5" name="AutoShape 189"/>
            <p:cNvSpPr>
              <a:spLocks noChangeArrowheads="1"/>
            </p:cNvSpPr>
            <p:nvPr/>
          </p:nvSpPr>
          <p:spPr bwMode="auto">
            <a:xfrm>
              <a:off x="417" y="2388"/>
              <a:ext cx="818" cy="13"/>
            </a:xfrm>
            <a:custGeom>
              <a:avLst/>
              <a:gdLst>
                <a:gd name="T0" fmla="*/ 0 w 3273"/>
                <a:gd name="T1" fmla="*/ 24 h 49"/>
                <a:gd name="T2" fmla="*/ 23 w 3273"/>
                <a:gd name="T3" fmla="*/ 49 h 49"/>
                <a:gd name="T4" fmla="*/ 3273 w 3273"/>
                <a:gd name="T5" fmla="*/ 49 h 49"/>
                <a:gd name="T6" fmla="*/ 3273 w 3273"/>
                <a:gd name="T7" fmla="*/ 0 h 49"/>
                <a:gd name="T8" fmla="*/ 23 w 3273"/>
                <a:gd name="T9" fmla="*/ 0 h 49"/>
                <a:gd name="T10" fmla="*/ 0 w 3273"/>
                <a:gd name="T11" fmla="*/ 24 h 49"/>
                <a:gd name="T12" fmla="*/ 23 w 3273"/>
                <a:gd name="T13" fmla="*/ 0 h 49"/>
                <a:gd name="T14" fmla="*/ 0 w 3273"/>
                <a:gd name="T15" fmla="*/ 0 h 49"/>
                <a:gd name="T16" fmla="*/ 0 w 3273"/>
                <a:gd name="T17" fmla="*/ 24 h 49"/>
                <a:gd name="T18" fmla="*/ 0 w 3273"/>
                <a:gd name="T19" fmla="*/ 0 h 49"/>
                <a:gd name="T20" fmla="*/ 3273 w 3273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3" h="49">
                  <a:moveTo>
                    <a:pt x="0" y="24"/>
                  </a:moveTo>
                  <a:lnTo>
                    <a:pt x="23" y="49"/>
                  </a:lnTo>
                  <a:lnTo>
                    <a:pt x="3273" y="49"/>
                  </a:lnTo>
                  <a:lnTo>
                    <a:pt x="3273" y="0"/>
                  </a:lnTo>
                  <a:lnTo>
                    <a:pt x="23" y="0"/>
                  </a:lnTo>
                  <a:lnTo>
                    <a:pt x="0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6" name="AutoShape 190"/>
            <p:cNvSpPr>
              <a:spLocks noChangeArrowheads="1"/>
            </p:cNvSpPr>
            <p:nvPr/>
          </p:nvSpPr>
          <p:spPr bwMode="auto">
            <a:xfrm>
              <a:off x="417" y="2395"/>
              <a:ext cx="12" cy="150"/>
            </a:xfrm>
            <a:custGeom>
              <a:avLst/>
              <a:gdLst>
                <a:gd name="T0" fmla="*/ 23 w 47"/>
                <a:gd name="T1" fmla="*/ 603 h 603"/>
                <a:gd name="T2" fmla="*/ 47 w 47"/>
                <a:gd name="T3" fmla="*/ 578 h 603"/>
                <a:gd name="T4" fmla="*/ 47 w 47"/>
                <a:gd name="T5" fmla="*/ 0 h 603"/>
                <a:gd name="T6" fmla="*/ 0 w 47"/>
                <a:gd name="T7" fmla="*/ 0 h 603"/>
                <a:gd name="T8" fmla="*/ 0 w 47"/>
                <a:gd name="T9" fmla="*/ 578 h 603"/>
                <a:gd name="T10" fmla="*/ 23 w 47"/>
                <a:gd name="T11" fmla="*/ 603 h 603"/>
                <a:gd name="T12" fmla="*/ 0 w 47"/>
                <a:gd name="T13" fmla="*/ 578 h 603"/>
                <a:gd name="T14" fmla="*/ 0 w 47"/>
                <a:gd name="T15" fmla="*/ 603 h 603"/>
                <a:gd name="T16" fmla="*/ 23 w 47"/>
                <a:gd name="T17" fmla="*/ 603 h 603"/>
                <a:gd name="T18" fmla="*/ 0 w 47"/>
                <a:gd name="T19" fmla="*/ 0 h 603"/>
                <a:gd name="T20" fmla="*/ 47 w 47"/>
                <a:gd name="T2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7" h="603">
                  <a:moveTo>
                    <a:pt x="23" y="603"/>
                  </a:moveTo>
                  <a:lnTo>
                    <a:pt x="47" y="578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23" y="603"/>
                  </a:lnTo>
                  <a:lnTo>
                    <a:pt x="0" y="578"/>
                  </a:lnTo>
                  <a:lnTo>
                    <a:pt x="0" y="603"/>
                  </a:lnTo>
                  <a:lnTo>
                    <a:pt x="23" y="60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7" name="Rectangle 191"/>
            <p:cNvSpPr>
              <a:spLocks noChangeArrowheads="1"/>
            </p:cNvSpPr>
            <p:nvPr/>
          </p:nvSpPr>
          <p:spPr bwMode="auto">
            <a:xfrm>
              <a:off x="1033" y="2401"/>
              <a:ext cx="1015" cy="132"/>
            </a:xfrm>
            <a:prstGeom prst="rect">
              <a:avLst/>
            </a:prstGeom>
            <a:solidFill>
              <a:srgbClr val="7CC5A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8" name="AutoShape 192"/>
            <p:cNvSpPr>
              <a:spLocks noChangeArrowheads="1"/>
            </p:cNvSpPr>
            <p:nvPr/>
          </p:nvSpPr>
          <p:spPr bwMode="auto">
            <a:xfrm>
              <a:off x="1235" y="2533"/>
              <a:ext cx="819" cy="12"/>
            </a:xfrm>
            <a:custGeom>
              <a:avLst/>
              <a:gdLst>
                <a:gd name="T0" fmla="*/ 3274 w 3274"/>
                <a:gd name="T1" fmla="*/ 24 h 49"/>
                <a:gd name="T2" fmla="*/ 3249 w 3274"/>
                <a:gd name="T3" fmla="*/ 0 h 49"/>
                <a:gd name="T4" fmla="*/ 0 w 3274"/>
                <a:gd name="T5" fmla="*/ 0 h 49"/>
                <a:gd name="T6" fmla="*/ 0 w 3274"/>
                <a:gd name="T7" fmla="*/ 49 h 49"/>
                <a:gd name="T8" fmla="*/ 3249 w 3274"/>
                <a:gd name="T9" fmla="*/ 49 h 49"/>
                <a:gd name="T10" fmla="*/ 3274 w 3274"/>
                <a:gd name="T11" fmla="*/ 24 h 49"/>
                <a:gd name="T12" fmla="*/ 3249 w 3274"/>
                <a:gd name="T13" fmla="*/ 49 h 49"/>
                <a:gd name="T14" fmla="*/ 3274 w 3274"/>
                <a:gd name="T15" fmla="*/ 49 h 49"/>
                <a:gd name="T16" fmla="*/ 3274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3274" y="24"/>
                  </a:moveTo>
                  <a:lnTo>
                    <a:pt x="324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249" y="49"/>
                  </a:lnTo>
                  <a:lnTo>
                    <a:pt x="3274" y="24"/>
                  </a:lnTo>
                  <a:lnTo>
                    <a:pt x="3249" y="49"/>
                  </a:lnTo>
                  <a:lnTo>
                    <a:pt x="3274" y="49"/>
                  </a:lnTo>
                  <a:lnTo>
                    <a:pt x="3274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89" name="AutoShape 193"/>
            <p:cNvSpPr>
              <a:spLocks noChangeArrowheads="1"/>
            </p:cNvSpPr>
            <p:nvPr/>
          </p:nvSpPr>
          <p:spPr bwMode="auto">
            <a:xfrm>
              <a:off x="2042" y="2388"/>
              <a:ext cx="12" cy="151"/>
            </a:xfrm>
            <a:custGeom>
              <a:avLst/>
              <a:gdLst>
                <a:gd name="T0" fmla="*/ 24 w 49"/>
                <a:gd name="T1" fmla="*/ 0 h 602"/>
                <a:gd name="T2" fmla="*/ 0 w 49"/>
                <a:gd name="T3" fmla="*/ 24 h 602"/>
                <a:gd name="T4" fmla="*/ 0 w 49"/>
                <a:gd name="T5" fmla="*/ 602 h 602"/>
                <a:gd name="T6" fmla="*/ 49 w 49"/>
                <a:gd name="T7" fmla="*/ 602 h 602"/>
                <a:gd name="T8" fmla="*/ 49 w 49"/>
                <a:gd name="T9" fmla="*/ 24 h 602"/>
                <a:gd name="T10" fmla="*/ 24 w 49"/>
                <a:gd name="T11" fmla="*/ 0 h 602"/>
                <a:gd name="T12" fmla="*/ 49 w 49"/>
                <a:gd name="T13" fmla="*/ 24 h 602"/>
                <a:gd name="T14" fmla="*/ 49 w 49"/>
                <a:gd name="T15" fmla="*/ 0 h 602"/>
                <a:gd name="T16" fmla="*/ 24 w 49"/>
                <a:gd name="T17" fmla="*/ 0 h 602"/>
                <a:gd name="T18" fmla="*/ 0 w 49"/>
                <a:gd name="T19" fmla="*/ 0 h 602"/>
                <a:gd name="T20" fmla="*/ 49 w 49"/>
                <a:gd name="T21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2">
                  <a:moveTo>
                    <a:pt x="24" y="0"/>
                  </a:moveTo>
                  <a:lnTo>
                    <a:pt x="0" y="24"/>
                  </a:lnTo>
                  <a:lnTo>
                    <a:pt x="0" y="602"/>
                  </a:lnTo>
                  <a:lnTo>
                    <a:pt x="49" y="602"/>
                  </a:lnTo>
                  <a:lnTo>
                    <a:pt x="49" y="24"/>
                  </a:lnTo>
                  <a:lnTo>
                    <a:pt x="24" y="0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0" name="AutoShape 194"/>
            <p:cNvSpPr>
              <a:spLocks noChangeArrowheads="1"/>
            </p:cNvSpPr>
            <p:nvPr/>
          </p:nvSpPr>
          <p:spPr bwMode="auto">
            <a:xfrm>
              <a:off x="1229" y="2388"/>
              <a:ext cx="819" cy="13"/>
            </a:xfrm>
            <a:custGeom>
              <a:avLst/>
              <a:gdLst>
                <a:gd name="T0" fmla="*/ 0 w 3274"/>
                <a:gd name="T1" fmla="*/ 24 h 49"/>
                <a:gd name="T2" fmla="*/ 25 w 3274"/>
                <a:gd name="T3" fmla="*/ 49 h 49"/>
                <a:gd name="T4" fmla="*/ 3274 w 3274"/>
                <a:gd name="T5" fmla="*/ 49 h 49"/>
                <a:gd name="T6" fmla="*/ 3274 w 3274"/>
                <a:gd name="T7" fmla="*/ 0 h 49"/>
                <a:gd name="T8" fmla="*/ 25 w 3274"/>
                <a:gd name="T9" fmla="*/ 0 h 49"/>
                <a:gd name="T10" fmla="*/ 0 w 3274"/>
                <a:gd name="T11" fmla="*/ 24 h 49"/>
                <a:gd name="T12" fmla="*/ 25 w 3274"/>
                <a:gd name="T13" fmla="*/ 0 h 49"/>
                <a:gd name="T14" fmla="*/ 0 w 3274"/>
                <a:gd name="T15" fmla="*/ 0 h 49"/>
                <a:gd name="T16" fmla="*/ 0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0" y="24"/>
                  </a:moveTo>
                  <a:lnTo>
                    <a:pt x="25" y="49"/>
                  </a:lnTo>
                  <a:lnTo>
                    <a:pt x="3274" y="49"/>
                  </a:lnTo>
                  <a:lnTo>
                    <a:pt x="3274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1" name="AutoShape 195"/>
            <p:cNvSpPr>
              <a:spLocks noChangeArrowheads="1"/>
            </p:cNvSpPr>
            <p:nvPr/>
          </p:nvSpPr>
          <p:spPr bwMode="auto">
            <a:xfrm>
              <a:off x="1020" y="2395"/>
              <a:ext cx="13" cy="150"/>
            </a:xfrm>
            <a:custGeom>
              <a:avLst/>
              <a:gdLst>
                <a:gd name="T0" fmla="*/ 25 w 49"/>
                <a:gd name="T1" fmla="*/ 603 h 603"/>
                <a:gd name="T2" fmla="*/ 49 w 49"/>
                <a:gd name="T3" fmla="*/ 578 h 603"/>
                <a:gd name="T4" fmla="*/ 49 w 49"/>
                <a:gd name="T5" fmla="*/ 0 h 603"/>
                <a:gd name="T6" fmla="*/ 0 w 49"/>
                <a:gd name="T7" fmla="*/ 0 h 603"/>
                <a:gd name="T8" fmla="*/ 0 w 49"/>
                <a:gd name="T9" fmla="*/ 578 h 603"/>
                <a:gd name="T10" fmla="*/ 25 w 49"/>
                <a:gd name="T11" fmla="*/ 603 h 603"/>
                <a:gd name="T12" fmla="*/ 0 w 49"/>
                <a:gd name="T13" fmla="*/ 578 h 603"/>
                <a:gd name="T14" fmla="*/ 0 w 49"/>
                <a:gd name="T15" fmla="*/ 603 h 603"/>
                <a:gd name="T16" fmla="*/ 25 w 49"/>
                <a:gd name="T17" fmla="*/ 603 h 603"/>
                <a:gd name="T18" fmla="*/ 0 w 49"/>
                <a:gd name="T19" fmla="*/ 0 h 603"/>
                <a:gd name="T20" fmla="*/ 49 w 49"/>
                <a:gd name="T2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3">
                  <a:moveTo>
                    <a:pt x="25" y="603"/>
                  </a:moveTo>
                  <a:lnTo>
                    <a:pt x="49" y="578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25" y="603"/>
                  </a:lnTo>
                  <a:lnTo>
                    <a:pt x="0" y="578"/>
                  </a:lnTo>
                  <a:lnTo>
                    <a:pt x="0" y="603"/>
                  </a:lnTo>
                  <a:lnTo>
                    <a:pt x="25" y="60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2" name="Rectangle 196"/>
            <p:cNvSpPr>
              <a:spLocks noChangeArrowheads="1"/>
            </p:cNvSpPr>
            <p:nvPr/>
          </p:nvSpPr>
          <p:spPr bwMode="auto">
            <a:xfrm>
              <a:off x="2048" y="2395"/>
              <a:ext cx="1593" cy="144"/>
            </a:xfrm>
            <a:prstGeom prst="rect">
              <a:avLst/>
            </a:prstGeom>
            <a:solidFill>
              <a:srgbClr val="7CC5A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3" name="AutoShape 197"/>
            <p:cNvSpPr>
              <a:spLocks noChangeArrowheads="1"/>
            </p:cNvSpPr>
            <p:nvPr/>
          </p:nvSpPr>
          <p:spPr bwMode="auto">
            <a:xfrm>
              <a:off x="2048" y="2533"/>
              <a:ext cx="818" cy="12"/>
            </a:xfrm>
            <a:custGeom>
              <a:avLst/>
              <a:gdLst>
                <a:gd name="T0" fmla="*/ 3275 w 3275"/>
                <a:gd name="T1" fmla="*/ 24 h 49"/>
                <a:gd name="T2" fmla="*/ 3250 w 3275"/>
                <a:gd name="T3" fmla="*/ 0 h 49"/>
                <a:gd name="T4" fmla="*/ 0 w 3275"/>
                <a:gd name="T5" fmla="*/ 0 h 49"/>
                <a:gd name="T6" fmla="*/ 0 w 3275"/>
                <a:gd name="T7" fmla="*/ 49 h 49"/>
                <a:gd name="T8" fmla="*/ 3250 w 3275"/>
                <a:gd name="T9" fmla="*/ 49 h 49"/>
                <a:gd name="T10" fmla="*/ 3275 w 3275"/>
                <a:gd name="T11" fmla="*/ 24 h 49"/>
                <a:gd name="T12" fmla="*/ 3250 w 3275"/>
                <a:gd name="T13" fmla="*/ 49 h 49"/>
                <a:gd name="T14" fmla="*/ 3275 w 3275"/>
                <a:gd name="T15" fmla="*/ 49 h 49"/>
                <a:gd name="T16" fmla="*/ 3275 w 3275"/>
                <a:gd name="T17" fmla="*/ 24 h 49"/>
                <a:gd name="T18" fmla="*/ 0 w 3275"/>
                <a:gd name="T19" fmla="*/ 0 h 49"/>
                <a:gd name="T20" fmla="*/ 3275 w 3275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5" h="49">
                  <a:moveTo>
                    <a:pt x="3275" y="24"/>
                  </a:moveTo>
                  <a:lnTo>
                    <a:pt x="325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250" y="49"/>
                  </a:lnTo>
                  <a:lnTo>
                    <a:pt x="3275" y="24"/>
                  </a:lnTo>
                  <a:lnTo>
                    <a:pt x="3250" y="49"/>
                  </a:lnTo>
                  <a:lnTo>
                    <a:pt x="3275" y="49"/>
                  </a:lnTo>
                  <a:lnTo>
                    <a:pt x="3275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4" name="AutoShape 198"/>
            <p:cNvSpPr>
              <a:spLocks noChangeArrowheads="1"/>
            </p:cNvSpPr>
            <p:nvPr/>
          </p:nvSpPr>
          <p:spPr bwMode="auto">
            <a:xfrm>
              <a:off x="2854" y="2388"/>
              <a:ext cx="12" cy="151"/>
            </a:xfrm>
            <a:custGeom>
              <a:avLst/>
              <a:gdLst>
                <a:gd name="T0" fmla="*/ 24 w 49"/>
                <a:gd name="T1" fmla="*/ 0 h 602"/>
                <a:gd name="T2" fmla="*/ 0 w 49"/>
                <a:gd name="T3" fmla="*/ 24 h 602"/>
                <a:gd name="T4" fmla="*/ 0 w 49"/>
                <a:gd name="T5" fmla="*/ 602 h 602"/>
                <a:gd name="T6" fmla="*/ 49 w 49"/>
                <a:gd name="T7" fmla="*/ 602 h 602"/>
                <a:gd name="T8" fmla="*/ 49 w 49"/>
                <a:gd name="T9" fmla="*/ 24 h 602"/>
                <a:gd name="T10" fmla="*/ 24 w 49"/>
                <a:gd name="T11" fmla="*/ 0 h 602"/>
                <a:gd name="T12" fmla="*/ 49 w 49"/>
                <a:gd name="T13" fmla="*/ 24 h 602"/>
                <a:gd name="T14" fmla="*/ 49 w 49"/>
                <a:gd name="T15" fmla="*/ 0 h 602"/>
                <a:gd name="T16" fmla="*/ 24 w 49"/>
                <a:gd name="T17" fmla="*/ 0 h 602"/>
                <a:gd name="T18" fmla="*/ 0 w 49"/>
                <a:gd name="T19" fmla="*/ 0 h 602"/>
                <a:gd name="T20" fmla="*/ 49 w 49"/>
                <a:gd name="T21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2">
                  <a:moveTo>
                    <a:pt x="24" y="0"/>
                  </a:moveTo>
                  <a:lnTo>
                    <a:pt x="0" y="24"/>
                  </a:lnTo>
                  <a:lnTo>
                    <a:pt x="0" y="602"/>
                  </a:lnTo>
                  <a:lnTo>
                    <a:pt x="49" y="602"/>
                  </a:lnTo>
                  <a:lnTo>
                    <a:pt x="49" y="24"/>
                  </a:lnTo>
                  <a:lnTo>
                    <a:pt x="24" y="0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5" name="AutoShape 199"/>
            <p:cNvSpPr>
              <a:spLocks noChangeArrowheads="1"/>
            </p:cNvSpPr>
            <p:nvPr/>
          </p:nvSpPr>
          <p:spPr bwMode="auto">
            <a:xfrm>
              <a:off x="2042" y="2388"/>
              <a:ext cx="818" cy="13"/>
            </a:xfrm>
            <a:custGeom>
              <a:avLst/>
              <a:gdLst>
                <a:gd name="T0" fmla="*/ 0 w 3274"/>
                <a:gd name="T1" fmla="*/ 24 h 49"/>
                <a:gd name="T2" fmla="*/ 24 w 3274"/>
                <a:gd name="T3" fmla="*/ 49 h 49"/>
                <a:gd name="T4" fmla="*/ 3274 w 3274"/>
                <a:gd name="T5" fmla="*/ 49 h 49"/>
                <a:gd name="T6" fmla="*/ 3274 w 3274"/>
                <a:gd name="T7" fmla="*/ 0 h 49"/>
                <a:gd name="T8" fmla="*/ 24 w 3274"/>
                <a:gd name="T9" fmla="*/ 0 h 49"/>
                <a:gd name="T10" fmla="*/ 0 w 3274"/>
                <a:gd name="T11" fmla="*/ 24 h 49"/>
                <a:gd name="T12" fmla="*/ 24 w 3274"/>
                <a:gd name="T13" fmla="*/ 0 h 49"/>
                <a:gd name="T14" fmla="*/ 0 w 3274"/>
                <a:gd name="T15" fmla="*/ 0 h 49"/>
                <a:gd name="T16" fmla="*/ 0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0" y="24"/>
                  </a:moveTo>
                  <a:lnTo>
                    <a:pt x="24" y="49"/>
                  </a:lnTo>
                  <a:lnTo>
                    <a:pt x="3274" y="49"/>
                  </a:lnTo>
                  <a:lnTo>
                    <a:pt x="3274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6" name="AutoShape 200"/>
            <p:cNvSpPr>
              <a:spLocks noChangeArrowheads="1"/>
            </p:cNvSpPr>
            <p:nvPr/>
          </p:nvSpPr>
          <p:spPr bwMode="auto">
            <a:xfrm>
              <a:off x="2042" y="2395"/>
              <a:ext cx="12" cy="150"/>
            </a:xfrm>
            <a:custGeom>
              <a:avLst/>
              <a:gdLst>
                <a:gd name="T0" fmla="*/ 24 w 49"/>
                <a:gd name="T1" fmla="*/ 603 h 603"/>
                <a:gd name="T2" fmla="*/ 49 w 49"/>
                <a:gd name="T3" fmla="*/ 578 h 603"/>
                <a:gd name="T4" fmla="*/ 49 w 49"/>
                <a:gd name="T5" fmla="*/ 0 h 603"/>
                <a:gd name="T6" fmla="*/ 0 w 49"/>
                <a:gd name="T7" fmla="*/ 0 h 603"/>
                <a:gd name="T8" fmla="*/ 0 w 49"/>
                <a:gd name="T9" fmla="*/ 578 h 603"/>
                <a:gd name="T10" fmla="*/ 24 w 49"/>
                <a:gd name="T11" fmla="*/ 603 h 603"/>
                <a:gd name="T12" fmla="*/ 0 w 49"/>
                <a:gd name="T13" fmla="*/ 578 h 603"/>
                <a:gd name="T14" fmla="*/ 0 w 49"/>
                <a:gd name="T15" fmla="*/ 603 h 603"/>
                <a:gd name="T16" fmla="*/ 24 w 49"/>
                <a:gd name="T17" fmla="*/ 603 h 603"/>
                <a:gd name="T18" fmla="*/ 0 w 49"/>
                <a:gd name="T19" fmla="*/ 0 h 603"/>
                <a:gd name="T20" fmla="*/ 49 w 49"/>
                <a:gd name="T2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3">
                  <a:moveTo>
                    <a:pt x="24" y="603"/>
                  </a:moveTo>
                  <a:lnTo>
                    <a:pt x="49" y="578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24" y="603"/>
                  </a:lnTo>
                  <a:lnTo>
                    <a:pt x="0" y="578"/>
                  </a:lnTo>
                  <a:lnTo>
                    <a:pt x="0" y="603"/>
                  </a:lnTo>
                  <a:lnTo>
                    <a:pt x="24" y="60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7" name="Rectangle 201"/>
            <p:cNvSpPr>
              <a:spLocks noChangeArrowheads="1"/>
            </p:cNvSpPr>
            <p:nvPr/>
          </p:nvSpPr>
          <p:spPr bwMode="auto">
            <a:xfrm>
              <a:off x="2860" y="2395"/>
              <a:ext cx="813" cy="144"/>
            </a:xfrm>
            <a:prstGeom prst="rect">
              <a:avLst/>
            </a:prstGeom>
            <a:solidFill>
              <a:srgbClr val="7CC5A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8" name="AutoShape 202"/>
            <p:cNvSpPr>
              <a:spLocks noChangeArrowheads="1"/>
            </p:cNvSpPr>
            <p:nvPr/>
          </p:nvSpPr>
          <p:spPr bwMode="auto">
            <a:xfrm>
              <a:off x="2860" y="2533"/>
              <a:ext cx="819" cy="12"/>
            </a:xfrm>
            <a:custGeom>
              <a:avLst/>
              <a:gdLst>
                <a:gd name="T0" fmla="*/ 3274 w 3274"/>
                <a:gd name="T1" fmla="*/ 24 h 49"/>
                <a:gd name="T2" fmla="*/ 3250 w 3274"/>
                <a:gd name="T3" fmla="*/ 0 h 49"/>
                <a:gd name="T4" fmla="*/ 0 w 3274"/>
                <a:gd name="T5" fmla="*/ 0 h 49"/>
                <a:gd name="T6" fmla="*/ 0 w 3274"/>
                <a:gd name="T7" fmla="*/ 49 h 49"/>
                <a:gd name="T8" fmla="*/ 3250 w 3274"/>
                <a:gd name="T9" fmla="*/ 49 h 49"/>
                <a:gd name="T10" fmla="*/ 3274 w 3274"/>
                <a:gd name="T11" fmla="*/ 24 h 49"/>
                <a:gd name="T12" fmla="*/ 3250 w 3274"/>
                <a:gd name="T13" fmla="*/ 49 h 49"/>
                <a:gd name="T14" fmla="*/ 3274 w 3274"/>
                <a:gd name="T15" fmla="*/ 49 h 49"/>
                <a:gd name="T16" fmla="*/ 3274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3274" y="24"/>
                  </a:moveTo>
                  <a:lnTo>
                    <a:pt x="3250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3250" y="49"/>
                  </a:lnTo>
                  <a:lnTo>
                    <a:pt x="3274" y="24"/>
                  </a:lnTo>
                  <a:lnTo>
                    <a:pt x="3250" y="49"/>
                  </a:lnTo>
                  <a:lnTo>
                    <a:pt x="3274" y="49"/>
                  </a:lnTo>
                  <a:lnTo>
                    <a:pt x="3274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99" name="AutoShape 203"/>
            <p:cNvSpPr>
              <a:spLocks noChangeArrowheads="1"/>
            </p:cNvSpPr>
            <p:nvPr/>
          </p:nvSpPr>
          <p:spPr bwMode="auto">
            <a:xfrm>
              <a:off x="3667" y="2388"/>
              <a:ext cx="12" cy="151"/>
            </a:xfrm>
            <a:custGeom>
              <a:avLst/>
              <a:gdLst>
                <a:gd name="T0" fmla="*/ 25 w 49"/>
                <a:gd name="T1" fmla="*/ 0 h 602"/>
                <a:gd name="T2" fmla="*/ 0 w 49"/>
                <a:gd name="T3" fmla="*/ 24 h 602"/>
                <a:gd name="T4" fmla="*/ 0 w 49"/>
                <a:gd name="T5" fmla="*/ 602 h 602"/>
                <a:gd name="T6" fmla="*/ 49 w 49"/>
                <a:gd name="T7" fmla="*/ 602 h 602"/>
                <a:gd name="T8" fmla="*/ 49 w 49"/>
                <a:gd name="T9" fmla="*/ 24 h 602"/>
                <a:gd name="T10" fmla="*/ 25 w 49"/>
                <a:gd name="T11" fmla="*/ 0 h 602"/>
                <a:gd name="T12" fmla="*/ 49 w 49"/>
                <a:gd name="T13" fmla="*/ 24 h 602"/>
                <a:gd name="T14" fmla="*/ 49 w 49"/>
                <a:gd name="T15" fmla="*/ 0 h 602"/>
                <a:gd name="T16" fmla="*/ 25 w 49"/>
                <a:gd name="T17" fmla="*/ 0 h 602"/>
                <a:gd name="T18" fmla="*/ 0 w 49"/>
                <a:gd name="T19" fmla="*/ 0 h 602"/>
                <a:gd name="T20" fmla="*/ 49 w 49"/>
                <a:gd name="T21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2">
                  <a:moveTo>
                    <a:pt x="25" y="0"/>
                  </a:moveTo>
                  <a:lnTo>
                    <a:pt x="0" y="24"/>
                  </a:lnTo>
                  <a:lnTo>
                    <a:pt x="0" y="602"/>
                  </a:lnTo>
                  <a:lnTo>
                    <a:pt x="49" y="602"/>
                  </a:lnTo>
                  <a:lnTo>
                    <a:pt x="49" y="24"/>
                  </a:lnTo>
                  <a:lnTo>
                    <a:pt x="25" y="0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0" name="AutoShape 204"/>
            <p:cNvSpPr>
              <a:spLocks noChangeArrowheads="1"/>
            </p:cNvSpPr>
            <p:nvPr/>
          </p:nvSpPr>
          <p:spPr bwMode="auto">
            <a:xfrm>
              <a:off x="2854" y="2388"/>
              <a:ext cx="819" cy="13"/>
            </a:xfrm>
            <a:custGeom>
              <a:avLst/>
              <a:gdLst>
                <a:gd name="T0" fmla="*/ 0 w 3274"/>
                <a:gd name="T1" fmla="*/ 24 h 49"/>
                <a:gd name="T2" fmla="*/ 24 w 3274"/>
                <a:gd name="T3" fmla="*/ 49 h 49"/>
                <a:gd name="T4" fmla="*/ 3274 w 3274"/>
                <a:gd name="T5" fmla="*/ 49 h 49"/>
                <a:gd name="T6" fmla="*/ 3274 w 3274"/>
                <a:gd name="T7" fmla="*/ 0 h 49"/>
                <a:gd name="T8" fmla="*/ 24 w 3274"/>
                <a:gd name="T9" fmla="*/ 0 h 49"/>
                <a:gd name="T10" fmla="*/ 0 w 3274"/>
                <a:gd name="T11" fmla="*/ 24 h 49"/>
                <a:gd name="T12" fmla="*/ 24 w 3274"/>
                <a:gd name="T13" fmla="*/ 0 h 49"/>
                <a:gd name="T14" fmla="*/ 0 w 3274"/>
                <a:gd name="T15" fmla="*/ 0 h 49"/>
                <a:gd name="T16" fmla="*/ 0 w 3274"/>
                <a:gd name="T17" fmla="*/ 24 h 49"/>
                <a:gd name="T18" fmla="*/ 0 w 3274"/>
                <a:gd name="T19" fmla="*/ 0 h 49"/>
                <a:gd name="T20" fmla="*/ 3274 w 327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3274" h="49">
                  <a:moveTo>
                    <a:pt x="0" y="24"/>
                  </a:moveTo>
                  <a:lnTo>
                    <a:pt x="24" y="49"/>
                  </a:lnTo>
                  <a:lnTo>
                    <a:pt x="3274" y="49"/>
                  </a:lnTo>
                  <a:lnTo>
                    <a:pt x="3274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301" name="Rectangle 205"/>
          <p:cNvSpPr>
            <a:spLocks noChangeArrowheads="1"/>
          </p:cNvSpPr>
          <p:nvPr/>
        </p:nvSpPr>
        <p:spPr bwMode="auto">
          <a:xfrm>
            <a:off x="5830888" y="3802063"/>
            <a:ext cx="860425" cy="228600"/>
          </a:xfrm>
          <a:prstGeom prst="rect">
            <a:avLst/>
          </a:prstGeom>
          <a:solidFill>
            <a:srgbClr val="E7791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2" name="AutoShape 206"/>
          <p:cNvSpPr>
            <a:spLocks noChangeArrowheads="1"/>
          </p:cNvSpPr>
          <p:nvPr/>
        </p:nvSpPr>
        <p:spPr bwMode="auto">
          <a:xfrm>
            <a:off x="5830888" y="4021138"/>
            <a:ext cx="869950" cy="19050"/>
          </a:xfrm>
          <a:custGeom>
            <a:avLst/>
            <a:gdLst>
              <a:gd name="T0" fmla="*/ 2191 w 2191"/>
              <a:gd name="T1" fmla="*/ 24 h 49"/>
              <a:gd name="T2" fmla="*/ 2167 w 2191"/>
              <a:gd name="T3" fmla="*/ 0 h 49"/>
              <a:gd name="T4" fmla="*/ 0 w 2191"/>
              <a:gd name="T5" fmla="*/ 0 h 49"/>
              <a:gd name="T6" fmla="*/ 0 w 2191"/>
              <a:gd name="T7" fmla="*/ 49 h 49"/>
              <a:gd name="T8" fmla="*/ 2167 w 2191"/>
              <a:gd name="T9" fmla="*/ 49 h 49"/>
              <a:gd name="T10" fmla="*/ 2191 w 2191"/>
              <a:gd name="T11" fmla="*/ 24 h 49"/>
              <a:gd name="T12" fmla="*/ 2167 w 2191"/>
              <a:gd name="T13" fmla="*/ 49 h 49"/>
              <a:gd name="T14" fmla="*/ 2191 w 2191"/>
              <a:gd name="T15" fmla="*/ 49 h 49"/>
              <a:gd name="T16" fmla="*/ 2191 w 2191"/>
              <a:gd name="T17" fmla="*/ 24 h 49"/>
              <a:gd name="T18" fmla="*/ 0 w 2191"/>
              <a:gd name="T19" fmla="*/ 0 h 49"/>
              <a:gd name="T20" fmla="*/ 2191 w 2191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1" h="49">
                <a:moveTo>
                  <a:pt x="2191" y="24"/>
                </a:moveTo>
                <a:lnTo>
                  <a:pt x="2167" y="0"/>
                </a:lnTo>
                <a:lnTo>
                  <a:pt x="0" y="0"/>
                </a:lnTo>
                <a:lnTo>
                  <a:pt x="0" y="49"/>
                </a:lnTo>
                <a:lnTo>
                  <a:pt x="2167" y="49"/>
                </a:lnTo>
                <a:lnTo>
                  <a:pt x="2191" y="24"/>
                </a:lnTo>
                <a:lnTo>
                  <a:pt x="2167" y="49"/>
                </a:lnTo>
                <a:lnTo>
                  <a:pt x="2191" y="49"/>
                </a:lnTo>
                <a:lnTo>
                  <a:pt x="219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3" name="AutoShape 207"/>
          <p:cNvSpPr>
            <a:spLocks noChangeArrowheads="1"/>
          </p:cNvSpPr>
          <p:nvPr/>
        </p:nvSpPr>
        <p:spPr bwMode="auto">
          <a:xfrm>
            <a:off x="6681788" y="3790950"/>
            <a:ext cx="19050" cy="239713"/>
          </a:xfrm>
          <a:custGeom>
            <a:avLst/>
            <a:gdLst>
              <a:gd name="T0" fmla="*/ 24 w 48"/>
              <a:gd name="T1" fmla="*/ 0 h 602"/>
              <a:gd name="T2" fmla="*/ 0 w 48"/>
              <a:gd name="T3" fmla="*/ 24 h 602"/>
              <a:gd name="T4" fmla="*/ 0 w 48"/>
              <a:gd name="T5" fmla="*/ 602 h 602"/>
              <a:gd name="T6" fmla="*/ 48 w 48"/>
              <a:gd name="T7" fmla="*/ 602 h 602"/>
              <a:gd name="T8" fmla="*/ 48 w 48"/>
              <a:gd name="T9" fmla="*/ 24 h 602"/>
              <a:gd name="T10" fmla="*/ 24 w 48"/>
              <a:gd name="T11" fmla="*/ 0 h 602"/>
              <a:gd name="T12" fmla="*/ 48 w 48"/>
              <a:gd name="T13" fmla="*/ 24 h 602"/>
              <a:gd name="T14" fmla="*/ 48 w 48"/>
              <a:gd name="T15" fmla="*/ 0 h 602"/>
              <a:gd name="T16" fmla="*/ 24 w 48"/>
              <a:gd name="T17" fmla="*/ 0 h 602"/>
              <a:gd name="T18" fmla="*/ 0 w 48"/>
              <a:gd name="T19" fmla="*/ 0 h 602"/>
              <a:gd name="T20" fmla="*/ 48 w 48"/>
              <a:gd name="T21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2">
                <a:moveTo>
                  <a:pt x="24" y="0"/>
                </a:moveTo>
                <a:lnTo>
                  <a:pt x="0" y="24"/>
                </a:lnTo>
                <a:lnTo>
                  <a:pt x="0" y="602"/>
                </a:lnTo>
                <a:lnTo>
                  <a:pt x="48" y="602"/>
                </a:lnTo>
                <a:lnTo>
                  <a:pt x="48" y="24"/>
                </a:lnTo>
                <a:lnTo>
                  <a:pt x="24" y="0"/>
                </a:lnTo>
                <a:lnTo>
                  <a:pt x="48" y="24"/>
                </a:lnTo>
                <a:lnTo>
                  <a:pt x="48" y="0"/>
                </a:lnTo>
                <a:lnTo>
                  <a:pt x="24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4" name="AutoShape 208"/>
          <p:cNvSpPr>
            <a:spLocks noChangeArrowheads="1"/>
          </p:cNvSpPr>
          <p:nvPr/>
        </p:nvSpPr>
        <p:spPr bwMode="auto">
          <a:xfrm>
            <a:off x="5821363" y="3790950"/>
            <a:ext cx="869950" cy="20638"/>
          </a:xfrm>
          <a:custGeom>
            <a:avLst/>
            <a:gdLst>
              <a:gd name="T0" fmla="*/ 0 w 2190"/>
              <a:gd name="T1" fmla="*/ 24 h 49"/>
              <a:gd name="T2" fmla="*/ 23 w 2190"/>
              <a:gd name="T3" fmla="*/ 49 h 49"/>
              <a:gd name="T4" fmla="*/ 2190 w 2190"/>
              <a:gd name="T5" fmla="*/ 49 h 49"/>
              <a:gd name="T6" fmla="*/ 2190 w 2190"/>
              <a:gd name="T7" fmla="*/ 0 h 49"/>
              <a:gd name="T8" fmla="*/ 23 w 2190"/>
              <a:gd name="T9" fmla="*/ 0 h 49"/>
              <a:gd name="T10" fmla="*/ 0 w 2190"/>
              <a:gd name="T11" fmla="*/ 24 h 49"/>
              <a:gd name="T12" fmla="*/ 23 w 2190"/>
              <a:gd name="T13" fmla="*/ 0 h 49"/>
              <a:gd name="T14" fmla="*/ 0 w 2190"/>
              <a:gd name="T15" fmla="*/ 0 h 49"/>
              <a:gd name="T16" fmla="*/ 0 w 2190"/>
              <a:gd name="T17" fmla="*/ 24 h 49"/>
              <a:gd name="T18" fmla="*/ 0 w 2190"/>
              <a:gd name="T19" fmla="*/ 0 h 49"/>
              <a:gd name="T20" fmla="*/ 2190 w 2190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0" h="49">
                <a:moveTo>
                  <a:pt x="0" y="24"/>
                </a:moveTo>
                <a:lnTo>
                  <a:pt x="23" y="49"/>
                </a:lnTo>
                <a:lnTo>
                  <a:pt x="2190" y="49"/>
                </a:lnTo>
                <a:lnTo>
                  <a:pt x="2190" y="0"/>
                </a:lnTo>
                <a:lnTo>
                  <a:pt x="23" y="0"/>
                </a:lnTo>
                <a:lnTo>
                  <a:pt x="0" y="24"/>
                </a:lnTo>
                <a:lnTo>
                  <a:pt x="23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5" name="AutoShape 209"/>
          <p:cNvSpPr>
            <a:spLocks noChangeArrowheads="1"/>
          </p:cNvSpPr>
          <p:nvPr/>
        </p:nvSpPr>
        <p:spPr bwMode="auto">
          <a:xfrm>
            <a:off x="5821363" y="3802063"/>
            <a:ext cx="19050" cy="238125"/>
          </a:xfrm>
          <a:custGeom>
            <a:avLst/>
            <a:gdLst>
              <a:gd name="T0" fmla="*/ 23 w 48"/>
              <a:gd name="T1" fmla="*/ 603 h 603"/>
              <a:gd name="T2" fmla="*/ 48 w 48"/>
              <a:gd name="T3" fmla="*/ 578 h 603"/>
              <a:gd name="T4" fmla="*/ 48 w 48"/>
              <a:gd name="T5" fmla="*/ 0 h 603"/>
              <a:gd name="T6" fmla="*/ 0 w 48"/>
              <a:gd name="T7" fmla="*/ 0 h 603"/>
              <a:gd name="T8" fmla="*/ 0 w 48"/>
              <a:gd name="T9" fmla="*/ 578 h 603"/>
              <a:gd name="T10" fmla="*/ 23 w 48"/>
              <a:gd name="T11" fmla="*/ 603 h 603"/>
              <a:gd name="T12" fmla="*/ 0 w 48"/>
              <a:gd name="T13" fmla="*/ 578 h 603"/>
              <a:gd name="T14" fmla="*/ 0 w 48"/>
              <a:gd name="T15" fmla="*/ 603 h 603"/>
              <a:gd name="T16" fmla="*/ 23 w 48"/>
              <a:gd name="T17" fmla="*/ 603 h 603"/>
              <a:gd name="T18" fmla="*/ 0 w 48"/>
              <a:gd name="T19" fmla="*/ 0 h 603"/>
              <a:gd name="T20" fmla="*/ 48 w 48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3">
                <a:moveTo>
                  <a:pt x="23" y="603"/>
                </a:moveTo>
                <a:lnTo>
                  <a:pt x="48" y="578"/>
                </a:lnTo>
                <a:lnTo>
                  <a:pt x="48" y="0"/>
                </a:lnTo>
                <a:lnTo>
                  <a:pt x="0" y="0"/>
                </a:lnTo>
                <a:lnTo>
                  <a:pt x="0" y="578"/>
                </a:lnTo>
                <a:lnTo>
                  <a:pt x="23" y="603"/>
                </a:lnTo>
                <a:lnTo>
                  <a:pt x="0" y="578"/>
                </a:lnTo>
                <a:lnTo>
                  <a:pt x="0" y="603"/>
                </a:lnTo>
                <a:lnTo>
                  <a:pt x="23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6" name="Rectangle 210"/>
          <p:cNvSpPr>
            <a:spLocks noChangeArrowheads="1"/>
          </p:cNvSpPr>
          <p:nvPr/>
        </p:nvSpPr>
        <p:spPr bwMode="auto">
          <a:xfrm>
            <a:off x="6691313" y="3802063"/>
            <a:ext cx="858837" cy="228600"/>
          </a:xfrm>
          <a:prstGeom prst="rect">
            <a:avLst/>
          </a:prstGeom>
          <a:solidFill>
            <a:srgbClr val="E7791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7" name="AutoShape 211"/>
          <p:cNvSpPr>
            <a:spLocks noChangeArrowheads="1"/>
          </p:cNvSpPr>
          <p:nvPr/>
        </p:nvSpPr>
        <p:spPr bwMode="auto">
          <a:xfrm>
            <a:off x="6691313" y="4021138"/>
            <a:ext cx="868362" cy="19050"/>
          </a:xfrm>
          <a:custGeom>
            <a:avLst/>
            <a:gdLst>
              <a:gd name="T0" fmla="*/ 2191 w 2191"/>
              <a:gd name="T1" fmla="*/ 24 h 49"/>
              <a:gd name="T2" fmla="*/ 2166 w 2191"/>
              <a:gd name="T3" fmla="*/ 0 h 49"/>
              <a:gd name="T4" fmla="*/ 0 w 2191"/>
              <a:gd name="T5" fmla="*/ 0 h 49"/>
              <a:gd name="T6" fmla="*/ 0 w 2191"/>
              <a:gd name="T7" fmla="*/ 49 h 49"/>
              <a:gd name="T8" fmla="*/ 2166 w 2191"/>
              <a:gd name="T9" fmla="*/ 49 h 49"/>
              <a:gd name="T10" fmla="*/ 2191 w 2191"/>
              <a:gd name="T11" fmla="*/ 24 h 49"/>
              <a:gd name="T12" fmla="*/ 2166 w 2191"/>
              <a:gd name="T13" fmla="*/ 49 h 49"/>
              <a:gd name="T14" fmla="*/ 2191 w 2191"/>
              <a:gd name="T15" fmla="*/ 49 h 49"/>
              <a:gd name="T16" fmla="*/ 2191 w 2191"/>
              <a:gd name="T17" fmla="*/ 24 h 49"/>
              <a:gd name="T18" fmla="*/ 0 w 2191"/>
              <a:gd name="T19" fmla="*/ 0 h 49"/>
              <a:gd name="T20" fmla="*/ 2191 w 2191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1" h="49">
                <a:moveTo>
                  <a:pt x="2191" y="24"/>
                </a:moveTo>
                <a:lnTo>
                  <a:pt x="2166" y="0"/>
                </a:lnTo>
                <a:lnTo>
                  <a:pt x="0" y="0"/>
                </a:lnTo>
                <a:lnTo>
                  <a:pt x="0" y="49"/>
                </a:lnTo>
                <a:lnTo>
                  <a:pt x="2166" y="49"/>
                </a:lnTo>
                <a:lnTo>
                  <a:pt x="2191" y="24"/>
                </a:lnTo>
                <a:lnTo>
                  <a:pt x="2166" y="49"/>
                </a:lnTo>
                <a:lnTo>
                  <a:pt x="2191" y="49"/>
                </a:lnTo>
                <a:lnTo>
                  <a:pt x="219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8" name="AutoShape 212"/>
          <p:cNvSpPr>
            <a:spLocks noChangeArrowheads="1"/>
          </p:cNvSpPr>
          <p:nvPr/>
        </p:nvSpPr>
        <p:spPr bwMode="auto">
          <a:xfrm>
            <a:off x="7540625" y="3790950"/>
            <a:ext cx="19050" cy="239713"/>
          </a:xfrm>
          <a:custGeom>
            <a:avLst/>
            <a:gdLst>
              <a:gd name="T0" fmla="*/ 23 w 48"/>
              <a:gd name="T1" fmla="*/ 0 h 602"/>
              <a:gd name="T2" fmla="*/ 0 w 48"/>
              <a:gd name="T3" fmla="*/ 24 h 602"/>
              <a:gd name="T4" fmla="*/ 0 w 48"/>
              <a:gd name="T5" fmla="*/ 602 h 602"/>
              <a:gd name="T6" fmla="*/ 48 w 48"/>
              <a:gd name="T7" fmla="*/ 602 h 602"/>
              <a:gd name="T8" fmla="*/ 48 w 48"/>
              <a:gd name="T9" fmla="*/ 24 h 602"/>
              <a:gd name="T10" fmla="*/ 23 w 48"/>
              <a:gd name="T11" fmla="*/ 0 h 602"/>
              <a:gd name="T12" fmla="*/ 48 w 48"/>
              <a:gd name="T13" fmla="*/ 24 h 602"/>
              <a:gd name="T14" fmla="*/ 48 w 48"/>
              <a:gd name="T15" fmla="*/ 0 h 602"/>
              <a:gd name="T16" fmla="*/ 23 w 48"/>
              <a:gd name="T17" fmla="*/ 0 h 602"/>
              <a:gd name="T18" fmla="*/ 0 w 48"/>
              <a:gd name="T19" fmla="*/ 0 h 602"/>
              <a:gd name="T20" fmla="*/ 48 w 48"/>
              <a:gd name="T21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2">
                <a:moveTo>
                  <a:pt x="23" y="0"/>
                </a:moveTo>
                <a:lnTo>
                  <a:pt x="0" y="24"/>
                </a:lnTo>
                <a:lnTo>
                  <a:pt x="0" y="602"/>
                </a:lnTo>
                <a:lnTo>
                  <a:pt x="48" y="602"/>
                </a:lnTo>
                <a:lnTo>
                  <a:pt x="48" y="24"/>
                </a:lnTo>
                <a:lnTo>
                  <a:pt x="23" y="0"/>
                </a:lnTo>
                <a:lnTo>
                  <a:pt x="48" y="24"/>
                </a:lnTo>
                <a:lnTo>
                  <a:pt x="48" y="0"/>
                </a:lnTo>
                <a:lnTo>
                  <a:pt x="23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9" name="AutoShape 213"/>
          <p:cNvSpPr>
            <a:spLocks noChangeArrowheads="1"/>
          </p:cNvSpPr>
          <p:nvPr/>
        </p:nvSpPr>
        <p:spPr bwMode="auto">
          <a:xfrm>
            <a:off x="6681788" y="3790950"/>
            <a:ext cx="868362" cy="20638"/>
          </a:xfrm>
          <a:custGeom>
            <a:avLst/>
            <a:gdLst>
              <a:gd name="T0" fmla="*/ 0 w 2190"/>
              <a:gd name="T1" fmla="*/ 24 h 49"/>
              <a:gd name="T2" fmla="*/ 24 w 2190"/>
              <a:gd name="T3" fmla="*/ 49 h 49"/>
              <a:gd name="T4" fmla="*/ 2190 w 2190"/>
              <a:gd name="T5" fmla="*/ 49 h 49"/>
              <a:gd name="T6" fmla="*/ 2190 w 2190"/>
              <a:gd name="T7" fmla="*/ 0 h 49"/>
              <a:gd name="T8" fmla="*/ 24 w 2190"/>
              <a:gd name="T9" fmla="*/ 0 h 49"/>
              <a:gd name="T10" fmla="*/ 0 w 2190"/>
              <a:gd name="T11" fmla="*/ 24 h 49"/>
              <a:gd name="T12" fmla="*/ 24 w 2190"/>
              <a:gd name="T13" fmla="*/ 0 h 49"/>
              <a:gd name="T14" fmla="*/ 0 w 2190"/>
              <a:gd name="T15" fmla="*/ 0 h 49"/>
              <a:gd name="T16" fmla="*/ 0 w 2190"/>
              <a:gd name="T17" fmla="*/ 24 h 49"/>
              <a:gd name="T18" fmla="*/ 0 w 2190"/>
              <a:gd name="T19" fmla="*/ 0 h 49"/>
              <a:gd name="T20" fmla="*/ 2190 w 2190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0" h="49">
                <a:moveTo>
                  <a:pt x="0" y="24"/>
                </a:moveTo>
                <a:lnTo>
                  <a:pt x="24" y="49"/>
                </a:lnTo>
                <a:lnTo>
                  <a:pt x="2190" y="49"/>
                </a:lnTo>
                <a:lnTo>
                  <a:pt x="2190" y="0"/>
                </a:lnTo>
                <a:lnTo>
                  <a:pt x="24" y="0"/>
                </a:lnTo>
                <a:lnTo>
                  <a:pt x="0" y="24"/>
                </a:lnTo>
                <a:lnTo>
                  <a:pt x="2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0" name="AutoShape 214"/>
          <p:cNvSpPr>
            <a:spLocks noChangeArrowheads="1"/>
          </p:cNvSpPr>
          <p:nvPr/>
        </p:nvSpPr>
        <p:spPr bwMode="auto">
          <a:xfrm>
            <a:off x="6681788" y="3802063"/>
            <a:ext cx="19050" cy="238125"/>
          </a:xfrm>
          <a:custGeom>
            <a:avLst/>
            <a:gdLst>
              <a:gd name="T0" fmla="*/ 24 w 48"/>
              <a:gd name="T1" fmla="*/ 603 h 603"/>
              <a:gd name="T2" fmla="*/ 48 w 48"/>
              <a:gd name="T3" fmla="*/ 578 h 603"/>
              <a:gd name="T4" fmla="*/ 48 w 48"/>
              <a:gd name="T5" fmla="*/ 0 h 603"/>
              <a:gd name="T6" fmla="*/ 0 w 48"/>
              <a:gd name="T7" fmla="*/ 0 h 603"/>
              <a:gd name="T8" fmla="*/ 0 w 48"/>
              <a:gd name="T9" fmla="*/ 578 h 603"/>
              <a:gd name="T10" fmla="*/ 24 w 48"/>
              <a:gd name="T11" fmla="*/ 603 h 603"/>
              <a:gd name="T12" fmla="*/ 0 w 48"/>
              <a:gd name="T13" fmla="*/ 578 h 603"/>
              <a:gd name="T14" fmla="*/ 0 w 48"/>
              <a:gd name="T15" fmla="*/ 603 h 603"/>
              <a:gd name="T16" fmla="*/ 24 w 48"/>
              <a:gd name="T17" fmla="*/ 603 h 603"/>
              <a:gd name="T18" fmla="*/ 0 w 48"/>
              <a:gd name="T19" fmla="*/ 0 h 603"/>
              <a:gd name="T20" fmla="*/ 48 w 48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3">
                <a:moveTo>
                  <a:pt x="24" y="603"/>
                </a:moveTo>
                <a:lnTo>
                  <a:pt x="48" y="578"/>
                </a:lnTo>
                <a:lnTo>
                  <a:pt x="48" y="0"/>
                </a:lnTo>
                <a:lnTo>
                  <a:pt x="0" y="0"/>
                </a:lnTo>
                <a:lnTo>
                  <a:pt x="0" y="578"/>
                </a:lnTo>
                <a:lnTo>
                  <a:pt x="24" y="603"/>
                </a:lnTo>
                <a:lnTo>
                  <a:pt x="0" y="578"/>
                </a:lnTo>
                <a:lnTo>
                  <a:pt x="0" y="603"/>
                </a:lnTo>
                <a:lnTo>
                  <a:pt x="24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1" name="Rectangle 215"/>
          <p:cNvSpPr>
            <a:spLocks noChangeArrowheads="1"/>
          </p:cNvSpPr>
          <p:nvPr/>
        </p:nvSpPr>
        <p:spPr bwMode="auto">
          <a:xfrm>
            <a:off x="7550150" y="3802063"/>
            <a:ext cx="860425" cy="228600"/>
          </a:xfrm>
          <a:prstGeom prst="rect">
            <a:avLst/>
          </a:prstGeom>
          <a:solidFill>
            <a:srgbClr val="7CC5A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2" name="AutoShape 216"/>
          <p:cNvSpPr>
            <a:spLocks noChangeArrowheads="1"/>
          </p:cNvSpPr>
          <p:nvPr/>
        </p:nvSpPr>
        <p:spPr bwMode="auto">
          <a:xfrm>
            <a:off x="7550150" y="4021138"/>
            <a:ext cx="869950" cy="19050"/>
          </a:xfrm>
          <a:custGeom>
            <a:avLst/>
            <a:gdLst>
              <a:gd name="T0" fmla="*/ 2191 w 2191"/>
              <a:gd name="T1" fmla="*/ 24 h 49"/>
              <a:gd name="T2" fmla="*/ 2167 w 2191"/>
              <a:gd name="T3" fmla="*/ 0 h 49"/>
              <a:gd name="T4" fmla="*/ 0 w 2191"/>
              <a:gd name="T5" fmla="*/ 0 h 49"/>
              <a:gd name="T6" fmla="*/ 0 w 2191"/>
              <a:gd name="T7" fmla="*/ 49 h 49"/>
              <a:gd name="T8" fmla="*/ 2167 w 2191"/>
              <a:gd name="T9" fmla="*/ 49 h 49"/>
              <a:gd name="T10" fmla="*/ 2191 w 2191"/>
              <a:gd name="T11" fmla="*/ 24 h 49"/>
              <a:gd name="T12" fmla="*/ 2167 w 2191"/>
              <a:gd name="T13" fmla="*/ 49 h 49"/>
              <a:gd name="T14" fmla="*/ 2191 w 2191"/>
              <a:gd name="T15" fmla="*/ 49 h 49"/>
              <a:gd name="T16" fmla="*/ 2191 w 2191"/>
              <a:gd name="T17" fmla="*/ 24 h 49"/>
              <a:gd name="T18" fmla="*/ 0 w 2191"/>
              <a:gd name="T19" fmla="*/ 0 h 49"/>
              <a:gd name="T20" fmla="*/ 2191 w 2191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1" h="49">
                <a:moveTo>
                  <a:pt x="2191" y="24"/>
                </a:moveTo>
                <a:lnTo>
                  <a:pt x="2167" y="0"/>
                </a:lnTo>
                <a:lnTo>
                  <a:pt x="0" y="0"/>
                </a:lnTo>
                <a:lnTo>
                  <a:pt x="0" y="49"/>
                </a:lnTo>
                <a:lnTo>
                  <a:pt x="2167" y="49"/>
                </a:lnTo>
                <a:lnTo>
                  <a:pt x="2191" y="24"/>
                </a:lnTo>
                <a:lnTo>
                  <a:pt x="2167" y="49"/>
                </a:lnTo>
                <a:lnTo>
                  <a:pt x="2191" y="49"/>
                </a:lnTo>
                <a:lnTo>
                  <a:pt x="2191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3" name="AutoShape 217"/>
          <p:cNvSpPr>
            <a:spLocks noChangeArrowheads="1"/>
          </p:cNvSpPr>
          <p:nvPr/>
        </p:nvSpPr>
        <p:spPr bwMode="auto">
          <a:xfrm>
            <a:off x="8401050" y="3790950"/>
            <a:ext cx="19050" cy="239713"/>
          </a:xfrm>
          <a:custGeom>
            <a:avLst/>
            <a:gdLst>
              <a:gd name="T0" fmla="*/ 24 w 48"/>
              <a:gd name="T1" fmla="*/ 0 h 602"/>
              <a:gd name="T2" fmla="*/ 0 w 48"/>
              <a:gd name="T3" fmla="*/ 24 h 602"/>
              <a:gd name="T4" fmla="*/ 0 w 48"/>
              <a:gd name="T5" fmla="*/ 602 h 602"/>
              <a:gd name="T6" fmla="*/ 48 w 48"/>
              <a:gd name="T7" fmla="*/ 602 h 602"/>
              <a:gd name="T8" fmla="*/ 48 w 48"/>
              <a:gd name="T9" fmla="*/ 24 h 602"/>
              <a:gd name="T10" fmla="*/ 24 w 48"/>
              <a:gd name="T11" fmla="*/ 0 h 602"/>
              <a:gd name="T12" fmla="*/ 48 w 48"/>
              <a:gd name="T13" fmla="*/ 24 h 602"/>
              <a:gd name="T14" fmla="*/ 48 w 48"/>
              <a:gd name="T15" fmla="*/ 0 h 602"/>
              <a:gd name="T16" fmla="*/ 24 w 48"/>
              <a:gd name="T17" fmla="*/ 0 h 602"/>
              <a:gd name="T18" fmla="*/ 0 w 48"/>
              <a:gd name="T19" fmla="*/ 0 h 602"/>
              <a:gd name="T20" fmla="*/ 48 w 48"/>
              <a:gd name="T21" fmla="*/ 60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2">
                <a:moveTo>
                  <a:pt x="24" y="0"/>
                </a:moveTo>
                <a:lnTo>
                  <a:pt x="0" y="24"/>
                </a:lnTo>
                <a:lnTo>
                  <a:pt x="0" y="602"/>
                </a:lnTo>
                <a:lnTo>
                  <a:pt x="48" y="602"/>
                </a:lnTo>
                <a:lnTo>
                  <a:pt x="48" y="24"/>
                </a:lnTo>
                <a:lnTo>
                  <a:pt x="24" y="0"/>
                </a:lnTo>
                <a:lnTo>
                  <a:pt x="48" y="24"/>
                </a:lnTo>
                <a:lnTo>
                  <a:pt x="48" y="0"/>
                </a:lnTo>
                <a:lnTo>
                  <a:pt x="24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4" name="AutoShape 218"/>
          <p:cNvSpPr>
            <a:spLocks noChangeArrowheads="1"/>
          </p:cNvSpPr>
          <p:nvPr/>
        </p:nvSpPr>
        <p:spPr bwMode="auto">
          <a:xfrm>
            <a:off x="7540625" y="3790950"/>
            <a:ext cx="869950" cy="20638"/>
          </a:xfrm>
          <a:custGeom>
            <a:avLst/>
            <a:gdLst>
              <a:gd name="T0" fmla="*/ 0 w 2190"/>
              <a:gd name="T1" fmla="*/ 24 h 49"/>
              <a:gd name="T2" fmla="*/ 23 w 2190"/>
              <a:gd name="T3" fmla="*/ 49 h 49"/>
              <a:gd name="T4" fmla="*/ 2190 w 2190"/>
              <a:gd name="T5" fmla="*/ 49 h 49"/>
              <a:gd name="T6" fmla="*/ 2190 w 2190"/>
              <a:gd name="T7" fmla="*/ 0 h 49"/>
              <a:gd name="T8" fmla="*/ 23 w 2190"/>
              <a:gd name="T9" fmla="*/ 0 h 49"/>
              <a:gd name="T10" fmla="*/ 0 w 2190"/>
              <a:gd name="T11" fmla="*/ 24 h 49"/>
              <a:gd name="T12" fmla="*/ 23 w 2190"/>
              <a:gd name="T13" fmla="*/ 0 h 49"/>
              <a:gd name="T14" fmla="*/ 0 w 2190"/>
              <a:gd name="T15" fmla="*/ 0 h 49"/>
              <a:gd name="T16" fmla="*/ 0 w 2190"/>
              <a:gd name="T17" fmla="*/ 24 h 49"/>
              <a:gd name="T18" fmla="*/ 0 w 2190"/>
              <a:gd name="T19" fmla="*/ 0 h 49"/>
              <a:gd name="T20" fmla="*/ 2190 w 2190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90" h="49">
                <a:moveTo>
                  <a:pt x="0" y="24"/>
                </a:moveTo>
                <a:lnTo>
                  <a:pt x="23" y="49"/>
                </a:lnTo>
                <a:lnTo>
                  <a:pt x="2190" y="49"/>
                </a:lnTo>
                <a:lnTo>
                  <a:pt x="2190" y="0"/>
                </a:lnTo>
                <a:lnTo>
                  <a:pt x="23" y="0"/>
                </a:lnTo>
                <a:lnTo>
                  <a:pt x="0" y="24"/>
                </a:lnTo>
                <a:lnTo>
                  <a:pt x="23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5" name="AutoShape 219"/>
          <p:cNvSpPr>
            <a:spLocks noChangeArrowheads="1"/>
          </p:cNvSpPr>
          <p:nvPr/>
        </p:nvSpPr>
        <p:spPr bwMode="auto">
          <a:xfrm>
            <a:off x="7540625" y="3802063"/>
            <a:ext cx="19050" cy="238125"/>
          </a:xfrm>
          <a:custGeom>
            <a:avLst/>
            <a:gdLst>
              <a:gd name="T0" fmla="*/ 23 w 48"/>
              <a:gd name="T1" fmla="*/ 603 h 603"/>
              <a:gd name="T2" fmla="*/ 48 w 48"/>
              <a:gd name="T3" fmla="*/ 578 h 603"/>
              <a:gd name="T4" fmla="*/ 48 w 48"/>
              <a:gd name="T5" fmla="*/ 0 h 603"/>
              <a:gd name="T6" fmla="*/ 0 w 48"/>
              <a:gd name="T7" fmla="*/ 0 h 603"/>
              <a:gd name="T8" fmla="*/ 0 w 48"/>
              <a:gd name="T9" fmla="*/ 578 h 603"/>
              <a:gd name="T10" fmla="*/ 23 w 48"/>
              <a:gd name="T11" fmla="*/ 603 h 603"/>
              <a:gd name="T12" fmla="*/ 0 w 48"/>
              <a:gd name="T13" fmla="*/ 578 h 603"/>
              <a:gd name="T14" fmla="*/ 0 w 48"/>
              <a:gd name="T15" fmla="*/ 603 h 603"/>
              <a:gd name="T16" fmla="*/ 23 w 48"/>
              <a:gd name="T17" fmla="*/ 603 h 603"/>
              <a:gd name="T18" fmla="*/ 0 w 48"/>
              <a:gd name="T19" fmla="*/ 0 h 603"/>
              <a:gd name="T20" fmla="*/ 48 w 48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8" h="603">
                <a:moveTo>
                  <a:pt x="23" y="603"/>
                </a:moveTo>
                <a:lnTo>
                  <a:pt x="48" y="578"/>
                </a:lnTo>
                <a:lnTo>
                  <a:pt x="48" y="0"/>
                </a:lnTo>
                <a:lnTo>
                  <a:pt x="0" y="0"/>
                </a:lnTo>
                <a:lnTo>
                  <a:pt x="0" y="578"/>
                </a:lnTo>
                <a:lnTo>
                  <a:pt x="23" y="603"/>
                </a:lnTo>
                <a:lnTo>
                  <a:pt x="0" y="578"/>
                </a:lnTo>
                <a:lnTo>
                  <a:pt x="0" y="603"/>
                </a:lnTo>
                <a:lnTo>
                  <a:pt x="23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16" name="Rectangle 220"/>
          <p:cNvSpPr>
            <a:spLocks noChangeArrowheads="1"/>
          </p:cNvSpPr>
          <p:nvPr/>
        </p:nvSpPr>
        <p:spPr bwMode="auto">
          <a:xfrm>
            <a:off x="714375" y="4129088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1981</a:t>
            </a:r>
          </a:p>
        </p:txBody>
      </p:sp>
      <p:sp>
        <p:nvSpPr>
          <p:cNvPr id="4317" name="Rectangle 221"/>
          <p:cNvSpPr>
            <a:spLocks noChangeArrowheads="1"/>
          </p:cNvSpPr>
          <p:nvPr/>
        </p:nvSpPr>
        <p:spPr bwMode="auto">
          <a:xfrm>
            <a:off x="3094038" y="4129088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1982</a:t>
            </a:r>
          </a:p>
        </p:txBody>
      </p:sp>
      <p:sp>
        <p:nvSpPr>
          <p:cNvPr id="4318" name="Rectangle 222"/>
          <p:cNvSpPr>
            <a:spLocks noChangeArrowheads="1"/>
          </p:cNvSpPr>
          <p:nvPr/>
        </p:nvSpPr>
        <p:spPr bwMode="auto">
          <a:xfrm>
            <a:off x="5672138" y="4129088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1983</a:t>
            </a:r>
          </a:p>
        </p:txBody>
      </p:sp>
      <p:sp>
        <p:nvSpPr>
          <p:cNvPr id="4319" name="Rectangle 223"/>
          <p:cNvSpPr>
            <a:spLocks noChangeArrowheads="1"/>
          </p:cNvSpPr>
          <p:nvPr/>
        </p:nvSpPr>
        <p:spPr bwMode="auto">
          <a:xfrm>
            <a:off x="695325" y="3452813"/>
            <a:ext cx="401638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  <a:latin typeface="Calibri" pitchFamily="32" charset="0"/>
              </a:rPr>
              <a:t>AIDS</a:t>
            </a:r>
          </a:p>
        </p:txBody>
      </p:sp>
      <p:sp>
        <p:nvSpPr>
          <p:cNvPr id="4320" name="Rectangle 224"/>
          <p:cNvSpPr>
            <a:spLocks noChangeArrowheads="1"/>
          </p:cNvSpPr>
          <p:nvPr/>
        </p:nvSpPr>
        <p:spPr bwMode="auto">
          <a:xfrm>
            <a:off x="3009900" y="3460750"/>
            <a:ext cx="6000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HTLV-2</a:t>
            </a:r>
          </a:p>
        </p:txBody>
      </p:sp>
      <p:sp>
        <p:nvSpPr>
          <p:cNvPr id="4321" name="Rectangle 225"/>
          <p:cNvSpPr>
            <a:spLocks noChangeArrowheads="1"/>
          </p:cNvSpPr>
          <p:nvPr/>
        </p:nvSpPr>
        <p:spPr bwMode="auto">
          <a:xfrm>
            <a:off x="5881688" y="3452813"/>
            <a:ext cx="30162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HIV</a:t>
            </a:r>
          </a:p>
        </p:txBody>
      </p:sp>
      <p:sp>
        <p:nvSpPr>
          <p:cNvPr id="4322" name="Rectangle 226"/>
          <p:cNvSpPr>
            <a:spLocks noChangeArrowheads="1"/>
          </p:cNvSpPr>
          <p:nvPr/>
        </p:nvSpPr>
        <p:spPr bwMode="auto">
          <a:xfrm>
            <a:off x="7375525" y="4137025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1985</a:t>
            </a:r>
          </a:p>
        </p:txBody>
      </p:sp>
      <p:sp>
        <p:nvSpPr>
          <p:cNvPr id="4323" name="Rectangle 227"/>
          <p:cNvSpPr>
            <a:spLocks noChangeArrowheads="1"/>
          </p:cNvSpPr>
          <p:nvPr/>
        </p:nvSpPr>
        <p:spPr bwMode="auto">
          <a:xfrm>
            <a:off x="7124700" y="3476625"/>
            <a:ext cx="1371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TSP/HAM</a:t>
            </a:r>
          </a:p>
        </p:txBody>
      </p:sp>
      <p:sp>
        <p:nvSpPr>
          <p:cNvPr id="4324" name="Rectangle 228"/>
          <p:cNvSpPr>
            <a:spLocks noChangeArrowheads="1"/>
          </p:cNvSpPr>
          <p:nvPr/>
        </p:nvSpPr>
        <p:spPr bwMode="auto">
          <a:xfrm>
            <a:off x="1677988" y="5838825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1993</a:t>
            </a:r>
          </a:p>
        </p:txBody>
      </p:sp>
      <p:sp>
        <p:nvSpPr>
          <p:cNvPr id="4325" name="Rectangle 229"/>
          <p:cNvSpPr>
            <a:spLocks noChangeArrowheads="1"/>
          </p:cNvSpPr>
          <p:nvPr/>
        </p:nvSpPr>
        <p:spPr bwMode="auto">
          <a:xfrm>
            <a:off x="746125" y="5245100"/>
            <a:ext cx="481012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Início </a:t>
            </a:r>
            <a:r>
              <a:rPr lang="pt-BR" b="1">
                <a:solidFill>
                  <a:srgbClr val="1F1A17"/>
                </a:solidFill>
                <a:latin typeface="Calibri" pitchFamily="32" charset="0"/>
              </a:rPr>
              <a:t>da</a:t>
            </a: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 triagem para anticorpos anti-HTLV-1/2 no Brasil</a:t>
            </a:r>
          </a:p>
        </p:txBody>
      </p:sp>
      <p:sp>
        <p:nvSpPr>
          <p:cNvPr id="4326" name="Rectangle 230"/>
          <p:cNvSpPr>
            <a:spLocks noChangeArrowheads="1"/>
          </p:cNvSpPr>
          <p:nvPr/>
        </p:nvSpPr>
        <p:spPr bwMode="auto">
          <a:xfrm>
            <a:off x="5140325" y="5867400"/>
            <a:ext cx="409575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1F1A17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1F1A17"/>
                </a:solidFill>
                <a:latin typeface="Calibri" pitchFamily="32" charset="0"/>
              </a:rPr>
              <a:t>1997</a:t>
            </a:r>
          </a:p>
        </p:txBody>
      </p:sp>
      <p:sp>
        <p:nvSpPr>
          <p:cNvPr id="4327" name="Text Box 231"/>
          <p:cNvSpPr txBox="1">
            <a:spLocks noChangeArrowheads="1"/>
          </p:cNvSpPr>
          <p:nvPr/>
        </p:nvSpPr>
        <p:spPr bwMode="auto">
          <a:xfrm>
            <a:off x="3657600" y="6096000"/>
            <a:ext cx="398145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1">
              <a:lnSpc>
                <a:spcPct val="100000"/>
              </a:lnSpc>
              <a:spcBef>
                <a:spcPts val="875"/>
              </a:spcBef>
              <a:buFont typeface="Calibri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pt-BR" sz="14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Amb HTLV Emílio Ribas, São Paulo</a:t>
            </a:r>
          </a:p>
        </p:txBody>
      </p:sp>
      <p:sp>
        <p:nvSpPr>
          <p:cNvPr id="4328" name="Rectangle 232"/>
          <p:cNvSpPr>
            <a:spLocks noChangeArrowheads="1"/>
          </p:cNvSpPr>
          <p:nvPr/>
        </p:nvSpPr>
        <p:spPr bwMode="auto">
          <a:xfrm flipV="1">
            <a:off x="684213" y="3808413"/>
            <a:ext cx="954087" cy="211137"/>
          </a:xfrm>
          <a:prstGeom prst="rect">
            <a:avLst/>
          </a:prstGeom>
          <a:solidFill>
            <a:srgbClr val="E7791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29" name="AutoShape 233"/>
          <p:cNvSpPr>
            <a:spLocks noChangeArrowheads="1"/>
          </p:cNvSpPr>
          <p:nvPr/>
        </p:nvSpPr>
        <p:spPr bwMode="auto">
          <a:xfrm>
            <a:off x="1619250" y="3789363"/>
            <a:ext cx="19050" cy="238125"/>
          </a:xfrm>
          <a:custGeom>
            <a:avLst/>
            <a:gdLst>
              <a:gd name="T0" fmla="*/ 24 w 49"/>
              <a:gd name="T1" fmla="*/ 603 h 603"/>
              <a:gd name="T2" fmla="*/ 49 w 49"/>
              <a:gd name="T3" fmla="*/ 578 h 603"/>
              <a:gd name="T4" fmla="*/ 49 w 49"/>
              <a:gd name="T5" fmla="*/ 0 h 603"/>
              <a:gd name="T6" fmla="*/ 0 w 49"/>
              <a:gd name="T7" fmla="*/ 0 h 603"/>
              <a:gd name="T8" fmla="*/ 0 w 49"/>
              <a:gd name="T9" fmla="*/ 578 h 603"/>
              <a:gd name="T10" fmla="*/ 24 w 49"/>
              <a:gd name="T11" fmla="*/ 603 h 603"/>
              <a:gd name="T12" fmla="*/ 0 w 49"/>
              <a:gd name="T13" fmla="*/ 578 h 603"/>
              <a:gd name="T14" fmla="*/ 0 w 49"/>
              <a:gd name="T15" fmla="*/ 603 h 603"/>
              <a:gd name="T16" fmla="*/ 24 w 49"/>
              <a:gd name="T17" fmla="*/ 603 h 603"/>
              <a:gd name="T18" fmla="*/ 0 w 49"/>
              <a:gd name="T19" fmla="*/ 0 h 603"/>
              <a:gd name="T20" fmla="*/ 49 w 49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9" h="603">
                <a:moveTo>
                  <a:pt x="24" y="603"/>
                </a:moveTo>
                <a:lnTo>
                  <a:pt x="49" y="578"/>
                </a:lnTo>
                <a:lnTo>
                  <a:pt x="49" y="0"/>
                </a:lnTo>
                <a:lnTo>
                  <a:pt x="0" y="0"/>
                </a:lnTo>
                <a:lnTo>
                  <a:pt x="0" y="578"/>
                </a:lnTo>
                <a:lnTo>
                  <a:pt x="24" y="603"/>
                </a:lnTo>
                <a:lnTo>
                  <a:pt x="0" y="578"/>
                </a:lnTo>
                <a:lnTo>
                  <a:pt x="0" y="603"/>
                </a:lnTo>
                <a:lnTo>
                  <a:pt x="24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330" name="Group 234"/>
          <p:cNvGrpSpPr>
            <a:grpSpLocks/>
          </p:cNvGrpSpPr>
          <p:nvPr/>
        </p:nvGrpSpPr>
        <p:grpSpPr bwMode="auto">
          <a:xfrm>
            <a:off x="1543050" y="1624013"/>
            <a:ext cx="6205538" cy="1114425"/>
            <a:chOff x="972" y="1023"/>
            <a:chExt cx="3909" cy="702"/>
          </a:xfrm>
        </p:grpSpPr>
        <p:sp>
          <p:nvSpPr>
            <p:cNvPr id="4331" name="Rectangle 235"/>
            <p:cNvSpPr>
              <a:spLocks noChangeArrowheads="1"/>
            </p:cNvSpPr>
            <p:nvPr/>
          </p:nvSpPr>
          <p:spPr bwMode="auto">
            <a:xfrm>
              <a:off x="3350" y="1573"/>
              <a:ext cx="25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1F1A17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1F1A17"/>
                  </a:solidFill>
                  <a:latin typeface="Calibri" pitchFamily="32" charset="0"/>
                </a:rPr>
                <a:t>1977</a:t>
              </a:r>
            </a:p>
          </p:txBody>
        </p:sp>
        <p:sp>
          <p:nvSpPr>
            <p:cNvPr id="4332" name="Rectangle 236"/>
            <p:cNvSpPr>
              <a:spLocks noChangeArrowheads="1"/>
            </p:cNvSpPr>
            <p:nvPr/>
          </p:nvSpPr>
          <p:spPr bwMode="auto">
            <a:xfrm>
              <a:off x="4583" y="1573"/>
              <a:ext cx="25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1F1A17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1F1A17"/>
                  </a:solidFill>
                  <a:latin typeface="Calibri" pitchFamily="32" charset="0"/>
                </a:rPr>
                <a:t>1980</a:t>
              </a:r>
            </a:p>
          </p:txBody>
        </p:sp>
        <p:sp>
          <p:nvSpPr>
            <p:cNvPr id="4333" name="Rectangle 237"/>
            <p:cNvSpPr>
              <a:spLocks noChangeArrowheads="1"/>
            </p:cNvSpPr>
            <p:nvPr/>
          </p:nvSpPr>
          <p:spPr bwMode="auto">
            <a:xfrm>
              <a:off x="972" y="1023"/>
              <a:ext cx="488" cy="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1F1A17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1F1A17"/>
                  </a:solidFill>
                  <a:latin typeface="Calibri" pitchFamily="32" charset="0"/>
                </a:rPr>
                <a:t>Sarcoma </a:t>
              </a:r>
            </a:p>
            <a:p>
              <a:pPr>
                <a:lnSpc>
                  <a:spcPct val="100000"/>
                </a:lnSpc>
                <a:buClr>
                  <a:srgbClr val="1F1A17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1F1A17"/>
                  </a:solidFill>
                  <a:latin typeface="Calibri" pitchFamily="32" charset="0"/>
                </a:rPr>
                <a:t>de Rous </a:t>
              </a:r>
            </a:p>
          </p:txBody>
        </p:sp>
        <p:sp>
          <p:nvSpPr>
            <p:cNvPr id="4334" name="Rectangle 238"/>
            <p:cNvSpPr>
              <a:spLocks noChangeArrowheads="1"/>
            </p:cNvSpPr>
            <p:nvPr/>
          </p:nvSpPr>
          <p:spPr bwMode="auto">
            <a:xfrm>
              <a:off x="2847" y="1152"/>
              <a:ext cx="1250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000000"/>
                  </a:solidFill>
                  <a:latin typeface="Calibri" pitchFamily="32" charset="0"/>
                </a:rPr>
                <a:t>ATL- Leucemia de cels T</a:t>
              </a:r>
            </a:p>
          </p:txBody>
        </p:sp>
        <p:sp>
          <p:nvSpPr>
            <p:cNvPr id="4335" name="Rectangle 239"/>
            <p:cNvSpPr>
              <a:spLocks noChangeArrowheads="1"/>
            </p:cNvSpPr>
            <p:nvPr/>
          </p:nvSpPr>
          <p:spPr bwMode="auto">
            <a:xfrm>
              <a:off x="4504" y="1152"/>
              <a:ext cx="37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000000"/>
                  </a:solidFill>
                  <a:latin typeface="Calibri" pitchFamily="32" charset="0"/>
                </a:rPr>
                <a:t>HTLV-1</a:t>
              </a:r>
            </a:p>
          </p:txBody>
        </p:sp>
        <p:sp>
          <p:nvSpPr>
            <p:cNvPr id="4336" name="Rectangle 240"/>
            <p:cNvSpPr>
              <a:spLocks noChangeArrowheads="1"/>
            </p:cNvSpPr>
            <p:nvPr/>
          </p:nvSpPr>
          <p:spPr bwMode="auto">
            <a:xfrm>
              <a:off x="993" y="1567"/>
              <a:ext cx="258" cy="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1F1A17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1F1A17"/>
                  </a:solidFill>
                  <a:latin typeface="Calibri" pitchFamily="32" charset="0"/>
                </a:rPr>
                <a:t>1911</a:t>
              </a:r>
            </a:p>
          </p:txBody>
        </p:sp>
        <p:sp>
          <p:nvSpPr>
            <p:cNvPr id="4337" name="AutoShape 241"/>
            <p:cNvSpPr>
              <a:spLocks noChangeArrowheads="1"/>
            </p:cNvSpPr>
            <p:nvPr/>
          </p:nvSpPr>
          <p:spPr bwMode="auto">
            <a:xfrm>
              <a:off x="1099" y="1372"/>
              <a:ext cx="12" cy="150"/>
            </a:xfrm>
            <a:custGeom>
              <a:avLst/>
              <a:gdLst>
                <a:gd name="T0" fmla="*/ 24 w 49"/>
                <a:gd name="T1" fmla="*/ 603 h 603"/>
                <a:gd name="T2" fmla="*/ 49 w 49"/>
                <a:gd name="T3" fmla="*/ 578 h 603"/>
                <a:gd name="T4" fmla="*/ 49 w 49"/>
                <a:gd name="T5" fmla="*/ 0 h 603"/>
                <a:gd name="T6" fmla="*/ 0 w 49"/>
                <a:gd name="T7" fmla="*/ 0 h 603"/>
                <a:gd name="T8" fmla="*/ 0 w 49"/>
                <a:gd name="T9" fmla="*/ 578 h 603"/>
                <a:gd name="T10" fmla="*/ 24 w 49"/>
                <a:gd name="T11" fmla="*/ 603 h 603"/>
                <a:gd name="T12" fmla="*/ 0 w 49"/>
                <a:gd name="T13" fmla="*/ 578 h 603"/>
                <a:gd name="T14" fmla="*/ 0 w 49"/>
                <a:gd name="T15" fmla="*/ 603 h 603"/>
                <a:gd name="T16" fmla="*/ 24 w 49"/>
                <a:gd name="T17" fmla="*/ 603 h 603"/>
                <a:gd name="T18" fmla="*/ 0 w 49"/>
                <a:gd name="T19" fmla="*/ 0 h 603"/>
                <a:gd name="T20" fmla="*/ 49 w 49"/>
                <a:gd name="T21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49" h="603">
                  <a:moveTo>
                    <a:pt x="24" y="603"/>
                  </a:moveTo>
                  <a:lnTo>
                    <a:pt x="49" y="578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24" y="603"/>
                  </a:lnTo>
                  <a:lnTo>
                    <a:pt x="0" y="578"/>
                  </a:lnTo>
                  <a:lnTo>
                    <a:pt x="0" y="603"/>
                  </a:lnTo>
                  <a:lnTo>
                    <a:pt x="24" y="60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338" name="AutoShape 242"/>
          <p:cNvSpPr>
            <a:spLocks noChangeArrowheads="1"/>
          </p:cNvSpPr>
          <p:nvPr/>
        </p:nvSpPr>
        <p:spPr bwMode="auto">
          <a:xfrm>
            <a:off x="1839913" y="5564188"/>
            <a:ext cx="19050" cy="238125"/>
          </a:xfrm>
          <a:custGeom>
            <a:avLst/>
            <a:gdLst>
              <a:gd name="T0" fmla="*/ 24 w 49"/>
              <a:gd name="T1" fmla="*/ 603 h 603"/>
              <a:gd name="T2" fmla="*/ 49 w 49"/>
              <a:gd name="T3" fmla="*/ 578 h 603"/>
              <a:gd name="T4" fmla="*/ 49 w 49"/>
              <a:gd name="T5" fmla="*/ 0 h 603"/>
              <a:gd name="T6" fmla="*/ 0 w 49"/>
              <a:gd name="T7" fmla="*/ 0 h 603"/>
              <a:gd name="T8" fmla="*/ 0 w 49"/>
              <a:gd name="T9" fmla="*/ 578 h 603"/>
              <a:gd name="T10" fmla="*/ 24 w 49"/>
              <a:gd name="T11" fmla="*/ 603 h 603"/>
              <a:gd name="T12" fmla="*/ 0 w 49"/>
              <a:gd name="T13" fmla="*/ 578 h 603"/>
              <a:gd name="T14" fmla="*/ 0 w 49"/>
              <a:gd name="T15" fmla="*/ 603 h 603"/>
              <a:gd name="T16" fmla="*/ 24 w 49"/>
              <a:gd name="T17" fmla="*/ 603 h 603"/>
              <a:gd name="T18" fmla="*/ 0 w 49"/>
              <a:gd name="T19" fmla="*/ 0 h 603"/>
              <a:gd name="T20" fmla="*/ 49 w 49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9" h="603">
                <a:moveTo>
                  <a:pt x="24" y="603"/>
                </a:moveTo>
                <a:lnTo>
                  <a:pt x="49" y="578"/>
                </a:lnTo>
                <a:lnTo>
                  <a:pt x="49" y="0"/>
                </a:lnTo>
                <a:lnTo>
                  <a:pt x="0" y="0"/>
                </a:lnTo>
                <a:lnTo>
                  <a:pt x="0" y="578"/>
                </a:lnTo>
                <a:lnTo>
                  <a:pt x="24" y="603"/>
                </a:lnTo>
                <a:lnTo>
                  <a:pt x="0" y="578"/>
                </a:lnTo>
                <a:lnTo>
                  <a:pt x="0" y="603"/>
                </a:lnTo>
                <a:lnTo>
                  <a:pt x="24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39" name="AutoShape 243"/>
          <p:cNvSpPr>
            <a:spLocks noChangeArrowheads="1"/>
          </p:cNvSpPr>
          <p:nvPr/>
        </p:nvSpPr>
        <p:spPr bwMode="auto">
          <a:xfrm>
            <a:off x="5334000" y="5576888"/>
            <a:ext cx="19050" cy="238125"/>
          </a:xfrm>
          <a:custGeom>
            <a:avLst/>
            <a:gdLst>
              <a:gd name="T0" fmla="*/ 24 w 49"/>
              <a:gd name="T1" fmla="*/ 603 h 603"/>
              <a:gd name="T2" fmla="*/ 49 w 49"/>
              <a:gd name="T3" fmla="*/ 578 h 603"/>
              <a:gd name="T4" fmla="*/ 49 w 49"/>
              <a:gd name="T5" fmla="*/ 0 h 603"/>
              <a:gd name="T6" fmla="*/ 0 w 49"/>
              <a:gd name="T7" fmla="*/ 0 h 603"/>
              <a:gd name="T8" fmla="*/ 0 w 49"/>
              <a:gd name="T9" fmla="*/ 578 h 603"/>
              <a:gd name="T10" fmla="*/ 24 w 49"/>
              <a:gd name="T11" fmla="*/ 603 h 603"/>
              <a:gd name="T12" fmla="*/ 0 w 49"/>
              <a:gd name="T13" fmla="*/ 578 h 603"/>
              <a:gd name="T14" fmla="*/ 0 w 49"/>
              <a:gd name="T15" fmla="*/ 603 h 603"/>
              <a:gd name="T16" fmla="*/ 24 w 49"/>
              <a:gd name="T17" fmla="*/ 603 h 603"/>
              <a:gd name="T18" fmla="*/ 0 w 49"/>
              <a:gd name="T19" fmla="*/ 0 h 603"/>
              <a:gd name="T20" fmla="*/ 49 w 49"/>
              <a:gd name="T2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49" h="603">
                <a:moveTo>
                  <a:pt x="24" y="603"/>
                </a:moveTo>
                <a:lnTo>
                  <a:pt x="49" y="578"/>
                </a:lnTo>
                <a:lnTo>
                  <a:pt x="49" y="0"/>
                </a:lnTo>
                <a:lnTo>
                  <a:pt x="0" y="0"/>
                </a:lnTo>
                <a:lnTo>
                  <a:pt x="0" y="578"/>
                </a:lnTo>
                <a:lnTo>
                  <a:pt x="24" y="603"/>
                </a:lnTo>
                <a:lnTo>
                  <a:pt x="0" y="578"/>
                </a:lnTo>
                <a:lnTo>
                  <a:pt x="0" y="603"/>
                </a:lnTo>
                <a:lnTo>
                  <a:pt x="24" y="60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Achados clínicos e histopatológicos da ATL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863" y="1619250"/>
            <a:ext cx="5248275" cy="490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11863" y="6281738"/>
            <a:ext cx="26638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Ohshima et al. Cancer Sci 2007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LESÕES CUTÂNEAS ASSOCIADAS AO HTLV-1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83300" y="6237288"/>
            <a:ext cx="26638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Ohshima et al. Cancer Sci 2007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844675"/>
            <a:ext cx="8315325" cy="380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223963"/>
            <a:ext cx="5219700" cy="536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CURVA DE SOBREVIDA DAS LESÕES NOS LINFONODOS ASSOCIADAS AO HTLV-1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156325" y="6281738"/>
            <a:ext cx="26638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Ohshima et al. Cancer Sci 2007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EXEMPLO DO JAPÃO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800" y="1665288"/>
            <a:ext cx="77724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100000"/>
              </a:lnSpc>
              <a:spcBef>
                <a:spcPts val="888"/>
              </a:spcBef>
              <a:spcAft>
                <a:spcPts val="28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Mais de 1.2 milhões de portadores, com 800 casos de ATL diagnosticados a cada ano;</a:t>
            </a:r>
          </a:p>
          <a:p>
            <a:pPr marL="331788" indent="-331788">
              <a:lnSpc>
                <a:spcPct val="100000"/>
              </a:lnSpc>
              <a:spcBef>
                <a:spcPts val="888"/>
              </a:spcBef>
              <a:spcAft>
                <a:spcPts val="28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Risco de ATL em homens 6.6% e 2.1% nas mulheres;</a:t>
            </a:r>
          </a:p>
          <a:p>
            <a:pPr marL="331788" indent="-331788">
              <a:lnSpc>
                <a:spcPct val="100000"/>
              </a:lnSpc>
              <a:spcBef>
                <a:spcPts val="888"/>
              </a:spcBef>
              <a:spcAft>
                <a:spcPts val="28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 smtClean="0">
                <a:solidFill>
                  <a:srgbClr val="000000"/>
                </a:solidFill>
                <a:latin typeface="Calibri" pitchFamily="32" charset="0"/>
              </a:rPr>
              <a:t>HAM/TSP, </a:t>
            </a: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risco entre 2% a 0.25% ao longo da vida;</a:t>
            </a:r>
          </a:p>
          <a:p>
            <a:pPr marL="331788" indent="-331788">
              <a:lnSpc>
                <a:spcPct val="100000"/>
              </a:lnSpc>
              <a:spcBef>
                <a:spcPts val="1163"/>
              </a:spcBef>
              <a:spcAft>
                <a:spcPts val="575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Evolução:</a:t>
            </a:r>
          </a:p>
          <a:p>
            <a:pPr marL="331788" indent="-331788">
              <a:lnSpc>
                <a:spcPct val="100000"/>
              </a:lnSpc>
              <a:spcBef>
                <a:spcPts val="888"/>
              </a:spcBef>
              <a:spcAft>
                <a:spcPts val="28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Prevalência de HTLV-1 na década de 80: 20-30% da população de </a:t>
            </a:r>
            <a:r>
              <a:rPr lang="pt-BR" sz="2200" dirty="0" err="1">
                <a:solidFill>
                  <a:srgbClr val="000000"/>
                </a:solidFill>
                <a:latin typeface="Calibri" pitchFamily="32" charset="0"/>
              </a:rPr>
              <a:t>Okinawa</a:t>
            </a:r>
            <a:endParaRPr lang="pt-BR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31788" indent="-331788">
              <a:lnSpc>
                <a:spcPct val="100000"/>
              </a:lnSpc>
              <a:spcBef>
                <a:spcPts val="1163"/>
              </a:spcBef>
              <a:spcAft>
                <a:spcPts val="575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 dirty="0">
                <a:solidFill>
                  <a:srgbClr val="000000"/>
                </a:solidFill>
                <a:latin typeface="Calibri" pitchFamily="32" charset="0"/>
              </a:rPr>
              <a:t>Prevalência nos anos 2000: 4% após triagem em banco de sangue; aconselhamento do (a) parceiro (a); Triagem no Pré-natal?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480300" y="6286500"/>
            <a:ext cx="11112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Masao, 2005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HAM/TSP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46138" y="1546225"/>
            <a:ext cx="7737475" cy="254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70000"/>
              </a:lnSpc>
              <a:spcBef>
                <a:spcPts val="1925"/>
              </a:spcBef>
              <a:spcAft>
                <a:spcPts val="6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1-5% infectados</a:t>
            </a: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spcAft>
                <a:spcPts val="6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Sexo feminino mais acometido</a:t>
            </a: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spcAft>
                <a:spcPts val="6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Terceira e quarta décadas de vida</a:t>
            </a: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spcAft>
                <a:spcPts val="600"/>
              </a:spcAft>
              <a:buClr>
                <a:srgbClr val="FF6600"/>
              </a:buClr>
              <a:buFont typeface="Calibri" pitchFamily="32" charset="0"/>
              <a:buNone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endParaRPr lang="pt-BR" sz="2200" b="1">
              <a:solidFill>
                <a:srgbClr val="000000"/>
              </a:solidFill>
              <a:latin typeface="Calibri" pitchFamily="32" charset="0"/>
            </a:endParaRP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spcAft>
                <a:spcPts val="600"/>
              </a:spcAft>
              <a:buClr>
                <a:srgbClr val="FF6600"/>
              </a:buClr>
              <a:buFont typeface="Calibri" pitchFamily="32" charset="0"/>
              <a:buNone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endParaRPr lang="pt-BR" sz="22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57250" y="3106738"/>
            <a:ext cx="7769225" cy="332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ts val="167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Paraparesia espástica proximal e progressiva</a:t>
            </a:r>
          </a:p>
          <a:p>
            <a:pPr marL="276225" indent="-276225">
              <a:lnSpc>
                <a:spcPct val="90000"/>
              </a:lnSpc>
              <a:spcBef>
                <a:spcPts val="167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Dor lombar </a:t>
            </a: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Sinais de liberação piramidal </a:t>
            </a:r>
          </a:p>
          <a:p>
            <a:pPr marL="733425" lvl="2" indent="-276225">
              <a:lnSpc>
                <a:spcPct val="70000"/>
              </a:lnSpc>
              <a:spcBef>
                <a:spcPts val="1925"/>
              </a:spcBef>
              <a:buClr>
                <a:srgbClr val="FF6600"/>
              </a:buClr>
              <a:buFont typeface="Lucida Grande" charset="0"/>
              <a:buChar char="−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Hiperreflexia, clônus e sinal de Babinski</a:t>
            </a:r>
          </a:p>
          <a:p>
            <a:pPr marL="276225" indent="-276225">
              <a:lnSpc>
                <a:spcPct val="7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Bexiga neurogênica</a:t>
            </a:r>
          </a:p>
          <a:p>
            <a:pPr marL="276225" indent="-276225">
              <a:lnSpc>
                <a:spcPct val="11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Corticorterapia, antiretrovirais, plasmaférese, gamaglobulina, inteferon α, ácido valpróico, heparina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HAM/TSP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87425" y="1319213"/>
            <a:ext cx="6770688" cy="93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87425" y="2398713"/>
            <a:ext cx="6770688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385888"/>
            <a:ext cx="7885112" cy="455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916238" y="4787900"/>
            <a:ext cx="1079500" cy="858838"/>
          </a:xfrm>
          <a:prstGeom prst="rect">
            <a:avLst/>
          </a:prstGeom>
          <a:solidFill>
            <a:srgbClr val="C0504D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</a:rPr>
              <a:t>HAM-TSP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35488" y="4751388"/>
            <a:ext cx="1979612" cy="546100"/>
          </a:xfrm>
          <a:prstGeom prst="rect">
            <a:avLst/>
          </a:prstGeom>
          <a:solidFill>
            <a:srgbClr val="C0504D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0000"/>
                </a:solidFill>
              </a:rPr>
              <a:t>ASSINTOMÁTICO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FF"/>
                </a:solidFill>
              </a:rPr>
              <a:t>HAM/TSP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75" y="1978025"/>
            <a:ext cx="538480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12850" y="1700213"/>
            <a:ext cx="6562725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FF0000"/>
                </a:solidFill>
                <a:latin typeface="Calibri" pitchFamily="32" charset="0"/>
              </a:rPr>
              <a:t>CARGA PROVIRAL DE HTLV-1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ANÁLISE MULTIVARIADA DOS FATORES ENVOLVIDOS NA HAM/TSP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863600" y="1439863"/>
            <a:ext cx="7451725" cy="4894262"/>
            <a:chOff x="544" y="907"/>
            <a:chExt cx="4694" cy="3083"/>
          </a:xfrm>
        </p:grpSpPr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44" y="907"/>
              <a:ext cx="2058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Característica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602" y="907"/>
              <a:ext cx="1426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i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OR (95% CI)</a:t>
              </a:r>
              <a:r>
                <a:rPr lang="ar-SA" sz="2000" b="1" i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 b="1" i="1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027" y="907"/>
              <a:ext cx="1211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i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P value</a:t>
              </a: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44" y="1113"/>
              <a:ext cx="2058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Idade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602" y="1113"/>
              <a:ext cx="1426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1.03 (1.00-1.06)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027" y="1113"/>
              <a:ext cx="1211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0.04</a:t>
              </a: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44" y="1318"/>
              <a:ext cx="2058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Gênero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602" y="1318"/>
              <a:ext cx="142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0.94 (0.41-2.16)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4027" y="1318"/>
              <a:ext cx="1211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0.89</a:t>
              </a: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544" y="1523"/>
              <a:ext cx="2058" cy="4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Carga proviral de HTLV-1 cópias/10</a:t>
              </a:r>
              <a:r>
                <a:rPr lang="en-US" sz="2000" b="1" baseline="30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4</a:t>
              </a: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 PBMC</a:t>
              </a: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2602" y="1523"/>
              <a:ext cx="1426" cy="4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4027" y="1523"/>
              <a:ext cx="1211" cy="4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544" y="1935"/>
              <a:ext cx="2058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&lt;200</a:t>
              </a: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602" y="1935"/>
              <a:ext cx="1426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</a:t>
              </a: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4027" y="1935"/>
              <a:ext cx="1211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-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44" y="2140"/>
              <a:ext cx="2058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≥200</a:t>
              </a: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2602" y="2140"/>
              <a:ext cx="1426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4.62 (2.06 – 10.34)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pt-BR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4027" y="2140"/>
              <a:ext cx="1211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0.001</a:t>
              </a: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544" y="2346"/>
              <a:ext cx="2058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rs12979860</a:t>
              </a: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2602" y="2346"/>
              <a:ext cx="142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4027" y="2346"/>
              <a:ext cx="1211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44" y="2551"/>
              <a:ext cx="2058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TT</a:t>
              </a: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602" y="2551"/>
              <a:ext cx="1426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0.16 (0.02 – 1.40)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pt-BR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4027" y="2551"/>
              <a:ext cx="1211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0.10</a:t>
              </a: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544" y="2756"/>
              <a:ext cx="2058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CT</a:t>
              </a: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2602" y="2756"/>
              <a:ext cx="1426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1.52 (0.61 – 3.78)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4027" y="2756"/>
              <a:ext cx="1211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0.36</a:t>
              </a: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544" y="2963"/>
              <a:ext cx="2058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CC</a:t>
              </a: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2602" y="2963"/>
              <a:ext cx="1426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</a:t>
              </a: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027" y="2963"/>
              <a:ext cx="1211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-</a:t>
              </a: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544" y="3168"/>
              <a:ext cx="2058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rs8099917</a:t>
              </a: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2602" y="3168"/>
              <a:ext cx="1426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027" y="3168"/>
              <a:ext cx="1211" cy="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544" y="3374"/>
              <a:ext cx="2058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GG</a:t>
              </a: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2602" y="3374"/>
              <a:ext cx="1426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6.25 (1.22 – 32.00)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4027" y="3374"/>
              <a:ext cx="1211" cy="205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0.03</a:t>
              </a: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544" y="3579"/>
              <a:ext cx="2058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GT</a:t>
              </a: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2602" y="3579"/>
              <a:ext cx="1426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1.13 (0.48 – 2.68)</a:t>
              </a:r>
              <a:r>
                <a:rPr lang="ar-SA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‏</a:t>
              </a:r>
              <a:endParaRPr lang="en-US" sz="2000">
                <a:solidFill>
                  <a:srgbClr val="000000"/>
                </a:solidFill>
                <a:latin typeface="Calibri" pitchFamily="32" charset="0"/>
                <a:cs typeface="Calibri" pitchFamily="32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4027" y="3579"/>
              <a:ext cx="1211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0.78</a:t>
              </a: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44" y="3784"/>
              <a:ext cx="2058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just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TT</a:t>
              </a: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602" y="3784"/>
              <a:ext cx="1426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 anchor="ctr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1</a:t>
              </a: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4027" y="3784"/>
              <a:ext cx="1211" cy="206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algn="ctr">
                <a:lnSpc>
                  <a:spcPct val="115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>
                  <a:solidFill>
                    <a:srgbClr val="000000"/>
                  </a:solidFill>
                  <a:latin typeface="Calibri" pitchFamily="32" charset="0"/>
                  <a:cs typeface="Calibri" pitchFamily="32" charset="0"/>
                </a:rPr>
                <a:t>-</a:t>
              </a:r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544" y="1113"/>
              <a:ext cx="469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544" y="907"/>
              <a:ext cx="469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544" y="3990"/>
              <a:ext cx="469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6375400" y="6392863"/>
            <a:ext cx="1449388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>
                <a:solidFill>
                  <a:srgbClr val="000000"/>
                </a:solidFill>
              </a:rPr>
              <a:t>Assone et al. 2012</a:t>
            </a:r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7019925" y="5394325"/>
            <a:ext cx="720725" cy="360363"/>
          </a:xfrm>
          <a:prstGeom prst="ellipse">
            <a:avLst/>
          </a:prstGeom>
          <a:noFill/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6994525" y="3397250"/>
            <a:ext cx="720725" cy="360363"/>
          </a:xfrm>
          <a:prstGeom prst="ellipse">
            <a:avLst/>
          </a:prstGeom>
          <a:noFill/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TERAPIAS ANTI-HAM/TSP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65113" y="1476375"/>
            <a:ext cx="8050212" cy="4976813"/>
            <a:chOff x="167" y="930"/>
            <a:chExt cx="5071" cy="3135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67" y="930"/>
              <a:ext cx="3663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 algn="ctr">
                <a:lnSpc>
                  <a:spcPct val="100000"/>
                </a:lnSpc>
                <a:buFont typeface="Arial Black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en-US" b="1" i="1">
                  <a:solidFill>
                    <a:srgbClr val="000000"/>
                  </a:solidFill>
                  <a:latin typeface="Arial Black" pitchFamily="32" charset="0"/>
                  <a:cs typeface="Times New Roman" pitchFamily="16" charset="0"/>
                </a:rPr>
                <a:t>TERAPIAS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830" y="930"/>
              <a:ext cx="1409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 algn="ctr">
                <a:lnSpc>
                  <a:spcPct val="100000"/>
                </a:lnSpc>
                <a:buFont typeface="Arial Black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en-US" b="1" i="1">
                  <a:solidFill>
                    <a:srgbClr val="000000"/>
                  </a:solidFill>
                  <a:latin typeface="Arial Black" pitchFamily="32" charset="0"/>
                  <a:cs typeface="Times New Roman" pitchFamily="16" charset="0"/>
                </a:rPr>
                <a:t>BIBLIOGRAFIA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67" y="1135"/>
              <a:ext cx="366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en-US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Corticoterapia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830" y="1135"/>
              <a:ext cx="140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en-US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[5, 6, 13, 14, 31-33]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67" y="1361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Interferon </a:t>
              </a:r>
              <a:r>
                <a:rPr lang="en-US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α</a:t>
              </a: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3830" y="1361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[5, 32, 34-36]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67" y="1586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Antiretrovirais 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830" y="1586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[37-40]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67" y="1811"/>
              <a:ext cx="366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Azatioprina, ciclosporina , Ciclofosfamida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830" y="1811"/>
              <a:ext cx="140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[32, 41]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67" y="2037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Imunoglobulina endovenosa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830" y="2037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[42, 43]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67" y="2262"/>
              <a:ext cx="3663" cy="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Anticorpos monoclonais (Anti-TNF </a:t>
              </a:r>
              <a:r>
                <a:rPr lang="en-US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α</a:t>
              </a: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,Anti- CD25, Anti moléculas de adesão).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830" y="2262"/>
              <a:ext cx="1409" cy="4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[44, 45]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67" y="2713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Pentoxifilina</a:t>
              </a:r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830" y="2713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[46, 47]</a:t>
              </a:r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167" y="2938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Vitamina C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830" y="2938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[48]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167" y="3163"/>
              <a:ext cx="366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Danazol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830" y="3163"/>
              <a:ext cx="140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[32, 42, 43, 49]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67" y="3389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Chá Verde</a:t>
              </a:r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3830" y="3389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[50]</a:t>
              </a:r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167" y="3614"/>
              <a:ext cx="366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Lactobaccilus Vivos</a:t>
              </a:r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830" y="3614"/>
              <a:ext cx="140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[51]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167" y="3840"/>
              <a:ext cx="3663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14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Plasmaférese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3830" y="3840"/>
              <a:ext cx="1409" cy="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8760" tIns="0" rIns="68760" bIns="0"/>
            <a:lstStyle/>
            <a:p>
              <a:pPr marL="228600">
                <a:lnSpc>
                  <a:spcPct val="100000"/>
                </a:lnSpc>
                <a:buFont typeface="Verdana" pitchFamily="32" charset="0"/>
                <a:buNone/>
                <a:tabLst>
                  <a:tab pos="228600" algn="l"/>
                  <a:tab pos="676275" algn="l"/>
                  <a:tab pos="1125538" algn="l"/>
                  <a:tab pos="1574800" algn="l"/>
                  <a:tab pos="2024063" algn="l"/>
                  <a:tab pos="2473325" algn="l"/>
                  <a:tab pos="2922588" algn="l"/>
                  <a:tab pos="3371850" algn="l"/>
                  <a:tab pos="3821113" algn="l"/>
                  <a:tab pos="4270375" algn="l"/>
                  <a:tab pos="4719638" algn="l"/>
                  <a:tab pos="5168900" algn="l"/>
                  <a:tab pos="5618163" algn="l"/>
                  <a:tab pos="6067425" algn="l"/>
                  <a:tab pos="6516688" algn="l"/>
                  <a:tab pos="6965950" algn="l"/>
                  <a:tab pos="7415213" algn="l"/>
                  <a:tab pos="7864475" algn="l"/>
                  <a:tab pos="8313738" algn="l"/>
                  <a:tab pos="8763000" algn="l"/>
                  <a:tab pos="9212263" algn="l"/>
                </a:tabLst>
              </a:pPr>
              <a:r>
                <a:rPr lang="pt-BR" sz="800" b="1">
                  <a:solidFill>
                    <a:srgbClr val="000000"/>
                  </a:solidFill>
                  <a:latin typeface="Verdana" pitchFamily="32" charset="0"/>
                  <a:cs typeface="Times New Roman" pitchFamily="16" charset="0"/>
                </a:rPr>
                <a:t>[52]</a:t>
              </a: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3830" y="930"/>
              <a:ext cx="1" cy="3135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67" y="1135"/>
              <a:ext cx="507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167" y="930"/>
              <a:ext cx="5072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167" y="4065"/>
              <a:ext cx="5072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864350" y="6453188"/>
            <a:ext cx="1023938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>
                <a:solidFill>
                  <a:srgbClr val="000000"/>
                </a:solidFill>
              </a:rPr>
              <a:t>Croda,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HAM/TSP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" y="12112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FF0000"/>
                </a:solidFill>
                <a:latin typeface="Calibri" pitchFamily="32" charset="0"/>
              </a:rPr>
              <a:t>Uso do solumedrol (1g/ev) e melhora de 25% na escala de incapacidade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170113"/>
            <a:ext cx="6659563" cy="398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34188" y="6165850"/>
            <a:ext cx="1550987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Croda et al.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Descoberta do Vírus Linfotrópicos de Células T Humanas 1 e 2, os primeiros retrovírus humanos identificados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2514600" y="1628775"/>
            <a:ext cx="1911350" cy="2249488"/>
            <a:chOff x="1584" y="1026"/>
            <a:chExt cx="1204" cy="1417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026"/>
              <a:ext cx="1205" cy="1376"/>
            </a:xfrm>
            <a:prstGeom prst="rect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584" y="2251"/>
              <a:ext cx="912" cy="193"/>
            </a:xfrm>
            <a:prstGeom prst="rect">
              <a:avLst/>
            </a:prstGeom>
            <a:solidFill>
              <a:srgbClr val="EEECE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alibri" pitchFamily="32" charset="0"/>
                </a:rPr>
                <a:t>Mitsuaki Yoshida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39750" y="1557338"/>
            <a:ext cx="1604963" cy="2246312"/>
            <a:chOff x="340" y="981"/>
            <a:chExt cx="1011" cy="1415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981"/>
              <a:ext cx="1012" cy="1386"/>
            </a:xfrm>
            <a:prstGeom prst="rect">
              <a:avLst/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40" y="2204"/>
              <a:ext cx="715" cy="193"/>
            </a:xfrm>
            <a:prstGeom prst="rect">
              <a:avLst/>
            </a:prstGeom>
            <a:solidFill>
              <a:srgbClr val="EEECE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alibri" pitchFamily="32" charset="0"/>
                </a:rPr>
                <a:t>Robert Gallo</a:t>
              </a:r>
            </a:p>
          </p:txBody>
        </p:sp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 l="12230"/>
          <a:stretch>
            <a:fillRect/>
          </a:stretch>
        </p:blipFill>
        <p:spPr bwMode="auto">
          <a:xfrm>
            <a:off x="0" y="554038"/>
            <a:ext cx="920750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987675" y="5521325"/>
            <a:ext cx="2286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  <a:latin typeface="Calibri" pitchFamily="32" charset="0"/>
              </a:rPr>
              <a:t>1983 | H</a:t>
            </a:r>
            <a:r>
              <a:rPr lang="pt-BR" sz="1600" b="1">
                <a:solidFill>
                  <a:srgbClr val="000000"/>
                </a:solidFill>
                <a:latin typeface="Calibri" pitchFamily="32" charset="0"/>
              </a:rPr>
              <a:t>IV discovery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4117975"/>
            <a:ext cx="1712912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517775" y="5691188"/>
            <a:ext cx="3378200" cy="85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  <a:cs typeface="Times New Roman" pitchFamily="16" charset="0"/>
              </a:rPr>
              <a:t>F Barre-Sinoussi, J Chermann, </a:t>
            </a:r>
            <a:br>
              <a:rPr lang="fr-FR">
                <a:solidFill>
                  <a:srgbClr val="000000"/>
                </a:solidFill>
                <a:cs typeface="Times New Roman" pitchFamily="16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6" charset="0"/>
              </a:rPr>
              <a:t>L Montagnier, others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575" y="3857625"/>
            <a:ext cx="2232025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006850"/>
            <a:ext cx="2305050" cy="15303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991225" y="6489700"/>
            <a:ext cx="9223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Malta CR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HAM/TSP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4038" y="2090738"/>
            <a:ext cx="8229600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100000"/>
              </a:lnSpc>
              <a:spcBef>
                <a:spcPts val="7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800">
                <a:solidFill>
                  <a:srgbClr val="000000"/>
                </a:solidFill>
                <a:latin typeface="Calibri" pitchFamily="32" charset="0"/>
              </a:rPr>
              <a:t>43 pacientes foram envolvidos nesse estudo:</a:t>
            </a:r>
          </a:p>
          <a:p>
            <a:pPr marL="331788" indent="-331788">
              <a:lnSpc>
                <a:spcPct val="10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800">
                <a:solidFill>
                  <a:srgbClr val="000000"/>
                </a:solidFill>
                <a:latin typeface="Calibri" pitchFamily="32" charset="0"/>
              </a:rPr>
              <a:t>- 20 somente com corticóide</a:t>
            </a:r>
          </a:p>
          <a:p>
            <a:pPr marL="331788" indent="-331788">
              <a:lnSpc>
                <a:spcPct val="10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800">
                <a:solidFill>
                  <a:srgbClr val="000000"/>
                </a:solidFill>
                <a:latin typeface="Calibri" pitchFamily="32" charset="0"/>
              </a:rPr>
              <a:t>- 13 com corticóide + ácido valpróico </a:t>
            </a:r>
          </a:p>
          <a:p>
            <a:pPr marL="331788" indent="-331788">
              <a:lnSpc>
                <a:spcPct val="10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800">
                <a:solidFill>
                  <a:srgbClr val="000000"/>
                </a:solidFill>
                <a:latin typeface="Calibri" pitchFamily="32" charset="0"/>
              </a:rPr>
              <a:t>- 10 somente com ácido valpróico</a:t>
            </a:r>
          </a:p>
          <a:p>
            <a:pPr marL="331788" indent="-331788">
              <a:lnSpc>
                <a:spcPct val="100000"/>
              </a:lnSpc>
              <a:spcBef>
                <a:spcPts val="7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800">
                <a:solidFill>
                  <a:srgbClr val="000000"/>
                </a:solidFill>
                <a:latin typeface="Calibri" pitchFamily="32" charset="0"/>
              </a:rPr>
              <a:t>Não houve modificação nos escores das escalas neurológicas, com exceção do relato de melhora na obstipação intestinal após 48 semanas de seguimento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962775" y="6021388"/>
            <a:ext cx="133032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="1">
                <a:solidFill>
                  <a:srgbClr val="000000"/>
                </a:solidFill>
              </a:rPr>
              <a:t>Smid et al. 2010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" y="1211263"/>
            <a:ext cx="8229600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FF0000"/>
                </a:solidFill>
                <a:latin typeface="Calibri" pitchFamily="32" charset="0"/>
              </a:rPr>
              <a:t>Uso do ácido valpróico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HTLV-1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2355850"/>
            <a:ext cx="8229600" cy="217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10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3200">
                <a:solidFill>
                  <a:srgbClr val="333333"/>
                </a:solidFill>
                <a:latin typeface="Calibri" pitchFamily="32" charset="0"/>
              </a:rPr>
              <a:t>Doenças inflamatórias: Dermatite seborréica, xerose, ictiose adqurida, DIH...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7200" y="1189038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FF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FF0000"/>
                </a:solidFill>
                <a:latin typeface="Calibri" pitchFamily="32" charset="0"/>
              </a:rPr>
              <a:t>Outras síndromes clínicas associadas ao HTLV-1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47FF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27100" y="219075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>
                <a:solidFill>
                  <a:srgbClr val="000000"/>
                </a:solidFill>
                <a:latin typeface="Calibri" pitchFamily="32" charset="0"/>
              </a:rPr>
              <a:t>Ambulatório de HTLV do IIER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31875" y="2390775"/>
            <a:ext cx="6564313" cy="387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Equipe multidisciplinar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717 pacientes avaliados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360 com infecção pelo HTLV-1 confirmada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88 com diagnóstico de HAM/TSP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Reavaliações programadas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Assintomáticos </a:t>
            </a:r>
            <a:r>
              <a:rPr lang="en-US" sz="2000" b="1">
                <a:solidFill>
                  <a:srgbClr val="000000"/>
                </a:solidFill>
              </a:rPr>
              <a:t>–</a:t>
            </a:r>
            <a:r>
              <a:rPr lang="pt-BR" sz="2000" b="1">
                <a:solidFill>
                  <a:srgbClr val="000000"/>
                </a:solidFill>
              </a:rPr>
              <a:t> semestral ou anual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HAM/TSP </a:t>
            </a:r>
            <a:r>
              <a:rPr lang="en-US" sz="2000" b="1">
                <a:solidFill>
                  <a:srgbClr val="000000"/>
                </a:solidFill>
              </a:rPr>
              <a:t>–</a:t>
            </a:r>
            <a:r>
              <a:rPr lang="pt-BR" sz="2000" b="1">
                <a:solidFill>
                  <a:srgbClr val="000000"/>
                </a:solidFill>
              </a:rPr>
              <a:t> 2 a 3 meses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5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Coleta de exames e estocagem de soro seriadas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Linfoproliferação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Char char="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000" b="1">
                <a:solidFill>
                  <a:srgbClr val="000000"/>
                </a:solidFill>
              </a:rPr>
              <a:t>Carga proviral</a:t>
            </a:r>
          </a:p>
          <a:p>
            <a:pPr marL="731838" lvl="1" indent="-274638">
              <a:lnSpc>
                <a:spcPct val="90000"/>
              </a:lnSpc>
              <a:spcBef>
                <a:spcPts val="800"/>
              </a:spcBef>
              <a:buClr>
                <a:srgbClr val="333333"/>
              </a:buClr>
              <a:buSzPct val="70000"/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 b="1">
              <a:solidFill>
                <a:srgbClr val="000000"/>
              </a:solidFill>
            </a:endParaRPr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2127250" y="1319213"/>
            <a:ext cx="5399088" cy="893762"/>
            <a:chOff x="1340" y="831"/>
            <a:chExt cx="3401" cy="563"/>
          </a:xfrm>
        </p:grpSpPr>
        <p:grpSp>
          <p:nvGrpSpPr>
            <p:cNvPr id="34824" name="Group 8"/>
            <p:cNvGrpSpPr>
              <a:grpSpLocks/>
            </p:cNvGrpSpPr>
            <p:nvPr/>
          </p:nvGrpSpPr>
          <p:grpSpPr bwMode="auto">
            <a:xfrm>
              <a:off x="1429" y="831"/>
              <a:ext cx="3194" cy="401"/>
              <a:chOff x="1429" y="831"/>
              <a:chExt cx="3194" cy="401"/>
            </a:xfrm>
          </p:grpSpPr>
          <p:pic>
            <p:nvPicPr>
              <p:cNvPr id="34825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29" y="831"/>
                <a:ext cx="3195" cy="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34826" name="Text Box 10"/>
              <p:cNvSpPr txBox="1">
                <a:spLocks noChangeArrowheads="1"/>
              </p:cNvSpPr>
              <p:nvPr/>
            </p:nvSpPr>
            <p:spPr bwMode="auto">
              <a:xfrm>
                <a:off x="1431" y="934"/>
                <a:ext cx="3071" cy="1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340" y="1192"/>
              <a:ext cx="432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500" b="1">
                  <a:solidFill>
                    <a:srgbClr val="000000"/>
                  </a:solidFill>
                  <a:latin typeface="Franklin Gothic Book" pitchFamily="32" charset="0"/>
                </a:rPr>
                <a:t>1997</a:t>
              </a:r>
            </a:p>
          </p:txBody>
        </p:sp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4188" y="1192"/>
              <a:ext cx="554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500" b="1">
                  <a:solidFill>
                    <a:srgbClr val="000000"/>
                  </a:solidFill>
                  <a:latin typeface="Franklin Gothic Book" pitchFamily="32" charset="0"/>
                </a:rPr>
                <a:t>2012...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DERMATITE INFECTIVA ASSOCIADA AO HTLV-1 (DIH)</a:t>
            </a:r>
            <a:r>
              <a:rPr lang="ar-SA" b="1">
                <a:solidFill>
                  <a:srgbClr val="0047FF"/>
                </a:solidFill>
                <a:cs typeface="Arial" charset="0"/>
              </a:rPr>
              <a:t>‏</a:t>
            </a:r>
            <a:endParaRPr lang="pt-BR" b="1">
              <a:solidFill>
                <a:srgbClr val="0047FF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20725" y="3584575"/>
            <a:ext cx="7467600" cy="209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120000"/>
              </a:lnSpc>
              <a:spcBef>
                <a:spcPts val="1925"/>
              </a:spcBef>
              <a:spcAft>
                <a:spcPts val="12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Crianças jamaicanas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spcAft>
                <a:spcPts val="12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Eczema crônico, exudativo, infectado e recidivante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spcAft>
                <a:spcPts val="1200"/>
              </a:spcAft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ATB (sulfametoxazol+trimetropin), corticóides tópicos 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1603375" y="1741488"/>
            <a:ext cx="5927725" cy="981075"/>
            <a:chOff x="1010" y="1097"/>
            <a:chExt cx="3734" cy="618"/>
          </a:xfrm>
        </p:grpSpPr>
        <p:grpSp>
          <p:nvGrpSpPr>
            <p:cNvPr id="36871" name="Group 7"/>
            <p:cNvGrpSpPr>
              <a:grpSpLocks/>
            </p:cNvGrpSpPr>
            <p:nvPr/>
          </p:nvGrpSpPr>
          <p:grpSpPr bwMode="auto">
            <a:xfrm>
              <a:off x="1029" y="1097"/>
              <a:ext cx="2086" cy="177"/>
              <a:chOff x="1029" y="1097"/>
              <a:chExt cx="2086" cy="177"/>
            </a:xfrm>
          </p:grpSpPr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029" y="1102"/>
                <a:ext cx="372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1F1A17"/>
                    </a:solidFill>
                    <a:latin typeface="Calibri" pitchFamily="32" charset="0"/>
                  </a:rPr>
                  <a:t>Sweet</a:t>
                </a:r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2436" y="1097"/>
                <a:ext cx="680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1F1A17"/>
                    </a:solidFill>
                    <a:latin typeface="Calibri" pitchFamily="32" charset="0"/>
                  </a:rPr>
                  <a:t>La Grenade</a:t>
                </a:r>
              </a:p>
            </p:txBody>
          </p:sp>
        </p:grpSp>
        <p:grpSp>
          <p:nvGrpSpPr>
            <p:cNvPr id="36874" name="Group 10"/>
            <p:cNvGrpSpPr>
              <a:grpSpLocks/>
            </p:cNvGrpSpPr>
            <p:nvPr/>
          </p:nvGrpSpPr>
          <p:grpSpPr bwMode="auto">
            <a:xfrm>
              <a:off x="1010" y="1106"/>
              <a:ext cx="3734" cy="609"/>
              <a:chOff x="1010" y="1106"/>
              <a:chExt cx="3734" cy="609"/>
            </a:xfrm>
          </p:grpSpPr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>
                <a:off x="1010" y="1518"/>
                <a:ext cx="3579" cy="19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6876" name="Group 12"/>
              <p:cNvGrpSpPr>
                <a:grpSpLocks/>
              </p:cNvGrpSpPr>
              <p:nvPr/>
            </p:nvGrpSpPr>
            <p:grpSpPr bwMode="auto">
              <a:xfrm>
                <a:off x="1176" y="1340"/>
                <a:ext cx="3388" cy="135"/>
                <a:chOff x="1176" y="1340"/>
                <a:chExt cx="3388" cy="135"/>
              </a:xfrm>
            </p:grpSpPr>
            <p:sp>
              <p:nvSpPr>
                <p:cNvPr id="36877" name="AutoShape 13"/>
                <p:cNvSpPr>
                  <a:spLocks noChangeArrowheads="1"/>
                </p:cNvSpPr>
                <p:nvPr/>
              </p:nvSpPr>
              <p:spPr bwMode="auto">
                <a:xfrm>
                  <a:off x="1176" y="1340"/>
                  <a:ext cx="1621" cy="136"/>
                </a:xfrm>
                <a:custGeom>
                  <a:avLst/>
                  <a:gdLst>
                    <a:gd name="T0" fmla="*/ 0 w 7325"/>
                    <a:gd name="T1" fmla="*/ 0 h 542"/>
                    <a:gd name="T2" fmla="*/ 2442 w 7325"/>
                    <a:gd name="T3" fmla="*/ 0 h 542"/>
                    <a:gd name="T4" fmla="*/ 4884 w 7325"/>
                    <a:gd name="T5" fmla="*/ 0 h 542"/>
                    <a:gd name="T6" fmla="*/ 7325 w 7325"/>
                    <a:gd name="T7" fmla="*/ 0 h 542"/>
                    <a:gd name="T8" fmla="*/ 7325 w 7325"/>
                    <a:gd name="T9" fmla="*/ 542 h 542"/>
                    <a:gd name="T10" fmla="*/ 4884 w 7325"/>
                    <a:gd name="T11" fmla="*/ 542 h 542"/>
                    <a:gd name="T12" fmla="*/ 2442 w 7325"/>
                    <a:gd name="T13" fmla="*/ 542 h 542"/>
                    <a:gd name="T14" fmla="*/ 0 w 7325"/>
                    <a:gd name="T15" fmla="*/ 542 h 542"/>
                    <a:gd name="T16" fmla="*/ 0 w 7325"/>
                    <a:gd name="T17" fmla="*/ 0 h 542"/>
                    <a:gd name="T18" fmla="*/ 0 w 7325"/>
                    <a:gd name="T19" fmla="*/ 0 h 542"/>
                    <a:gd name="T20" fmla="*/ 0 w 7325"/>
                    <a:gd name="T21" fmla="*/ 0 h 542"/>
                    <a:gd name="T22" fmla="*/ 7325 w 7325"/>
                    <a:gd name="T23" fmla="*/ 542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7325" h="542">
                      <a:moveTo>
                        <a:pt x="0" y="0"/>
                      </a:moveTo>
                      <a:lnTo>
                        <a:pt x="2442" y="0"/>
                      </a:lnTo>
                      <a:lnTo>
                        <a:pt x="4884" y="0"/>
                      </a:lnTo>
                      <a:lnTo>
                        <a:pt x="7325" y="0"/>
                      </a:lnTo>
                      <a:lnTo>
                        <a:pt x="7325" y="542"/>
                      </a:lnTo>
                      <a:lnTo>
                        <a:pt x="4884" y="542"/>
                      </a:lnTo>
                      <a:lnTo>
                        <a:pt x="2442" y="542"/>
                      </a:lnTo>
                      <a:lnTo>
                        <a:pt x="0" y="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CC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878" name="AutoShape 14"/>
                <p:cNvSpPr>
                  <a:spLocks noChangeArrowheads="1"/>
                </p:cNvSpPr>
                <p:nvPr/>
              </p:nvSpPr>
              <p:spPr bwMode="auto">
                <a:xfrm>
                  <a:off x="2798" y="1340"/>
                  <a:ext cx="1767" cy="136"/>
                </a:xfrm>
                <a:custGeom>
                  <a:avLst/>
                  <a:gdLst>
                    <a:gd name="T0" fmla="*/ 0 w 7325"/>
                    <a:gd name="T1" fmla="*/ 0 h 542"/>
                    <a:gd name="T2" fmla="*/ 2442 w 7325"/>
                    <a:gd name="T3" fmla="*/ 0 h 542"/>
                    <a:gd name="T4" fmla="*/ 4884 w 7325"/>
                    <a:gd name="T5" fmla="*/ 0 h 542"/>
                    <a:gd name="T6" fmla="*/ 7325 w 7325"/>
                    <a:gd name="T7" fmla="*/ 0 h 542"/>
                    <a:gd name="T8" fmla="*/ 7325 w 7325"/>
                    <a:gd name="T9" fmla="*/ 542 h 542"/>
                    <a:gd name="T10" fmla="*/ 4884 w 7325"/>
                    <a:gd name="T11" fmla="*/ 542 h 542"/>
                    <a:gd name="T12" fmla="*/ 2442 w 7325"/>
                    <a:gd name="T13" fmla="*/ 542 h 542"/>
                    <a:gd name="T14" fmla="*/ 0 w 7325"/>
                    <a:gd name="T15" fmla="*/ 542 h 542"/>
                    <a:gd name="T16" fmla="*/ 0 w 7325"/>
                    <a:gd name="T17" fmla="*/ 0 h 542"/>
                    <a:gd name="T18" fmla="*/ 0 w 7325"/>
                    <a:gd name="T19" fmla="*/ 0 h 542"/>
                    <a:gd name="T20" fmla="*/ 7325 w 7325"/>
                    <a:gd name="T21" fmla="*/ 542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T18" t="T19" r="T20" b="T21"/>
                  <a:pathLst>
                    <a:path w="7325" h="542">
                      <a:moveTo>
                        <a:pt x="0" y="0"/>
                      </a:moveTo>
                      <a:lnTo>
                        <a:pt x="2442" y="0"/>
                      </a:lnTo>
                      <a:lnTo>
                        <a:pt x="4884" y="0"/>
                      </a:lnTo>
                      <a:lnTo>
                        <a:pt x="7325" y="0"/>
                      </a:lnTo>
                      <a:lnTo>
                        <a:pt x="7325" y="542"/>
                      </a:lnTo>
                      <a:lnTo>
                        <a:pt x="4884" y="542"/>
                      </a:lnTo>
                      <a:lnTo>
                        <a:pt x="2442" y="542"/>
                      </a:lnTo>
                      <a:lnTo>
                        <a:pt x="0" y="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CC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6879" name="Line 15"/>
              <p:cNvSpPr>
                <a:spLocks noChangeShapeType="1"/>
              </p:cNvSpPr>
              <p:nvPr/>
            </p:nvSpPr>
            <p:spPr bwMode="auto">
              <a:xfrm>
                <a:off x="1177" y="1340"/>
                <a:ext cx="1" cy="11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9865" dir="634411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0" name="Line 16"/>
              <p:cNvSpPr>
                <a:spLocks noChangeShapeType="1"/>
              </p:cNvSpPr>
              <p:nvPr/>
            </p:nvSpPr>
            <p:spPr bwMode="auto">
              <a:xfrm>
                <a:off x="2802" y="1342"/>
                <a:ext cx="1" cy="113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9865" dir="634411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1" name="Line 17"/>
              <p:cNvSpPr>
                <a:spLocks noChangeShapeType="1"/>
              </p:cNvSpPr>
              <p:nvPr/>
            </p:nvSpPr>
            <p:spPr bwMode="auto">
              <a:xfrm>
                <a:off x="4410" y="1346"/>
                <a:ext cx="1" cy="114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9865" dir="634411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2" name="Line 18"/>
              <p:cNvSpPr>
                <a:spLocks noChangeShapeType="1"/>
              </p:cNvSpPr>
              <p:nvPr/>
            </p:nvSpPr>
            <p:spPr bwMode="auto">
              <a:xfrm>
                <a:off x="3450" y="1347"/>
                <a:ext cx="1" cy="113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9865" dir="634411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/>
            </p:nvSpPr>
            <p:spPr bwMode="auto">
              <a:xfrm>
                <a:off x="1043" y="1523"/>
                <a:ext cx="258" cy="1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600" b="1">
                    <a:solidFill>
                      <a:srgbClr val="1F1A17"/>
                    </a:solidFill>
                    <a:latin typeface="Calibri" pitchFamily="32" charset="0"/>
                  </a:rPr>
                  <a:t>1966</a:t>
                </a:r>
              </a:p>
            </p:txBody>
          </p:sp>
          <p:sp>
            <p:nvSpPr>
              <p:cNvPr id="36884" name="Rectangle 20"/>
              <p:cNvSpPr>
                <a:spLocks noChangeArrowheads="1"/>
              </p:cNvSpPr>
              <p:nvPr/>
            </p:nvSpPr>
            <p:spPr bwMode="auto">
              <a:xfrm>
                <a:off x="2677" y="1532"/>
                <a:ext cx="258" cy="1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600" b="1">
                    <a:solidFill>
                      <a:srgbClr val="1F1A17"/>
                    </a:solidFill>
                    <a:latin typeface="Calibri" pitchFamily="32" charset="0"/>
                  </a:rPr>
                  <a:t>1990</a:t>
                </a:r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/>
            </p:nvSpPr>
            <p:spPr bwMode="auto">
              <a:xfrm>
                <a:off x="3321" y="1532"/>
                <a:ext cx="258" cy="1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600" b="1">
                    <a:solidFill>
                      <a:srgbClr val="1F1A17"/>
                    </a:solidFill>
                    <a:latin typeface="Calibri" pitchFamily="32" charset="0"/>
                  </a:rPr>
                  <a:t>1998</a:t>
                </a:r>
              </a:p>
            </p:txBody>
          </p:sp>
          <p:sp>
            <p:nvSpPr>
              <p:cNvPr id="36886" name="Rectangle 22"/>
              <p:cNvSpPr>
                <a:spLocks noChangeArrowheads="1"/>
              </p:cNvSpPr>
              <p:nvPr/>
            </p:nvSpPr>
            <p:spPr bwMode="auto">
              <a:xfrm>
                <a:off x="4286" y="1532"/>
                <a:ext cx="258" cy="1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sz="1600" b="1">
                    <a:solidFill>
                      <a:srgbClr val="1F1A17"/>
                    </a:solidFill>
                    <a:latin typeface="Calibri" pitchFamily="32" charset="0"/>
                  </a:rPr>
                  <a:t>2010</a:t>
                </a:r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/>
            </p:nvSpPr>
            <p:spPr bwMode="auto">
              <a:xfrm>
                <a:off x="3217" y="1106"/>
                <a:ext cx="680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1F1A17"/>
                    </a:solidFill>
                    <a:latin typeface="Calibri" pitchFamily="32" charset="0"/>
                  </a:rPr>
                  <a:t>La Grenade</a:t>
                </a:r>
              </a:p>
            </p:txBody>
          </p:sp>
          <p:sp>
            <p:nvSpPr>
              <p:cNvPr id="36888" name="Rectangle 24"/>
              <p:cNvSpPr>
                <a:spLocks noChangeArrowheads="1"/>
              </p:cNvSpPr>
              <p:nvPr/>
            </p:nvSpPr>
            <p:spPr bwMode="auto">
              <a:xfrm>
                <a:off x="4061" y="1106"/>
                <a:ext cx="684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rgbClr val="1F1A17"/>
                  </a:buClr>
                  <a:buFont typeface="Calibri" pitchFamily="32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pt-BR" b="1">
                    <a:solidFill>
                      <a:srgbClr val="1F1A17"/>
                    </a:solidFill>
                    <a:latin typeface="Calibri" pitchFamily="32" charset="0"/>
                  </a:rPr>
                  <a:t>Bittencourt</a:t>
                </a:r>
              </a:p>
            </p:txBody>
          </p:sp>
        </p:grpSp>
      </p:grp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575425" y="6381750"/>
            <a:ext cx="2454275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000000"/>
                </a:solidFill>
              </a:rPr>
              <a:t>Okajima et al. 2012. Tese doutorado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DOENÇAS DERMATOLÓGICAS EM INFECTADOS PELO HTLV-'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7975" y="3254375"/>
            <a:ext cx="8475663" cy="896938"/>
          </a:xfrm>
          <a:prstGeom prst="rect">
            <a:avLst/>
          </a:prstGeom>
          <a:solidFill>
            <a:srgbClr val="800000">
              <a:alpha val="14999"/>
            </a:srgbClr>
          </a:soli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812925"/>
            <a:ext cx="8680450" cy="416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75425" y="6561138"/>
            <a:ext cx="2454275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000000"/>
                </a:solidFill>
              </a:rPr>
              <a:t>Okajima et al. 2012. Tese doutorado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DERMATITE INFECTIVA DO ADULTO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2420938" y="1954213"/>
            <a:ext cx="4432300" cy="3533775"/>
            <a:chOff x="1525" y="1231"/>
            <a:chExt cx="2792" cy="2226"/>
          </a:xfrm>
        </p:grpSpPr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5" y="1231"/>
              <a:ext cx="2793" cy="2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525" y="1231"/>
              <a:ext cx="2793" cy="2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443538" y="6537325"/>
            <a:ext cx="2454275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000000"/>
                </a:solidFill>
              </a:rPr>
              <a:t>Okajima et al. 2012. Tese doutorado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DERMATITE INFECTIVA DO ADULTO: UMA NOVA SÍNDROME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ASSOCIADA AO HTLV-1 ?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788" y="2106613"/>
            <a:ext cx="2874962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350" y="1565275"/>
            <a:ext cx="3021013" cy="215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13" y="3843338"/>
            <a:ext cx="1839912" cy="265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364288" y="6326188"/>
            <a:ext cx="2454275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000000"/>
                </a:solidFill>
              </a:rPr>
              <a:t>Okajima et al. 2012. Tese doutorado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CARGA PROVIRAL, LPA E MANIFESTAÇÕES CLÍNICAS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95325" y="1365250"/>
            <a:ext cx="85423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Doenças graves </a:t>
            </a:r>
            <a:r>
              <a:rPr lang="pt-BR" sz="2200" b="1">
                <a:solidFill>
                  <a:srgbClr val="000000"/>
                </a:solidFill>
                <a:latin typeface="Symbol" pitchFamily="16" charset="2"/>
              </a:rPr>
              <a:t></a:t>
            </a: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 carga proviral e LPA maiores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Manifestações clínicas como um espectro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1358900" y="2846388"/>
            <a:ext cx="6418263" cy="1236662"/>
            <a:chOff x="856" y="1793"/>
            <a:chExt cx="4043" cy="779"/>
          </a:xfrm>
        </p:grpSpPr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" y="1793"/>
              <a:ext cx="4044" cy="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951" y="1854"/>
              <a:ext cx="3858" cy="6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6202363" y="3097213"/>
            <a:ext cx="1322387" cy="674687"/>
            <a:chOff x="3907" y="1951"/>
            <a:chExt cx="833" cy="425"/>
          </a:xfrm>
        </p:grpSpPr>
        <p:pic>
          <p:nvPicPr>
            <p:cNvPr id="4301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9" y="1951"/>
              <a:ext cx="726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3907" y="1961"/>
              <a:ext cx="834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  <a:latin typeface="Franklin Gothic Book" pitchFamily="32" charset="0"/>
                </a:rPr>
                <a:t>HAM/TSP</a:t>
              </a:r>
            </a:p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  <a:latin typeface="Franklin Gothic Book" pitchFamily="32" charset="0"/>
                </a:rPr>
                <a:t>ATL</a:t>
              </a:r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3568700" y="3103563"/>
            <a:ext cx="2211388" cy="674687"/>
            <a:chOff x="2248" y="1955"/>
            <a:chExt cx="1393" cy="425"/>
          </a:xfrm>
        </p:grpSpPr>
        <p:pic>
          <p:nvPicPr>
            <p:cNvPr id="4302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3" y="1955"/>
              <a:ext cx="1141" cy="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48" y="1964"/>
              <a:ext cx="1394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  <a:latin typeface="Franklin Gothic Book" pitchFamily="32" charset="0"/>
                </a:rPr>
                <a:t>Doença cutânea</a:t>
              </a:r>
            </a:p>
            <a:p>
              <a:pPr algn="ctr"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  <a:latin typeface="Franklin Gothic Book" pitchFamily="32" charset="0"/>
                </a:rPr>
                <a:t>Uveíte</a:t>
              </a:r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1368425" y="3267075"/>
            <a:ext cx="2125663" cy="395288"/>
            <a:chOff x="862" y="2058"/>
            <a:chExt cx="1339" cy="249"/>
          </a:xfrm>
        </p:grpSpPr>
        <p:pic>
          <p:nvPicPr>
            <p:cNvPr id="4302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5" y="2058"/>
              <a:ext cx="1071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862" y="2068"/>
              <a:ext cx="134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Franklin Gothic Book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  <a:latin typeface="Franklin Gothic Book" pitchFamily="32" charset="0"/>
                </a:rPr>
                <a:t>Assintomáticos</a:t>
              </a:r>
            </a:p>
          </p:txBody>
        </p:sp>
      </p:grp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38" y="4133850"/>
            <a:ext cx="3590925" cy="242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3025" y="4552950"/>
            <a:ext cx="4803775" cy="148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6980238" y="4505325"/>
            <a:ext cx="1816100" cy="157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8733" dir="399266" algn="ctr" rotWithShape="0">
              <a:srgbClr val="FFFFFF">
                <a:alpha val="50027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5275263" y="4592638"/>
            <a:ext cx="3478212" cy="157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8733" dir="399266" algn="ctr" rotWithShape="0">
              <a:srgbClr val="FFFFFF">
                <a:alpha val="50027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581400" y="4702175"/>
            <a:ext cx="5214938" cy="1577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08733" dir="399266" algn="ctr" rotWithShape="0">
              <a:srgbClr val="FFFFFF">
                <a:alpha val="50027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75425" y="6381750"/>
            <a:ext cx="2454275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000000"/>
                </a:solidFill>
              </a:rPr>
              <a:t>Okajima et al. 2012. Tese doutorado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47FF"/>
                </a:solidFill>
              </a:rPr>
              <a:t>CONCLUSÃO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01675" y="1368425"/>
            <a:ext cx="8367713" cy="542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Alta prevalência de manifestações cutâneas em infectados pelo HTLV-1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Associação com aumento da carga proviral e não da LPA </a:t>
            </a:r>
          </a:p>
          <a:p>
            <a:pPr marL="788988" lvl="1" indent="-331788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Symbol" pitchFamily="16" charset="2"/>
              <a:buChar char="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Espectro da doença?</a:t>
            </a:r>
          </a:p>
          <a:p>
            <a:pPr marL="788988" lvl="1" indent="-331788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Symbol" pitchFamily="16" charset="2"/>
              <a:buChar char="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Doença “subclínica” e subdiagnosticada?</a:t>
            </a:r>
          </a:p>
          <a:p>
            <a:pPr marL="788988" lvl="1" indent="-331788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Symbol" pitchFamily="16" charset="2"/>
              <a:buChar char="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Evolução para HAM/TSP ou ATL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Char char="•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</a:rPr>
              <a:t>Estudos de coorte</a:t>
            </a:r>
          </a:p>
          <a:p>
            <a:pPr marL="788988" lvl="1" indent="-331788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Lucida Grande" charset="0"/>
              <a:buChar char="-"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2" charset="0"/>
                <a:cs typeface="Arial" charset="0"/>
              </a:rPr>
              <a:t>Comportamento dinâmico ou estático?</a:t>
            </a:r>
          </a:p>
          <a:p>
            <a:pPr marL="276225" indent="-276225">
              <a:lnSpc>
                <a:spcPct val="120000"/>
              </a:lnSpc>
              <a:spcBef>
                <a:spcPts val="1925"/>
              </a:spcBef>
              <a:buClr>
                <a:srgbClr val="FF6600"/>
              </a:buClr>
              <a:buFont typeface="Calibri" pitchFamily="32" charset="0"/>
              <a:buNone/>
              <a:tabLst>
                <a:tab pos="276225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  <a:tab pos="9259888" algn="l"/>
              </a:tabLst>
            </a:pPr>
            <a:endParaRPr lang="pt-BR" sz="2200" b="1">
              <a:solidFill>
                <a:srgbClr val="000000"/>
              </a:solidFill>
              <a:latin typeface="Calibri" pitchFamily="32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NÍVEIS PARA OPERACIONALIZAÇÃO DE AÇÕES EM HTLV- Modelo esquemático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511300"/>
            <a:ext cx="4500562" cy="5148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 flipH="1" flipV="1">
            <a:off x="1511300" y="1547813"/>
            <a:ext cx="900113" cy="4679950"/>
          </a:xfrm>
          <a:prstGeom prst="rtTriangle">
            <a:avLst/>
          </a:prstGeom>
          <a:solidFill>
            <a:srgbClr val="C0E4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flipV="1">
            <a:off x="6911975" y="1511300"/>
            <a:ext cx="863600" cy="4643438"/>
          </a:xfrm>
          <a:prstGeom prst="rtTriangle">
            <a:avLst/>
          </a:prstGeom>
          <a:solidFill>
            <a:srgbClr val="C0E4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TRANSMISSÃO CÉLULA-CÉLULA DO HTLV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825" y="1766888"/>
            <a:ext cx="5686425" cy="384968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887788"/>
            <a:ext cx="2089150" cy="1906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5900" y="6553200"/>
            <a:ext cx="9036050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7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900">
                <a:solidFill>
                  <a:srgbClr val="808080"/>
                </a:solidFill>
                <a:latin typeface="Tahoma" pitchFamily="32" charset="0"/>
              </a:rPr>
              <a:t>Nejmeddine M, Bangham C R M. The HTLV-1 viroligical synapse. Viruses, 2010.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LINHA DE CUIDADO DA PESSOA VIVENDO COM HTLV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1211263"/>
            <a:ext cx="82296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>
                <a:srgbClr val="1F497D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>
                <a:solidFill>
                  <a:srgbClr val="1F497D"/>
                </a:solidFill>
                <a:latin typeface="Calibri" pitchFamily="32" charset="0"/>
              </a:rPr>
              <a:t>PERSPECTIVAS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57200" y="1952625"/>
            <a:ext cx="8229600" cy="456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Dificuldades no diagnóstico laboratorial : WB tem custo elevado e a PCR não está disponível na Rede Pública;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Difícil reconhecimento dos sinais e sintomas neurológicos precoces da HAM/TSP;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Presença de síndromes clínicas na fase “assintomática”, como ex. # pele e mucosas;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Diagnóstico precoce na gestação, principalmente em pessoas de áreas endêmicas;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Centros de referência em HTLV compostos por multiprofissionais capacitados;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Instruir centros de reabilitação no diagnóstico da HAM/TSP; </a:t>
            </a:r>
          </a:p>
          <a:p>
            <a:pPr marL="331788" indent="-331788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200">
                <a:solidFill>
                  <a:srgbClr val="000000"/>
                </a:solidFill>
                <a:latin typeface="Calibri" pitchFamily="32" charset="0"/>
              </a:rPr>
              <a:t>Melhorar o atendimento nos Centros de Reabilitação (Fisioterapia e Terapia Ocupacional)</a:t>
            </a:r>
            <a:r>
              <a:rPr lang="ar-SA" sz="2200">
                <a:solidFill>
                  <a:srgbClr val="000000"/>
                </a:solidFill>
                <a:latin typeface="Calibri" pitchFamily="32" charset="0"/>
                <a:cs typeface="Arial" charset="0"/>
              </a:rPr>
              <a:t>‏</a:t>
            </a:r>
            <a:endParaRPr lang="pt-BR" sz="2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Domínio www.htlv.com.br</a:t>
            </a:r>
          </a:p>
        </p:txBody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1116013" y="1798638"/>
            <a:ext cx="6840537" cy="238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Número de visitas em abril/12: 9161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Impressão de páginas: 20567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Média de visitas/dia: 305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 Média de impressões/dia: 685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429766" y="1411511"/>
            <a:ext cx="42862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Augusto C. </a:t>
            </a:r>
            <a:r>
              <a:rPr lang="pt-BR" b="1" dirty="0" err="1">
                <a:solidFill>
                  <a:schemeClr val="tx1"/>
                </a:solidFill>
              </a:rPr>
              <a:t>Penalva</a:t>
            </a:r>
            <a:r>
              <a:rPr lang="pt-BR" b="1" dirty="0">
                <a:solidFill>
                  <a:schemeClr val="tx1"/>
                </a:solidFill>
              </a:rPr>
              <a:t> de Oliveira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Jerusa </a:t>
            </a:r>
            <a:r>
              <a:rPr lang="pt-BR" b="1" dirty="0" err="1">
                <a:solidFill>
                  <a:schemeClr val="tx1"/>
                </a:solidFill>
              </a:rPr>
              <a:t>Smid</a:t>
            </a: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Jorge Casseb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Médicos </a:t>
            </a:r>
            <a:r>
              <a:rPr lang="pt-BR" b="1" dirty="0">
                <a:solidFill>
                  <a:schemeClr val="tx1"/>
                </a:solidFill>
              </a:rPr>
              <a:t>Residentes do 2º ano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Serviço de coleta do IIER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Hospital Dia e 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Arquivo médico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Enfermagem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Grupo de Neurociências do IIER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5110163" y="1357313"/>
            <a:ext cx="42862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err="1">
                <a:solidFill>
                  <a:schemeClr val="tx1"/>
                </a:solidFill>
              </a:rPr>
              <a:t>Tatiane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Assone</a:t>
            </a: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Karen Gaester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Maria Gonçalves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err="1" smtClean="0">
                <a:solidFill>
                  <a:schemeClr val="tx1"/>
                </a:solidFill>
              </a:rPr>
              <a:t>Ericka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Constatinov</a:t>
            </a:r>
            <a:endParaRPr lang="pt-BR" b="1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>
                <a:solidFill>
                  <a:schemeClr val="tx1"/>
                </a:solidFill>
              </a:rPr>
              <a:t>Daniela Assis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Alberto </a:t>
            </a:r>
            <a:r>
              <a:rPr lang="pt-BR" b="1" dirty="0">
                <a:solidFill>
                  <a:schemeClr val="tx1"/>
                </a:solidFill>
              </a:rPr>
              <a:t>Duarte </a:t>
            </a:r>
          </a:p>
          <a:p>
            <a:pPr marL="342900" indent="-342900">
              <a:spcBef>
                <a:spcPct val="2000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158" name="CaixaDeTexto 6"/>
          <p:cNvSpPr txBox="1">
            <a:spLocks noChangeArrowheads="1"/>
          </p:cNvSpPr>
          <p:nvPr/>
        </p:nvSpPr>
        <p:spPr bwMode="auto">
          <a:xfrm>
            <a:off x="3203575" y="188913"/>
            <a:ext cx="3395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chemeClr val="tx2"/>
                </a:solidFill>
              </a:rPr>
              <a:t>Agradecimentos</a:t>
            </a:r>
          </a:p>
        </p:txBody>
      </p:sp>
      <p:sp>
        <p:nvSpPr>
          <p:cNvPr id="49159" name="CaixaDeTexto 7"/>
          <p:cNvSpPr txBox="1">
            <a:spLocks noChangeArrowheads="1"/>
          </p:cNvSpPr>
          <p:nvPr/>
        </p:nvSpPr>
        <p:spPr bwMode="auto">
          <a:xfrm>
            <a:off x="5292725" y="928688"/>
            <a:ext cx="247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IMTSP/FMUSP/LIM56</a:t>
            </a:r>
          </a:p>
        </p:txBody>
      </p:sp>
      <p:pic>
        <p:nvPicPr>
          <p:cNvPr id="9" name="Picture 6" descr="Logo LIM versão 2"/>
          <p:cNvPicPr>
            <a:picLocks noChangeAspect="1" noChangeArrowheads="1"/>
          </p:cNvPicPr>
          <p:nvPr/>
        </p:nvPicPr>
        <p:blipFill>
          <a:blip r:embed="rId2" cstate="print"/>
          <a:srcRect t="14148" b="22740"/>
          <a:stretch>
            <a:fillRect/>
          </a:stretch>
        </p:blipFill>
        <p:spPr bwMode="auto">
          <a:xfrm>
            <a:off x="6324600" y="4981575"/>
            <a:ext cx="1981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292600"/>
            <a:ext cx="2209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logo2007imtsp cópia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684213" y="5229225"/>
            <a:ext cx="16160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2" descr="039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229225"/>
            <a:ext cx="1835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FORMAS DE TRANSMISSÃO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097088"/>
            <a:ext cx="28797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881188"/>
            <a:ext cx="3132138" cy="297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88" y="2592388"/>
            <a:ext cx="2735262" cy="388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040313"/>
            <a:ext cx="126047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0912" dir="2700000" algn="ctr" rotWithShape="0">
              <a:srgbClr val="808080"/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5616575"/>
            <a:ext cx="900113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0912" dir="2700000" algn="ctr" rotWithShape="0">
              <a:srgbClr val="808080">
                <a:alpha val="50027"/>
              </a:srgbClr>
            </a:outerShdw>
          </a:effec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36525" y="4875213"/>
            <a:ext cx="1879600" cy="928687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900" b="1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Carga viral, sexo sem proteção;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 Múltiplos parceiros;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 Tempo de exposição;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 Ulcerações.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467600" y="6583363"/>
            <a:ext cx="16764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buFont typeface="Lucida Sans Unicode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 b="1">
                <a:solidFill>
                  <a:srgbClr val="000000"/>
                </a:solidFill>
                <a:latin typeface="Lucida Sans Unicode" charset="0"/>
              </a:rPr>
              <a:t>FMUSP – LIM56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157288" y="6075363"/>
            <a:ext cx="1363662" cy="555625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pt-BR" sz="900" b="1">
                <a:solidFill>
                  <a:srgbClr val="000000"/>
                </a:solidFill>
                <a:latin typeface="Comic Sans MS" pitchFamily="64" charset="0"/>
              </a:rPr>
              <a:t>Amamentação;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900" b="1">
                <a:solidFill>
                  <a:srgbClr val="000000"/>
                </a:solidFill>
                <a:latin typeface="Comic Sans MS" pitchFamily="64" charset="0"/>
              </a:rPr>
              <a:t> Transplacentária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469188" y="1379538"/>
            <a:ext cx="1387475" cy="569912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Font typeface="Calibri" pitchFamily="32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 Transfusão produtos celulares infectados;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" b="1">
                <a:solidFill>
                  <a:srgbClr val="000000"/>
                </a:solidFill>
                <a:latin typeface="Comic Sans MS" pitchFamily="64" charset="0"/>
              </a:rPr>
              <a:t> Agulhas contaminadas.</a:t>
            </a:r>
          </a:p>
        </p:txBody>
      </p:sp>
      <p:sp>
        <p:nvSpPr>
          <p:cNvPr id="7182" name="Freeform 14"/>
          <p:cNvSpPr>
            <a:spLocks noChangeArrowheads="1"/>
          </p:cNvSpPr>
          <p:nvPr/>
        </p:nvSpPr>
        <p:spPr bwMode="auto">
          <a:xfrm rot="10800000">
            <a:off x="4000500" y="1411288"/>
            <a:ext cx="1192213" cy="612775"/>
          </a:xfrm>
          <a:custGeom>
            <a:avLst/>
            <a:gdLst>
              <a:gd name="T0" fmla="*/ 183797787 w 21600"/>
              <a:gd name="T1" fmla="*/ 0 h 21600"/>
              <a:gd name="T2" fmla="*/ 0 w 21600"/>
              <a:gd name="T3" fmla="*/ 48297535 h 21600"/>
              <a:gd name="T4" fmla="*/ 183797787 w 21600"/>
              <a:gd name="T5" fmla="*/ 58356316 h 21600"/>
              <a:gd name="T6" fmla="*/ 367595575 w 21600"/>
              <a:gd name="T7" fmla="*/ 48297535 h 21600"/>
              <a:gd name="T8" fmla="*/ 2024 w 21600"/>
              <a:gd name="T9" fmla="*/ 11970 h 21600"/>
              <a:gd name="T10" fmla="*/ 19576 w 21600"/>
              <a:gd name="T11" fmla="*/ 182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0800" y="0"/>
                </a:moveTo>
                <a:lnTo>
                  <a:pt x="6171" y="5829"/>
                </a:lnTo>
                <a:lnTo>
                  <a:pt x="8550" y="5829"/>
                </a:lnTo>
                <a:lnTo>
                  <a:pt x="8550" y="11970"/>
                </a:lnTo>
                <a:lnTo>
                  <a:pt x="4164" y="11970"/>
                </a:lnTo>
                <a:lnTo>
                  <a:pt x="4164" y="8639"/>
                </a:lnTo>
                <a:lnTo>
                  <a:pt x="0" y="15120"/>
                </a:lnTo>
                <a:lnTo>
                  <a:pt x="4164" y="21600"/>
                </a:lnTo>
                <a:lnTo>
                  <a:pt x="4164" y="18269"/>
                </a:lnTo>
                <a:lnTo>
                  <a:pt x="17436" y="18269"/>
                </a:lnTo>
                <a:lnTo>
                  <a:pt x="17436" y="21600"/>
                </a:lnTo>
                <a:lnTo>
                  <a:pt x="21600" y="15120"/>
                </a:lnTo>
                <a:lnTo>
                  <a:pt x="17436" y="8639"/>
                </a:lnTo>
                <a:lnTo>
                  <a:pt x="17436" y="11970"/>
                </a:lnTo>
                <a:lnTo>
                  <a:pt x="13050" y="11970"/>
                </a:lnTo>
                <a:lnTo>
                  <a:pt x="13050" y="5829"/>
                </a:lnTo>
                <a:lnTo>
                  <a:pt x="15429" y="5829"/>
                </a:lnTo>
                <a:close/>
              </a:path>
            </a:pathLst>
          </a:custGeom>
          <a:solidFill>
            <a:srgbClr val="ADABAB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816350" y="2138363"/>
            <a:ext cx="1654175" cy="33655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06666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6666"/>
                </a:solidFill>
                <a:latin typeface="Comic Sans MS" pitchFamily="64" charset="0"/>
              </a:rPr>
              <a:t>VERTICAL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600700" y="1436688"/>
            <a:ext cx="1598613" cy="33655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06666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6666"/>
                </a:solidFill>
                <a:latin typeface="Comic Sans MS" pitchFamily="64" charset="0"/>
              </a:rPr>
              <a:t>SANGUÍNEA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333625" y="1441450"/>
            <a:ext cx="1158875" cy="33655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buClr>
                <a:srgbClr val="006666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6666"/>
                </a:solidFill>
                <a:latin typeface="Comic Sans MS" pitchFamily="64" charset="0"/>
              </a:rPr>
              <a:t>SEXUAL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DISTRIBUIÇÃO GEOGRÁFICA DOS PRINCIPAIS FOCOS DE INFECÇÃO PELO HTLV-1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5900" y="6553200"/>
            <a:ext cx="8423275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900">
                <a:solidFill>
                  <a:srgbClr val="999999"/>
                </a:solidFill>
                <a:latin typeface="Tahoma" pitchFamily="32" charset="0"/>
              </a:rPr>
              <a:t>1. Gessain A et al. Epidemiological aspects and world distribution of HTLV-1 infection. Frontiers in Microbiology 3(Artigo 388): 1-23, 2012.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1736725"/>
            <a:ext cx="5718175" cy="351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2775" y="5435600"/>
            <a:ext cx="370840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HTLV-1 </a:t>
            </a:r>
            <a:r>
              <a:rPr lang="pt-BR" sz="1200" baseline="33000">
                <a:solidFill>
                  <a:srgbClr val="0099FF"/>
                </a:solidFill>
              </a:rPr>
              <a:t>1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6B0094"/>
                </a:solidFill>
              </a:rPr>
              <a:t>Principalmente no </a:t>
            </a:r>
            <a:r>
              <a:rPr lang="pt-BR" sz="1100">
                <a:solidFill>
                  <a:srgbClr val="6B0094"/>
                </a:solidFill>
                <a:cs typeface="Arial" charset="0"/>
              </a:rPr>
              <a:t>Sudoeste do Japão, Caribe, África Central e Ocidental, Sudeste dos EUA e América do Sul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11750" y="4895850"/>
            <a:ext cx="3600450" cy="14033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400">
              <a:solidFill>
                <a:srgbClr val="6B479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6B47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HTLV-2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6B4794"/>
                </a:solidFill>
              </a:rPr>
              <a:t>Principalmente populações nativas e usuários de drogas intravenosas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100">
                <a:solidFill>
                  <a:srgbClr val="6B4794"/>
                </a:solidFill>
              </a:rPr>
              <a:t>	 		</a:t>
            </a:r>
            <a:r>
              <a:rPr lang="pt-PT" sz="900" i="1">
                <a:solidFill>
                  <a:srgbClr val="6B4794"/>
                </a:solidFill>
              </a:rPr>
              <a:t>HTLV-1 - Brasil e Nova York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PT" sz="900" i="1">
                <a:solidFill>
                  <a:srgbClr val="6B4794"/>
                </a:solidFill>
              </a:rPr>
              <a:t>			HTLV-2 - EUA e Europa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DISTRIBUIÇÃO DO HTLV NO BRASIL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16388" y="3600450"/>
            <a:ext cx="468312" cy="23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>
                <a:solidFill>
                  <a:srgbClr val="000000"/>
                </a:solidFill>
              </a:rPr>
              <a:t>0,2%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949950"/>
            <a:ext cx="2123728" cy="581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000000"/>
                </a:solidFill>
              </a:rPr>
              <a:t>HTLV-1 :  87%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>
                <a:solidFill>
                  <a:srgbClr val="000000"/>
                </a:solidFill>
              </a:rPr>
              <a:t>HTLV-2 : 13%</a:t>
            </a:r>
            <a:r>
              <a:rPr lang="pt-BR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3" y="1471613"/>
            <a:ext cx="5899150" cy="486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683375" y="6076950"/>
            <a:ext cx="1720850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  <a:latin typeface="Calibri" pitchFamily="32" charset="0"/>
              </a:rPr>
              <a:t>Catalan-Proetti,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349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>
                <a:solidFill>
                  <a:srgbClr val="0047FF"/>
                </a:solidFill>
              </a:rPr>
              <a:t>PROJEÇÃO </a:t>
            </a:r>
            <a:r>
              <a:rPr lang="pt-BR" dirty="0">
                <a:solidFill>
                  <a:srgbClr val="0047FF"/>
                </a:solidFill>
              </a:rPr>
              <a:t>DE PESSOAS INFECTADAS NO BRASIL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9613" y="1924050"/>
            <a:ext cx="8229600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100000"/>
              </a:lnSpc>
              <a:spcBef>
                <a:spcPts val="1738"/>
              </a:spcBef>
              <a:spcAft>
                <a:spcPts val="113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2" charset="0"/>
              </a:rPr>
              <a:t>População em 2010: 190.755.799 milhões de pessoas;</a:t>
            </a:r>
          </a:p>
          <a:p>
            <a:pPr marL="331788" indent="-331788">
              <a:lnSpc>
                <a:spcPct val="100000"/>
              </a:lnSpc>
              <a:spcBef>
                <a:spcPts val="1738"/>
              </a:spcBef>
              <a:spcAft>
                <a:spcPts val="1138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2" charset="0"/>
              </a:rPr>
              <a:t>     (Mulheres: 97.348.809)</a:t>
            </a:r>
            <a:r>
              <a:rPr lang="ar-SA" sz="2400">
                <a:solidFill>
                  <a:srgbClr val="000000"/>
                </a:solidFill>
                <a:latin typeface="Calibri" pitchFamily="32" charset="0"/>
                <a:cs typeface="Arial" charset="0"/>
              </a:rPr>
              <a:t>‏</a:t>
            </a:r>
            <a:endParaRPr lang="pt-BR" sz="2400">
              <a:solidFill>
                <a:srgbClr val="000000"/>
              </a:solidFill>
              <a:latin typeface="Calibri" pitchFamily="32" charset="0"/>
            </a:endParaRPr>
          </a:p>
          <a:p>
            <a:pPr marL="331788" indent="-331788">
              <a:lnSpc>
                <a:spcPct val="100000"/>
              </a:lnSpc>
              <a:spcBef>
                <a:spcPts val="1738"/>
              </a:spcBef>
              <a:spcAft>
                <a:spcPts val="113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2" charset="0"/>
              </a:rPr>
              <a:t>Considerando uma média de 0.5% de prevalência:</a:t>
            </a:r>
          </a:p>
          <a:p>
            <a:pPr marL="331788" indent="-331788">
              <a:lnSpc>
                <a:spcPct val="100000"/>
              </a:lnSpc>
              <a:spcBef>
                <a:spcPts val="1738"/>
              </a:spcBef>
              <a:spcAft>
                <a:spcPts val="1138"/>
              </a:spcAft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  <a:latin typeface="Calibri" pitchFamily="32" charset="0"/>
              </a:rPr>
              <a:t>Estimativa que cerca de 1 milhão de brasileiros são portadores do HTLV-1. </a:t>
            </a:r>
          </a:p>
          <a:p>
            <a:pPr marL="331788" indent="-331788">
              <a:lnSpc>
                <a:spcPct val="100000"/>
              </a:lnSpc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4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44463" y="946150"/>
            <a:ext cx="8856662" cy="603250"/>
          </a:xfrm>
          <a:prstGeom prst="rect">
            <a:avLst/>
          </a:prstGeom>
          <a:gradFill rotWithShape="0">
            <a:gsLst>
              <a:gs pos="0">
                <a:srgbClr val="ADABAB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47FF"/>
                </a:solidFill>
              </a:rPr>
              <a:t>ESTIMATIVA DO NÚMERO DE PESSOAS INFECTADAS PELO HTLV-1 NO BRASIL E NO MUNDO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28754" t="3455" r="33858" b="14055"/>
          <a:stretch>
            <a:fillRect/>
          </a:stretch>
        </p:blipFill>
        <p:spPr bwMode="auto">
          <a:xfrm>
            <a:off x="3132138" y="2044700"/>
            <a:ext cx="2735262" cy="401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54863" y="4579938"/>
            <a:ext cx="12128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>
                <a:solidFill>
                  <a:srgbClr val="000000"/>
                </a:solidFill>
                <a:latin typeface="Calibri" pitchFamily="32" charset="0"/>
              </a:rPr>
              <a:t>1-2 MILHÕES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04900" y="4048125"/>
            <a:ext cx="1711325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Clr>
                <a:srgbClr val="99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900" b="1">
                <a:solidFill>
                  <a:srgbClr val="990000"/>
                </a:solidFill>
                <a:latin typeface="Calibri" pitchFamily="32" charset="0"/>
              </a:rPr>
              <a:t>ASSINTOMÁTICO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90563" y="2106613"/>
            <a:ext cx="758825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Clr>
                <a:srgbClr val="99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>
                <a:solidFill>
                  <a:srgbClr val="990000"/>
                </a:solidFill>
                <a:latin typeface="Calibri" pitchFamily="32" charset="0"/>
              </a:rPr>
              <a:t>MUNDO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742238" y="2106613"/>
            <a:ext cx="6270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Clr>
                <a:srgbClr val="99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>
                <a:solidFill>
                  <a:srgbClr val="990000"/>
                </a:solidFill>
                <a:latin typeface="Calibri" pitchFamily="32" charset="0"/>
              </a:rPr>
              <a:t>BRASIL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899853" y="4551363"/>
            <a:ext cx="1392497" cy="261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 dirty="0" smtClean="0">
                <a:solidFill>
                  <a:srgbClr val="000000"/>
                </a:solidFill>
                <a:latin typeface="Calibri" pitchFamily="32" charset="0"/>
              </a:rPr>
              <a:t>15-20 </a:t>
            </a:r>
            <a:r>
              <a:rPr lang="pt-BR" sz="1700" b="1" dirty="0">
                <a:solidFill>
                  <a:srgbClr val="000000"/>
                </a:solidFill>
                <a:latin typeface="Calibri" pitchFamily="32" charset="0"/>
              </a:rPr>
              <a:t>MILHÕES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748463" y="4049713"/>
            <a:ext cx="1620837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Clr>
                <a:srgbClr val="990000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990000"/>
                </a:solidFill>
                <a:latin typeface="Calibri" pitchFamily="32" charset="0"/>
              </a:rPr>
              <a:t>ASSINTOMÁTICO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881063" y="2568575"/>
            <a:ext cx="14097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>
                <a:solidFill>
                  <a:srgbClr val="000000"/>
                </a:solidFill>
                <a:latin typeface="Calibri" pitchFamily="32" charset="0"/>
              </a:rPr>
              <a:t>HAM/TSP e ATL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959600" y="2568575"/>
            <a:ext cx="14097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700" b="1">
                <a:solidFill>
                  <a:srgbClr val="000000"/>
                </a:solidFill>
                <a:latin typeface="Calibri" pitchFamily="32" charset="0"/>
              </a:rPr>
              <a:t>HAM/TSP e ATL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792163" y="3203575"/>
            <a:ext cx="7416800" cy="1588"/>
          </a:xfrm>
          <a:prstGeom prst="line">
            <a:avLst/>
          </a:prstGeom>
          <a:noFill/>
          <a:ln w="28440">
            <a:solidFill>
              <a:srgbClr val="0359B7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19464" y="6237312"/>
            <a:ext cx="1210886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b">
            <a:spAutoFit/>
          </a:bodyPr>
          <a:lstStyle/>
          <a:p>
            <a:pPr algn="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 err="1" smtClean="0">
                <a:solidFill>
                  <a:srgbClr val="000000"/>
                </a:solidFill>
                <a:latin typeface="Calibri" pitchFamily="32" charset="0"/>
              </a:rPr>
              <a:t>Gessain</a:t>
            </a:r>
            <a:r>
              <a:rPr lang="pt-BR" sz="1400" b="1" dirty="0" smtClean="0">
                <a:solidFill>
                  <a:srgbClr val="000000"/>
                </a:solidFill>
                <a:latin typeface="Calibri" pitchFamily="32" charset="0"/>
              </a:rPr>
              <a:t>, 2012</a:t>
            </a:r>
            <a:endParaRPr lang="pt-BR" sz="1400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1615</Words>
  <Application>Microsoft Office PowerPoint</Application>
  <PresentationFormat>Apresentação na tela (4:3)</PresentationFormat>
  <Paragraphs>334</Paragraphs>
  <Slides>42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Domínio www.htlv.com.br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Jorge</cp:lastModifiedBy>
  <cp:revision>10</cp:revision>
  <dcterms:modified xsi:type="dcterms:W3CDTF">2016-04-26T10:09:58Z</dcterms:modified>
</cp:coreProperties>
</file>