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84" r:id="rId3"/>
    <p:sldId id="307" r:id="rId4"/>
    <p:sldId id="314" r:id="rId5"/>
    <p:sldId id="308" r:id="rId6"/>
    <p:sldId id="309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26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1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13/11/2020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 3417- Controle não Linear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13/11/2020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3C448-B7C1-43DD-B03D-90AEB4F4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Regulador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5648E3-8291-4A88-8FBB-77BA87E5F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05" y="2340099"/>
            <a:ext cx="8298647" cy="26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9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4AC9A-F907-487A-B875-EBA7AE13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Escolher a lei de controle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EEEACB9-9712-4BCE-A186-3086B2421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475" y="2367223"/>
            <a:ext cx="7819863" cy="35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6A7E0-7966-4B97-AD94-53C2F30E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Estabilizadores globais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588E6C0-6681-4947-9078-7B593708F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37" y="2401285"/>
            <a:ext cx="9887170" cy="20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BEE20-94F9-400B-ADC9-379C9AE8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625B4A8-179E-4AAA-890C-7675686CB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637" y="2290068"/>
            <a:ext cx="9350644" cy="29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9FEFA-E934-40E3-8852-177C2CE7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preliminares (Construção de funções de </a:t>
            </a:r>
            <a:r>
              <a:rPr lang="pt-BR" dirty="0" err="1"/>
              <a:t>Liapunov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EC4E5EB-6ADC-4132-BD04-2A04EBB63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96" y="2726037"/>
            <a:ext cx="9397306" cy="11629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40F772-C877-4492-B30F-1FEFE284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97" y="4034928"/>
            <a:ext cx="9397306" cy="10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3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E1C85-8BE2-47AF-9726-D93D2238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 de funções de </a:t>
            </a:r>
            <a:r>
              <a:rPr lang="pt-BR" dirty="0" err="1"/>
              <a:t>Liapunov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072219-6D63-4B05-80A3-4793B75F2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71807"/>
            <a:ext cx="9613900" cy="2493263"/>
          </a:xfrm>
        </p:spPr>
      </p:pic>
    </p:spTree>
    <p:extLst>
      <p:ext uri="{BB962C8B-B14F-4D97-AF65-F5344CB8AC3E}">
        <p14:creationId xmlns:p14="http://schemas.microsoft.com/office/powerpoint/2010/main" val="34964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4856F-F1BD-4BA9-8796-18534FF7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linear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2035030-3F59-4C1B-8E09-8CD4F15E3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890" y="2329405"/>
            <a:ext cx="8019806" cy="15938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50DAEB-2BE7-447D-823B-F9159272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90" y="3923299"/>
            <a:ext cx="8019806" cy="20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BBD80-0102-44DF-A61C-6F164975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A94F759-9C67-4369-B3BB-4CC678DE5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669" y="2202666"/>
            <a:ext cx="8581668" cy="4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7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90A65-E1A4-4E6D-8921-A02CF6E7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193103-AA57-481D-A469-F8AA699AE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157" y="2275949"/>
            <a:ext cx="9726190" cy="29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9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A3B8A-9AB2-4E23-B1FD-308C3B78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E2CCC81-E9BC-443C-AB61-754F1742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051" y="2429104"/>
            <a:ext cx="9695654" cy="19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direto de </a:t>
            </a:r>
            <a:r>
              <a:rPr lang="pt-BR" dirty="0" err="1"/>
              <a:t>Liapunov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Uma classe de sistemas de segunda ordem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Projeto de regulador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Construção de funções de </a:t>
            </a:r>
            <a:r>
              <a:rPr lang="pt-BR" dirty="0" err="1"/>
              <a:t>Liapunov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D8FB9-E5C4-4BC1-A9E0-3417A6D4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17547DA-7370-4A53-8A3D-2728FA406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852" y="2378832"/>
            <a:ext cx="10015233" cy="12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4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BC9B5-4CE8-435B-B71D-C397B334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Caminho inverso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57F9888-188E-41E5-B578-E438270B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063" y="2297574"/>
            <a:ext cx="8616392" cy="34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2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8EEAC-CBD4-48F4-979F-8E2D2B56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Caminho inverso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174179A-27C9-481F-A5A9-B1942FB73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565" y="2435938"/>
            <a:ext cx="8508873" cy="35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182C-9D06-4ABD-B804-D02BD7FD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não lineares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2B16931-9EB3-401F-8FB8-97B28BA02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8" y="2376898"/>
            <a:ext cx="9613900" cy="2549181"/>
          </a:xfrm>
        </p:spPr>
      </p:pic>
    </p:spTree>
    <p:extLst>
      <p:ext uri="{BB962C8B-B14F-4D97-AF65-F5344CB8AC3E}">
        <p14:creationId xmlns:p14="http://schemas.microsoft.com/office/powerpoint/2010/main" val="252263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C3A5C-0CE9-4189-BA5A-121C8704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Krasowskii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025441E-2EB3-4C06-B7E4-E88BB145B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3" y="2336800"/>
            <a:ext cx="9419189" cy="3598863"/>
          </a:xfrm>
        </p:spPr>
      </p:pic>
    </p:spTree>
    <p:extLst>
      <p:ext uri="{BB962C8B-B14F-4D97-AF65-F5344CB8AC3E}">
        <p14:creationId xmlns:p14="http://schemas.microsoft.com/office/powerpoint/2010/main" val="53060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04A69-9261-413A-9B1D-0AF0B765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de </a:t>
            </a:r>
            <a:r>
              <a:rPr lang="pt-BR" dirty="0" err="1"/>
              <a:t>Krasowskii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474E5C-0EAC-40FF-B308-9CDB81D84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426815"/>
            <a:ext cx="9613900" cy="3418833"/>
          </a:xfrm>
        </p:spPr>
      </p:pic>
    </p:spTree>
    <p:extLst>
      <p:ext uri="{BB962C8B-B14F-4D97-AF65-F5344CB8AC3E}">
        <p14:creationId xmlns:p14="http://schemas.microsoft.com/office/powerpoint/2010/main" val="1781126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579F6-28B8-455C-AD1C-D101824E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242EEA-8D72-4F95-992C-156882361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54" y="2241784"/>
            <a:ext cx="6803078" cy="3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82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091DD-3E8D-4E10-94CE-C9C6CD20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(entrega final)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F0C6B-C653-4F90-94E6-DF5D1DB32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0449"/>
            <a:ext cx="9613861" cy="4168431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Que problema foi resolvido ?</a:t>
            </a:r>
          </a:p>
          <a:p>
            <a:r>
              <a:rPr lang="pt-BR" dirty="0"/>
              <a:t>- Problema; metodologia; resultados; conclusões.</a:t>
            </a:r>
          </a:p>
          <a:p>
            <a:pPr marL="0" indent="0">
              <a:buNone/>
            </a:pPr>
            <a:r>
              <a:rPr lang="pt-BR" dirty="0"/>
              <a:t>Recomendações gerais (trabalho cumulativo):</a:t>
            </a:r>
          </a:p>
          <a:p>
            <a:r>
              <a:rPr lang="pt-BR" dirty="0"/>
              <a:t>      Boa introdução explicando o problema (anterior)</a:t>
            </a:r>
          </a:p>
          <a:p>
            <a:r>
              <a:rPr lang="pt-BR" dirty="0"/>
              <a:t>      Revisão do estado da arte referenciada por artigos em periódicos indexados em </a:t>
            </a:r>
            <a:r>
              <a:rPr lang="pt-BR" dirty="0" err="1"/>
              <a:t>WebofScience</a:t>
            </a:r>
            <a:r>
              <a:rPr lang="pt-BR" dirty="0"/>
              <a:t> ou Scopus (anterior)</a:t>
            </a:r>
          </a:p>
          <a:p>
            <a:r>
              <a:rPr lang="pt-BR" dirty="0"/>
              <a:t>       Modelo matemático distinguindo: variáveis, parâmetros e especificações (anterior)</a:t>
            </a:r>
          </a:p>
          <a:p>
            <a:pPr lvl="1"/>
            <a:r>
              <a:rPr lang="pt-BR" dirty="0"/>
              <a:t>Especificações funcionais definidas (anterior)</a:t>
            </a:r>
          </a:p>
          <a:p>
            <a:pPr lvl="1"/>
            <a:r>
              <a:rPr lang="pt-BR" dirty="0"/>
              <a:t>Diagrama em blocos definitivo </a:t>
            </a:r>
          </a:p>
          <a:p>
            <a:pPr lvl="1"/>
            <a:r>
              <a:rPr lang="pt-BR" dirty="0"/>
              <a:t>Valores dos parâmetros definidos</a:t>
            </a:r>
          </a:p>
          <a:p>
            <a:pPr lvl="1"/>
            <a:r>
              <a:rPr lang="pt-BR" dirty="0"/>
              <a:t>Resultados: simulações, medidas, contribuição pessoal</a:t>
            </a:r>
          </a:p>
          <a:p>
            <a:pPr lvl="1"/>
            <a:r>
              <a:rPr lang="pt-BR" dirty="0"/>
              <a:t>Comparação com trabalhos anteriores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985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749-AA07-4867-B424-87CF8977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Entrega final: projeto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CA954A-88A3-4B19-ABA2-43FE5FCE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1227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Esquema elétrico ou mecânico (completo: valores; dimensões; desenhos de projeto). </a:t>
            </a:r>
          </a:p>
          <a:p>
            <a:r>
              <a:rPr lang="pt-BR" dirty="0"/>
              <a:t>Variáveis a serem controladas: tensões/correntes; posições /velocidades (completo com especificação dos sinais: valores; formas de onda; tempos)</a:t>
            </a:r>
          </a:p>
          <a:p>
            <a:r>
              <a:rPr lang="pt-BR" dirty="0"/>
              <a:t>Modelo da planta e parâmetros (completo: especificações da planta, resposta ao degrau/impulso; resposta em frequência)</a:t>
            </a:r>
          </a:p>
          <a:p>
            <a:r>
              <a:rPr lang="pt-BR" dirty="0"/>
              <a:t>Especificações: resposta ao degrau/rampa, resposta em frequência (valores desejados e modificações da planta)</a:t>
            </a:r>
          </a:p>
          <a:p>
            <a:r>
              <a:rPr lang="pt-BR" dirty="0"/>
              <a:t>Parâmetros e variáveis definidas</a:t>
            </a:r>
          </a:p>
          <a:p>
            <a:r>
              <a:rPr lang="pt-BR" dirty="0"/>
              <a:t>Resultados e simulações</a:t>
            </a:r>
          </a:p>
          <a:p>
            <a:r>
              <a:rPr lang="pt-BR" dirty="0"/>
              <a:t>Comparação das especificações, discussão sobre dificuldades e comparações.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213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79406-FB17-4923-9DFD-94E7BCF6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Entrega final: projeto dinâmica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6D027-DED7-4D28-8A7E-B438E35C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0717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Variáveis de estado, parâmetros e equações (descrição final: forma de variáveis de estado, com valores calculados)</a:t>
            </a:r>
          </a:p>
          <a:p>
            <a:r>
              <a:rPr lang="pt-BR" dirty="0"/>
              <a:t>Condições de equilíbrio (relativos ao item anterior; condições de estabilidade e definição de parâmetros de controle)</a:t>
            </a:r>
          </a:p>
          <a:p>
            <a:r>
              <a:rPr lang="pt-BR" dirty="0"/>
              <a:t>Aparecimento de oscilações (relativos aos valores definidos; são desejáveis? São estáveis? Podem ser controladas)</a:t>
            </a:r>
          </a:p>
          <a:p>
            <a:r>
              <a:rPr lang="pt-BR" dirty="0"/>
              <a:t>Bifurcações (para os parâmetros escolhidos há estabilidade estrutural)</a:t>
            </a:r>
          </a:p>
          <a:p>
            <a:r>
              <a:rPr lang="pt-BR" dirty="0"/>
              <a:t>Exemplo de epidemiologia: suscetíveis, infectados, removidos</a:t>
            </a:r>
          </a:p>
          <a:p>
            <a:r>
              <a:rPr lang="pt-BR" dirty="0"/>
              <a:t>Especificações: respostas temporais desejadas definitivas e simulações para os parâmetros especificados</a:t>
            </a:r>
          </a:p>
          <a:p>
            <a:r>
              <a:rPr lang="pt-BR" dirty="0"/>
              <a:t>Parâmetros e variáveis definidas</a:t>
            </a:r>
          </a:p>
          <a:p>
            <a:r>
              <a:rPr lang="pt-BR" dirty="0"/>
              <a:t>Resultados e simulações</a:t>
            </a:r>
          </a:p>
          <a:p>
            <a:r>
              <a:rPr lang="pt-BR" dirty="0"/>
              <a:t>Comparação das especificações, discussão sobre dificuldades e comparações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77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36F0-284A-40F4-A229-9B2520B3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classe de problemas de segunda ordem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72AB6E4-560F-4665-99C2-CA3A7F066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4600"/>
            <a:ext cx="9613900" cy="3501228"/>
          </a:xfrm>
        </p:spPr>
      </p:pic>
    </p:spTree>
    <p:extLst>
      <p:ext uri="{BB962C8B-B14F-4D97-AF65-F5344CB8AC3E}">
        <p14:creationId xmlns:p14="http://schemas.microsoft.com/office/powerpoint/2010/main" val="4093399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A9967-5152-4DFF-AA24-F3099A4B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Entrega final: projeto estatística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5B45E7-B7F3-4215-90A4-458659BA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Variáveis estudadas (escolha definitiva)</a:t>
            </a:r>
          </a:p>
          <a:p>
            <a:r>
              <a:rPr lang="pt-BR" dirty="0"/>
              <a:t>Distribuições e correlações (onde e como serão coletadas)</a:t>
            </a:r>
          </a:p>
          <a:p>
            <a:r>
              <a:rPr lang="pt-BR" dirty="0"/>
              <a:t>Possíveis controles (definição dos mecanismos a serem utilizados)</a:t>
            </a:r>
          </a:p>
          <a:p>
            <a:r>
              <a:rPr lang="pt-BR" dirty="0"/>
              <a:t>Especificações (valores desejados definitivos)</a:t>
            </a:r>
          </a:p>
          <a:p>
            <a:r>
              <a:rPr lang="pt-BR" dirty="0"/>
              <a:t>Exemplo (financeiro): preço das ações, composição da carteira, volatilidade, otimização.</a:t>
            </a:r>
          </a:p>
          <a:p>
            <a:r>
              <a:rPr lang="pt-BR" dirty="0"/>
              <a:t>Parâmetros e variáveis definidas</a:t>
            </a:r>
          </a:p>
          <a:p>
            <a:r>
              <a:rPr lang="pt-BR" dirty="0"/>
              <a:t>Resultados e simulações</a:t>
            </a:r>
          </a:p>
          <a:p>
            <a:r>
              <a:rPr lang="pt-BR" dirty="0"/>
              <a:t>Comparação das especificações, discussão sobre dificuldades e comparações</a:t>
            </a:r>
          </a:p>
        </p:txBody>
      </p:sp>
    </p:spTree>
    <p:extLst>
      <p:ext uri="{BB962C8B-B14F-4D97-AF65-F5344CB8AC3E}">
        <p14:creationId xmlns:p14="http://schemas.microsoft.com/office/powerpoint/2010/main" val="200698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88D26-45EE-45D6-9684-5AA50318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 de sistemas de segunda ordem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F2CB3A-9E64-4D17-BF74-0DBC433AC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082" y="2631732"/>
            <a:ext cx="7887851" cy="27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E9FCC-F086-4344-960C-3D09F44D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Circuito elétrico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C703DCC-372D-46A2-B2A6-E22AB6375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023" y="2393066"/>
            <a:ext cx="8486734" cy="30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1AA97-D8D8-4999-88DD-2FA47186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 - </a:t>
            </a:r>
            <a:r>
              <a:rPr lang="pt-BR" dirty="0" err="1"/>
              <a:t>Liapunov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E19E5B0-4D82-429A-9C2D-F6C8948D4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2" y="2226632"/>
            <a:ext cx="9237424" cy="4327834"/>
          </a:xfrm>
        </p:spPr>
      </p:pic>
    </p:spTree>
    <p:extLst>
      <p:ext uri="{BB962C8B-B14F-4D97-AF65-F5344CB8AC3E}">
        <p14:creationId xmlns:p14="http://schemas.microsoft.com/office/powerpoint/2010/main" val="291354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147FC-3A48-4138-9E9D-C7DB0613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 e c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9848B86-3627-4EEC-B0D6-1501E9BD0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372" y="2430683"/>
            <a:ext cx="9399809" cy="31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03274-3736-4864-B70D-7A7DB73E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Diferenciando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03362B0-AE4B-4644-97C9-E59576AB3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03" y="1984260"/>
            <a:ext cx="8826479" cy="3598863"/>
          </a:xfrm>
        </p:spPr>
      </p:pic>
    </p:spTree>
    <p:extLst>
      <p:ext uri="{BB962C8B-B14F-4D97-AF65-F5344CB8AC3E}">
        <p14:creationId xmlns:p14="http://schemas.microsoft.com/office/powerpoint/2010/main" val="93790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DA10D-181C-4528-A474-0CDB5C11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Concluindo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72DD1E9-C12A-44A4-9F8F-7D4F77C69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5" y="2336800"/>
            <a:ext cx="9575546" cy="3598863"/>
          </a:xfrm>
        </p:spPr>
      </p:pic>
    </p:spTree>
    <p:extLst>
      <p:ext uri="{BB962C8B-B14F-4D97-AF65-F5344CB8AC3E}">
        <p14:creationId xmlns:p14="http://schemas.microsoft.com/office/powerpoint/2010/main" val="8635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711</TotalTime>
  <Words>487</Words>
  <Application>Microsoft Office PowerPoint</Application>
  <PresentationFormat>Widescreen</PresentationFormat>
  <Paragraphs>73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Trebuchet MS</vt:lpstr>
      <vt:lpstr>Berlim</vt:lpstr>
      <vt:lpstr>PTC 3417- Controle não Linear Aula de 13/11/2020</vt:lpstr>
      <vt:lpstr>Método direto de Liapunov</vt:lpstr>
      <vt:lpstr>Uma classe de problemas de segunda ordem</vt:lpstr>
      <vt:lpstr>Classe de sistemas de segunda ordem</vt:lpstr>
      <vt:lpstr>Circuito elétrico</vt:lpstr>
      <vt:lpstr>Energia - Liapunov</vt:lpstr>
      <vt:lpstr>b e c</vt:lpstr>
      <vt:lpstr>Diferenciando</vt:lpstr>
      <vt:lpstr>Concluindo</vt:lpstr>
      <vt:lpstr>Regulador</vt:lpstr>
      <vt:lpstr>Escolher a lei de controle</vt:lpstr>
      <vt:lpstr>Estabilizadores globais</vt:lpstr>
      <vt:lpstr>Observação</vt:lpstr>
      <vt:lpstr>Definições preliminares (Construção de funções de Liapunov)</vt:lpstr>
      <vt:lpstr>Construção de funções de Liapunov</vt:lpstr>
      <vt:lpstr>Sistema linear</vt:lpstr>
      <vt:lpstr>Exemplo</vt:lpstr>
      <vt:lpstr>Método</vt:lpstr>
      <vt:lpstr>Comentário</vt:lpstr>
      <vt:lpstr>Teorema</vt:lpstr>
      <vt:lpstr>Caminho inverso</vt:lpstr>
      <vt:lpstr>Caminho inverso (cont.)</vt:lpstr>
      <vt:lpstr>Sistemas não lineares</vt:lpstr>
      <vt:lpstr>Teorema de Krasowskii</vt:lpstr>
      <vt:lpstr>Método de Krasowskii</vt:lpstr>
      <vt:lpstr>Exemplo</vt:lpstr>
      <vt:lpstr>Projeto (entrega final)</vt:lpstr>
      <vt:lpstr>Entrega final: projeto controle</vt:lpstr>
      <vt:lpstr>Entrega final: projeto dinâmica</vt:lpstr>
      <vt:lpstr>Entrega final: projeto estatística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80</cp:revision>
  <dcterms:created xsi:type="dcterms:W3CDTF">2019-06-28T19:51:26Z</dcterms:created>
  <dcterms:modified xsi:type="dcterms:W3CDTF">2020-11-13T15:34:56Z</dcterms:modified>
</cp:coreProperties>
</file>