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vml" ContentType="application/vnd.openxmlformats-officedocument.vmlDrawing"/>
  <Default Extension="wdp" ContentType="image/vnd.ms-photo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notesMasterIdLst>
    <p:notesMasterId r:id="rId46"/>
  </p:notesMasterIdLst>
  <p:sldIdLst>
    <p:sldId id="256" r:id="rId2"/>
    <p:sldId id="418" r:id="rId3"/>
    <p:sldId id="332" r:id="rId4"/>
    <p:sldId id="333" r:id="rId5"/>
    <p:sldId id="369" r:id="rId6"/>
    <p:sldId id="397" r:id="rId7"/>
    <p:sldId id="371" r:id="rId8"/>
    <p:sldId id="452" r:id="rId9"/>
    <p:sldId id="453" r:id="rId10"/>
    <p:sldId id="373" r:id="rId11"/>
    <p:sldId id="406" r:id="rId12"/>
    <p:sldId id="414" r:id="rId13"/>
    <p:sldId id="417" r:id="rId14"/>
    <p:sldId id="474" r:id="rId15"/>
    <p:sldId id="476" r:id="rId16"/>
    <p:sldId id="475" r:id="rId17"/>
    <p:sldId id="454" r:id="rId18"/>
    <p:sldId id="459" r:id="rId19"/>
    <p:sldId id="460" r:id="rId20"/>
    <p:sldId id="461" r:id="rId21"/>
    <p:sldId id="462" r:id="rId22"/>
    <p:sldId id="463" r:id="rId23"/>
    <p:sldId id="464" r:id="rId24"/>
    <p:sldId id="465" r:id="rId25"/>
    <p:sldId id="466" r:id="rId26"/>
    <p:sldId id="467" r:id="rId27"/>
    <p:sldId id="468" r:id="rId28"/>
    <p:sldId id="469" r:id="rId29"/>
    <p:sldId id="470" r:id="rId30"/>
    <p:sldId id="473" r:id="rId31"/>
    <p:sldId id="421" r:id="rId32"/>
    <p:sldId id="420" r:id="rId33"/>
    <p:sldId id="481" r:id="rId34"/>
    <p:sldId id="482" r:id="rId35"/>
    <p:sldId id="477" r:id="rId36"/>
    <p:sldId id="478" r:id="rId37"/>
    <p:sldId id="479" r:id="rId38"/>
    <p:sldId id="480" r:id="rId39"/>
    <p:sldId id="445" r:id="rId40"/>
    <p:sldId id="444" r:id="rId41"/>
    <p:sldId id="446" r:id="rId42"/>
    <p:sldId id="447" r:id="rId43"/>
    <p:sldId id="448" r:id="rId44"/>
    <p:sldId id="451" r:id="rId4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zzilli" initials="m" lastIdx="2" clrIdx="0"/>
  <p:cmAuthor id="1" name="Paola Mazzilli" initials="PM" lastIdx="1" clrIdx="1">
    <p:extLst>
      <p:ext uri="{19B8F6BF-5375-455C-9EA6-DF929625EA0E}">
        <p15:presenceInfo xmlns:p15="http://schemas.microsoft.com/office/powerpoint/2012/main" userId="cf5b609b3f94e6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E8F4"/>
    <a:srgbClr val="3A75B0"/>
    <a:srgbClr val="3366CC"/>
    <a:srgbClr val="808080"/>
    <a:srgbClr val="CCECFF"/>
    <a:srgbClr val="FF5050"/>
    <a:srgbClr val="99CCFF"/>
    <a:srgbClr val="C0C0C0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0929"/>
  </p:normalViewPr>
  <p:slideViewPr>
    <p:cSldViewPr>
      <p:cViewPr varScale="1">
        <p:scale>
          <a:sx n="65" d="100"/>
          <a:sy n="65" d="100"/>
        </p:scale>
        <p:origin x="870" y="78"/>
      </p:cViewPr>
      <p:guideLst>
        <p:guide orient="horz" pos="2160"/>
        <p:guide pos="28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1" d="100"/>
          <a:sy n="61" d="100"/>
        </p:scale>
        <p:origin x="-1698" y="-5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Pasta6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 b="0" i="0" baseline="0" dirty="0" err="1">
                <a:latin typeface="Arial" panose="020B0604020202020204" pitchFamily="34" charset="0"/>
              </a:rPr>
              <a:t>Assinatura</a:t>
            </a:r>
            <a:r>
              <a:rPr lang="en-US" sz="1400" b="0" i="0" baseline="0" dirty="0">
                <a:latin typeface="Arial" panose="020B0604020202020204" pitchFamily="34" charset="0"/>
              </a:rPr>
              <a:t> do </a:t>
            </a:r>
            <a:r>
              <a:rPr lang="en-US" sz="1400" b="0" i="0" baseline="0" dirty="0" err="1">
                <a:latin typeface="Arial" panose="020B0604020202020204" pitchFamily="34" charset="0"/>
              </a:rPr>
              <a:t>trem</a:t>
            </a:r>
            <a:r>
              <a:rPr lang="en-US" sz="1400" b="0" i="0" baseline="0" dirty="0">
                <a:latin typeface="Arial" panose="020B0604020202020204" pitchFamily="34" charset="0"/>
              </a:rPr>
              <a:t> Alfa </a:t>
            </a:r>
            <a:r>
              <a:rPr lang="en-US" sz="1400" b="0" i="0" baseline="0" dirty="0" err="1">
                <a:latin typeface="Arial" panose="020B0604020202020204" pitchFamily="34" charset="0"/>
              </a:rPr>
              <a:t>Pendular</a:t>
            </a:r>
            <a:endParaRPr lang="en-US" sz="1400" b="0" i="0" baseline="0" dirty="0">
              <a:latin typeface="Arial" panose="020B0604020202020204" pitchFamily="34" charset="0"/>
            </a:endParaRPr>
          </a:p>
        </c:rich>
      </c:tx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9050"/>
          </c:spPr>
          <c:marker>
            <c:symbol val="none"/>
          </c:marker>
          <c:xVal>
            <c:numRef>
              <c:f>Plan1!$G$3:$AJ$3</c:f>
              <c:numCache>
                <c:formatCode>General</c:formatCode>
                <c:ptCount val="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</c:numCache>
            </c:numRef>
          </c:xVal>
          <c:yVal>
            <c:numRef>
              <c:f>Plan1!$G$59:$AJ$59</c:f>
              <c:numCache>
                <c:formatCode>General</c:formatCode>
                <c:ptCount val="30"/>
                <c:pt idx="0">
                  <c:v>231.42772989424324</c:v>
                </c:pt>
                <c:pt idx="1">
                  <c:v>239.73905463189956</c:v>
                </c:pt>
                <c:pt idx="2">
                  <c:v>166.10702009763162</c:v>
                </c:pt>
                <c:pt idx="3">
                  <c:v>357.8295300309864</c:v>
                </c:pt>
                <c:pt idx="4">
                  <c:v>144.16690720139405</c:v>
                </c:pt>
                <c:pt idx="5">
                  <c:v>93.781843016597136</c:v>
                </c:pt>
                <c:pt idx="6">
                  <c:v>42.092193664300311</c:v>
                </c:pt>
                <c:pt idx="7">
                  <c:v>401.15599376231324</c:v>
                </c:pt>
                <c:pt idx="8">
                  <c:v>998.34699585189196</c:v>
                </c:pt>
                <c:pt idx="9">
                  <c:v>135.51905898637131</c:v>
                </c:pt>
                <c:pt idx="10">
                  <c:v>53.35816990409981</c:v>
                </c:pt>
                <c:pt idx="11">
                  <c:v>154.83903691425112</c:v>
                </c:pt>
                <c:pt idx="12">
                  <c:v>167.05845622823776</c:v>
                </c:pt>
                <c:pt idx="13">
                  <c:v>322.53788952708447</c:v>
                </c:pt>
                <c:pt idx="14">
                  <c:v>373.35641545173422</c:v>
                </c:pt>
                <c:pt idx="15">
                  <c:v>198.2103788911578</c:v>
                </c:pt>
                <c:pt idx="16">
                  <c:v>181.51989943744053</c:v>
                </c:pt>
                <c:pt idx="17">
                  <c:v>589.70405021105296</c:v>
                </c:pt>
                <c:pt idx="18">
                  <c:v>238.19836682636699</c:v>
                </c:pt>
                <c:pt idx="19">
                  <c:v>294.48890679213315</c:v>
                </c:pt>
                <c:pt idx="20">
                  <c:v>221.51753100474753</c:v>
                </c:pt>
                <c:pt idx="21">
                  <c:v>540.68424307410737</c:v>
                </c:pt>
                <c:pt idx="22">
                  <c:v>1443.7473375953141</c:v>
                </c:pt>
                <c:pt idx="23">
                  <c:v>2023.4381616398523</c:v>
                </c:pt>
                <c:pt idx="24">
                  <c:v>2080.3944704956689</c:v>
                </c:pt>
                <c:pt idx="25">
                  <c:v>1695.8164276212869</c:v>
                </c:pt>
                <c:pt idx="26">
                  <c:v>1083.913683268906</c:v>
                </c:pt>
                <c:pt idx="27">
                  <c:v>463.01173845453985</c:v>
                </c:pt>
                <c:pt idx="28">
                  <c:v>148.63701766911592</c:v>
                </c:pt>
                <c:pt idx="29">
                  <c:v>412.23679248021733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4B9-4DF5-9E0D-C02EBF53A9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0537856"/>
        <c:axId val="230544128"/>
      </c:scatterChart>
      <c:valAx>
        <c:axId val="2305378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Comprimento de onda </a:t>
                </a:r>
                <a:r>
                  <a:rPr lang="el-GR"/>
                  <a:t>λ [</a:t>
                </a:r>
                <a:r>
                  <a:rPr lang="en-US"/>
                  <a:t>m]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30544128"/>
        <c:crosses val="autoZero"/>
        <c:crossBetween val="midCat"/>
      </c:valAx>
      <c:valAx>
        <c:axId val="230544128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Assinatura S</a:t>
                </a:r>
                <a:r>
                  <a:rPr lang="en-US" baseline="-25000"/>
                  <a:t>0</a:t>
                </a:r>
                <a:r>
                  <a:rPr lang="en-US"/>
                  <a:t>(</a:t>
                </a:r>
                <a:r>
                  <a:rPr lang="el-GR"/>
                  <a:t>λ) [</a:t>
                </a:r>
                <a:r>
                  <a:rPr lang="en-US"/>
                  <a:t>kN]</a:t>
                </a:r>
              </a:p>
            </c:rich>
          </c:tx>
          <c:overlay val="0"/>
        </c:title>
        <c:numFmt formatCode="#,##0" sourceLinked="0"/>
        <c:majorTickMark val="out"/>
        <c:minorTickMark val="none"/>
        <c:tickLblPos val="nextTo"/>
        <c:crossAx val="230537856"/>
        <c:crosses val="autoZero"/>
        <c:crossBetween val="midCat"/>
      </c:valAx>
      <c:spPr>
        <a:ln w="12700"/>
      </c:spPr>
    </c:plotArea>
    <c:plotVisOnly val="1"/>
    <c:dispBlanksAs val="gap"/>
    <c:showDLblsOverMax val="0"/>
  </c:chart>
  <c:spPr>
    <a:ln w="12700">
      <a:solidFill>
        <a:schemeClr val="tx1"/>
      </a:solidFill>
    </a:ln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C2CD13-DFBC-48BF-83C1-FA6EF18FD5D0}" type="datetimeFigureOut">
              <a:rPr lang="pt-BR" smtClean="0"/>
              <a:pPr/>
              <a:t>18/03/2020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795A7D-1747-4D02-AE70-D0D7571CF68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424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95A7D-1747-4D02-AE70-D0D7571CF683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9347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95A7D-1747-4D02-AE70-D0D7571CF683}" type="slidenum">
              <a:rPr lang="pt-BR" smtClean="0"/>
              <a:pPr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68011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95A7D-1747-4D02-AE70-D0D7571CF683}" type="slidenum">
              <a:rPr lang="pt-BR" smtClean="0"/>
              <a:pPr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86471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95A7D-1747-4D02-AE70-D0D7571CF683}" type="slidenum">
              <a:rPr lang="pt-BR" smtClean="0"/>
              <a:pPr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60420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95A7D-1747-4D02-AE70-D0D7571CF683}" type="slidenum">
              <a:rPr lang="pt-BR" smtClean="0"/>
              <a:pPr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84907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95A7D-1747-4D02-AE70-D0D7571CF683}" type="slidenum">
              <a:rPr lang="pt-BR" smtClean="0"/>
              <a:pPr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74947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95A7D-1747-4D02-AE70-D0D7571CF683}" type="slidenum">
              <a:rPr lang="pt-BR" smtClean="0"/>
              <a:pPr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69538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95A7D-1747-4D02-AE70-D0D7571CF683}" type="slidenum">
              <a:rPr lang="pt-BR" smtClean="0"/>
              <a:pPr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32223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95A7D-1747-4D02-AE70-D0D7571CF683}" type="slidenum">
              <a:rPr lang="pt-BR" smtClean="0"/>
              <a:pPr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97646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95A7D-1747-4D02-AE70-D0D7571CF683}" type="slidenum">
              <a:rPr lang="pt-BR" smtClean="0"/>
              <a:pPr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38547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95A7D-1747-4D02-AE70-D0D7571CF683}" type="slidenum">
              <a:rPr lang="pt-BR" smtClean="0"/>
              <a:pPr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3738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95A7D-1747-4D02-AE70-D0D7571CF683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93474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95A7D-1747-4D02-AE70-D0D7571CF683}" type="slidenum">
              <a:rPr lang="pt-BR" smtClean="0"/>
              <a:pPr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50358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95A7D-1747-4D02-AE70-D0D7571CF683}" type="slidenum">
              <a:rPr lang="pt-BR" smtClean="0"/>
              <a:pPr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50358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95A7D-1747-4D02-AE70-D0D7571CF683}" type="slidenum">
              <a:rPr lang="pt-BR" smtClean="0"/>
              <a:pPr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50358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95A7D-1747-4D02-AE70-D0D7571CF683}" type="slidenum">
              <a:rPr lang="pt-BR" smtClean="0"/>
              <a:pPr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50358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95A7D-1747-4D02-AE70-D0D7571CF683}" type="slidenum">
              <a:rPr lang="pt-BR" smtClean="0"/>
              <a:pPr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25276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95A7D-1747-4D02-AE70-D0D7571CF683}" type="slidenum">
              <a:rPr lang="pt-BR" smtClean="0"/>
              <a:pPr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7636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95A7D-1747-4D02-AE70-D0D7571CF683}" type="slidenum">
              <a:rPr lang="pt-BR" smtClean="0"/>
              <a:pPr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96649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95A7D-1747-4D02-AE70-D0D7571CF683}" type="slidenum">
              <a:rPr lang="pt-BR" smtClean="0"/>
              <a:pPr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89102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95A7D-1747-4D02-AE70-D0D7571CF683}" type="slidenum">
              <a:rPr lang="pt-BR" smtClean="0"/>
              <a:pPr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67138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95A7D-1747-4D02-AE70-D0D7571CF683}" type="slidenum">
              <a:rPr lang="pt-BR" smtClean="0"/>
              <a:pPr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5107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95A7D-1747-4D02-AE70-D0D7571CF683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48574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Ponte </a:t>
            </a:r>
            <a:r>
              <a:rPr lang="pt-BR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estaiada</a:t>
            </a:r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 dois vãos de 127; 50m simetricamente dispostos com respeito a torre, com tabuleiro em seção celular de 28,76m de largura, acomodando três faixas de trafego em cada sentido, passeios laterais e canteiro central. A torre, com 54,00m de altura, é constituída de concreto armado, na sua parte inferior, e aço revestido de concreto não estrutural na sua parte superior, facilitando a ancoragem dos 18 pares de cabos em semi-harpa dispostos simetricamente no plano vertical, ao longo do eixo longitudinal da ponte. São utilizados cabos com 52 a 91 cordoalhas de 7 fios e diâmetro nominal 15,7mm, com especificação CP-177 RB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261819-B225-472F-BAE7-D80C75B1A36C}" type="slidenum">
              <a:rPr lang="pt-BR" smtClean="0"/>
              <a:pPr>
                <a:defRPr/>
              </a:pPr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11853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261819-B225-472F-BAE7-D80C75B1A36C}" type="slidenum">
              <a:rPr lang="pt-BR" smtClean="0"/>
              <a:pPr>
                <a:defRPr/>
              </a:pPr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7438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 bloco de fundação do pilar central tem 26,00mx26,00mx3,50m e é suportado por 30 estacas de 1,60m de diâmetro e capacidade de 8800kN, com um comprimento estimado de 22,00m. O mecanismo de</a:t>
            </a:r>
          </a:p>
          <a:p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giro compreende a base circular do pilar em concreto de 16,00m de diâmetro, sobre a qual se apoia a estrutura, o qual é acionado por quatro pistões hidráulicos com capacidade de 3400kN cada um, os quais estão dispostos simetricamente em relação ao eixo de rotação do pilar de apoio, a uma distância radial de 10,00m deste. A estrutura dever girar em torno de um pino metálico central com 800mm de diâmetro, o qual e fixado ao bloco de fundação, de forma que os 36 aparelhos metálicos de apoio, revestidos por Teflon deslizam sobre uma pista de rolamento composta por um anel segmentado de aço-carbono revestido com aço inoxidável de 15,20m de diâmetro externo e 12,78m de diâmetro interno.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261819-B225-472F-BAE7-D80C75B1A36C}" type="slidenum">
              <a:rPr lang="pt-BR" smtClean="0"/>
              <a:pPr>
                <a:defRPr/>
              </a:pPr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24321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Uma vez que o torque solicitante supere o torque resistente das forcas de atrito estático, inicia-se o movimento, inicialmente acelerado, devido ao fato de que as forças de atrito cinético são menores do que as de atrito estático, para rapidamente atingir uma velocidade de giro constante e regulada pela vazão de óleo proporcionada pela bomba hidráulica. Portanto, carregamentos impulsivos de curta duração atuam sobre a base da torre para colocá-la em movimento, enquanto os pistões hidráulicos se abrem. Simultaneamente, o torque aplicado a base da torre, por ação e reação, também se aplica, em sentido oposto, ao bloco de fundação da torre. Evidentemente, em decorrência do carregamento impulsivo, o bloco de fundação apresenta uma resposta dinâmica oscilatória, de pequena amplitude, em torno da posição de equilíbrio correspondente ao torque médio na situação de regime. Pode-se supor que, devido a esta pequena oscilação do bloco, um movimento do tipo </a:t>
            </a:r>
            <a:r>
              <a:rPr lang="pt-BR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stick-slip</a:t>
            </a:r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sobreposto ao movimento de rotação uniforme se estabeleça na base do pilar. Cada vez que o movimento trava, a pressão de óleo e o torque aplicado aumentam, até que se supere novamente o torque das forcas de atrito estático, reiniciando-se o movimento. Ou seja, nesta hipótese, uma sequência de pulsos aplicados periodicamente podem atuar tanto sobre a base da torre, quanto sobre o bloco de fundação, no sentido oposto. Pessimisticamente, pode-se imaginar uma situação em que haja ressonância com uma ou outra subestrutura.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261819-B225-472F-BAE7-D80C75B1A36C}" type="slidenum">
              <a:rPr lang="pt-BR" smtClean="0"/>
              <a:pPr>
                <a:defRPr/>
              </a:pPr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2366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95A7D-1747-4D02-AE70-D0D7571CF683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3788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95A7D-1747-4D02-AE70-D0D7571CF683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1895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95A7D-1747-4D02-AE70-D0D7571CF683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0758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95A7D-1747-4D02-AE70-D0D7571CF683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51631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95A7D-1747-4D02-AE70-D0D7571CF683}" type="slidenum">
              <a:rPr lang="pt-BR" smtClean="0"/>
              <a:pPr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24285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95A7D-1747-4D02-AE70-D0D7571CF683}" type="slidenum">
              <a:rPr lang="pt-BR" smtClean="0"/>
              <a:pPr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3222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59457B-4F1F-4378-AB25-7701800E1AB7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2A4482-ADC9-4997-B40A-275F79C04073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115E51-527D-4ECC-B59A-0F7959C10E68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83504B-2393-4EE8-A662-0EBC971D798A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538BCD-3873-4B5C-8CBD-321F72E0A7B3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717E1E-1E7B-44FA-B8B2-B484454EFCF7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FD31AD-D1D3-4BBA-8D67-8E483DC76E7D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3F5A61-E675-40B4-80B2-029CAE40FF3A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FC828B-AEE3-4465-AD1C-7D33DE264C44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CEDCD0-19E0-4DD5-99CF-F2D079ECDBCC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FB44A4-99EB-49EF-965C-C4F56698D473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05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37219" name="Rectangle 205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37220" name="Rectangle 205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pt-BR"/>
          </a:p>
        </p:txBody>
      </p:sp>
      <p:sp>
        <p:nvSpPr>
          <p:cNvPr id="137221" name="Rectangle 205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pt-BR"/>
          </a:p>
        </p:txBody>
      </p:sp>
      <p:sp>
        <p:nvSpPr>
          <p:cNvPr id="137222" name="Rectangle 205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918A8E57-BF64-4A09-96E9-0E3BB64A89DA}" type="slidenum">
              <a:rPr lang="pt-BR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opening_day_high.wmv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jpeg"/><Relationship Id="rId5" Type="http://schemas.openxmlformats.org/officeDocument/2006/relationships/image" Target="../media/image18.wmf"/><Relationship Id="rId4" Type="http://schemas.openxmlformats.org/officeDocument/2006/relationships/oleObject" Target="../embeddings/oleObject2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oleObject" Target="../embeddings/oleObject3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31.png"/><Relationship Id="rId4" Type="http://schemas.microsoft.com/office/2007/relationships/hdphoto" Target="../media/hdphoto6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43.png"/><Relationship Id="rId4" Type="http://schemas.microsoft.com/office/2007/relationships/hdphoto" Target="../media/hdphoto8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8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 bwMode="auto">
          <a:xfrm>
            <a:off x="81668" y="836712"/>
            <a:ext cx="8999984" cy="1512168"/>
          </a:xfrm>
          <a:prstGeom prst="rect">
            <a:avLst/>
          </a:prstGeom>
          <a:solidFill>
            <a:srgbClr val="3A75B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43609" y="702474"/>
            <a:ext cx="7272808" cy="17399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t-BR" sz="20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INTRODUÇÃO À DINÂMICA DAS ESTRUTURAS</a:t>
            </a:r>
            <a:endParaRPr lang="pt-BR" sz="20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6026" name="Group 10"/>
          <p:cNvGrpSpPr>
            <a:grpSpLocks/>
          </p:cNvGrpSpPr>
          <p:nvPr/>
        </p:nvGrpSpPr>
        <p:grpSpPr bwMode="auto">
          <a:xfrm>
            <a:off x="1706563" y="1614518"/>
            <a:ext cx="5800725" cy="874712"/>
            <a:chOff x="43" y="0"/>
            <a:chExt cx="3654" cy="551"/>
          </a:xfrm>
        </p:grpSpPr>
        <p:sp>
          <p:nvSpPr>
            <p:cNvPr id="86024" name="Rectangle 8"/>
            <p:cNvSpPr>
              <a:spLocks noChangeArrowheads="1"/>
            </p:cNvSpPr>
            <p:nvPr/>
          </p:nvSpPr>
          <p:spPr bwMode="auto">
            <a:xfrm>
              <a:off x="43" y="0"/>
              <a:ext cx="1282" cy="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pt-BR"/>
            </a:p>
          </p:txBody>
        </p:sp>
        <p:sp>
          <p:nvSpPr>
            <p:cNvPr id="86025" name="Rectangle 9"/>
            <p:cNvSpPr>
              <a:spLocks noChangeArrowheads="1"/>
            </p:cNvSpPr>
            <p:nvPr/>
          </p:nvSpPr>
          <p:spPr bwMode="auto">
            <a:xfrm>
              <a:off x="1325" y="0"/>
              <a:ext cx="2372" cy="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332656"/>
            <a:ext cx="7772400" cy="1143000"/>
          </a:xfrm>
        </p:spPr>
        <p:txBody>
          <a:bodyPr/>
          <a:lstStyle/>
          <a:p>
            <a:r>
              <a:rPr lang="pt-BR" sz="2800" b="1" dirty="0">
                <a:latin typeface="Arial Unicode MS" pitchFamily="34" charset="-128"/>
              </a:rPr>
              <a:t>Dinâmica das Estruturas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4" y="1268760"/>
            <a:ext cx="7776864" cy="5112568"/>
          </a:xfrm>
        </p:spPr>
        <p:txBody>
          <a:bodyPr/>
          <a:lstStyle/>
          <a:p>
            <a:pPr algn="ctr">
              <a:buNone/>
            </a:pPr>
            <a:r>
              <a:rPr lang="pt-BR" sz="1400" dirty="0">
                <a:latin typeface="Arial" pitchFamily="34" charset="0"/>
                <a:cs typeface="Arial" pitchFamily="34" charset="0"/>
              </a:rPr>
              <a:t>Plataforma P-51, Bacia de Campos, Brasil</a:t>
            </a:r>
          </a:p>
          <a:p>
            <a:pPr algn="ctr">
              <a:buNone/>
            </a:pPr>
            <a:r>
              <a:rPr lang="pt-BR" sz="1400" dirty="0">
                <a:latin typeface="Arial" pitchFamily="34" charset="0"/>
                <a:cs typeface="Arial" pitchFamily="34" charset="0"/>
              </a:rPr>
              <a:t>Carregamentos dinâmicos de vento, ondas e correntes marítimas</a:t>
            </a:r>
          </a:p>
        </p:txBody>
      </p:sp>
      <p:sp>
        <p:nvSpPr>
          <p:cNvPr id="5" name="Retângulo 10"/>
          <p:cNvSpPr/>
          <p:nvPr/>
        </p:nvSpPr>
        <p:spPr bwMode="auto">
          <a:xfrm>
            <a:off x="81668" y="5345832"/>
            <a:ext cx="8999984" cy="1512168"/>
          </a:xfrm>
          <a:custGeom>
            <a:avLst/>
            <a:gdLst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512168">
                <a:moveTo>
                  <a:pt x="0" y="0"/>
                </a:moveTo>
                <a:cubicBezTo>
                  <a:pt x="4436533" y="1693334"/>
                  <a:pt x="6096000" y="0"/>
                  <a:pt x="9144000" y="0"/>
                </a:cubicBezTo>
                <a:lnTo>
                  <a:pt x="9144000" y="1512168"/>
                </a:lnTo>
                <a:lnTo>
                  <a:pt x="0" y="1512168"/>
                </a:lnTo>
                <a:lnTo>
                  <a:pt x="0" y="0"/>
                </a:lnTo>
                <a:close/>
              </a:path>
            </a:pathLst>
          </a:custGeom>
          <a:solidFill>
            <a:srgbClr val="DCE8F4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164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400" y="1853245"/>
            <a:ext cx="4814888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1718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10"/>
          <p:cNvSpPr/>
          <p:nvPr/>
        </p:nvSpPr>
        <p:spPr bwMode="auto">
          <a:xfrm>
            <a:off x="81668" y="5300676"/>
            <a:ext cx="8999984" cy="1512168"/>
          </a:xfrm>
          <a:custGeom>
            <a:avLst/>
            <a:gdLst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512168">
                <a:moveTo>
                  <a:pt x="0" y="0"/>
                </a:moveTo>
                <a:cubicBezTo>
                  <a:pt x="4436533" y="1693334"/>
                  <a:pt x="6096000" y="0"/>
                  <a:pt x="9144000" y="0"/>
                </a:cubicBezTo>
                <a:lnTo>
                  <a:pt x="9144000" y="1512168"/>
                </a:lnTo>
                <a:lnTo>
                  <a:pt x="0" y="1512168"/>
                </a:lnTo>
                <a:lnTo>
                  <a:pt x="0" y="0"/>
                </a:lnTo>
                <a:close/>
              </a:path>
            </a:pathLst>
          </a:custGeom>
          <a:solidFill>
            <a:srgbClr val="DCE8F4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44953" y="1268760"/>
            <a:ext cx="5991343" cy="504056"/>
          </a:xfrm>
        </p:spPr>
        <p:txBody>
          <a:bodyPr/>
          <a:lstStyle/>
          <a:p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Sistemas estruturais oceânicos: TLP’s com excitação paramétrica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922373" y="2276871"/>
            <a:ext cx="5592977" cy="3900091"/>
          </a:xfrm>
        </p:spPr>
        <p:txBody>
          <a:bodyPr>
            <a:normAutofit/>
          </a:bodyPr>
          <a:lstStyle/>
          <a:p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h(t) descreve o movimento do topo (plataforma)</a:t>
            </a:r>
          </a:p>
          <a:p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Avaliação da amplitude de movimento dos tendões, de acordo com a frequência de excitação do topo</a:t>
            </a:r>
          </a:p>
          <a:p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1:1 – excitação com frequência igual à primeira freq. natural </a:t>
            </a:r>
          </a:p>
          <a:p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2:1 – excitação com frequência dobrada em relação ao 1:1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 descr="C:\Users\Alfredo\Desktop\Dropbox\temp\riser dynamics\Figures\ex4a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985" y="2727129"/>
            <a:ext cx="1569307" cy="2764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08" y="1953912"/>
            <a:ext cx="1165345" cy="4076185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61784" y="6104238"/>
            <a:ext cx="3574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/>
              <a:t>Fonte: http://www.isiengenharia.com.br/wordpress/wp-content/uploads/2011/03/plataforma_TLP1.jpg</a:t>
            </a:r>
            <a:endParaRPr lang="en-US" sz="1000" dirty="0"/>
          </a:p>
        </p:txBody>
      </p:sp>
      <p:pic>
        <p:nvPicPr>
          <p:cNvPr id="7" name="Imagem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059" y="3682314"/>
            <a:ext cx="4232189" cy="310772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83568" y="332656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pt-BR" sz="2800" b="1" kern="0">
                <a:latin typeface="Arial Unicode MS" pitchFamily="34" charset="-128"/>
              </a:rPr>
              <a:t>Dinâmica das Estruturas</a:t>
            </a:r>
            <a:endParaRPr lang="pt-BR" sz="2800" b="1" kern="0" dirty="0"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3091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10"/>
          <p:cNvSpPr/>
          <p:nvPr/>
        </p:nvSpPr>
        <p:spPr bwMode="auto">
          <a:xfrm>
            <a:off x="81668" y="5345832"/>
            <a:ext cx="8999984" cy="1512168"/>
          </a:xfrm>
          <a:custGeom>
            <a:avLst/>
            <a:gdLst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512168">
                <a:moveTo>
                  <a:pt x="0" y="0"/>
                </a:moveTo>
                <a:cubicBezTo>
                  <a:pt x="4436533" y="1693334"/>
                  <a:pt x="6096000" y="0"/>
                  <a:pt x="9144000" y="0"/>
                </a:cubicBezTo>
                <a:lnTo>
                  <a:pt x="9144000" y="1512168"/>
                </a:lnTo>
                <a:lnTo>
                  <a:pt x="0" y="1512168"/>
                </a:lnTo>
                <a:lnTo>
                  <a:pt x="0" y="0"/>
                </a:lnTo>
                <a:close/>
              </a:path>
            </a:pathLst>
          </a:custGeom>
          <a:solidFill>
            <a:srgbClr val="DCE8F4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140" y="1440161"/>
            <a:ext cx="8353339" cy="620687"/>
          </a:xfrm>
        </p:spPr>
        <p:txBody>
          <a:bodyPr/>
          <a:lstStyle/>
          <a:p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Vibrações induzidas pelo escoamento (VIV) em modelo de </a:t>
            </a:r>
            <a:r>
              <a:rPr 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riser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vertical:</a:t>
            </a:r>
            <a:b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simulação no </a:t>
            </a:r>
            <a:r>
              <a:rPr lang="pt-BR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towing</a:t>
            </a:r>
            <a:r>
              <a:rPr lang="pt-BR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tank</a:t>
            </a:r>
            <a:r>
              <a:rPr lang="pt-BR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do IPT</a:t>
            </a:r>
            <a:b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Projeto EPUSP/Petrobrás, 2013 </a:t>
            </a:r>
            <a:b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BR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83568" y="332656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pt-BR" sz="2800" b="1" kern="0">
                <a:latin typeface="Arial Unicode MS" pitchFamily="34" charset="-128"/>
              </a:rPr>
              <a:t>Dinâmica das Estruturas</a:t>
            </a:r>
            <a:endParaRPr lang="pt-BR" sz="2800" b="1" kern="0" dirty="0">
              <a:latin typeface="Arial Unicode MS" pitchFamily="34" charset="-128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230" y="2122867"/>
            <a:ext cx="5977076" cy="397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322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10"/>
          <p:cNvSpPr/>
          <p:nvPr/>
        </p:nvSpPr>
        <p:spPr bwMode="auto">
          <a:xfrm>
            <a:off x="81668" y="5345832"/>
            <a:ext cx="8999984" cy="1512168"/>
          </a:xfrm>
          <a:custGeom>
            <a:avLst/>
            <a:gdLst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512168">
                <a:moveTo>
                  <a:pt x="0" y="0"/>
                </a:moveTo>
                <a:cubicBezTo>
                  <a:pt x="4436533" y="1693334"/>
                  <a:pt x="6096000" y="0"/>
                  <a:pt x="9144000" y="0"/>
                </a:cubicBezTo>
                <a:lnTo>
                  <a:pt x="9144000" y="1512168"/>
                </a:lnTo>
                <a:lnTo>
                  <a:pt x="0" y="1512168"/>
                </a:lnTo>
                <a:lnTo>
                  <a:pt x="0" y="0"/>
                </a:lnTo>
                <a:close/>
              </a:path>
            </a:pathLst>
          </a:custGeom>
          <a:solidFill>
            <a:srgbClr val="DCE8F4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0696" y="1204198"/>
            <a:ext cx="7121925" cy="620687"/>
          </a:xfrm>
        </p:spPr>
        <p:txBody>
          <a:bodyPr/>
          <a:lstStyle/>
          <a:p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Amplitude modal em função da frequência da excitação paramétrica no topo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5800" y="1700808"/>
            <a:ext cx="7772400" cy="4114800"/>
          </a:xfrm>
        </p:spPr>
        <p:txBody>
          <a:bodyPr/>
          <a:lstStyle/>
          <a:p>
            <a:pPr marL="0" indent="0" algn="ctr">
              <a:buNone/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Modelagem experimental para </a:t>
            </a:r>
            <a:r>
              <a:rPr 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riser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vertical</a:t>
            </a:r>
          </a:p>
          <a:p>
            <a:pPr marL="0" indent="0" algn="ctr">
              <a:buNone/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Projeto EPUSP/Petrobrás, 2013 </a:t>
            </a:r>
          </a:p>
          <a:p>
            <a:pPr marL="0" indent="0">
              <a:buNone/>
            </a:pP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83568" y="27366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pt-BR" sz="2800" b="1" kern="0">
                <a:latin typeface="Arial Unicode MS" pitchFamily="34" charset="-128"/>
              </a:rPr>
              <a:t>Dinâmica das Estruturas</a:t>
            </a:r>
            <a:endParaRPr lang="pt-BR" sz="2800" b="1" kern="0" dirty="0">
              <a:latin typeface="Arial Unicode MS" pitchFamily="34" charset="-128"/>
            </a:endParaRPr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/>
        </p:nvGraphicFramePr>
        <p:xfrm>
          <a:off x="1913781" y="2276872"/>
          <a:ext cx="5335757" cy="4301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778" name="Acrobat Document" r:id="rId3" imgW="5009978" imgH="4038547" progId="AcroExch.Document.DC">
                  <p:embed/>
                </p:oleObj>
              </mc:Choice>
              <mc:Fallback>
                <p:oleObj name="Acrobat Document" r:id="rId3" imgW="5009978" imgH="4038547" progId="AcroExch.Document.DC">
                  <p:embed/>
                  <p:pic>
                    <p:nvPicPr>
                      <p:cNvPr id="4" name="Objeto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13781" y="2276872"/>
                        <a:ext cx="5335757" cy="43010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6039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332656"/>
            <a:ext cx="7772400" cy="1143000"/>
          </a:xfrm>
        </p:spPr>
        <p:txBody>
          <a:bodyPr/>
          <a:lstStyle/>
          <a:p>
            <a:r>
              <a:rPr lang="pt-BR" sz="2800" b="1" dirty="0">
                <a:latin typeface="Arial Unicode MS" pitchFamily="34" charset="-128"/>
              </a:rPr>
              <a:t>Dinâmica das Estruturas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4" y="1268760"/>
            <a:ext cx="7776864" cy="5112568"/>
          </a:xfrm>
        </p:spPr>
        <p:txBody>
          <a:bodyPr/>
          <a:lstStyle/>
          <a:p>
            <a:pPr algn="ctr">
              <a:buNone/>
            </a:pPr>
            <a:r>
              <a:rPr lang="pt-BR" sz="1400" dirty="0">
                <a:latin typeface="Arial" pitchFamily="34" charset="0"/>
                <a:cs typeface="Arial" pitchFamily="34" charset="0"/>
              </a:rPr>
              <a:t>Turbina de Itaipu, Brasil/Paraguai</a:t>
            </a:r>
          </a:p>
          <a:p>
            <a:pPr algn="ctr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pt-BR" sz="1400" dirty="0">
                <a:latin typeface="Arial" pitchFamily="34" charset="0"/>
                <a:cs typeface="Arial" pitchFamily="34" charset="0"/>
              </a:rPr>
              <a:t>Massa de 2242 toneladas girando com velocidade angular de 3600 rpm (60 Hz)</a:t>
            </a:r>
          </a:p>
        </p:txBody>
      </p:sp>
      <p:sp>
        <p:nvSpPr>
          <p:cNvPr id="5" name="Retângulo 10"/>
          <p:cNvSpPr/>
          <p:nvPr/>
        </p:nvSpPr>
        <p:spPr bwMode="auto">
          <a:xfrm>
            <a:off x="81668" y="5300676"/>
            <a:ext cx="8999984" cy="1512168"/>
          </a:xfrm>
          <a:custGeom>
            <a:avLst/>
            <a:gdLst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512168">
                <a:moveTo>
                  <a:pt x="0" y="0"/>
                </a:moveTo>
                <a:cubicBezTo>
                  <a:pt x="4436533" y="1693334"/>
                  <a:pt x="6096000" y="0"/>
                  <a:pt x="9144000" y="0"/>
                </a:cubicBezTo>
                <a:lnTo>
                  <a:pt x="9144000" y="1512168"/>
                </a:lnTo>
                <a:lnTo>
                  <a:pt x="0" y="1512168"/>
                </a:lnTo>
                <a:lnTo>
                  <a:pt x="0" y="0"/>
                </a:lnTo>
                <a:close/>
              </a:path>
            </a:pathLst>
          </a:custGeom>
          <a:solidFill>
            <a:srgbClr val="DCE8F4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092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394" y="1783369"/>
            <a:ext cx="4277104" cy="304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1761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88640"/>
            <a:ext cx="7772400" cy="1143000"/>
          </a:xfrm>
        </p:spPr>
        <p:txBody>
          <a:bodyPr/>
          <a:lstStyle/>
          <a:p>
            <a:r>
              <a:rPr lang="pt-BR" sz="2800" b="1" dirty="0">
                <a:latin typeface="Arial Unicode MS" pitchFamily="34" charset="-128"/>
              </a:rPr>
              <a:t>Dinâmica das Estruturas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4" y="1052736"/>
            <a:ext cx="7776864" cy="5112568"/>
          </a:xfrm>
        </p:spPr>
        <p:txBody>
          <a:bodyPr/>
          <a:lstStyle/>
          <a:p>
            <a:pPr algn="ctr">
              <a:buNone/>
            </a:pPr>
            <a:r>
              <a:rPr lang="pt-BR" sz="1400" dirty="0">
                <a:latin typeface="Arial" pitchFamily="34" charset="0"/>
                <a:cs typeface="Arial" pitchFamily="34" charset="0"/>
              </a:rPr>
              <a:t>Porto </a:t>
            </a:r>
            <a:r>
              <a:rPr lang="pt-BR" sz="1400" dirty="0" err="1">
                <a:latin typeface="Arial" pitchFamily="34" charset="0"/>
                <a:cs typeface="Arial" pitchFamily="34" charset="0"/>
              </a:rPr>
              <a:t>InterMoor</a:t>
            </a:r>
            <a:r>
              <a:rPr lang="pt-BR" sz="1400" dirty="0">
                <a:latin typeface="Arial" pitchFamily="34" charset="0"/>
                <a:cs typeface="Arial" pitchFamily="34" charset="0"/>
              </a:rPr>
              <a:t> Açu, São João da Barra, Brasil</a:t>
            </a:r>
          </a:p>
          <a:p>
            <a:pPr algn="ctr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pt-BR" sz="1400" dirty="0">
                <a:latin typeface="Arial" pitchFamily="34" charset="0"/>
                <a:cs typeface="Arial" pitchFamily="34" charset="0"/>
              </a:rPr>
              <a:t>Defensas para atenuação do choque mecânico entre o navio e a estrutura de atracação</a:t>
            </a:r>
          </a:p>
          <a:p>
            <a:pPr algn="ctr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tângulo 10"/>
          <p:cNvSpPr/>
          <p:nvPr/>
        </p:nvSpPr>
        <p:spPr bwMode="auto">
          <a:xfrm>
            <a:off x="81668" y="5300676"/>
            <a:ext cx="8999984" cy="1512168"/>
          </a:xfrm>
          <a:custGeom>
            <a:avLst/>
            <a:gdLst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512168">
                <a:moveTo>
                  <a:pt x="0" y="0"/>
                </a:moveTo>
                <a:cubicBezTo>
                  <a:pt x="4436533" y="1693334"/>
                  <a:pt x="6096000" y="0"/>
                  <a:pt x="9144000" y="0"/>
                </a:cubicBezTo>
                <a:lnTo>
                  <a:pt x="9144000" y="1512168"/>
                </a:lnTo>
                <a:lnTo>
                  <a:pt x="0" y="1512168"/>
                </a:lnTo>
                <a:lnTo>
                  <a:pt x="0" y="0"/>
                </a:lnTo>
                <a:close/>
              </a:path>
            </a:pathLst>
          </a:custGeom>
          <a:solidFill>
            <a:srgbClr val="DCE8F4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17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274" y="1412776"/>
            <a:ext cx="4090988" cy="365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45175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332656"/>
            <a:ext cx="7772400" cy="1143000"/>
          </a:xfrm>
        </p:spPr>
        <p:txBody>
          <a:bodyPr/>
          <a:lstStyle/>
          <a:p>
            <a:r>
              <a:rPr lang="pt-BR" sz="2800" b="1" dirty="0">
                <a:latin typeface="Arial Unicode MS" pitchFamily="34" charset="-128"/>
              </a:rPr>
              <a:t>Dinâmica das Estruturas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4" y="1268760"/>
            <a:ext cx="7776864" cy="5112568"/>
          </a:xfrm>
        </p:spPr>
        <p:txBody>
          <a:bodyPr/>
          <a:lstStyle/>
          <a:p>
            <a:pPr algn="ctr">
              <a:buNone/>
            </a:pPr>
            <a:r>
              <a:rPr lang="pt-BR" sz="1400" dirty="0">
                <a:latin typeface="Arial" pitchFamily="34" charset="0"/>
                <a:cs typeface="Arial" pitchFamily="34" charset="0"/>
              </a:rPr>
              <a:t>Estação de Metrô, Londres, Inglaterra</a:t>
            </a:r>
          </a:p>
          <a:p>
            <a:pPr algn="ctr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pt-BR" sz="1400" dirty="0">
                <a:latin typeface="Arial" pitchFamily="34" charset="0"/>
                <a:cs typeface="Arial" pitchFamily="34" charset="0"/>
              </a:rPr>
              <a:t>Abrigo antiaéreo durante bombardeio na Segunda Guerra Mundial</a:t>
            </a:r>
          </a:p>
          <a:p>
            <a:pPr algn="ctr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tângulo 10"/>
          <p:cNvSpPr/>
          <p:nvPr/>
        </p:nvSpPr>
        <p:spPr bwMode="auto">
          <a:xfrm>
            <a:off x="81668" y="5300676"/>
            <a:ext cx="8999984" cy="1512168"/>
          </a:xfrm>
          <a:custGeom>
            <a:avLst/>
            <a:gdLst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512168">
                <a:moveTo>
                  <a:pt x="0" y="0"/>
                </a:moveTo>
                <a:cubicBezTo>
                  <a:pt x="4436533" y="1693334"/>
                  <a:pt x="6096000" y="0"/>
                  <a:pt x="9144000" y="0"/>
                </a:cubicBezTo>
                <a:lnTo>
                  <a:pt x="9144000" y="1512168"/>
                </a:lnTo>
                <a:lnTo>
                  <a:pt x="0" y="1512168"/>
                </a:lnTo>
                <a:lnTo>
                  <a:pt x="0" y="0"/>
                </a:lnTo>
                <a:close/>
              </a:path>
            </a:pathLst>
          </a:custGeom>
          <a:solidFill>
            <a:srgbClr val="DCE8F4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153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119" y="1700808"/>
            <a:ext cx="4778161" cy="33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6889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332656"/>
            <a:ext cx="7772400" cy="1143000"/>
          </a:xfrm>
        </p:spPr>
        <p:txBody>
          <a:bodyPr/>
          <a:lstStyle/>
          <a:p>
            <a:r>
              <a:rPr lang="pt-BR" sz="2800" b="1" dirty="0">
                <a:latin typeface="Arial Unicode MS" pitchFamily="34" charset="-128"/>
              </a:rPr>
              <a:t>Dinâmica das Estruturas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4" y="1268760"/>
            <a:ext cx="7776864" cy="5112568"/>
          </a:xfrm>
        </p:spPr>
        <p:txBody>
          <a:bodyPr/>
          <a:lstStyle/>
          <a:p>
            <a:pPr algn="ctr">
              <a:buNone/>
            </a:pPr>
            <a:r>
              <a:rPr lang="pt-BR" sz="1400" dirty="0">
                <a:latin typeface="Arial" pitchFamily="34" charset="0"/>
                <a:cs typeface="Arial" pitchFamily="34" charset="0"/>
              </a:rPr>
              <a:t>Millenium Bridge, Londres, Reino Unido</a:t>
            </a:r>
          </a:p>
          <a:p>
            <a:pPr algn="ctr">
              <a:buNone/>
            </a:pPr>
            <a:r>
              <a:rPr lang="pt-BR" sz="1400" dirty="0">
                <a:latin typeface="Arial" pitchFamily="34" charset="0"/>
                <a:cs typeface="Arial" pitchFamily="34" charset="0"/>
              </a:rPr>
              <a:t>Vibrações </a:t>
            </a:r>
            <a:r>
              <a:rPr lang="pt-BR" sz="1400" dirty="0" err="1">
                <a:latin typeface="Arial" pitchFamily="34" charset="0"/>
                <a:cs typeface="Arial" pitchFamily="34" charset="0"/>
              </a:rPr>
              <a:t>auto-excitadas</a:t>
            </a:r>
            <a:endParaRPr lang="pt-BR" sz="1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95587" name="Object 3">
            <a:hlinkClick r:id="rId3" action="ppaction://hlinkfile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1737778"/>
              </p:ext>
            </p:extLst>
          </p:nvPr>
        </p:nvGraphicFramePr>
        <p:xfrm>
          <a:off x="6827718" y="836712"/>
          <a:ext cx="2005013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671" name="Objeto de Shell de Gerenciador" showAsIcon="1" r:id="rId4" imgW="2022120" imgH="682560" progId="Package">
                  <p:embed/>
                </p:oleObj>
              </mc:Choice>
              <mc:Fallback>
                <p:oleObj name="Objeto de Shell de Gerenciador" showAsIcon="1" r:id="rId4" imgW="2022120" imgH="682560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7718" y="836712"/>
                        <a:ext cx="2005013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tângulo 10"/>
          <p:cNvSpPr/>
          <p:nvPr/>
        </p:nvSpPr>
        <p:spPr bwMode="auto">
          <a:xfrm>
            <a:off x="81668" y="5300676"/>
            <a:ext cx="8999984" cy="1512168"/>
          </a:xfrm>
          <a:custGeom>
            <a:avLst/>
            <a:gdLst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512168">
                <a:moveTo>
                  <a:pt x="0" y="0"/>
                </a:moveTo>
                <a:cubicBezTo>
                  <a:pt x="4436533" y="1693334"/>
                  <a:pt x="6096000" y="0"/>
                  <a:pt x="9144000" y="0"/>
                </a:cubicBezTo>
                <a:lnTo>
                  <a:pt x="9144000" y="1512168"/>
                </a:lnTo>
                <a:lnTo>
                  <a:pt x="0" y="1512168"/>
                </a:lnTo>
                <a:lnTo>
                  <a:pt x="0" y="0"/>
                </a:lnTo>
                <a:close/>
              </a:path>
            </a:pathLst>
          </a:custGeom>
          <a:solidFill>
            <a:srgbClr val="DCE8F4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95597" name="Picture 13" descr="Image result for millennium brid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15425"/>
            <a:ext cx="6138545" cy="449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9840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332656"/>
            <a:ext cx="7772400" cy="1143000"/>
          </a:xfrm>
        </p:spPr>
        <p:txBody>
          <a:bodyPr/>
          <a:lstStyle/>
          <a:p>
            <a:r>
              <a:rPr lang="pt-BR" sz="2800" b="1" dirty="0">
                <a:latin typeface="Arial Unicode MS" pitchFamily="34" charset="-128"/>
              </a:rPr>
              <a:t>Dinâmica das Estruturas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4" y="1268760"/>
            <a:ext cx="7776864" cy="5112568"/>
          </a:xfrm>
        </p:spPr>
        <p:txBody>
          <a:bodyPr/>
          <a:lstStyle/>
          <a:p>
            <a:pPr algn="ctr">
              <a:buNone/>
            </a:pPr>
            <a:r>
              <a:rPr lang="pt-BR" sz="1400" dirty="0" err="1">
                <a:latin typeface="Arial" pitchFamily="34" charset="0"/>
                <a:cs typeface="Arial" pitchFamily="34" charset="0"/>
              </a:rPr>
              <a:t>Forth</a:t>
            </a:r>
            <a:r>
              <a:rPr lang="pt-BR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1400" dirty="0" err="1">
                <a:latin typeface="Arial" pitchFamily="34" charset="0"/>
                <a:cs typeface="Arial" pitchFamily="34" charset="0"/>
              </a:rPr>
              <a:t>Rail</a:t>
            </a:r>
            <a:r>
              <a:rPr lang="pt-BR" sz="1400" dirty="0">
                <a:latin typeface="Arial" pitchFamily="34" charset="0"/>
                <a:cs typeface="Arial" pitchFamily="34" charset="0"/>
              </a:rPr>
              <a:t> Bridge, Escócia, concluída em 1889</a:t>
            </a:r>
          </a:p>
          <a:p>
            <a:pPr algn="ctr">
              <a:buNone/>
            </a:pPr>
            <a:r>
              <a:rPr lang="pt-BR" sz="1400" dirty="0">
                <a:latin typeface="Arial" pitchFamily="34" charset="0"/>
                <a:cs typeface="Arial" pitchFamily="34" charset="0"/>
              </a:rPr>
              <a:t>Vibrações induzidas por cargas móveis em trilhos com rugosidade e imperfeições geométricas</a:t>
            </a:r>
          </a:p>
        </p:txBody>
      </p:sp>
      <p:sp>
        <p:nvSpPr>
          <p:cNvPr id="5" name="Retângulo 10"/>
          <p:cNvSpPr/>
          <p:nvPr/>
        </p:nvSpPr>
        <p:spPr bwMode="auto">
          <a:xfrm>
            <a:off x="81668" y="5300676"/>
            <a:ext cx="8999984" cy="1512168"/>
          </a:xfrm>
          <a:custGeom>
            <a:avLst/>
            <a:gdLst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512168">
                <a:moveTo>
                  <a:pt x="0" y="0"/>
                </a:moveTo>
                <a:cubicBezTo>
                  <a:pt x="4436533" y="1693334"/>
                  <a:pt x="6096000" y="0"/>
                  <a:pt x="9144000" y="0"/>
                </a:cubicBezTo>
                <a:lnTo>
                  <a:pt x="9144000" y="1512168"/>
                </a:lnTo>
                <a:lnTo>
                  <a:pt x="0" y="1512168"/>
                </a:lnTo>
                <a:lnTo>
                  <a:pt x="0" y="0"/>
                </a:lnTo>
                <a:close/>
              </a:path>
            </a:pathLst>
          </a:custGeom>
          <a:solidFill>
            <a:srgbClr val="DCE8F4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102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844824"/>
            <a:ext cx="6107430" cy="413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69114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332656"/>
            <a:ext cx="7772400" cy="1143000"/>
          </a:xfrm>
        </p:spPr>
        <p:txBody>
          <a:bodyPr/>
          <a:lstStyle/>
          <a:p>
            <a:r>
              <a:rPr lang="pt-BR" sz="2800" b="1" dirty="0">
                <a:latin typeface="Arial Unicode MS" pitchFamily="34" charset="-128"/>
              </a:rPr>
              <a:t>Dinâmica das Estruturas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4" y="1268760"/>
            <a:ext cx="7776864" cy="5112568"/>
          </a:xfrm>
        </p:spPr>
        <p:txBody>
          <a:bodyPr/>
          <a:lstStyle/>
          <a:p>
            <a:pPr algn="ctr">
              <a:buNone/>
            </a:pPr>
            <a:r>
              <a:rPr lang="pt-BR" sz="1400" dirty="0">
                <a:latin typeface="Arial" pitchFamily="34" charset="0"/>
                <a:cs typeface="Arial" pitchFamily="34" charset="0"/>
              </a:rPr>
              <a:t>Ponte da variante de Alcácer do Sal, Portugal, concluída em 2010</a:t>
            </a:r>
          </a:p>
          <a:p>
            <a:pPr algn="ctr">
              <a:buNone/>
            </a:pPr>
            <a:r>
              <a:rPr lang="pt-BR" sz="1400" dirty="0">
                <a:latin typeface="Arial" pitchFamily="34" charset="0"/>
                <a:cs typeface="Arial" pitchFamily="34" charset="0"/>
              </a:rPr>
              <a:t>Vibrações induzidas por cargas móveis em trilhos com rugosidade e imperfeições geométricas</a:t>
            </a:r>
          </a:p>
          <a:p>
            <a:pPr algn="ctr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tângulo 10"/>
          <p:cNvSpPr/>
          <p:nvPr/>
        </p:nvSpPr>
        <p:spPr bwMode="auto">
          <a:xfrm>
            <a:off x="81668" y="5300676"/>
            <a:ext cx="8999984" cy="1512168"/>
          </a:xfrm>
          <a:custGeom>
            <a:avLst/>
            <a:gdLst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512168">
                <a:moveTo>
                  <a:pt x="0" y="0"/>
                </a:moveTo>
                <a:cubicBezTo>
                  <a:pt x="4436533" y="1693334"/>
                  <a:pt x="6096000" y="0"/>
                  <a:pt x="9144000" y="0"/>
                </a:cubicBezTo>
                <a:lnTo>
                  <a:pt x="9144000" y="1512168"/>
                </a:lnTo>
                <a:lnTo>
                  <a:pt x="0" y="1512168"/>
                </a:lnTo>
                <a:lnTo>
                  <a:pt x="0" y="0"/>
                </a:lnTo>
                <a:close/>
              </a:path>
            </a:pathLst>
          </a:custGeom>
          <a:solidFill>
            <a:srgbClr val="DCE8F4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11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860" y="1841714"/>
            <a:ext cx="6705600" cy="4467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4192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43609" y="702474"/>
            <a:ext cx="7272808" cy="17399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t-BR" sz="20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INTRODUÇÃO À DINÂMICA DAS ESTRUTURAS</a:t>
            </a:r>
            <a:endParaRPr lang="pt-BR" sz="20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6026" name="Group 10"/>
          <p:cNvGrpSpPr>
            <a:grpSpLocks/>
          </p:cNvGrpSpPr>
          <p:nvPr/>
        </p:nvGrpSpPr>
        <p:grpSpPr bwMode="auto">
          <a:xfrm>
            <a:off x="1706563" y="1614518"/>
            <a:ext cx="5800725" cy="874712"/>
            <a:chOff x="43" y="0"/>
            <a:chExt cx="3654" cy="551"/>
          </a:xfrm>
        </p:grpSpPr>
        <p:sp>
          <p:nvSpPr>
            <p:cNvPr id="86024" name="Rectangle 8"/>
            <p:cNvSpPr>
              <a:spLocks noChangeArrowheads="1"/>
            </p:cNvSpPr>
            <p:nvPr/>
          </p:nvSpPr>
          <p:spPr bwMode="auto">
            <a:xfrm>
              <a:off x="43" y="0"/>
              <a:ext cx="1282" cy="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pt-BR"/>
            </a:p>
          </p:txBody>
        </p:sp>
        <p:sp>
          <p:nvSpPr>
            <p:cNvPr id="86025" name="Rectangle 9"/>
            <p:cNvSpPr>
              <a:spLocks noChangeArrowheads="1"/>
            </p:cNvSpPr>
            <p:nvPr/>
          </p:nvSpPr>
          <p:spPr bwMode="auto">
            <a:xfrm>
              <a:off x="1325" y="0"/>
              <a:ext cx="2372" cy="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pt-BR"/>
            </a:p>
          </p:txBody>
        </p:sp>
      </p:grpSp>
      <p:pic>
        <p:nvPicPr>
          <p:cNvPr id="324610" name="Picture 2" descr="Lições Em Mecânica Das Estruturas: Dinâm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45" y="1614517"/>
            <a:ext cx="3333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10"/>
          <p:cNvSpPr/>
          <p:nvPr/>
        </p:nvSpPr>
        <p:spPr bwMode="auto">
          <a:xfrm>
            <a:off x="81668" y="5300676"/>
            <a:ext cx="8999984" cy="1512168"/>
          </a:xfrm>
          <a:custGeom>
            <a:avLst/>
            <a:gdLst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512168">
                <a:moveTo>
                  <a:pt x="0" y="0"/>
                </a:moveTo>
                <a:cubicBezTo>
                  <a:pt x="4436533" y="1693334"/>
                  <a:pt x="6096000" y="0"/>
                  <a:pt x="9144000" y="0"/>
                </a:cubicBezTo>
                <a:lnTo>
                  <a:pt x="9144000" y="1512168"/>
                </a:lnTo>
                <a:lnTo>
                  <a:pt x="0" y="1512168"/>
                </a:lnTo>
                <a:lnTo>
                  <a:pt x="0" y="0"/>
                </a:lnTo>
                <a:close/>
              </a:path>
            </a:pathLst>
          </a:custGeom>
          <a:solidFill>
            <a:srgbClr val="DCE8F4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8155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332656"/>
            <a:ext cx="7772400" cy="1143000"/>
          </a:xfrm>
        </p:spPr>
        <p:txBody>
          <a:bodyPr/>
          <a:lstStyle/>
          <a:p>
            <a:r>
              <a:rPr lang="pt-BR" sz="2800" b="1" dirty="0">
                <a:latin typeface="Arial Unicode MS" pitchFamily="34" charset="-128"/>
              </a:rPr>
              <a:t>Dinâmica das Estruturas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4" y="1268760"/>
            <a:ext cx="7776864" cy="5112568"/>
          </a:xfrm>
        </p:spPr>
        <p:txBody>
          <a:bodyPr/>
          <a:lstStyle/>
          <a:p>
            <a:pPr algn="ctr">
              <a:buNone/>
            </a:pPr>
            <a:r>
              <a:rPr lang="pt-BR" sz="1400" dirty="0">
                <a:latin typeface="Arial" pitchFamily="34" charset="0"/>
                <a:cs typeface="Arial" pitchFamily="34" charset="0"/>
              </a:rPr>
              <a:t>Ponte da variante de Alcácer do Sal, Portugal</a:t>
            </a:r>
          </a:p>
        </p:txBody>
      </p:sp>
      <p:sp>
        <p:nvSpPr>
          <p:cNvPr id="5" name="Retângulo 10"/>
          <p:cNvSpPr/>
          <p:nvPr/>
        </p:nvSpPr>
        <p:spPr bwMode="auto">
          <a:xfrm>
            <a:off x="81668" y="5300676"/>
            <a:ext cx="8999984" cy="1512168"/>
          </a:xfrm>
          <a:custGeom>
            <a:avLst/>
            <a:gdLst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512168">
                <a:moveTo>
                  <a:pt x="0" y="0"/>
                </a:moveTo>
                <a:cubicBezTo>
                  <a:pt x="4436533" y="1693334"/>
                  <a:pt x="6096000" y="0"/>
                  <a:pt x="9144000" y="0"/>
                </a:cubicBezTo>
                <a:lnTo>
                  <a:pt x="9144000" y="1512168"/>
                </a:lnTo>
                <a:lnTo>
                  <a:pt x="0" y="1512168"/>
                </a:lnTo>
                <a:lnTo>
                  <a:pt x="0" y="0"/>
                </a:lnTo>
                <a:close/>
              </a:path>
            </a:pathLst>
          </a:custGeom>
          <a:solidFill>
            <a:srgbClr val="DCE8F4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12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874" y="2005965"/>
            <a:ext cx="2891790" cy="2245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3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797152"/>
            <a:ext cx="5492115" cy="123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580135" y="4304129"/>
            <a:ext cx="22912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Trem Alfa Pendular v=250km/h</a:t>
            </a:r>
          </a:p>
        </p:txBody>
      </p:sp>
    </p:spTree>
    <p:extLst>
      <p:ext uri="{BB962C8B-B14F-4D97-AF65-F5344CB8AC3E}">
        <p14:creationId xmlns:p14="http://schemas.microsoft.com/office/powerpoint/2010/main" val="4761042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332656"/>
            <a:ext cx="7772400" cy="1143000"/>
          </a:xfrm>
        </p:spPr>
        <p:txBody>
          <a:bodyPr/>
          <a:lstStyle/>
          <a:p>
            <a:r>
              <a:rPr lang="pt-BR" sz="2800" b="1" dirty="0">
                <a:latin typeface="Arial Unicode MS" pitchFamily="34" charset="-128"/>
              </a:rPr>
              <a:t>Dinâmica das Estruturas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4" y="1268760"/>
            <a:ext cx="7776864" cy="5112568"/>
          </a:xfrm>
        </p:spPr>
        <p:txBody>
          <a:bodyPr/>
          <a:lstStyle/>
          <a:p>
            <a:pPr algn="ctr">
              <a:buNone/>
            </a:pPr>
            <a:r>
              <a:rPr lang="pt-BR" sz="1400" dirty="0">
                <a:latin typeface="Arial" pitchFamily="34" charset="0"/>
                <a:cs typeface="Arial" pitchFamily="34" charset="0"/>
              </a:rPr>
              <a:t>Ponte da variante de Alcácer do Sal, Portugal</a:t>
            </a:r>
          </a:p>
          <a:p>
            <a:pPr algn="ctr">
              <a:buNone/>
            </a:pPr>
            <a:r>
              <a:rPr lang="pt-BR" sz="1400" dirty="0">
                <a:latin typeface="Arial" pitchFamily="34" charset="0"/>
                <a:cs typeface="Arial" pitchFamily="34" charset="0"/>
              </a:rPr>
              <a:t>Potencial ressonância entre modos do veículo e ponte ou viaduto</a:t>
            </a:r>
          </a:p>
        </p:txBody>
      </p:sp>
      <p:sp>
        <p:nvSpPr>
          <p:cNvPr id="5" name="Retângulo 10"/>
          <p:cNvSpPr/>
          <p:nvPr/>
        </p:nvSpPr>
        <p:spPr bwMode="auto">
          <a:xfrm>
            <a:off x="81668" y="5300676"/>
            <a:ext cx="8999984" cy="1512168"/>
          </a:xfrm>
          <a:custGeom>
            <a:avLst/>
            <a:gdLst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512168">
                <a:moveTo>
                  <a:pt x="0" y="0"/>
                </a:moveTo>
                <a:cubicBezTo>
                  <a:pt x="4436533" y="1693334"/>
                  <a:pt x="6096000" y="0"/>
                  <a:pt x="9144000" y="0"/>
                </a:cubicBezTo>
                <a:lnTo>
                  <a:pt x="9144000" y="1512168"/>
                </a:lnTo>
                <a:lnTo>
                  <a:pt x="0" y="1512168"/>
                </a:lnTo>
                <a:lnTo>
                  <a:pt x="0" y="0"/>
                </a:lnTo>
                <a:close/>
              </a:path>
            </a:pathLst>
          </a:custGeom>
          <a:solidFill>
            <a:srgbClr val="DCE8F4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" name="Imagem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17" y="2420888"/>
            <a:ext cx="2486025" cy="26289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1144142" y="1982724"/>
            <a:ext cx="19495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Frequências naturais (Hz)</a:t>
            </a:r>
          </a:p>
        </p:txBody>
      </p:sp>
      <p:graphicFrame>
        <p:nvGraphicFramePr>
          <p:cNvPr id="10" name="Gráfico 9"/>
          <p:cNvGraphicFramePr/>
          <p:nvPr>
            <p:extLst>
              <p:ext uri="{D42A27DB-BD31-4B8C-83A1-F6EECF244321}">
                <p14:modId xmlns:p14="http://schemas.microsoft.com/office/powerpoint/2010/main" val="414373496"/>
              </p:ext>
            </p:extLst>
          </p:nvPr>
        </p:nvGraphicFramePr>
        <p:xfrm>
          <a:off x="3995936" y="2594731"/>
          <a:ext cx="4283968" cy="2281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3175666" y="5343019"/>
            <a:ext cx="28119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 err="1"/>
              <a:t>Pollyana</a:t>
            </a:r>
            <a:r>
              <a:rPr lang="pt-BR" sz="1000" dirty="0"/>
              <a:t> Gil Cunha Amaral, tese de doutorado</a:t>
            </a:r>
          </a:p>
        </p:txBody>
      </p:sp>
    </p:spTree>
    <p:extLst>
      <p:ext uri="{BB962C8B-B14F-4D97-AF65-F5344CB8AC3E}">
        <p14:creationId xmlns:p14="http://schemas.microsoft.com/office/powerpoint/2010/main" val="1836444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332656"/>
            <a:ext cx="7772400" cy="1143000"/>
          </a:xfrm>
        </p:spPr>
        <p:txBody>
          <a:bodyPr/>
          <a:lstStyle/>
          <a:p>
            <a:r>
              <a:rPr lang="pt-BR" sz="2800" b="1" dirty="0">
                <a:latin typeface="Arial Unicode MS" pitchFamily="34" charset="-128"/>
              </a:rPr>
              <a:t>Dinâmica das Estruturas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4" y="1268760"/>
            <a:ext cx="7776864" cy="5112568"/>
          </a:xfrm>
        </p:spPr>
        <p:txBody>
          <a:bodyPr/>
          <a:lstStyle/>
          <a:p>
            <a:pPr algn="ctr">
              <a:buNone/>
            </a:pPr>
            <a:r>
              <a:rPr lang="pt-BR" sz="1400" dirty="0">
                <a:latin typeface="Arial" pitchFamily="34" charset="0"/>
                <a:cs typeface="Arial" pitchFamily="34" charset="0"/>
              </a:rPr>
              <a:t>Ponte da variante de Alcácer do Sal, Portugal</a:t>
            </a:r>
          </a:p>
        </p:txBody>
      </p:sp>
      <p:sp>
        <p:nvSpPr>
          <p:cNvPr id="5" name="Retângulo 10"/>
          <p:cNvSpPr/>
          <p:nvPr/>
        </p:nvSpPr>
        <p:spPr bwMode="auto">
          <a:xfrm>
            <a:off x="101956" y="5341676"/>
            <a:ext cx="8999984" cy="1512168"/>
          </a:xfrm>
          <a:custGeom>
            <a:avLst/>
            <a:gdLst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512168">
                <a:moveTo>
                  <a:pt x="0" y="0"/>
                </a:moveTo>
                <a:cubicBezTo>
                  <a:pt x="4436533" y="1693334"/>
                  <a:pt x="6096000" y="0"/>
                  <a:pt x="9144000" y="0"/>
                </a:cubicBezTo>
                <a:lnTo>
                  <a:pt x="9144000" y="1512168"/>
                </a:lnTo>
                <a:lnTo>
                  <a:pt x="0" y="1512168"/>
                </a:lnTo>
                <a:lnTo>
                  <a:pt x="0" y="0"/>
                </a:lnTo>
                <a:close/>
              </a:path>
            </a:pathLst>
          </a:custGeom>
          <a:solidFill>
            <a:srgbClr val="DCE8F4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3625683"/>
              </p:ext>
            </p:extLst>
          </p:nvPr>
        </p:nvGraphicFramePr>
        <p:xfrm>
          <a:off x="1115616" y="2237595"/>
          <a:ext cx="2808312" cy="21275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719" name="Imagem de Bitmap" r:id="rId4" imgW="3933333" imgH="3000000" progId="Paint.Picture">
                  <p:embed/>
                </p:oleObj>
              </mc:Choice>
              <mc:Fallback>
                <p:oleObj name="Imagem de Bitmap" r:id="rId4" imgW="3933333" imgH="300000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2237595"/>
                        <a:ext cx="2808312" cy="212750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33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084" y="2204864"/>
            <a:ext cx="3093720" cy="2260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/>
          <p:cNvSpPr/>
          <p:nvPr/>
        </p:nvSpPr>
        <p:spPr>
          <a:xfrm>
            <a:off x="1043608" y="4581128"/>
            <a:ext cx="27180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3° Modo de vibração – Modo de </a:t>
            </a:r>
            <a:r>
              <a:rPr lang="pt-BR" sz="1200" i="1" dirty="0" err="1"/>
              <a:t>pitch</a:t>
            </a:r>
            <a:r>
              <a:rPr lang="pt-BR" sz="1200" i="1" dirty="0"/>
              <a:t> </a:t>
            </a:r>
            <a:endParaRPr lang="pt-BR" sz="1200" dirty="0"/>
          </a:p>
          <a:p>
            <a:r>
              <a:rPr lang="pt-BR" sz="1200" dirty="0"/>
              <a:t>f = 0,89 Hz </a:t>
            </a:r>
            <a:r>
              <a:rPr lang="pt-BR" dirty="0"/>
              <a:t>	</a:t>
            </a:r>
          </a:p>
        </p:txBody>
      </p:sp>
      <p:sp>
        <p:nvSpPr>
          <p:cNvPr id="7" name="Retângulo 6"/>
          <p:cNvSpPr/>
          <p:nvPr/>
        </p:nvSpPr>
        <p:spPr>
          <a:xfrm>
            <a:off x="4067944" y="4603194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200" dirty="0"/>
              <a:t>4° Modo de vibração – Modo de flexão no plano vertical </a:t>
            </a:r>
            <a:endParaRPr lang="pt-BR" sz="1200" i="1" dirty="0"/>
          </a:p>
          <a:p>
            <a:r>
              <a:rPr lang="pt-BR" sz="1200" dirty="0"/>
              <a:t>f = 0,92 Hz </a:t>
            </a:r>
            <a:r>
              <a:rPr lang="pt-BR" dirty="0"/>
              <a:t>	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3163774" y="5510752"/>
            <a:ext cx="28119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 err="1"/>
              <a:t>Pollyana</a:t>
            </a:r>
            <a:r>
              <a:rPr lang="pt-BR" sz="1000" dirty="0"/>
              <a:t> Gil Cunha Amaral, tese de doutorado</a:t>
            </a:r>
          </a:p>
        </p:txBody>
      </p:sp>
    </p:spTree>
    <p:extLst>
      <p:ext uri="{BB962C8B-B14F-4D97-AF65-F5344CB8AC3E}">
        <p14:creationId xmlns:p14="http://schemas.microsoft.com/office/powerpoint/2010/main" val="11854922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273663"/>
            <a:ext cx="7772400" cy="1143000"/>
          </a:xfrm>
        </p:spPr>
        <p:txBody>
          <a:bodyPr/>
          <a:lstStyle/>
          <a:p>
            <a:r>
              <a:rPr lang="pt-BR" sz="2800" b="1" dirty="0">
                <a:latin typeface="Arial Unicode MS" pitchFamily="34" charset="-128"/>
              </a:rPr>
              <a:t>Dinâmica das Estruturas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4" y="1268760"/>
            <a:ext cx="7776864" cy="5112568"/>
          </a:xfrm>
        </p:spPr>
        <p:txBody>
          <a:bodyPr/>
          <a:lstStyle/>
          <a:p>
            <a:pPr algn="ctr">
              <a:buNone/>
            </a:pPr>
            <a:r>
              <a:rPr lang="pt-BR" sz="1400" dirty="0">
                <a:latin typeface="Arial" pitchFamily="34" charset="0"/>
                <a:cs typeface="Arial" pitchFamily="34" charset="0"/>
              </a:rPr>
              <a:t>Ponte da variante de Alcácer do Sal, Portugal</a:t>
            </a:r>
          </a:p>
          <a:p>
            <a:pPr algn="ctr">
              <a:buNone/>
            </a:pPr>
            <a:r>
              <a:rPr lang="pt-BR" sz="1400" dirty="0">
                <a:latin typeface="Arial" pitchFamily="34" charset="0"/>
                <a:cs typeface="Arial" pitchFamily="34" charset="0"/>
              </a:rPr>
              <a:t>Verificação de estados limites de serviço para os trilhos (esq.; </a:t>
            </a:r>
            <a:r>
              <a:rPr lang="pt-BR" sz="1400" dirty="0" err="1">
                <a:latin typeface="Arial" pitchFamily="34" charset="0"/>
                <a:cs typeface="Arial" pitchFamily="34" charset="0"/>
              </a:rPr>
              <a:t>acel</a:t>
            </a:r>
            <a:r>
              <a:rPr lang="pt-BR" sz="1400" dirty="0">
                <a:latin typeface="Arial" pitchFamily="34" charset="0"/>
                <a:cs typeface="Arial" pitchFamily="34" charset="0"/>
              </a:rPr>
              <a:t>. inferior a 5ms</a:t>
            </a:r>
            <a:r>
              <a:rPr lang="pt-BR" sz="1400" baseline="30000" dirty="0">
                <a:latin typeface="Arial" pitchFamily="34" charset="0"/>
                <a:cs typeface="Arial" pitchFamily="34" charset="0"/>
              </a:rPr>
              <a:t>-2</a:t>
            </a:r>
            <a:r>
              <a:rPr lang="pt-BR" sz="1400" dirty="0">
                <a:latin typeface="Arial" pitchFamily="34" charset="0"/>
                <a:cs typeface="Arial" pitchFamily="34" charset="0"/>
              </a:rPr>
              <a:t>) e </a:t>
            </a:r>
          </a:p>
          <a:p>
            <a:pPr algn="ctr">
              <a:buNone/>
            </a:pPr>
            <a:r>
              <a:rPr lang="pt-BR" sz="1400" dirty="0">
                <a:latin typeface="Arial" pitchFamily="34" charset="0"/>
                <a:cs typeface="Arial" pitchFamily="34" charset="0"/>
              </a:rPr>
              <a:t>conforto de passageiros (dir.; </a:t>
            </a:r>
            <a:r>
              <a:rPr lang="pt-BR" sz="1400" dirty="0" err="1">
                <a:latin typeface="Arial" pitchFamily="34" charset="0"/>
                <a:cs typeface="Arial" pitchFamily="34" charset="0"/>
              </a:rPr>
              <a:t>acel</a:t>
            </a:r>
            <a:r>
              <a:rPr lang="pt-BR" sz="1400" dirty="0">
                <a:latin typeface="Arial" pitchFamily="34" charset="0"/>
                <a:cs typeface="Arial" pitchFamily="34" charset="0"/>
              </a:rPr>
              <a:t>. inferior a 2.5ms</a:t>
            </a:r>
            <a:r>
              <a:rPr lang="pt-BR" sz="1400" baseline="30000" dirty="0">
                <a:latin typeface="Arial" pitchFamily="34" charset="0"/>
                <a:cs typeface="Arial" pitchFamily="34" charset="0"/>
              </a:rPr>
              <a:t>-2</a:t>
            </a:r>
            <a:r>
              <a:rPr lang="pt-BR" sz="14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5" name="Retângulo 10"/>
          <p:cNvSpPr/>
          <p:nvPr/>
        </p:nvSpPr>
        <p:spPr bwMode="auto">
          <a:xfrm>
            <a:off x="101956" y="5341676"/>
            <a:ext cx="8999984" cy="1512168"/>
          </a:xfrm>
          <a:custGeom>
            <a:avLst/>
            <a:gdLst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512168">
                <a:moveTo>
                  <a:pt x="0" y="0"/>
                </a:moveTo>
                <a:cubicBezTo>
                  <a:pt x="4436533" y="1693334"/>
                  <a:pt x="6096000" y="0"/>
                  <a:pt x="9144000" y="0"/>
                </a:cubicBezTo>
                <a:lnTo>
                  <a:pt x="9144000" y="1512168"/>
                </a:lnTo>
                <a:lnTo>
                  <a:pt x="0" y="1512168"/>
                </a:lnTo>
                <a:lnTo>
                  <a:pt x="0" y="0"/>
                </a:lnTo>
                <a:close/>
              </a:path>
            </a:pathLst>
          </a:custGeom>
          <a:solidFill>
            <a:srgbClr val="DCE8F4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3153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132856"/>
            <a:ext cx="3831908" cy="2597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53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205722"/>
            <a:ext cx="4089083" cy="2451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3310022" y="5460390"/>
            <a:ext cx="28119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 err="1"/>
              <a:t>Pollyana</a:t>
            </a:r>
            <a:r>
              <a:rPr lang="pt-BR" sz="1000" dirty="0"/>
              <a:t> Gil Cunha Amaral, tese de doutorado</a:t>
            </a:r>
          </a:p>
        </p:txBody>
      </p:sp>
    </p:spTree>
    <p:extLst>
      <p:ext uri="{BB962C8B-B14F-4D97-AF65-F5344CB8AC3E}">
        <p14:creationId xmlns:p14="http://schemas.microsoft.com/office/powerpoint/2010/main" val="18483945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332656"/>
            <a:ext cx="7772400" cy="1143000"/>
          </a:xfrm>
        </p:spPr>
        <p:txBody>
          <a:bodyPr/>
          <a:lstStyle/>
          <a:p>
            <a:r>
              <a:rPr lang="pt-BR" sz="2800" b="1" dirty="0">
                <a:latin typeface="Arial Unicode MS" pitchFamily="34" charset="-128"/>
              </a:rPr>
              <a:t>Dinâmica das Estruturas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4" y="1268760"/>
            <a:ext cx="7776864" cy="5112568"/>
          </a:xfrm>
        </p:spPr>
        <p:txBody>
          <a:bodyPr/>
          <a:lstStyle/>
          <a:p>
            <a:pPr algn="ctr">
              <a:buNone/>
            </a:pPr>
            <a:r>
              <a:rPr lang="pt-BR" sz="1400" dirty="0">
                <a:latin typeface="Arial" pitchFamily="34" charset="0"/>
                <a:cs typeface="Arial" pitchFamily="34" charset="0"/>
              </a:rPr>
              <a:t>Estádio do Morumbi, São Paulo, Brasil, concluído em 1970</a:t>
            </a:r>
          </a:p>
          <a:p>
            <a:pPr algn="ctr">
              <a:buNone/>
            </a:pPr>
            <a:r>
              <a:rPr lang="pt-BR" sz="1400" dirty="0">
                <a:latin typeface="Arial" pitchFamily="34" charset="0"/>
                <a:cs typeface="Arial" pitchFamily="34" charset="0"/>
              </a:rPr>
              <a:t>Apresentava vibrações excessivas devido à ressonância entre o carregamento do público pulando ritmadamente a 2 Hz e o modo fundamental da estrutura</a:t>
            </a:r>
          </a:p>
        </p:txBody>
      </p:sp>
      <p:sp>
        <p:nvSpPr>
          <p:cNvPr id="5" name="Retângulo 10"/>
          <p:cNvSpPr/>
          <p:nvPr/>
        </p:nvSpPr>
        <p:spPr bwMode="auto">
          <a:xfrm>
            <a:off x="81668" y="5300676"/>
            <a:ext cx="8999984" cy="1512168"/>
          </a:xfrm>
          <a:custGeom>
            <a:avLst/>
            <a:gdLst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512168">
                <a:moveTo>
                  <a:pt x="0" y="0"/>
                </a:moveTo>
                <a:cubicBezTo>
                  <a:pt x="4436533" y="1693334"/>
                  <a:pt x="6096000" y="0"/>
                  <a:pt x="9144000" y="0"/>
                </a:cubicBezTo>
                <a:lnTo>
                  <a:pt x="9144000" y="1512168"/>
                </a:lnTo>
                <a:lnTo>
                  <a:pt x="0" y="1512168"/>
                </a:lnTo>
                <a:lnTo>
                  <a:pt x="0" y="0"/>
                </a:lnTo>
                <a:close/>
              </a:path>
            </a:pathLst>
          </a:custGeom>
          <a:solidFill>
            <a:srgbClr val="DCE8F4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22568" name="Picture 8" descr="http://media2.saopaulofc.net/media/16235/7_crop_galeria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560" y="2335966"/>
            <a:ext cx="6172200" cy="397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7645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332656"/>
            <a:ext cx="7772400" cy="1143000"/>
          </a:xfrm>
        </p:spPr>
        <p:txBody>
          <a:bodyPr/>
          <a:lstStyle/>
          <a:p>
            <a:r>
              <a:rPr lang="pt-BR" sz="2800" b="1" dirty="0">
                <a:latin typeface="Arial Unicode MS" pitchFamily="34" charset="-128"/>
              </a:rPr>
              <a:t>Dinâmica das Estruturas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4" y="1268760"/>
            <a:ext cx="7776864" cy="5112568"/>
          </a:xfrm>
        </p:spPr>
        <p:txBody>
          <a:bodyPr/>
          <a:lstStyle/>
          <a:p>
            <a:pPr algn="ctr">
              <a:buNone/>
            </a:pPr>
            <a:r>
              <a:rPr lang="pt-BR" sz="1400" dirty="0">
                <a:latin typeface="Arial" pitchFamily="34" charset="0"/>
                <a:cs typeface="Arial" pitchFamily="34" charset="0"/>
              </a:rPr>
              <a:t>Estádio do Morumbi, São Paulo, Brasil</a:t>
            </a:r>
          </a:p>
          <a:p>
            <a:pPr algn="ctr">
              <a:buNone/>
            </a:pPr>
            <a:r>
              <a:rPr lang="pt-BR" sz="1400" dirty="0">
                <a:latin typeface="Arial" pitchFamily="34" charset="0"/>
                <a:cs typeface="Arial" pitchFamily="34" charset="0"/>
              </a:rPr>
              <a:t>Mitigação das vibrações com instalação de amortecedores</a:t>
            </a:r>
          </a:p>
        </p:txBody>
      </p:sp>
      <p:sp>
        <p:nvSpPr>
          <p:cNvPr id="5" name="Retângulo 10"/>
          <p:cNvSpPr/>
          <p:nvPr/>
        </p:nvSpPr>
        <p:spPr bwMode="auto">
          <a:xfrm>
            <a:off x="81668" y="5300676"/>
            <a:ext cx="8999984" cy="1512168"/>
          </a:xfrm>
          <a:custGeom>
            <a:avLst/>
            <a:gdLst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512168">
                <a:moveTo>
                  <a:pt x="0" y="0"/>
                </a:moveTo>
                <a:cubicBezTo>
                  <a:pt x="4436533" y="1693334"/>
                  <a:pt x="6096000" y="0"/>
                  <a:pt x="9144000" y="0"/>
                </a:cubicBezTo>
                <a:lnTo>
                  <a:pt x="9144000" y="1512168"/>
                </a:lnTo>
                <a:lnTo>
                  <a:pt x="0" y="1512168"/>
                </a:lnTo>
                <a:lnTo>
                  <a:pt x="0" y="0"/>
                </a:lnTo>
                <a:close/>
              </a:path>
            </a:pathLst>
          </a:custGeom>
          <a:solidFill>
            <a:srgbClr val="DCE8F4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Picture 4" descr="C:\Comum\C_irani\ira\morumbi_azul.ti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226" y="1982788"/>
            <a:ext cx="4248150" cy="42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Comum\C_irani\ira\morumbi_aparelho_foto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087" y="4282123"/>
            <a:ext cx="1216819" cy="19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Comum\C_irani\ira\morumbi_aparelho_desenho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087" y="1982788"/>
            <a:ext cx="1200150" cy="204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5029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273663"/>
            <a:ext cx="7772400" cy="1143000"/>
          </a:xfrm>
        </p:spPr>
        <p:txBody>
          <a:bodyPr/>
          <a:lstStyle/>
          <a:p>
            <a:r>
              <a:rPr lang="pt-BR" sz="2800" b="1" dirty="0">
                <a:latin typeface="Arial Unicode MS" pitchFamily="34" charset="-128"/>
              </a:rPr>
              <a:t>Dinâmica das Estruturas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4" y="1268760"/>
            <a:ext cx="7776864" cy="5112568"/>
          </a:xfrm>
        </p:spPr>
        <p:txBody>
          <a:bodyPr/>
          <a:lstStyle/>
          <a:p>
            <a:pPr algn="ctr">
              <a:buNone/>
            </a:pPr>
            <a:r>
              <a:rPr lang="pt-BR" sz="1400" dirty="0">
                <a:latin typeface="Arial" pitchFamily="34" charset="0"/>
                <a:cs typeface="Arial" pitchFamily="34" charset="0"/>
              </a:rPr>
              <a:t>Arena Corinthians, São Paulo, Brasil, concluído em 2014</a:t>
            </a:r>
          </a:p>
        </p:txBody>
      </p:sp>
      <p:sp>
        <p:nvSpPr>
          <p:cNvPr id="5" name="Retângulo 10"/>
          <p:cNvSpPr/>
          <p:nvPr/>
        </p:nvSpPr>
        <p:spPr bwMode="auto">
          <a:xfrm>
            <a:off x="81668" y="5300676"/>
            <a:ext cx="8999984" cy="1512168"/>
          </a:xfrm>
          <a:custGeom>
            <a:avLst/>
            <a:gdLst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512168">
                <a:moveTo>
                  <a:pt x="0" y="0"/>
                </a:moveTo>
                <a:cubicBezTo>
                  <a:pt x="4436533" y="1693334"/>
                  <a:pt x="6096000" y="0"/>
                  <a:pt x="9144000" y="0"/>
                </a:cubicBezTo>
                <a:lnTo>
                  <a:pt x="9144000" y="1512168"/>
                </a:lnTo>
                <a:lnTo>
                  <a:pt x="0" y="1512168"/>
                </a:lnTo>
                <a:lnTo>
                  <a:pt x="0" y="0"/>
                </a:lnTo>
                <a:close/>
              </a:path>
            </a:pathLst>
          </a:custGeom>
          <a:solidFill>
            <a:srgbClr val="DCE8F4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112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16832"/>
            <a:ext cx="6076950" cy="3653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90336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11960" y="4797152"/>
            <a:ext cx="1800200" cy="432048"/>
          </a:xfrm>
        </p:spPr>
        <p:txBody>
          <a:bodyPr/>
          <a:lstStyle/>
          <a:p>
            <a:pPr algn="ctr">
              <a:buNone/>
            </a:pPr>
            <a:r>
              <a:rPr lang="pt-BR" sz="1400" dirty="0">
                <a:latin typeface="Arial" pitchFamily="34" charset="0"/>
                <a:cs typeface="Arial" pitchFamily="34" charset="0"/>
              </a:rPr>
              <a:t>Modelo 2D</a:t>
            </a:r>
          </a:p>
        </p:txBody>
      </p:sp>
      <p:pic>
        <p:nvPicPr>
          <p:cNvPr id="5" name="Imagem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107" y="2238692"/>
            <a:ext cx="5391785" cy="238061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ângulo 10"/>
          <p:cNvSpPr/>
          <p:nvPr/>
        </p:nvSpPr>
        <p:spPr bwMode="auto">
          <a:xfrm>
            <a:off x="81668" y="5300676"/>
            <a:ext cx="8999984" cy="1512168"/>
          </a:xfrm>
          <a:custGeom>
            <a:avLst/>
            <a:gdLst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512168">
                <a:moveTo>
                  <a:pt x="0" y="0"/>
                </a:moveTo>
                <a:cubicBezTo>
                  <a:pt x="4436533" y="1693334"/>
                  <a:pt x="6096000" y="0"/>
                  <a:pt x="9144000" y="0"/>
                </a:cubicBezTo>
                <a:lnTo>
                  <a:pt x="9144000" y="1512168"/>
                </a:lnTo>
                <a:lnTo>
                  <a:pt x="0" y="1512168"/>
                </a:lnTo>
                <a:lnTo>
                  <a:pt x="0" y="0"/>
                </a:lnTo>
                <a:close/>
              </a:path>
            </a:pathLst>
          </a:custGeom>
          <a:solidFill>
            <a:srgbClr val="DCE8F4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332656"/>
            <a:ext cx="7772400" cy="648072"/>
          </a:xfrm>
        </p:spPr>
        <p:txBody>
          <a:bodyPr/>
          <a:lstStyle/>
          <a:p>
            <a:r>
              <a:rPr lang="pt-BR" sz="2800" b="1" dirty="0">
                <a:latin typeface="Arial Unicode MS" pitchFamily="34" charset="-128"/>
              </a:rPr>
              <a:t>Dinâmica das Estruturas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741518" y="5347587"/>
            <a:ext cx="18742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/>
              <a:t>Zoe Champion, Master ENPC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1A946CE-F885-4FB4-8C64-BBA59A31D231}"/>
              </a:ext>
            </a:extLst>
          </p:cNvPr>
          <p:cNvSpPr txBox="1"/>
          <p:nvPr/>
        </p:nvSpPr>
        <p:spPr>
          <a:xfrm>
            <a:off x="1619672" y="1273496"/>
            <a:ext cx="59890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Vibração de arquibancada de estádio devido ao carregamento de público</a:t>
            </a:r>
          </a:p>
        </p:txBody>
      </p:sp>
    </p:spTree>
    <p:extLst>
      <p:ext uri="{BB962C8B-B14F-4D97-AF65-F5344CB8AC3E}">
        <p14:creationId xmlns:p14="http://schemas.microsoft.com/office/powerpoint/2010/main" val="29624948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10"/>
          <p:cNvSpPr/>
          <p:nvPr/>
        </p:nvSpPr>
        <p:spPr bwMode="auto">
          <a:xfrm>
            <a:off x="81668" y="5300676"/>
            <a:ext cx="8999984" cy="1512168"/>
          </a:xfrm>
          <a:custGeom>
            <a:avLst/>
            <a:gdLst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512168">
                <a:moveTo>
                  <a:pt x="0" y="0"/>
                </a:moveTo>
                <a:cubicBezTo>
                  <a:pt x="4436533" y="1693334"/>
                  <a:pt x="6096000" y="0"/>
                  <a:pt x="9144000" y="0"/>
                </a:cubicBezTo>
                <a:lnTo>
                  <a:pt x="9144000" y="1512168"/>
                </a:lnTo>
                <a:lnTo>
                  <a:pt x="0" y="1512168"/>
                </a:lnTo>
                <a:lnTo>
                  <a:pt x="0" y="0"/>
                </a:lnTo>
                <a:close/>
              </a:path>
            </a:pathLst>
          </a:custGeom>
          <a:solidFill>
            <a:srgbClr val="DCE8F4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3968" y="5805264"/>
            <a:ext cx="1728192" cy="360040"/>
          </a:xfrm>
        </p:spPr>
        <p:txBody>
          <a:bodyPr/>
          <a:lstStyle/>
          <a:p>
            <a:pPr algn="ctr">
              <a:buNone/>
            </a:pPr>
            <a:r>
              <a:rPr lang="pt-BR" sz="1400" dirty="0">
                <a:latin typeface="Arial" pitchFamily="34" charset="0"/>
                <a:cs typeface="Arial" pitchFamily="34" charset="0"/>
              </a:rPr>
              <a:t>Modelo 3D</a:t>
            </a:r>
          </a:p>
        </p:txBody>
      </p:sp>
      <p:pic>
        <p:nvPicPr>
          <p:cNvPr id="6" name="Imagem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107" y="1846168"/>
            <a:ext cx="5391785" cy="38150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332656"/>
            <a:ext cx="7772400" cy="648072"/>
          </a:xfrm>
        </p:spPr>
        <p:txBody>
          <a:bodyPr/>
          <a:lstStyle/>
          <a:p>
            <a:r>
              <a:rPr lang="pt-BR" sz="2800" b="1" dirty="0">
                <a:latin typeface="Arial Unicode MS" pitchFamily="34" charset="-128"/>
              </a:rPr>
              <a:t>Dinâmica das Estruturas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619672" y="1273496"/>
            <a:ext cx="59890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Vibração de arquibancada de estádio devido ao carregamento de público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1CDAE79-29C9-4AD0-AB5E-D382FE3CDAD7}"/>
              </a:ext>
            </a:extLst>
          </p:cNvPr>
          <p:cNvSpPr txBox="1"/>
          <p:nvPr/>
        </p:nvSpPr>
        <p:spPr>
          <a:xfrm>
            <a:off x="3677093" y="6242852"/>
            <a:ext cx="18742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/>
              <a:t>Zoe Champion, Master ENPC</a:t>
            </a:r>
          </a:p>
        </p:txBody>
      </p:sp>
    </p:spTree>
    <p:extLst>
      <p:ext uri="{BB962C8B-B14F-4D97-AF65-F5344CB8AC3E}">
        <p14:creationId xmlns:p14="http://schemas.microsoft.com/office/powerpoint/2010/main" val="34663874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10"/>
          <p:cNvSpPr/>
          <p:nvPr/>
        </p:nvSpPr>
        <p:spPr bwMode="auto">
          <a:xfrm>
            <a:off x="81668" y="5300676"/>
            <a:ext cx="8999984" cy="1512168"/>
          </a:xfrm>
          <a:custGeom>
            <a:avLst/>
            <a:gdLst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512168">
                <a:moveTo>
                  <a:pt x="0" y="0"/>
                </a:moveTo>
                <a:cubicBezTo>
                  <a:pt x="4436533" y="1693334"/>
                  <a:pt x="6096000" y="0"/>
                  <a:pt x="9144000" y="0"/>
                </a:cubicBezTo>
                <a:lnTo>
                  <a:pt x="9144000" y="1512168"/>
                </a:lnTo>
                <a:lnTo>
                  <a:pt x="0" y="1512168"/>
                </a:lnTo>
                <a:lnTo>
                  <a:pt x="0" y="0"/>
                </a:lnTo>
                <a:close/>
              </a:path>
            </a:pathLst>
          </a:custGeom>
          <a:solidFill>
            <a:srgbClr val="DCE8F4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ela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39056972"/>
                  </p:ext>
                </p:extLst>
              </p:nvPr>
            </p:nvGraphicFramePr>
            <p:xfrm>
              <a:off x="1827530" y="3118485"/>
              <a:ext cx="5488940" cy="181210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74447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74447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50" u="sng" dirty="0">
                              <a:effectLst/>
                            </a:rPr>
                            <a:t>First Mode</a:t>
                          </a:r>
                          <a:endParaRPr lang="pt-BR" sz="1100" dirty="0">
                            <a:effectLst/>
                          </a:endParaRPr>
                        </a:p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pt-BR" sz="115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50">
                                        <a:effectLst/>
                                        <a:latin typeface="Cambria Math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sz="1150">
                                        <a:effectLst/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150">
                                    <a:effectLst/>
                                    <a:latin typeface="Cambria Math"/>
                                  </a:rPr>
                                  <m:t>=15,8 </m:t>
                                </m:r>
                                <m:r>
                                  <a:rPr lang="en-US" sz="1150">
                                    <a:effectLst/>
                                    <a:latin typeface="Cambria Math"/>
                                  </a:rPr>
                                  <m:t>𝑟𝑑</m:t>
                                </m:r>
                                <m:r>
                                  <a:rPr lang="en-US" sz="1150">
                                    <a:effectLst/>
                                    <a:latin typeface="Cambria Math"/>
                                  </a:rPr>
                                  <m:t>.</m:t>
                                </m:r>
                                <m:sSup>
                                  <m:sSupPr>
                                    <m:ctrlPr>
                                      <a:rPr lang="pt-BR" sz="115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150">
                                        <a:effectLst/>
                                        <a:latin typeface="Cambria Math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1150">
                                        <a:effectLst/>
                                        <a:latin typeface="Cambria Math"/>
                                      </a:rPr>
                                      <m:t>−1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pt-BR" sz="1100" dirty="0">
                            <a:effectLst/>
                          </a:endParaRPr>
                        </a:p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50" dirty="0">
                              <a:effectLst/>
                            </a:rPr>
                            <a:t>Swaying of the structure =&gt; disturbing to the audience.</a:t>
                          </a:r>
                          <a:endParaRPr lang="pt-BR" sz="1100" dirty="0">
                            <a:effectLst/>
                          </a:endParaRPr>
                        </a:p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pt-BR" sz="115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50">
                                      <a:effectLst/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150">
                                      <a:effectLst/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150">
                                  <a:effectLst/>
                                  <a:latin typeface="Cambria Math"/>
                                </a:rPr>
                                <m:t>∈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pt-BR" sz="115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150">
                                      <a:effectLst/>
                                      <a:latin typeface="Cambria Math"/>
                                    </a:rPr>
                                    <m:t>10;16</m:t>
                                  </m:r>
                                </m:e>
                              </m:d>
                            </m:oMath>
                          </a14:m>
                          <a:r>
                            <a:rPr lang="en-US" sz="1150" dirty="0">
                              <a:effectLst/>
                            </a:rPr>
                            <a:t> </a:t>
                          </a:r>
                          <a:endParaRPr lang="pt-BR" sz="1100" dirty="0">
                            <a:effectLst/>
                          </a:endParaRPr>
                        </a:p>
                        <a:p>
                          <a:pPr marL="342900" lvl="0" indent="-34290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buClr>
                              <a:srgbClr val="FF0000"/>
                            </a:buClr>
                            <a:buFont typeface="Wingdings"/>
                            <a:buChar char=""/>
                          </a:pPr>
                          <a:r>
                            <a:rPr lang="en-US" sz="1150" dirty="0">
                              <a:effectLst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pt-BR" sz="115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50">
                                      <a:effectLst/>
                                      <a:latin typeface="Cambria Math"/>
                                    </a:rPr>
                                    <m:t>𝝎</m:t>
                                  </m:r>
                                </m:e>
                                <m:sub>
                                  <m:r>
                                    <a:rPr lang="en-US" sz="1150">
                                      <a:effectLst/>
                                      <a:latin typeface="Cambria Math"/>
                                    </a:rPr>
                                    <m:t>𝟏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150" dirty="0">
                              <a:effectLst/>
                            </a:rPr>
                            <a:t> chosen to be the forced frequency </a:t>
                          </a:r>
                          <a14:m>
                            <m:oMath xmlns:m="http://schemas.openxmlformats.org/officeDocument/2006/math">
                              <m:r>
                                <a:rPr lang="en-US" sz="1150">
                                  <a:effectLst/>
                                  <a:latin typeface="Cambria Math"/>
                                </a:rPr>
                                <m:t>𝝎</m:t>
                              </m:r>
                            </m:oMath>
                          </a14:m>
                          <a:r>
                            <a:rPr lang="en-US" sz="1150" dirty="0">
                              <a:effectLst/>
                            </a:rPr>
                            <a:t>.</a:t>
                          </a:r>
                          <a:endParaRPr lang="pt-BR" sz="1100" dirty="0">
                            <a:effectLst/>
                            <a:latin typeface="Calibri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ela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86805997"/>
                  </p:ext>
                </p:extLst>
              </p:nvPr>
            </p:nvGraphicFramePr>
            <p:xfrm>
              <a:off x="1827530" y="3118485"/>
              <a:ext cx="5488940" cy="1818005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744470"/>
                    <a:gridCol w="2744470"/>
                  </a:tblGrid>
                  <a:tr h="1818005"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 marL="68580" marR="68580" marT="0" marB="0">
                        <a:blipFill rotWithShape="1">
                          <a:blip r:embed="rId2"/>
                          <a:stretch>
                            <a:fillRect l="-222" t="-336" r="-100222" b="-46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Fallback>
      </mc:AlternateContent>
      <p:pic>
        <p:nvPicPr>
          <p:cNvPr id="325638" name="Imagem 51" descr="1st mo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429000"/>
            <a:ext cx="227647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332656"/>
            <a:ext cx="7772400" cy="648072"/>
          </a:xfrm>
        </p:spPr>
        <p:txBody>
          <a:bodyPr/>
          <a:lstStyle/>
          <a:p>
            <a:r>
              <a:rPr lang="pt-BR" sz="2800" b="1" dirty="0">
                <a:latin typeface="Arial Unicode MS" pitchFamily="34" charset="-128"/>
              </a:rPr>
              <a:t>Dinâmica das Estruturas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1619672" y="1273496"/>
            <a:ext cx="5989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/>
              <a:t>Vibração de arquibancada de estádio devido ao carregamento de público</a:t>
            </a:r>
          </a:p>
          <a:p>
            <a:pPr algn="ctr"/>
            <a:r>
              <a:rPr lang="pt-BR" sz="1400" dirty="0"/>
              <a:t>Modelagem do carregamento de público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ângulo 8"/>
              <p:cNvSpPr/>
              <p:nvPr/>
            </p:nvSpPr>
            <p:spPr>
              <a:xfrm>
                <a:off x="683568" y="2045336"/>
                <a:ext cx="7776864" cy="375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</a:rPr>
                        <m:t>𝑝</m:t>
                      </m:r>
                      <m:d>
                        <m:d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pt-BR" b="0" i="1" smtClean="0">
                          <a:latin typeface="Cambria Math"/>
                        </a:rPr>
                        <m:t>2000</m:t>
                      </m:r>
                      <m:d>
                        <m:dPr>
                          <m:begChr m:val="["/>
                          <m:endChr m:val="]"/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1+0,25</m:t>
                          </m:r>
                          <m:func>
                            <m:func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𝜔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  <m:r>
                            <a:rPr lang="en-US" i="1">
                              <a:latin typeface="Cambria Math"/>
                            </a:rPr>
                            <m:t>+0,063</m:t>
                          </m:r>
                          <m:func>
                            <m:func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b="0" i="1" smtClean="0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𝜔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  <m:r>
                            <a:rPr lang="en-US" i="1">
                              <a:latin typeface="Cambria Math"/>
                            </a:rPr>
                            <m:t>+0,018</m:t>
                          </m:r>
                          <m:func>
                            <m:func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b="0" i="1" smtClean="0">
                                      <a:latin typeface="Cambria Math"/>
                                    </a:rPr>
                                    <m:t>3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𝜔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r>
                        <a:rPr lang="en-US" i="1">
                          <a:latin typeface="Cambria Math"/>
                        </a:rPr>
                        <m:t> </m:t>
                      </m:r>
                      <m:r>
                        <a:rPr lang="en-US" i="1">
                          <a:latin typeface="Cambria Math"/>
                        </a:rPr>
                        <m:t>𝑁</m:t>
                      </m:r>
                      <m:r>
                        <a:rPr lang="en-US" i="1">
                          <a:latin typeface="Cambria Math"/>
                        </a:rPr>
                        <m:t>.</m:t>
                      </m:r>
                      <m:sSup>
                        <m:sSup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𝑚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−2</m:t>
                          </m:r>
                        </m:sup>
                      </m:sSup>
                      <m:r>
                        <a:rPr lang="en-US" i="1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9" name="Retâ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2045336"/>
                <a:ext cx="7776864" cy="375552"/>
              </a:xfrm>
              <a:prstGeom prst="rect">
                <a:avLst/>
              </a:prstGeom>
              <a:blipFill rotWithShape="1">
                <a:blip r:embed="rId4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ixaDeTexto 9">
            <a:extLst>
              <a:ext uri="{FF2B5EF4-FFF2-40B4-BE49-F238E27FC236}">
                <a16:creationId xmlns:a16="http://schemas.microsoft.com/office/drawing/2014/main" id="{02DD1A78-FDF0-4D03-BA01-21323D8DDE51}"/>
              </a:ext>
            </a:extLst>
          </p:cNvPr>
          <p:cNvSpPr txBox="1"/>
          <p:nvPr/>
        </p:nvSpPr>
        <p:spPr>
          <a:xfrm>
            <a:off x="3677093" y="5661248"/>
            <a:ext cx="18742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/>
              <a:t>Zoe Champion, Master ENPC</a:t>
            </a:r>
          </a:p>
        </p:txBody>
      </p:sp>
    </p:spTree>
    <p:extLst>
      <p:ext uri="{BB962C8B-B14F-4D97-AF65-F5344CB8AC3E}">
        <p14:creationId xmlns:p14="http://schemas.microsoft.com/office/powerpoint/2010/main" val="4044775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332656"/>
            <a:ext cx="7772400" cy="810328"/>
          </a:xfrm>
        </p:spPr>
        <p:txBody>
          <a:bodyPr/>
          <a:lstStyle/>
          <a:p>
            <a:r>
              <a:rPr lang="pt-BR" sz="2800" b="1" dirty="0">
                <a:latin typeface="Arial Unicode MS" pitchFamily="34" charset="-128"/>
              </a:rPr>
              <a:t>Dinâmica das Estruturas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1285860"/>
            <a:ext cx="7848872" cy="5383500"/>
          </a:xfrm>
        </p:spPr>
        <p:txBody>
          <a:bodyPr/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Análise dinâmica das estruturas, ou simplesmente dinâmica das estruturas, é a disciplina que trata da formulação e solução das equações de movimento dos sistemas estruturais, em presença de ações variáveis no tempo ou perturbação de seu equilíbrio estático.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endParaRPr lang="pt-BR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 análise dinâmica das estruturas é cada vez mais requerida em projetos de engenharia, à medida que os sistemas estruturais se tornam mais esbeltos e suscetíveis a vibrações.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endParaRPr lang="pt-B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10"/>
          <p:cNvSpPr/>
          <p:nvPr/>
        </p:nvSpPr>
        <p:spPr bwMode="auto">
          <a:xfrm>
            <a:off x="35496" y="5300676"/>
            <a:ext cx="8999984" cy="1512168"/>
          </a:xfrm>
          <a:custGeom>
            <a:avLst/>
            <a:gdLst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512168">
                <a:moveTo>
                  <a:pt x="0" y="0"/>
                </a:moveTo>
                <a:cubicBezTo>
                  <a:pt x="4436533" y="1693334"/>
                  <a:pt x="6096000" y="0"/>
                  <a:pt x="9144000" y="0"/>
                </a:cubicBezTo>
                <a:lnTo>
                  <a:pt x="9144000" y="1512168"/>
                </a:lnTo>
                <a:lnTo>
                  <a:pt x="0" y="1512168"/>
                </a:lnTo>
                <a:lnTo>
                  <a:pt x="0" y="0"/>
                </a:lnTo>
                <a:close/>
              </a:path>
            </a:pathLst>
          </a:custGeom>
          <a:solidFill>
            <a:srgbClr val="DCE8F4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ela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16610141"/>
                  </p:ext>
                </p:extLst>
              </p:nvPr>
            </p:nvGraphicFramePr>
            <p:xfrm>
              <a:off x="683568" y="1772816"/>
              <a:ext cx="2754130" cy="385568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91793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1793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91825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56224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Point</a:t>
                          </a:r>
                          <a:endParaRPr lang="pt-BR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1010285" algn="l"/>
                            </a:tabLst>
                          </a:pPr>
                          <a:r>
                            <a:rPr lang="en-US" sz="1200">
                              <a:effectLst/>
                            </a:rPr>
                            <a:t>Loading</a:t>
                          </a:r>
                          <a:endParaRPr lang="pt-BR" sz="110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1010285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>
                                    <a:effectLst/>
                                    <a:latin typeface="Cambria Math"/>
                                  </a:rPr>
                                  <m:t>(</m:t>
                                </m:r>
                                <m:r>
                                  <a:rPr lang="en-US" sz="1200">
                                    <a:effectLst/>
                                    <a:latin typeface="Cambria Math"/>
                                  </a:rPr>
                                  <m:t>𝑵</m:t>
                                </m:r>
                                <m:r>
                                  <a:rPr lang="en-US" sz="1200">
                                    <a:effectLst/>
                                    <a:latin typeface="Cambria Math"/>
                                  </a:rPr>
                                  <m:t>.</m:t>
                                </m:r>
                                <m:sSup>
                                  <m:sSupPr>
                                    <m:ctrlPr>
                                      <a:rPr lang="pt-BR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200">
                                        <a:effectLst/>
                                        <a:latin typeface="Cambria Math"/>
                                      </a:rPr>
                                      <m:t>𝒎</m:t>
                                    </m:r>
                                  </m:e>
                                  <m:sup>
                                    <m:r>
                                      <a:rPr lang="en-US" sz="1200">
                                        <a:effectLst/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en-US" sz="1200">
                                        <a:effectLst/>
                                        <a:latin typeface="Cambria Math"/>
                                      </a:rPr>
                                      <m:t>𝟏</m:t>
                                    </m:r>
                                  </m:sup>
                                </m:sSup>
                                <m:r>
                                  <a:rPr lang="en-US" sz="1200">
                                    <a:effectLst/>
                                    <a:latin typeface="Cambria Math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pt-BR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Maximum Acceleration </a:t>
                          </a:r>
                          <a14:m>
                            <m:oMath xmlns:m="http://schemas.openxmlformats.org/officeDocument/2006/math">
                              <m:r>
                                <a:rPr lang="en-US" sz="1200">
                                  <a:effectLst/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sz="1200">
                                  <a:effectLst/>
                                  <a:latin typeface="Cambria Math"/>
                                </a:rPr>
                                <m:t>𝒎</m:t>
                              </m:r>
                              <m:r>
                                <a:rPr lang="en-US" sz="1200">
                                  <a:effectLst/>
                                  <a:latin typeface="Cambria Math"/>
                                </a:rPr>
                                <m:t>.</m:t>
                              </m:r>
                              <m:sSup>
                                <m:sSupPr>
                                  <m:ctrlPr>
                                    <a:rPr lang="pt-BR" sz="12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>
                                      <a:effectLst/>
                                      <a:latin typeface="Cambria Math"/>
                                    </a:rPr>
                                    <m:t>𝒔</m:t>
                                  </m:r>
                                </m:e>
                                <m:sup>
                                  <m:r>
                                    <a:rPr lang="en-US" sz="1200">
                                      <a:effectLst/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sz="1200">
                                      <a:effectLst/>
                                      <a:latin typeface="Cambria Math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1200">
                                  <a:effectLst/>
                                  <a:latin typeface="Cambria Math"/>
                                </a:rPr>
                                <m:t>)</m:t>
                              </m:r>
                            </m:oMath>
                          </a14:m>
                          <a:endParaRPr lang="pt-BR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7797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A</a:t>
                          </a:r>
                          <a:endParaRPr lang="pt-BR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>
                                    <a:effectLst/>
                                    <a:latin typeface="Cambria Math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pt-BR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>
                                        <a:effectLst/>
                                        <a:latin typeface="Cambria Math"/>
                                      </a:rPr>
                                      <m:t>𝑡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pt-BR" sz="110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1,79</a:t>
                          </a:r>
                          <a:endParaRPr lang="pt-BR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7797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B</a:t>
                          </a:r>
                          <a:endParaRPr lang="pt-BR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>
                                    <a:effectLst/>
                                    <a:latin typeface="Cambria Math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pt-BR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>
                                        <a:effectLst/>
                                        <a:latin typeface="Cambria Math"/>
                                      </a:rPr>
                                      <m:t>𝑡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pt-BR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0,49</a:t>
                          </a:r>
                          <a:endParaRPr lang="pt-BR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7797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C</a:t>
                          </a:r>
                          <a:endParaRPr lang="pt-BR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>
                                    <a:effectLst/>
                                    <a:latin typeface="Cambria Math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pt-BR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>
                                        <a:effectLst/>
                                        <a:latin typeface="Cambria Math"/>
                                      </a:rPr>
                                      <m:t>𝑡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pt-BR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0,11</a:t>
                          </a:r>
                          <a:endParaRPr lang="pt-BR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27797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D</a:t>
                          </a:r>
                          <a:endParaRPr lang="pt-BR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>
                                    <a:effectLst/>
                                    <a:latin typeface="Cambria Math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pt-BR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>
                                        <a:effectLst/>
                                        <a:latin typeface="Cambria Math"/>
                                      </a:rPr>
                                      <m:t>𝑡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pt-BR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1,0.10</a:t>
                          </a:r>
                          <a:r>
                            <a:rPr lang="en-US" sz="1200" baseline="30000">
                              <a:effectLst/>
                            </a:rPr>
                            <a:t>-2</a:t>
                          </a:r>
                          <a:endParaRPr lang="pt-BR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27797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E</a:t>
                          </a:r>
                          <a:endParaRPr lang="pt-BR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>
                                    <a:effectLst/>
                                    <a:latin typeface="Cambria Math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pt-BR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>
                                        <a:effectLst/>
                                        <a:latin typeface="Cambria Math"/>
                                      </a:rPr>
                                      <m:t>𝑡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pt-BR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8,2.10</a:t>
                          </a:r>
                          <a:r>
                            <a:rPr lang="en-US" sz="1200" baseline="30000">
                              <a:effectLst/>
                            </a:rPr>
                            <a:t>-3</a:t>
                          </a:r>
                          <a:endParaRPr lang="pt-BR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27797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 </a:t>
                          </a:r>
                          <a:endParaRPr lang="pt-BR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 </a:t>
                          </a:r>
                          <a:endParaRPr lang="pt-BR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 </a:t>
                          </a:r>
                          <a:endParaRPr lang="pt-BR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27797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A</a:t>
                          </a:r>
                          <a:endParaRPr lang="pt-BR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>
                                    <a:effectLst/>
                                    <a:latin typeface="Cambria Math"/>
                                  </a:rPr>
                                  <m:t>𝑔</m:t>
                                </m:r>
                                <m:d>
                                  <m:dPr>
                                    <m:ctrlPr>
                                      <a:rPr lang="pt-BR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>
                                        <a:effectLst/>
                                        <a:latin typeface="Cambria Math"/>
                                      </a:rPr>
                                      <m:t>𝑡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pt-BR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1,57</a:t>
                          </a:r>
                          <a:endParaRPr lang="pt-BR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27797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B</a:t>
                          </a:r>
                          <a:endParaRPr lang="pt-BR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>
                                    <a:effectLst/>
                                    <a:latin typeface="Cambria Math"/>
                                  </a:rPr>
                                  <m:t>𝑔</m:t>
                                </m:r>
                                <m:d>
                                  <m:dPr>
                                    <m:ctrlPr>
                                      <a:rPr lang="pt-BR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>
                                        <a:effectLst/>
                                        <a:latin typeface="Cambria Math"/>
                                      </a:rPr>
                                      <m:t>𝑡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pt-BR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0,43</a:t>
                          </a:r>
                          <a:endParaRPr lang="pt-BR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27797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C</a:t>
                          </a:r>
                          <a:endParaRPr lang="pt-BR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>
                                    <a:effectLst/>
                                    <a:latin typeface="Cambria Math"/>
                                  </a:rPr>
                                  <m:t>𝑔</m:t>
                                </m:r>
                                <m:d>
                                  <m:dPr>
                                    <m:ctrlPr>
                                      <a:rPr lang="pt-BR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>
                                        <a:effectLst/>
                                        <a:latin typeface="Cambria Math"/>
                                      </a:rPr>
                                      <m:t>𝑡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pt-BR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9,9.10</a:t>
                          </a:r>
                          <a:r>
                            <a:rPr lang="en-US" sz="1200" baseline="30000">
                              <a:effectLst/>
                            </a:rPr>
                            <a:t>-2</a:t>
                          </a:r>
                          <a:endParaRPr lang="pt-BR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  <a:tr h="27797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D</a:t>
                          </a:r>
                          <a:endParaRPr lang="pt-BR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>
                                    <a:effectLst/>
                                    <a:latin typeface="Cambria Math"/>
                                  </a:rPr>
                                  <m:t>𝑔</m:t>
                                </m:r>
                                <m:d>
                                  <m:dPr>
                                    <m:ctrlPr>
                                      <a:rPr lang="pt-BR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>
                                        <a:effectLst/>
                                        <a:latin typeface="Cambria Math"/>
                                      </a:rPr>
                                      <m:t>𝑡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pt-BR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1,0.10</a:t>
                          </a:r>
                          <a:r>
                            <a:rPr lang="en-US" sz="1200" baseline="30000">
                              <a:effectLst/>
                            </a:rPr>
                            <a:t>-2</a:t>
                          </a:r>
                          <a:endParaRPr lang="pt-BR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0010"/>
                      </a:ext>
                    </a:extLst>
                  </a:tr>
                  <a:tr h="27797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E</a:t>
                          </a:r>
                          <a:endParaRPr lang="pt-BR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>
                                    <a:effectLst/>
                                    <a:latin typeface="Cambria Math"/>
                                  </a:rPr>
                                  <m:t>𝑔</m:t>
                                </m:r>
                                <m:d>
                                  <m:dPr>
                                    <m:ctrlPr>
                                      <a:rPr lang="pt-BR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>
                                        <a:effectLst/>
                                        <a:latin typeface="Cambria Math"/>
                                      </a:rPr>
                                      <m:t>𝑡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pt-BR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5,0.10</a:t>
                          </a:r>
                          <a:r>
                            <a:rPr lang="en-US" sz="1200" baseline="30000" dirty="0">
                              <a:effectLst/>
                            </a:rPr>
                            <a:t>-3</a:t>
                          </a:r>
                          <a:endParaRPr lang="pt-BR" sz="110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001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ela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11878983"/>
                  </p:ext>
                </p:extLst>
              </p:nvPr>
            </p:nvGraphicFramePr>
            <p:xfrm>
              <a:off x="683568" y="1772816"/>
              <a:ext cx="2754130" cy="388686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917937"/>
                    <a:gridCol w="917937"/>
                    <a:gridCol w="918256"/>
                  </a:tblGrid>
                  <a:tr h="82918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Point</a:t>
                          </a:r>
                          <a:endParaRPr lang="pt-BR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 marL="68580" marR="68580" marT="0" marB="0" anchor="ctr">
                        <a:blipFill rotWithShape="1">
                          <a:blip r:embed="rId2"/>
                          <a:stretch>
                            <a:fillRect l="-100667" t="-735" r="-100667" b="-3764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 marL="68580" marR="68580" marT="0" marB="0" anchor="ctr">
                        <a:blipFill rotWithShape="1">
                          <a:blip r:embed="rId2"/>
                          <a:stretch>
                            <a:fillRect l="-199338" t="-735" b="-376471"/>
                          </a:stretch>
                        </a:blipFill>
                      </a:tcPr>
                    </a:tc>
                  </a:tr>
                  <a:tr h="27797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A</a:t>
                          </a:r>
                          <a:endParaRPr lang="pt-BR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 marL="68580" marR="68580" marT="0" marB="0" anchor="ctr">
                        <a:blipFill rotWithShape="1">
                          <a:blip r:embed="rId2"/>
                          <a:stretch>
                            <a:fillRect l="-100667" t="-304444" r="-100667" b="-103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1,79</a:t>
                          </a:r>
                          <a:endParaRPr lang="pt-BR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7797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B</a:t>
                          </a:r>
                          <a:endParaRPr lang="pt-BR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 marL="68580" marR="68580" marT="0" marB="0" anchor="ctr">
                        <a:blipFill rotWithShape="1">
                          <a:blip r:embed="rId2"/>
                          <a:stretch>
                            <a:fillRect l="-100667" t="-395652" r="-100667" b="-91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0,49</a:t>
                          </a:r>
                          <a:endParaRPr lang="pt-BR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7797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C</a:t>
                          </a:r>
                          <a:endParaRPr lang="pt-BR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 marL="68580" marR="68580" marT="0" marB="0" anchor="ctr">
                        <a:blipFill rotWithShape="1">
                          <a:blip r:embed="rId2"/>
                          <a:stretch>
                            <a:fillRect l="-100667" t="-495652" r="-100667" b="-81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0,11</a:t>
                          </a:r>
                          <a:endParaRPr lang="pt-BR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7797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D</a:t>
                          </a:r>
                          <a:endParaRPr lang="pt-BR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 marL="68580" marR="68580" marT="0" marB="0" anchor="ctr">
                        <a:blipFill rotWithShape="1">
                          <a:blip r:embed="rId2"/>
                          <a:stretch>
                            <a:fillRect l="-100667" t="-608889" r="-100667" b="-7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1,0.10</a:t>
                          </a:r>
                          <a:r>
                            <a:rPr lang="en-US" sz="1200" baseline="30000">
                              <a:effectLst/>
                            </a:rPr>
                            <a:t>-2</a:t>
                          </a:r>
                          <a:endParaRPr lang="pt-BR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7797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E</a:t>
                          </a:r>
                          <a:endParaRPr lang="pt-BR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 marL="68580" marR="68580" marT="0" marB="0" anchor="ctr">
                        <a:blipFill rotWithShape="1">
                          <a:blip r:embed="rId2"/>
                          <a:stretch>
                            <a:fillRect l="-100667" t="-693478" r="-100667" b="-6173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8,2.10</a:t>
                          </a:r>
                          <a:r>
                            <a:rPr lang="en-US" sz="1200" baseline="30000">
                              <a:effectLst/>
                            </a:rPr>
                            <a:t>-3</a:t>
                          </a:r>
                          <a:endParaRPr lang="pt-BR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7797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 </a:t>
                          </a:r>
                          <a:endParaRPr lang="pt-BR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 </a:t>
                          </a:r>
                          <a:endParaRPr lang="pt-BR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 </a:t>
                          </a:r>
                          <a:endParaRPr lang="pt-BR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7797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A</a:t>
                          </a:r>
                          <a:endParaRPr lang="pt-BR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 marL="68580" marR="68580" marT="0" marB="0" anchor="ctr">
                        <a:blipFill rotWithShape="1">
                          <a:blip r:embed="rId2"/>
                          <a:stretch>
                            <a:fillRect l="-100667" t="-891304" r="-100667" b="-4195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1,57</a:t>
                          </a:r>
                          <a:endParaRPr lang="pt-BR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7797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B</a:t>
                          </a:r>
                          <a:endParaRPr lang="pt-BR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 marL="68580" marR="68580" marT="0" marB="0" anchor="ctr">
                        <a:blipFill rotWithShape="1">
                          <a:blip r:embed="rId2"/>
                          <a:stretch>
                            <a:fillRect l="-100667" t="-1013333" r="-100667" b="-32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0,43</a:t>
                          </a:r>
                          <a:endParaRPr lang="pt-BR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7797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C</a:t>
                          </a:r>
                          <a:endParaRPr lang="pt-BR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 marL="68580" marR="68580" marT="0" marB="0" anchor="ctr">
                        <a:blipFill rotWithShape="1">
                          <a:blip r:embed="rId2"/>
                          <a:stretch>
                            <a:fillRect l="-100667" t="-1089130" r="-100667" b="-2217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9,9.10</a:t>
                          </a:r>
                          <a:r>
                            <a:rPr lang="en-US" sz="1200" baseline="30000">
                              <a:effectLst/>
                            </a:rPr>
                            <a:t>-2</a:t>
                          </a:r>
                          <a:endParaRPr lang="pt-BR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7797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D</a:t>
                          </a:r>
                          <a:endParaRPr lang="pt-BR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 marL="68580" marR="68580" marT="0" marB="0" anchor="ctr">
                        <a:blipFill rotWithShape="1">
                          <a:blip r:embed="rId2"/>
                          <a:stretch>
                            <a:fillRect l="-100667" t="-1215556" r="-100667" b="-1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1,0.10</a:t>
                          </a:r>
                          <a:r>
                            <a:rPr lang="en-US" sz="1200" baseline="30000">
                              <a:effectLst/>
                            </a:rPr>
                            <a:t>-2</a:t>
                          </a:r>
                          <a:endParaRPr lang="pt-BR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7797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E</a:t>
                          </a:r>
                          <a:endParaRPr lang="pt-BR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 marL="68580" marR="68580" marT="0" marB="0" anchor="ctr">
                        <a:blipFill rotWithShape="1">
                          <a:blip r:embed="rId2"/>
                          <a:stretch>
                            <a:fillRect l="-100667" t="-1286957" r="-100667" b="-23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5,0.10</a:t>
                          </a:r>
                          <a:r>
                            <a:rPr lang="en-US" sz="1200" baseline="30000" dirty="0">
                              <a:effectLst/>
                            </a:rPr>
                            <a:t>-3</a:t>
                          </a:r>
                          <a:endParaRPr lang="pt-BR" sz="110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Fallback>
      </mc:AlternateContent>
      <p:pic>
        <p:nvPicPr>
          <p:cNvPr id="8" name="Imagem 7" descr="C:\Users\zoe\Desktop\les 5 points abcde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44824"/>
            <a:ext cx="2727325" cy="201993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3347864" y="4429989"/>
                <a:ext cx="576064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pt-BR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sz="1200" i="1">
                          <a:latin typeface="Cambria Math"/>
                        </a:rPr>
                        <m:t>=1500(</m:t>
                      </m:r>
                      <m:d>
                        <m:dPr>
                          <m:begChr m:val="["/>
                          <m:endChr m:val="]"/>
                          <m:ctrlPr>
                            <a:rPr lang="pt-BR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i="1">
                              <a:latin typeface="Cambria Math"/>
                            </a:rPr>
                            <m:t>1+0,25</m:t>
                          </m:r>
                          <m:func>
                            <m:funcPr>
                              <m:ctrlPr>
                                <a:rPr lang="pt-BR" sz="12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200"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pt-BR" sz="1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200" i="1">
                                      <a:latin typeface="Cambria Math"/>
                                    </a:rPr>
                                    <m:t>15,8</m:t>
                                  </m:r>
                                  <m:r>
                                    <a:rPr lang="en-US" sz="1200" i="1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  <m:r>
                            <a:rPr lang="en-US" sz="1200" i="1">
                              <a:latin typeface="Cambria Math"/>
                            </a:rPr>
                            <m:t>+0,063</m:t>
                          </m:r>
                          <m:func>
                            <m:funcPr>
                              <m:ctrlPr>
                                <a:rPr lang="pt-BR" sz="12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200"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pt-BR" sz="1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1200" b="0" i="1" smtClean="0">
                                      <a:latin typeface="Cambria Math"/>
                                    </a:rPr>
                                    <m:t>31,6</m:t>
                                  </m:r>
                                  <m:r>
                                    <a:rPr lang="en-US" sz="1200" i="1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  <m:r>
                            <a:rPr lang="en-US" sz="1200" i="1">
                              <a:latin typeface="Cambria Math"/>
                            </a:rPr>
                            <m:t>+0,018</m:t>
                          </m:r>
                          <m:func>
                            <m:funcPr>
                              <m:ctrlPr>
                                <a:rPr lang="pt-BR" sz="12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200"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pt-BR" sz="1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1200" b="0" i="1" smtClean="0">
                                      <a:latin typeface="Cambria Math"/>
                                    </a:rPr>
                                    <m:t>47,4</m:t>
                                  </m:r>
                                  <m:r>
                                    <a:rPr lang="en-US" sz="1200" i="1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r>
                        <a:rPr lang="en-US" sz="1200" i="1">
                          <a:latin typeface="Cambria Math"/>
                        </a:rPr>
                        <m:t> </m:t>
                      </m:r>
                      <m:r>
                        <a:rPr lang="en-US" sz="1200" i="1">
                          <a:latin typeface="Cambria Math"/>
                        </a:rPr>
                        <m:t>𝑁</m:t>
                      </m:r>
                      <m:r>
                        <a:rPr lang="en-US" sz="1200" i="1">
                          <a:latin typeface="Cambria Math"/>
                        </a:rPr>
                        <m:t>.</m:t>
                      </m:r>
                      <m:sSup>
                        <m:sSupPr>
                          <m:ctrlPr>
                            <a:rPr lang="pt-BR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latin typeface="Cambria Math"/>
                            </a:rPr>
                            <m:t>𝑚</m:t>
                          </m:r>
                        </m:e>
                        <m:sup>
                          <m:r>
                            <a:rPr lang="en-US" sz="1200" i="1">
                              <a:latin typeface="Cambria Math"/>
                            </a:rPr>
                            <m:t>−</m:t>
                          </m:r>
                          <m:r>
                            <a:rPr lang="pt-BR" sz="1200" b="0" i="1" smtClean="0">
                              <a:latin typeface="Cambria Math"/>
                            </a:rPr>
                            <m:t>1</m:t>
                          </m:r>
                        </m:sup>
                      </m:sSup>
                    </m:oMath>
                    <m:oMath xmlns:m="http://schemas.openxmlformats.org/officeDocument/2006/math">
                      <m:r>
                        <a:rPr lang="en-US" sz="1200" i="1">
                          <a:latin typeface="Cambria Math"/>
                        </a:rPr>
                        <m:t>𝑔</m:t>
                      </m:r>
                      <m:d>
                        <m:dPr>
                          <m:ctrlPr>
                            <a:rPr lang="pt-BR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sz="1200" i="1">
                          <a:latin typeface="Cambria Math"/>
                        </a:rPr>
                        <m:t>=1500(</m:t>
                      </m:r>
                      <m:d>
                        <m:dPr>
                          <m:begChr m:val="["/>
                          <m:endChr m:val="]"/>
                          <m:ctrlPr>
                            <a:rPr lang="pt-BR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i="1">
                              <a:latin typeface="Cambria Math"/>
                            </a:rPr>
                            <m:t>1+0,25</m:t>
                          </m:r>
                          <m:func>
                            <m:funcPr>
                              <m:ctrlPr>
                                <a:rPr lang="pt-BR" sz="12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200"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pt-BR" sz="1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1200" b="0" i="1" smtClean="0">
                                      <a:latin typeface="Cambria Math"/>
                                    </a:rPr>
                                    <m:t>4,2</m:t>
                                  </m:r>
                                  <m:r>
                                    <a:rPr lang="en-US" sz="1200" i="1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  <m:r>
                            <a:rPr lang="en-US" sz="1200" i="1">
                              <a:latin typeface="Cambria Math"/>
                            </a:rPr>
                            <m:t>+0,063</m:t>
                          </m:r>
                          <m:func>
                            <m:funcPr>
                              <m:ctrlPr>
                                <a:rPr lang="pt-BR" sz="12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200"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pt-BR" sz="1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1200" b="0" i="1" smtClean="0">
                                      <a:latin typeface="Cambria Math"/>
                                    </a:rPr>
                                    <m:t>8,5</m:t>
                                  </m:r>
                                  <m:r>
                                    <a:rPr lang="en-US" sz="1200" i="1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  <m:r>
                            <a:rPr lang="en-US" sz="1200" i="1">
                              <a:latin typeface="Cambria Math"/>
                            </a:rPr>
                            <m:t>+0,018</m:t>
                          </m:r>
                          <m:func>
                            <m:funcPr>
                              <m:ctrlPr>
                                <a:rPr lang="pt-BR" sz="12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200"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pt-BR" sz="1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200" i="1">
                                      <a:latin typeface="Cambria Math"/>
                                    </a:rPr>
                                    <m:t>12,7</m:t>
                                  </m:r>
                                  <m:r>
                                    <a:rPr lang="en-US" sz="1200" i="1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r>
                        <a:rPr lang="en-US" sz="1200" i="1">
                          <a:latin typeface="Cambria Math"/>
                        </a:rPr>
                        <m:t> </m:t>
                      </m:r>
                      <m:r>
                        <a:rPr lang="en-US" sz="1200" i="1">
                          <a:latin typeface="Cambria Math"/>
                        </a:rPr>
                        <m:t>𝑁</m:t>
                      </m:r>
                      <m:r>
                        <a:rPr lang="en-US" sz="1200" i="1">
                          <a:latin typeface="Cambria Math"/>
                        </a:rPr>
                        <m:t>.</m:t>
                      </m:r>
                      <m:sSup>
                        <m:sSupPr>
                          <m:ctrlPr>
                            <a:rPr lang="pt-BR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latin typeface="Cambria Math"/>
                            </a:rPr>
                            <m:t>𝑚</m:t>
                          </m:r>
                        </m:e>
                        <m:sup>
                          <m:r>
                            <a:rPr lang="en-US" sz="1200" i="1">
                              <a:latin typeface="Cambria Math"/>
                            </a:rPr>
                            <m:t>−</m:t>
                          </m:r>
                          <m:r>
                            <a:rPr lang="pt-BR" sz="1200" b="0" i="1" smtClean="0">
                              <a:latin typeface="Cambria Math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pt-BR" sz="1200" dirty="0"/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864" y="4429989"/>
                <a:ext cx="5760640" cy="461665"/>
              </a:xfrm>
              <a:prstGeom prst="rect">
                <a:avLst/>
              </a:prstGeom>
              <a:blipFill rotWithShape="1"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332656"/>
            <a:ext cx="7772400" cy="648072"/>
          </a:xfrm>
        </p:spPr>
        <p:txBody>
          <a:bodyPr/>
          <a:lstStyle/>
          <a:p>
            <a:r>
              <a:rPr lang="pt-BR" sz="2800" b="1" dirty="0">
                <a:latin typeface="Arial Unicode MS" pitchFamily="34" charset="-128"/>
              </a:rPr>
              <a:t>Dinâmica das Estruturas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1619672" y="1273496"/>
            <a:ext cx="59890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Vibração de arquibancada de estádio devido ao carregamento de público</a:t>
            </a:r>
          </a:p>
        </p:txBody>
      </p:sp>
    </p:spTree>
    <p:extLst>
      <p:ext uri="{BB962C8B-B14F-4D97-AF65-F5344CB8AC3E}">
        <p14:creationId xmlns:p14="http://schemas.microsoft.com/office/powerpoint/2010/main" val="17777109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832048" y="332656"/>
            <a:ext cx="7772400" cy="1143000"/>
          </a:xfrm>
        </p:spPr>
        <p:txBody>
          <a:bodyPr/>
          <a:lstStyle/>
          <a:p>
            <a:r>
              <a:rPr lang="pt-BR" sz="2800" b="1" dirty="0">
                <a:latin typeface="Arial Unicode MS" pitchFamily="34" charset="-128"/>
              </a:rPr>
              <a:t>Dinâmica das Estruturas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4" y="1268760"/>
            <a:ext cx="7776864" cy="5112568"/>
          </a:xfrm>
        </p:spPr>
        <p:txBody>
          <a:bodyPr/>
          <a:lstStyle/>
          <a:p>
            <a:pPr algn="ctr">
              <a:buNone/>
            </a:pPr>
            <a:r>
              <a:rPr lang="pt-BR" sz="1400" dirty="0">
                <a:latin typeface="Arial" pitchFamily="34" charset="0"/>
                <a:cs typeface="Arial" pitchFamily="34" charset="0"/>
              </a:rPr>
              <a:t>Mitigação por </a:t>
            </a:r>
            <a:r>
              <a:rPr lang="pt-BR" sz="1400" dirty="0" err="1">
                <a:latin typeface="Arial" pitchFamily="34" charset="0"/>
                <a:cs typeface="Arial" pitchFamily="34" charset="0"/>
              </a:rPr>
              <a:t>Tuned</a:t>
            </a:r>
            <a:r>
              <a:rPr lang="pt-BR" sz="1400" dirty="0">
                <a:latin typeface="Arial" pitchFamily="34" charset="0"/>
                <a:cs typeface="Arial" pitchFamily="34" charset="0"/>
              </a:rPr>
              <a:t>-Mass </a:t>
            </a:r>
            <a:r>
              <a:rPr lang="pt-BR" sz="1400" dirty="0" err="1">
                <a:latin typeface="Arial" pitchFamily="34" charset="0"/>
                <a:cs typeface="Arial" pitchFamily="34" charset="0"/>
              </a:rPr>
              <a:t>Damper</a:t>
            </a:r>
            <a:r>
              <a:rPr lang="pt-BR" sz="1400" dirty="0">
                <a:latin typeface="Arial" pitchFamily="34" charset="0"/>
                <a:cs typeface="Arial" pitchFamily="34" charset="0"/>
              </a:rPr>
              <a:t> (TMD)</a:t>
            </a:r>
          </a:p>
          <a:p>
            <a:pPr algn="ctr">
              <a:buNone/>
            </a:pPr>
            <a:r>
              <a:rPr lang="pt-BR" sz="1400" dirty="0">
                <a:latin typeface="Arial" pitchFamily="34" charset="0"/>
                <a:cs typeface="Arial" pitchFamily="34" charset="0"/>
              </a:rPr>
              <a:t>Princípio de funcionamento: “quebrar” o pico de ressonância em dois outros mais atenuados e distantes da frequência </a:t>
            </a:r>
            <a:r>
              <a:rPr lang="pt-BR" sz="1400" dirty="0" err="1">
                <a:latin typeface="Arial" pitchFamily="34" charset="0"/>
                <a:cs typeface="Arial" pitchFamily="34" charset="0"/>
              </a:rPr>
              <a:t>forçante</a:t>
            </a:r>
            <a:endParaRPr lang="pt-BR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31778" name="Picture 2" descr="C:\Users\mazzilli\Dropbox\Trabalho\USP\Livro Dinâmica\respfreqTMD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575" y="2266950"/>
            <a:ext cx="3933825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17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708920"/>
            <a:ext cx="25431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64940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332656"/>
            <a:ext cx="7772400" cy="1143000"/>
          </a:xfrm>
        </p:spPr>
        <p:txBody>
          <a:bodyPr/>
          <a:lstStyle/>
          <a:p>
            <a:r>
              <a:rPr lang="pt-BR" sz="2800" b="1" dirty="0">
                <a:latin typeface="Arial Unicode MS" pitchFamily="34" charset="-128"/>
              </a:rPr>
              <a:t>Dinâmica das Estruturas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4" y="1268760"/>
            <a:ext cx="7776864" cy="5112568"/>
          </a:xfrm>
        </p:spPr>
        <p:txBody>
          <a:bodyPr/>
          <a:lstStyle/>
          <a:p>
            <a:pPr algn="ctr">
              <a:buNone/>
            </a:pPr>
            <a:r>
              <a:rPr lang="pt-BR" sz="1400" dirty="0">
                <a:latin typeface="Arial" pitchFamily="34" charset="0"/>
                <a:cs typeface="Arial" pitchFamily="34" charset="0"/>
              </a:rPr>
              <a:t>Taipei 101, Taipei</a:t>
            </a:r>
          </a:p>
          <a:p>
            <a:pPr algn="ctr">
              <a:buNone/>
            </a:pPr>
            <a:r>
              <a:rPr lang="pt-BR" sz="1400" dirty="0">
                <a:latin typeface="Arial" pitchFamily="34" charset="0"/>
                <a:cs typeface="Arial" pitchFamily="34" charset="0"/>
              </a:rPr>
              <a:t>O pêndulo cônico como controlador passivo de vibrações</a:t>
            </a:r>
          </a:p>
        </p:txBody>
      </p:sp>
      <p:pic>
        <p:nvPicPr>
          <p:cNvPr id="3256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60" y="2348878"/>
            <a:ext cx="4514850" cy="376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56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8" y="3198093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8199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16632"/>
            <a:ext cx="7772400" cy="1143000"/>
          </a:xfrm>
        </p:spPr>
        <p:txBody>
          <a:bodyPr/>
          <a:lstStyle/>
          <a:p>
            <a:r>
              <a:rPr lang="pt-BR" sz="2800" b="1" dirty="0">
                <a:latin typeface="Arial Unicode MS" pitchFamily="34" charset="-128"/>
              </a:rPr>
              <a:t>Dinâmica das Estruturas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4" y="980728"/>
            <a:ext cx="7776864" cy="5544616"/>
          </a:xfrm>
        </p:spPr>
        <p:txBody>
          <a:bodyPr/>
          <a:lstStyle/>
          <a:p>
            <a:pPr algn="ctr">
              <a:buNone/>
            </a:pPr>
            <a:r>
              <a:rPr lang="pt-BR" sz="1400" dirty="0" err="1">
                <a:latin typeface="Arial" pitchFamily="34" charset="0"/>
                <a:cs typeface="Arial" pitchFamily="34" charset="0"/>
              </a:rPr>
              <a:t>Shinjuku</a:t>
            </a:r>
            <a:r>
              <a:rPr lang="pt-BR" sz="1400" dirty="0">
                <a:latin typeface="Arial" pitchFamily="34" charset="0"/>
                <a:cs typeface="Arial" pitchFamily="34" charset="0"/>
              </a:rPr>
              <a:t> Park Tower, Tóquio, Japão</a:t>
            </a:r>
          </a:p>
          <a:p>
            <a:pPr algn="ctr">
              <a:buNone/>
            </a:pPr>
            <a:r>
              <a:rPr lang="pt-BR" sz="1400" dirty="0">
                <a:latin typeface="Arial" pitchFamily="34" charset="0"/>
                <a:cs typeface="Arial" pitchFamily="34" charset="0"/>
              </a:rPr>
              <a:t>Exemplo de controle ativo das vibrações</a:t>
            </a:r>
          </a:p>
        </p:txBody>
      </p:sp>
      <p:pic>
        <p:nvPicPr>
          <p:cNvPr id="10" name="Picture 7" descr="C:\Comum\C_irani\ira\pendulo_foto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3611880" cy="219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C:\Comum\C_irani\ira\pendulo_predio_foto.tif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628800"/>
            <a:ext cx="2568893" cy="477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Comum\C_irani\ira\pendulo_raios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10" y="3982265"/>
            <a:ext cx="3973830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2858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332656"/>
            <a:ext cx="7772400" cy="1143000"/>
          </a:xfrm>
        </p:spPr>
        <p:txBody>
          <a:bodyPr/>
          <a:lstStyle/>
          <a:p>
            <a:r>
              <a:rPr lang="pt-BR" sz="2800" b="1" dirty="0">
                <a:latin typeface="Arial Unicode MS" pitchFamily="34" charset="-128"/>
              </a:rPr>
              <a:t>Dinâmica das Estruturas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4" y="1268760"/>
            <a:ext cx="7776864" cy="5112568"/>
          </a:xfrm>
        </p:spPr>
        <p:txBody>
          <a:bodyPr/>
          <a:lstStyle/>
          <a:p>
            <a:pPr algn="ctr">
              <a:buNone/>
            </a:pPr>
            <a:r>
              <a:rPr lang="pt-BR" sz="1400" dirty="0">
                <a:latin typeface="Arial" pitchFamily="34" charset="0"/>
                <a:cs typeface="Arial" pitchFamily="34" charset="0"/>
              </a:rPr>
              <a:t>Princípio de funcionamento do controlador ativo do </a:t>
            </a:r>
            <a:r>
              <a:rPr lang="pt-BR" sz="1400" dirty="0" err="1">
                <a:latin typeface="Arial" pitchFamily="34" charset="0"/>
                <a:cs typeface="Arial" pitchFamily="34" charset="0"/>
              </a:rPr>
              <a:t>Shinjuku</a:t>
            </a:r>
            <a:r>
              <a:rPr lang="pt-BR" sz="1400" dirty="0">
                <a:latin typeface="Arial" pitchFamily="34" charset="0"/>
                <a:cs typeface="Arial" pitchFamily="34" charset="0"/>
              </a:rPr>
              <a:t> Park Tower:</a:t>
            </a:r>
          </a:p>
          <a:p>
            <a:pPr algn="ctr">
              <a:buNone/>
            </a:pPr>
            <a:r>
              <a:rPr lang="pt-BR" sz="1400" dirty="0">
                <a:latin typeface="Arial" pitchFamily="34" charset="0"/>
                <a:cs typeface="Arial" pitchFamily="34" charset="0"/>
              </a:rPr>
              <a:t>o pêndulo de “comprimento” regulável como elemento estabilizador</a:t>
            </a:r>
          </a:p>
        </p:txBody>
      </p:sp>
      <p:pic>
        <p:nvPicPr>
          <p:cNvPr id="7" name="Picture 6" descr="C:\Comum\C_irani\ira\pendulo_esquema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3817937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30" descr="C:\Comum\aula_291099\pendulo_respostas.tif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67816"/>
            <a:ext cx="4210431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7940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332656"/>
            <a:ext cx="7772400" cy="1143000"/>
          </a:xfrm>
        </p:spPr>
        <p:txBody>
          <a:bodyPr/>
          <a:lstStyle/>
          <a:p>
            <a:r>
              <a:rPr lang="pt-BR" sz="2800" b="1" dirty="0">
                <a:latin typeface="Arial Unicode MS" pitchFamily="34" charset="-128"/>
              </a:rPr>
              <a:t>Dinâmica das Estruturas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4" y="1268760"/>
            <a:ext cx="7776864" cy="5112568"/>
          </a:xfrm>
        </p:spPr>
        <p:txBody>
          <a:bodyPr/>
          <a:lstStyle/>
          <a:p>
            <a:pPr algn="ctr">
              <a:buNone/>
            </a:pPr>
            <a:r>
              <a:rPr lang="pt-BR" sz="1400" dirty="0">
                <a:latin typeface="Arial" pitchFamily="34" charset="0"/>
                <a:cs typeface="Arial" pitchFamily="34" charset="0"/>
              </a:rPr>
              <a:t>Ponte Rio-Niterói, Brasil, projeto do vão central de James Graham, concluída em 1974</a:t>
            </a:r>
          </a:p>
        </p:txBody>
      </p:sp>
      <p:sp>
        <p:nvSpPr>
          <p:cNvPr id="5" name="Retângulo 10"/>
          <p:cNvSpPr/>
          <p:nvPr/>
        </p:nvSpPr>
        <p:spPr bwMode="auto">
          <a:xfrm>
            <a:off x="81668" y="5300676"/>
            <a:ext cx="8999984" cy="1512168"/>
          </a:xfrm>
          <a:custGeom>
            <a:avLst/>
            <a:gdLst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512168">
                <a:moveTo>
                  <a:pt x="0" y="0"/>
                </a:moveTo>
                <a:cubicBezTo>
                  <a:pt x="4436533" y="1693334"/>
                  <a:pt x="6096000" y="0"/>
                  <a:pt x="9144000" y="0"/>
                </a:cubicBezTo>
                <a:lnTo>
                  <a:pt x="9144000" y="1512168"/>
                </a:lnTo>
                <a:lnTo>
                  <a:pt x="0" y="1512168"/>
                </a:lnTo>
                <a:lnTo>
                  <a:pt x="0" y="0"/>
                </a:lnTo>
                <a:close/>
              </a:path>
            </a:pathLst>
          </a:custGeom>
          <a:solidFill>
            <a:srgbClr val="DCE8F4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307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700" y="1628800"/>
            <a:ext cx="6217920" cy="4145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115616" y="5933649"/>
            <a:ext cx="72266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By Halley Pacheco de Oliveira - Own work, CC BY-SA 3.0, https://commons.wikimedia.org/w/index.php?curid=25270029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6034015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332656"/>
            <a:ext cx="7772400" cy="1143000"/>
          </a:xfrm>
        </p:spPr>
        <p:txBody>
          <a:bodyPr/>
          <a:lstStyle/>
          <a:p>
            <a:r>
              <a:rPr lang="pt-BR" sz="2800" b="1" dirty="0">
                <a:latin typeface="Arial Unicode MS" pitchFamily="34" charset="-128"/>
              </a:rPr>
              <a:t>Dinâmica das Estruturas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4" y="1268760"/>
            <a:ext cx="7776864" cy="5112568"/>
          </a:xfrm>
        </p:spPr>
        <p:txBody>
          <a:bodyPr/>
          <a:lstStyle/>
          <a:p>
            <a:pPr algn="ctr">
              <a:buNone/>
            </a:pPr>
            <a:r>
              <a:rPr lang="pt-BR" sz="1400" dirty="0" err="1">
                <a:latin typeface="Arial" pitchFamily="34" charset="0"/>
                <a:cs typeface="Arial" pitchFamily="34" charset="0"/>
              </a:rPr>
              <a:t>TMD’s</a:t>
            </a:r>
            <a:r>
              <a:rPr lang="pt-BR" sz="1400" dirty="0">
                <a:latin typeface="Arial" pitchFamily="34" charset="0"/>
                <a:cs typeface="Arial" pitchFamily="34" charset="0"/>
              </a:rPr>
              <a:t> da Ponte Rio-Niterói, Brasilhttps://youtu.be/mOsazjJkqCc</a:t>
            </a:r>
          </a:p>
        </p:txBody>
      </p:sp>
      <p:sp>
        <p:nvSpPr>
          <p:cNvPr id="5" name="Retângulo 10"/>
          <p:cNvSpPr/>
          <p:nvPr/>
        </p:nvSpPr>
        <p:spPr bwMode="auto">
          <a:xfrm>
            <a:off x="81668" y="5300676"/>
            <a:ext cx="8999984" cy="1512168"/>
          </a:xfrm>
          <a:custGeom>
            <a:avLst/>
            <a:gdLst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512168">
                <a:moveTo>
                  <a:pt x="0" y="0"/>
                </a:moveTo>
                <a:cubicBezTo>
                  <a:pt x="4436533" y="1693334"/>
                  <a:pt x="6096000" y="0"/>
                  <a:pt x="9144000" y="0"/>
                </a:cubicBezTo>
                <a:lnTo>
                  <a:pt x="9144000" y="1512168"/>
                </a:lnTo>
                <a:lnTo>
                  <a:pt x="0" y="1512168"/>
                </a:lnTo>
                <a:lnTo>
                  <a:pt x="0" y="0"/>
                </a:lnTo>
                <a:close/>
              </a:path>
            </a:pathLst>
          </a:custGeom>
          <a:solidFill>
            <a:srgbClr val="DCE8F4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205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844117"/>
            <a:ext cx="5040630" cy="336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3491880" y="5445224"/>
            <a:ext cx="25779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/>
              <a:t>Projeto do Eng. Ronaldo Carvalho </a:t>
            </a:r>
            <a:r>
              <a:rPr lang="pt-BR" sz="1000" dirty="0" err="1"/>
              <a:t>Battista</a:t>
            </a:r>
            <a:endParaRPr lang="pt-BR" sz="1000" dirty="0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5466871"/>
              </p:ext>
            </p:extLst>
          </p:nvPr>
        </p:nvGraphicFramePr>
        <p:xfrm>
          <a:off x="3660775" y="5837238"/>
          <a:ext cx="1677988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766" name="Objeto de Shell de Gerenciador" showAsIcon="1" r:id="rId5" imgW="1677600" imgH="437760" progId="Package">
                  <p:embed/>
                </p:oleObj>
              </mc:Choice>
              <mc:Fallback>
                <p:oleObj name="Objeto de Shell de Gerenciador" showAsIcon="1" r:id="rId5" imgW="1677600" imgH="4377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60775" y="5837238"/>
                        <a:ext cx="1677988" cy="43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852791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332656"/>
            <a:ext cx="7772400" cy="1143000"/>
          </a:xfrm>
        </p:spPr>
        <p:txBody>
          <a:bodyPr/>
          <a:lstStyle/>
          <a:p>
            <a:r>
              <a:rPr lang="pt-BR" sz="2800" b="1" dirty="0">
                <a:latin typeface="Arial Unicode MS" pitchFamily="34" charset="-128"/>
              </a:rPr>
              <a:t>Dinâmica das Estruturas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4" y="1268760"/>
            <a:ext cx="7776864" cy="5112568"/>
          </a:xfrm>
        </p:spPr>
        <p:txBody>
          <a:bodyPr/>
          <a:lstStyle/>
          <a:p>
            <a:pPr algn="ctr">
              <a:buNone/>
            </a:pPr>
            <a:r>
              <a:rPr lang="pt-BR" sz="1400" dirty="0">
                <a:latin typeface="Arial" pitchFamily="34" charset="0"/>
                <a:cs typeface="Arial" pitchFamily="34" charset="0"/>
              </a:rPr>
              <a:t>Ponte </a:t>
            </a:r>
            <a:r>
              <a:rPr lang="pt-BR" sz="1400" dirty="0" err="1">
                <a:latin typeface="Arial" pitchFamily="34" charset="0"/>
                <a:cs typeface="Arial" pitchFamily="34" charset="0"/>
              </a:rPr>
              <a:t>Akashi-Kaikyo</a:t>
            </a:r>
            <a:r>
              <a:rPr lang="pt-BR" sz="1400" dirty="0">
                <a:latin typeface="Arial" pitchFamily="34" charset="0"/>
                <a:cs typeface="Arial" pitchFamily="34" charset="0"/>
              </a:rPr>
              <a:t>, Kobe, Japão, então em construção (1996)</a:t>
            </a:r>
          </a:p>
          <a:p>
            <a:pPr algn="ctr">
              <a:buNone/>
            </a:pPr>
            <a:r>
              <a:rPr lang="pt-BR" sz="1400" dirty="0">
                <a:latin typeface="Arial" pitchFamily="34" charset="0"/>
                <a:cs typeface="Arial" pitchFamily="34" charset="0"/>
              </a:rPr>
              <a:t>concluída em 1998 (recorde mundial de vão livre 1991m)</a:t>
            </a:r>
          </a:p>
        </p:txBody>
      </p:sp>
      <p:sp>
        <p:nvSpPr>
          <p:cNvPr id="5" name="Retângulo 10"/>
          <p:cNvSpPr/>
          <p:nvPr/>
        </p:nvSpPr>
        <p:spPr bwMode="auto">
          <a:xfrm>
            <a:off x="81668" y="5300676"/>
            <a:ext cx="8999984" cy="1512168"/>
          </a:xfrm>
          <a:custGeom>
            <a:avLst/>
            <a:gdLst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512168">
                <a:moveTo>
                  <a:pt x="0" y="0"/>
                </a:moveTo>
                <a:cubicBezTo>
                  <a:pt x="4436533" y="1693334"/>
                  <a:pt x="6096000" y="0"/>
                  <a:pt x="9144000" y="0"/>
                </a:cubicBezTo>
                <a:lnTo>
                  <a:pt x="9144000" y="1512168"/>
                </a:lnTo>
                <a:lnTo>
                  <a:pt x="0" y="1512168"/>
                </a:lnTo>
                <a:lnTo>
                  <a:pt x="0" y="0"/>
                </a:lnTo>
                <a:close/>
              </a:path>
            </a:pathLst>
          </a:custGeom>
          <a:solidFill>
            <a:srgbClr val="DCE8F4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95" y="1916832"/>
            <a:ext cx="5790642" cy="432000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37993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332656"/>
            <a:ext cx="7772400" cy="1143000"/>
          </a:xfrm>
        </p:spPr>
        <p:txBody>
          <a:bodyPr/>
          <a:lstStyle/>
          <a:p>
            <a:r>
              <a:rPr lang="pt-BR" sz="2800" b="1" dirty="0">
                <a:latin typeface="Arial Unicode MS" pitchFamily="34" charset="-128"/>
              </a:rPr>
              <a:t>Dinâmica das Estruturas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4" y="1268760"/>
            <a:ext cx="7776864" cy="5112568"/>
          </a:xfrm>
        </p:spPr>
        <p:txBody>
          <a:bodyPr/>
          <a:lstStyle/>
          <a:p>
            <a:pPr algn="ctr">
              <a:buNone/>
            </a:pPr>
            <a:r>
              <a:rPr lang="pt-BR" sz="1400" dirty="0">
                <a:latin typeface="Arial" pitchFamily="34" charset="0"/>
                <a:cs typeface="Arial" pitchFamily="34" charset="0"/>
              </a:rPr>
              <a:t>Ponte </a:t>
            </a:r>
            <a:r>
              <a:rPr lang="pt-BR" sz="1400" dirty="0" err="1">
                <a:latin typeface="Arial" pitchFamily="34" charset="0"/>
                <a:cs typeface="Arial" pitchFamily="34" charset="0"/>
              </a:rPr>
              <a:t>Akashi-Kaikyo</a:t>
            </a:r>
            <a:r>
              <a:rPr lang="pt-BR" sz="1400" dirty="0">
                <a:latin typeface="Arial" pitchFamily="34" charset="0"/>
                <a:cs typeface="Arial" pitchFamily="34" charset="0"/>
              </a:rPr>
              <a:t>, Kobe, Japão</a:t>
            </a:r>
          </a:p>
        </p:txBody>
      </p:sp>
      <p:sp>
        <p:nvSpPr>
          <p:cNvPr id="5" name="Retângulo 10"/>
          <p:cNvSpPr/>
          <p:nvPr/>
        </p:nvSpPr>
        <p:spPr bwMode="auto">
          <a:xfrm>
            <a:off x="81668" y="5300676"/>
            <a:ext cx="8999984" cy="1512168"/>
          </a:xfrm>
          <a:custGeom>
            <a:avLst/>
            <a:gdLst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512168">
                <a:moveTo>
                  <a:pt x="0" y="0"/>
                </a:moveTo>
                <a:cubicBezTo>
                  <a:pt x="4436533" y="1693334"/>
                  <a:pt x="6096000" y="0"/>
                  <a:pt x="9144000" y="0"/>
                </a:cubicBezTo>
                <a:lnTo>
                  <a:pt x="9144000" y="1512168"/>
                </a:lnTo>
                <a:lnTo>
                  <a:pt x="0" y="1512168"/>
                </a:lnTo>
                <a:lnTo>
                  <a:pt x="0" y="0"/>
                </a:lnTo>
                <a:close/>
              </a:path>
            </a:pathLst>
          </a:custGeom>
          <a:solidFill>
            <a:srgbClr val="DCE8F4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09254" name="Picture 6" descr="Aerial view of the Akashi Strait Bridge and Akashi city (centre background), west-central Honshu, Japan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5" y="2276870"/>
            <a:ext cx="5500688" cy="366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1800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332656"/>
            <a:ext cx="7772400" cy="1143000"/>
          </a:xfrm>
        </p:spPr>
        <p:txBody>
          <a:bodyPr/>
          <a:lstStyle/>
          <a:p>
            <a:r>
              <a:rPr lang="pt-BR" sz="2800" b="1" dirty="0">
                <a:latin typeface="Arial Unicode MS" pitchFamily="34" charset="-128"/>
              </a:rPr>
              <a:t>Dinâmica das Estruturas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4" y="1268760"/>
            <a:ext cx="7776864" cy="5112568"/>
          </a:xfrm>
        </p:spPr>
        <p:txBody>
          <a:bodyPr/>
          <a:lstStyle/>
          <a:p>
            <a:pPr algn="ctr">
              <a:buNone/>
            </a:pPr>
            <a:r>
              <a:rPr lang="pt-BR" sz="1400" dirty="0">
                <a:latin typeface="Arial" pitchFamily="34" charset="0"/>
                <a:cs typeface="Arial" pitchFamily="34" charset="0"/>
              </a:rPr>
              <a:t>Ponte da Normandia, concluída em 1995, vão livre com 856m</a:t>
            </a:r>
          </a:p>
        </p:txBody>
      </p:sp>
      <p:sp>
        <p:nvSpPr>
          <p:cNvPr id="5" name="Retângulo 10"/>
          <p:cNvSpPr/>
          <p:nvPr/>
        </p:nvSpPr>
        <p:spPr bwMode="auto">
          <a:xfrm>
            <a:off x="81668" y="5300676"/>
            <a:ext cx="8999984" cy="1512168"/>
          </a:xfrm>
          <a:custGeom>
            <a:avLst/>
            <a:gdLst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512168">
                <a:moveTo>
                  <a:pt x="0" y="0"/>
                </a:moveTo>
                <a:cubicBezTo>
                  <a:pt x="4436533" y="1693334"/>
                  <a:pt x="6096000" y="0"/>
                  <a:pt x="9144000" y="0"/>
                </a:cubicBezTo>
                <a:lnTo>
                  <a:pt x="9144000" y="1512168"/>
                </a:lnTo>
                <a:lnTo>
                  <a:pt x="0" y="1512168"/>
                </a:lnTo>
                <a:lnTo>
                  <a:pt x="0" y="0"/>
                </a:lnTo>
                <a:close/>
              </a:path>
            </a:pathLst>
          </a:custGeom>
          <a:solidFill>
            <a:srgbClr val="DCE8F4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AutoShape 4" descr="Image result for ponte norman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1642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118" y="1840624"/>
            <a:ext cx="65722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1980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10" y="-142900"/>
            <a:ext cx="7772400" cy="1143000"/>
          </a:xfrm>
        </p:spPr>
        <p:txBody>
          <a:bodyPr/>
          <a:lstStyle/>
          <a:p>
            <a:r>
              <a:rPr lang="pt-BR" sz="2800" b="1" dirty="0">
                <a:latin typeface="Arial Unicode MS" pitchFamily="34" charset="-128"/>
              </a:rPr>
              <a:t>Dinâmica das Estruturas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2910" y="785794"/>
            <a:ext cx="7848872" cy="5684642"/>
          </a:xfrm>
        </p:spPr>
        <p:txBody>
          <a:bodyPr/>
          <a:lstStyle/>
          <a:p>
            <a:pPr>
              <a:lnSpc>
                <a:spcPct val="150000"/>
              </a:lnSpc>
              <a:buNone/>
            </a:pPr>
            <a:endParaRPr lang="pt-BR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Entretanto, até a década de 1970, a prática corrente na engenharia civil era a de evitar a qualquer custo a análise dinâmica, se preciso fosse substituindo-a por uma análise estática com carregamentos majorados pelos chamados coeficientes de impacto ou coeficientes de amplificação dinâmica.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endParaRPr lang="pt-BR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 em muitas situações esse procedimento é conservador, em outras o mesmo não ocorre, sendo essencial considerar modelos que levem em conta os esforços inerciais e as demais ações variáveis no tempo.</a:t>
            </a:r>
          </a:p>
          <a:p>
            <a:pPr marL="0" indent="0">
              <a:lnSpc>
                <a:spcPct val="150000"/>
              </a:lnSpc>
              <a:buNone/>
            </a:pPr>
            <a:endParaRPr lang="pt-BR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1800" dirty="0">
                <a:latin typeface="Arial" pitchFamily="34" charset="0"/>
                <a:cs typeface="Arial" pitchFamily="34" charset="0"/>
              </a:rPr>
              <a:t>Na engenharia de estruturas em sentido lato e, portanto, não restrita à engenharia civil, há inúmeros exemplos de situações que requerem análises dinâmicas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273663"/>
            <a:ext cx="7772400" cy="1143000"/>
          </a:xfrm>
        </p:spPr>
        <p:txBody>
          <a:bodyPr/>
          <a:lstStyle/>
          <a:p>
            <a:r>
              <a:rPr lang="pt-BR" sz="2800" b="1" dirty="0">
                <a:latin typeface="Arial Unicode MS" pitchFamily="34" charset="-128"/>
              </a:rPr>
              <a:t>Dinâmica das Estruturas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4" y="1268760"/>
            <a:ext cx="7776864" cy="5112568"/>
          </a:xfrm>
        </p:spPr>
        <p:txBody>
          <a:bodyPr/>
          <a:lstStyle/>
          <a:p>
            <a:pPr algn="ctr">
              <a:buNone/>
            </a:pPr>
            <a:r>
              <a:rPr lang="pt-BR" sz="1400" dirty="0">
                <a:latin typeface="Arial" pitchFamily="34" charset="0"/>
                <a:cs typeface="Arial" pitchFamily="34" charset="0"/>
              </a:rPr>
              <a:t>Ponte Octávio Frias de Oliveira, São Paulo, Brasil, concluída em 2011</a:t>
            </a:r>
          </a:p>
        </p:txBody>
      </p:sp>
      <p:sp>
        <p:nvSpPr>
          <p:cNvPr id="5" name="Retângulo 10"/>
          <p:cNvSpPr/>
          <p:nvPr/>
        </p:nvSpPr>
        <p:spPr bwMode="auto">
          <a:xfrm>
            <a:off x="81668" y="5300676"/>
            <a:ext cx="8999984" cy="1512168"/>
          </a:xfrm>
          <a:custGeom>
            <a:avLst/>
            <a:gdLst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512168">
                <a:moveTo>
                  <a:pt x="0" y="0"/>
                </a:moveTo>
                <a:cubicBezTo>
                  <a:pt x="4436533" y="1693334"/>
                  <a:pt x="6096000" y="0"/>
                  <a:pt x="9144000" y="0"/>
                </a:cubicBezTo>
                <a:lnTo>
                  <a:pt x="9144000" y="1512168"/>
                </a:lnTo>
                <a:lnTo>
                  <a:pt x="0" y="1512168"/>
                </a:lnTo>
                <a:lnTo>
                  <a:pt x="0" y="0"/>
                </a:lnTo>
                <a:close/>
              </a:path>
            </a:pathLst>
          </a:custGeom>
          <a:solidFill>
            <a:srgbClr val="DCE8F4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123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774" y="1772816"/>
            <a:ext cx="6084570" cy="430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2366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Conteúdo 14"/>
          <p:cNvSpPr>
            <a:spLocks noGrp="1"/>
          </p:cNvSpPr>
          <p:nvPr>
            <p:ph idx="1"/>
          </p:nvPr>
        </p:nvSpPr>
        <p:spPr>
          <a:xfrm>
            <a:off x="3707904" y="5445224"/>
            <a:ext cx="2304256" cy="442392"/>
          </a:xfrm>
        </p:spPr>
        <p:txBody>
          <a:bodyPr/>
          <a:lstStyle/>
          <a:p>
            <a:pPr algn="ctr">
              <a:buNone/>
            </a:pPr>
            <a:r>
              <a:rPr lang="pt-BR" sz="1800" dirty="0">
                <a:latin typeface="Arial" pitchFamily="34" charset="0"/>
                <a:cs typeface="Arial" pitchFamily="34" charset="0"/>
              </a:rPr>
              <a:t>Implantação final</a:t>
            </a:r>
          </a:p>
        </p:txBody>
      </p:sp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7704" y="1340768"/>
            <a:ext cx="5112568" cy="576064"/>
          </a:xfrm>
        </p:spPr>
        <p:txBody>
          <a:bodyPr/>
          <a:lstStyle/>
          <a:p>
            <a:r>
              <a:rPr lang="pt-BR" sz="2000" dirty="0">
                <a:latin typeface="Arial Unicode MS" pitchFamily="34" charset="-128"/>
              </a:rPr>
              <a:t>Anteprojeto da Ponte Jacu-Pêssego</a:t>
            </a:r>
          </a:p>
        </p:txBody>
      </p:sp>
      <p:pic>
        <p:nvPicPr>
          <p:cNvPr id="2856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868896"/>
            <a:ext cx="6120680" cy="3433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10"/>
          <p:cNvSpPr/>
          <p:nvPr/>
        </p:nvSpPr>
        <p:spPr bwMode="auto">
          <a:xfrm>
            <a:off x="81668" y="5300676"/>
            <a:ext cx="8999984" cy="1512168"/>
          </a:xfrm>
          <a:custGeom>
            <a:avLst/>
            <a:gdLst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512168">
                <a:moveTo>
                  <a:pt x="0" y="0"/>
                </a:moveTo>
                <a:cubicBezTo>
                  <a:pt x="4436533" y="1693334"/>
                  <a:pt x="6096000" y="0"/>
                  <a:pt x="9144000" y="0"/>
                </a:cubicBezTo>
                <a:lnTo>
                  <a:pt x="9144000" y="1512168"/>
                </a:lnTo>
                <a:lnTo>
                  <a:pt x="0" y="1512168"/>
                </a:lnTo>
                <a:lnTo>
                  <a:pt x="0" y="0"/>
                </a:lnTo>
                <a:close/>
              </a:path>
            </a:pathLst>
          </a:custGeom>
          <a:solidFill>
            <a:srgbClr val="DCE8F4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83568" y="332656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pt-BR" sz="2800" b="1" kern="0" dirty="0">
                <a:latin typeface="Arial Unicode MS" pitchFamily="34" charset="-128"/>
              </a:rPr>
              <a:t>Dinâmica das Estruturas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287223" y="6104008"/>
            <a:ext cx="23535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/>
              <a:t>Relatório técnico de Daniel </a:t>
            </a:r>
            <a:r>
              <a:rPr lang="pt-BR" sz="1000" dirty="0" err="1"/>
              <a:t>Lepkinson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23635632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Conteúdo 14"/>
          <p:cNvSpPr>
            <a:spLocks noGrp="1"/>
          </p:cNvSpPr>
          <p:nvPr>
            <p:ph idx="1"/>
          </p:nvPr>
        </p:nvSpPr>
        <p:spPr>
          <a:xfrm>
            <a:off x="3347864" y="5445224"/>
            <a:ext cx="2880320" cy="478928"/>
          </a:xfrm>
        </p:spPr>
        <p:txBody>
          <a:bodyPr/>
          <a:lstStyle/>
          <a:p>
            <a:pPr algn="ctr">
              <a:buNone/>
            </a:pPr>
            <a:r>
              <a:rPr lang="pt-BR" sz="1800" dirty="0">
                <a:latin typeface="Arial" pitchFamily="34" charset="0"/>
                <a:cs typeface="Arial" pitchFamily="34" charset="0"/>
              </a:rPr>
              <a:t>Seção transversal</a:t>
            </a:r>
          </a:p>
        </p:txBody>
      </p:sp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3051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9563" y="1844824"/>
            <a:ext cx="6304193" cy="353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10"/>
          <p:cNvSpPr/>
          <p:nvPr/>
        </p:nvSpPr>
        <p:spPr bwMode="auto">
          <a:xfrm>
            <a:off x="81668" y="5300676"/>
            <a:ext cx="8999984" cy="1512168"/>
          </a:xfrm>
          <a:custGeom>
            <a:avLst/>
            <a:gdLst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512168">
                <a:moveTo>
                  <a:pt x="0" y="0"/>
                </a:moveTo>
                <a:cubicBezTo>
                  <a:pt x="4436533" y="1693334"/>
                  <a:pt x="6096000" y="0"/>
                  <a:pt x="9144000" y="0"/>
                </a:cubicBezTo>
                <a:lnTo>
                  <a:pt x="9144000" y="1512168"/>
                </a:lnTo>
                <a:lnTo>
                  <a:pt x="0" y="1512168"/>
                </a:lnTo>
                <a:lnTo>
                  <a:pt x="0" y="0"/>
                </a:lnTo>
                <a:close/>
              </a:path>
            </a:pathLst>
          </a:custGeom>
          <a:solidFill>
            <a:srgbClr val="DCE8F4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683568" y="332656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pt-BR" sz="2800" b="1" kern="0" dirty="0">
                <a:latin typeface="Arial Unicode MS" pitchFamily="34" charset="-128"/>
              </a:rPr>
              <a:t>Dinâmica das Estruturas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90488" y="1130188"/>
            <a:ext cx="5182344" cy="864096"/>
          </a:xfrm>
        </p:spPr>
        <p:txBody>
          <a:bodyPr/>
          <a:lstStyle/>
          <a:p>
            <a:r>
              <a:rPr lang="pt-BR" sz="2000" dirty="0">
                <a:latin typeface="Arial Unicode MS" pitchFamily="34" charset="-128"/>
              </a:rPr>
              <a:t>Anteprojeto da Ponte Jacu-Pêssego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671E1FB-106B-4075-AFFE-CC604E4ECC73}"/>
              </a:ext>
            </a:extLst>
          </p:cNvPr>
          <p:cNvSpPr txBox="1"/>
          <p:nvPr/>
        </p:nvSpPr>
        <p:spPr>
          <a:xfrm>
            <a:off x="3287223" y="6104008"/>
            <a:ext cx="23535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/>
              <a:t>Relatório técnico de Daniel </a:t>
            </a:r>
            <a:r>
              <a:rPr lang="pt-BR" sz="1000" dirty="0" err="1"/>
              <a:t>Lepkinson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11349650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Conteúdo 14"/>
          <p:cNvSpPr>
            <a:spLocks noGrp="1"/>
          </p:cNvSpPr>
          <p:nvPr>
            <p:ph idx="1"/>
          </p:nvPr>
        </p:nvSpPr>
        <p:spPr>
          <a:xfrm>
            <a:off x="1039144" y="5085184"/>
            <a:ext cx="7416824" cy="432048"/>
          </a:xfrm>
        </p:spPr>
        <p:txBody>
          <a:bodyPr/>
          <a:lstStyle/>
          <a:p>
            <a:pPr algn="ctr">
              <a:buNone/>
            </a:pPr>
            <a:r>
              <a:rPr lang="pt-BR" sz="1800" dirty="0">
                <a:latin typeface="Arial" pitchFamily="34" charset="0"/>
                <a:cs typeface="Arial" pitchFamily="34" charset="0"/>
              </a:rPr>
              <a:t>Sistema de posicionamento e face superior do bloco de fundação</a:t>
            </a:r>
          </a:p>
        </p:txBody>
      </p:sp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3061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988840"/>
            <a:ext cx="2531745" cy="2931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61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1916832"/>
            <a:ext cx="3026093" cy="2988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10"/>
          <p:cNvSpPr/>
          <p:nvPr/>
        </p:nvSpPr>
        <p:spPr bwMode="auto">
          <a:xfrm>
            <a:off x="81668" y="5300676"/>
            <a:ext cx="8999984" cy="1512168"/>
          </a:xfrm>
          <a:custGeom>
            <a:avLst/>
            <a:gdLst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512168">
                <a:moveTo>
                  <a:pt x="0" y="0"/>
                </a:moveTo>
                <a:cubicBezTo>
                  <a:pt x="4436533" y="1693334"/>
                  <a:pt x="6096000" y="0"/>
                  <a:pt x="9144000" y="0"/>
                </a:cubicBezTo>
                <a:lnTo>
                  <a:pt x="9144000" y="1512168"/>
                </a:lnTo>
                <a:lnTo>
                  <a:pt x="0" y="1512168"/>
                </a:lnTo>
                <a:lnTo>
                  <a:pt x="0" y="0"/>
                </a:lnTo>
                <a:close/>
              </a:path>
            </a:pathLst>
          </a:custGeom>
          <a:solidFill>
            <a:srgbClr val="DCE8F4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683568" y="332656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pt-BR" sz="2800" b="1" kern="0" dirty="0">
                <a:latin typeface="Arial Unicode MS" pitchFamily="34" charset="-128"/>
              </a:rPr>
              <a:t>Dinâmica das Estruturas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90488" y="1130188"/>
            <a:ext cx="5182344" cy="864096"/>
          </a:xfrm>
        </p:spPr>
        <p:txBody>
          <a:bodyPr/>
          <a:lstStyle/>
          <a:p>
            <a:r>
              <a:rPr lang="pt-BR" sz="2000" dirty="0">
                <a:latin typeface="Arial Unicode MS" pitchFamily="34" charset="-128"/>
              </a:rPr>
              <a:t>Anteprojeto da Ponte Jacu-Pêssego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C5BC804-35B5-4A15-BC4C-B56D432EA5DE}"/>
              </a:ext>
            </a:extLst>
          </p:cNvPr>
          <p:cNvSpPr txBox="1"/>
          <p:nvPr/>
        </p:nvSpPr>
        <p:spPr>
          <a:xfrm>
            <a:off x="3287223" y="6104008"/>
            <a:ext cx="23535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/>
              <a:t>Relatório técnico de Daniel </a:t>
            </a:r>
            <a:r>
              <a:rPr lang="pt-BR" sz="1000" dirty="0" err="1"/>
              <a:t>Lepkinson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14538325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3113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988840"/>
            <a:ext cx="3181060" cy="3563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130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2035264"/>
            <a:ext cx="4937760" cy="2777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10"/>
          <p:cNvSpPr/>
          <p:nvPr/>
        </p:nvSpPr>
        <p:spPr bwMode="auto">
          <a:xfrm>
            <a:off x="81668" y="5300676"/>
            <a:ext cx="8999984" cy="1512168"/>
          </a:xfrm>
          <a:custGeom>
            <a:avLst/>
            <a:gdLst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512168">
                <a:moveTo>
                  <a:pt x="0" y="0"/>
                </a:moveTo>
                <a:cubicBezTo>
                  <a:pt x="4436533" y="1693334"/>
                  <a:pt x="6096000" y="0"/>
                  <a:pt x="9144000" y="0"/>
                </a:cubicBezTo>
                <a:lnTo>
                  <a:pt x="9144000" y="1512168"/>
                </a:lnTo>
                <a:lnTo>
                  <a:pt x="0" y="1512168"/>
                </a:lnTo>
                <a:lnTo>
                  <a:pt x="0" y="0"/>
                </a:lnTo>
                <a:close/>
              </a:path>
            </a:pathLst>
          </a:custGeom>
          <a:solidFill>
            <a:srgbClr val="DCE8F4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683568" y="332656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pt-BR" sz="2800" b="1" kern="0" dirty="0">
                <a:latin typeface="Arial Unicode MS" pitchFamily="34" charset="-128"/>
              </a:rPr>
              <a:t>Dinâmica das Estruturas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990488" y="1130188"/>
            <a:ext cx="518234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pt-BR" sz="2000" kern="0">
                <a:latin typeface="Arial Unicode MS" pitchFamily="34" charset="-128"/>
              </a:rPr>
              <a:t>Anteprojeto da Ponte Jacu-Pêssego</a:t>
            </a:r>
            <a:endParaRPr lang="pt-BR" sz="2000" kern="0" dirty="0">
              <a:latin typeface="Arial Unicode MS" pitchFamily="34" charset="-128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281E617-01F6-435F-9ECE-76874E1F86A9}"/>
              </a:ext>
            </a:extLst>
          </p:cNvPr>
          <p:cNvSpPr txBox="1"/>
          <p:nvPr/>
        </p:nvSpPr>
        <p:spPr>
          <a:xfrm>
            <a:off x="3287223" y="6104008"/>
            <a:ext cx="23535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/>
              <a:t>Relatório técnico de Daniel </a:t>
            </a:r>
            <a:r>
              <a:rPr lang="pt-BR" sz="1000" dirty="0" err="1"/>
              <a:t>Lepkinson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76988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332656"/>
            <a:ext cx="7772400" cy="1143000"/>
          </a:xfrm>
        </p:spPr>
        <p:txBody>
          <a:bodyPr/>
          <a:lstStyle/>
          <a:p>
            <a:r>
              <a:rPr lang="pt-BR" sz="2800" b="1" dirty="0">
                <a:latin typeface="Arial Unicode MS" pitchFamily="34" charset="-128"/>
              </a:rPr>
              <a:t>Dinâmica das Estruturas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4" y="1268760"/>
            <a:ext cx="7776864" cy="5112568"/>
          </a:xfrm>
        </p:spPr>
        <p:txBody>
          <a:bodyPr/>
          <a:lstStyle/>
          <a:p>
            <a:pPr algn="ctr">
              <a:buNone/>
            </a:pPr>
            <a:r>
              <a:rPr lang="pt-BR" sz="1400" dirty="0">
                <a:latin typeface="Arial" pitchFamily="34" charset="0"/>
                <a:cs typeface="Arial" pitchFamily="34" charset="0"/>
              </a:rPr>
              <a:t>Templo de </a:t>
            </a:r>
            <a:r>
              <a:rPr lang="pt-BR" sz="1400" dirty="0" err="1">
                <a:latin typeface="Arial" pitchFamily="34" charset="0"/>
                <a:cs typeface="Arial" pitchFamily="34" charset="0"/>
              </a:rPr>
              <a:t>Selinunte</a:t>
            </a:r>
            <a:r>
              <a:rPr lang="pt-BR" sz="1400" dirty="0">
                <a:latin typeface="Arial" pitchFamily="34" charset="0"/>
                <a:cs typeface="Arial" pitchFamily="34" charset="0"/>
              </a:rPr>
              <a:t>, </a:t>
            </a:r>
            <a:r>
              <a:rPr lang="pt-BR" sz="1400" dirty="0" err="1">
                <a:latin typeface="Arial" pitchFamily="34" charset="0"/>
                <a:cs typeface="Arial" pitchFamily="34" charset="0"/>
              </a:rPr>
              <a:t>Sicilia</a:t>
            </a:r>
            <a:r>
              <a:rPr lang="pt-BR" sz="1400" dirty="0">
                <a:latin typeface="Arial" pitchFamily="34" charset="0"/>
                <a:cs typeface="Arial" pitchFamily="34" charset="0"/>
              </a:rPr>
              <a:t>, Itália, destruído por terremoto no sec. VIII</a:t>
            </a:r>
          </a:p>
        </p:txBody>
      </p:sp>
      <p:sp>
        <p:nvSpPr>
          <p:cNvPr id="5" name="Retângulo 10"/>
          <p:cNvSpPr/>
          <p:nvPr/>
        </p:nvSpPr>
        <p:spPr bwMode="auto">
          <a:xfrm>
            <a:off x="81668" y="5300676"/>
            <a:ext cx="8999984" cy="1512168"/>
          </a:xfrm>
          <a:custGeom>
            <a:avLst/>
            <a:gdLst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512168">
                <a:moveTo>
                  <a:pt x="0" y="0"/>
                </a:moveTo>
                <a:cubicBezTo>
                  <a:pt x="4436533" y="1693334"/>
                  <a:pt x="6096000" y="0"/>
                  <a:pt x="9144000" y="0"/>
                </a:cubicBezTo>
                <a:lnTo>
                  <a:pt x="9144000" y="1512168"/>
                </a:lnTo>
                <a:lnTo>
                  <a:pt x="0" y="1512168"/>
                </a:lnTo>
                <a:lnTo>
                  <a:pt x="0" y="0"/>
                </a:lnTo>
                <a:close/>
              </a:path>
            </a:pathLst>
          </a:custGeom>
          <a:solidFill>
            <a:srgbClr val="DCE8F4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143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11590"/>
            <a:ext cx="7802880" cy="4697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8936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214670"/>
            <a:ext cx="7772400" cy="1143000"/>
          </a:xfrm>
        </p:spPr>
        <p:txBody>
          <a:bodyPr/>
          <a:lstStyle/>
          <a:p>
            <a:r>
              <a:rPr lang="pt-BR" sz="2800" b="1" dirty="0">
                <a:latin typeface="Arial Unicode MS" pitchFamily="34" charset="-128"/>
              </a:rPr>
              <a:t>Dinâmica das Estruturas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88" y="1314243"/>
            <a:ext cx="7776864" cy="5112568"/>
          </a:xfrm>
        </p:spPr>
        <p:txBody>
          <a:bodyPr/>
          <a:lstStyle/>
          <a:p>
            <a:pPr algn="ctr">
              <a:buNone/>
            </a:pPr>
            <a:r>
              <a:rPr lang="pt-BR" sz="1400" dirty="0" err="1">
                <a:latin typeface="Arial" pitchFamily="34" charset="0"/>
                <a:cs typeface="Arial" pitchFamily="34" charset="0"/>
              </a:rPr>
              <a:t>Great</a:t>
            </a:r>
            <a:r>
              <a:rPr lang="pt-BR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1400" dirty="0" err="1">
                <a:latin typeface="Arial" pitchFamily="34" charset="0"/>
                <a:cs typeface="Arial" pitchFamily="34" charset="0"/>
              </a:rPr>
              <a:t>Hanshin</a:t>
            </a:r>
            <a:r>
              <a:rPr lang="pt-BR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1400" dirty="0" err="1">
                <a:latin typeface="Arial" pitchFamily="34" charset="0"/>
                <a:cs typeface="Arial" pitchFamily="34" charset="0"/>
              </a:rPr>
              <a:t>Earthquake</a:t>
            </a:r>
            <a:r>
              <a:rPr lang="pt-BR" sz="1400" dirty="0">
                <a:latin typeface="Arial" pitchFamily="34" charset="0"/>
                <a:cs typeface="Arial" pitchFamily="34" charset="0"/>
              </a:rPr>
              <a:t>, Kobe, Japão, 1995</a:t>
            </a:r>
          </a:p>
          <a:p>
            <a:pPr algn="ctr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pt-BR" sz="1400" dirty="0">
                <a:latin typeface="Arial" pitchFamily="34" charset="0"/>
                <a:cs typeface="Arial" pitchFamily="34" charset="0"/>
              </a:rPr>
              <a:t>        compressão do segundo andar devido        tombamento de via elevada por efeito</a:t>
            </a:r>
          </a:p>
          <a:p>
            <a:pPr>
              <a:buNone/>
            </a:pPr>
            <a:r>
              <a:rPr lang="pt-BR" sz="1400" dirty="0">
                <a:latin typeface="Arial" pitchFamily="34" charset="0"/>
                <a:cs typeface="Arial" pitchFamily="34" charset="0"/>
              </a:rPr>
              <a:t>        a composição de onda incidente e               dominó </a:t>
            </a:r>
          </a:p>
          <a:p>
            <a:pPr>
              <a:buNone/>
            </a:pPr>
            <a:r>
              <a:rPr lang="pt-BR" sz="1400" dirty="0">
                <a:latin typeface="Arial" pitchFamily="34" charset="0"/>
                <a:cs typeface="Arial" pitchFamily="34" charset="0"/>
              </a:rPr>
              <a:t>        onda refletida  </a:t>
            </a:r>
          </a:p>
        </p:txBody>
      </p:sp>
      <p:sp>
        <p:nvSpPr>
          <p:cNvPr id="5" name="Retângulo 10"/>
          <p:cNvSpPr/>
          <p:nvPr/>
        </p:nvSpPr>
        <p:spPr bwMode="auto">
          <a:xfrm>
            <a:off x="81668" y="5300676"/>
            <a:ext cx="8999984" cy="1512168"/>
          </a:xfrm>
          <a:custGeom>
            <a:avLst/>
            <a:gdLst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512168">
                <a:moveTo>
                  <a:pt x="0" y="0"/>
                </a:moveTo>
                <a:cubicBezTo>
                  <a:pt x="4436533" y="1693334"/>
                  <a:pt x="6096000" y="0"/>
                  <a:pt x="9144000" y="0"/>
                </a:cubicBezTo>
                <a:lnTo>
                  <a:pt x="9144000" y="1512168"/>
                </a:lnTo>
                <a:lnTo>
                  <a:pt x="0" y="1512168"/>
                </a:lnTo>
                <a:lnTo>
                  <a:pt x="0" y="0"/>
                </a:lnTo>
                <a:close/>
              </a:path>
            </a:pathLst>
          </a:custGeom>
          <a:solidFill>
            <a:srgbClr val="DCE8F4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19490" name="Picture 2" descr="Image result for earthquake kobe japan 199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7" y="2221220"/>
            <a:ext cx="2881313" cy="192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492" name="Picture 4" descr="Image result for earthquake kobe japan 199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0" y="2263858"/>
            <a:ext cx="2923223" cy="189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678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273663"/>
            <a:ext cx="7772400" cy="1143000"/>
          </a:xfrm>
        </p:spPr>
        <p:txBody>
          <a:bodyPr/>
          <a:lstStyle/>
          <a:p>
            <a:r>
              <a:rPr lang="pt-BR" sz="2800" b="1" dirty="0">
                <a:latin typeface="Arial Unicode MS" pitchFamily="34" charset="-128"/>
              </a:rPr>
              <a:t>Dinâmica das Estruturas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4" y="1268760"/>
            <a:ext cx="7776864" cy="5112568"/>
          </a:xfrm>
        </p:spPr>
        <p:txBody>
          <a:bodyPr/>
          <a:lstStyle/>
          <a:p>
            <a:pPr algn="ctr">
              <a:buNone/>
            </a:pPr>
            <a:r>
              <a:rPr lang="pt-BR" sz="1400" dirty="0">
                <a:latin typeface="Arial" pitchFamily="34" charset="0"/>
                <a:cs typeface="Arial" pitchFamily="34" charset="0"/>
              </a:rPr>
              <a:t>Aeroporto </a:t>
            </a:r>
            <a:r>
              <a:rPr lang="pt-BR" sz="1400" dirty="0" err="1">
                <a:latin typeface="Arial" pitchFamily="34" charset="0"/>
                <a:cs typeface="Arial" pitchFamily="34" charset="0"/>
              </a:rPr>
              <a:t>Dulles</a:t>
            </a:r>
            <a:r>
              <a:rPr lang="pt-BR" sz="1400" dirty="0">
                <a:latin typeface="Arial" pitchFamily="34" charset="0"/>
                <a:cs typeface="Arial" pitchFamily="34" charset="0"/>
              </a:rPr>
              <a:t>, Washington, Estados Unidos</a:t>
            </a:r>
          </a:p>
          <a:p>
            <a:pPr algn="ctr">
              <a:buNone/>
            </a:pPr>
            <a:r>
              <a:rPr lang="pt-BR" sz="1400" dirty="0">
                <a:latin typeface="Arial" pitchFamily="34" charset="0"/>
                <a:cs typeface="Arial" pitchFamily="34" charset="0"/>
              </a:rPr>
              <a:t>Projeto de </a:t>
            </a:r>
            <a:r>
              <a:rPr lang="pt-BR" sz="1400" dirty="0" err="1">
                <a:latin typeface="Arial" pitchFamily="34" charset="0"/>
                <a:cs typeface="Arial" pitchFamily="34" charset="0"/>
              </a:rPr>
              <a:t>Eero</a:t>
            </a:r>
            <a:r>
              <a:rPr lang="pt-BR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1400" dirty="0" err="1">
                <a:latin typeface="Arial" pitchFamily="34" charset="0"/>
                <a:cs typeface="Arial" pitchFamily="34" charset="0"/>
              </a:rPr>
              <a:t>Saarinen</a:t>
            </a: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pt-BR" sz="1400" dirty="0">
                <a:latin typeface="Arial" pitchFamily="34" charset="0"/>
                <a:cs typeface="Arial" pitchFamily="34" charset="0"/>
              </a:rPr>
              <a:t>Efeito de vento sobre cobertura em estrutura de membrana</a:t>
            </a:r>
          </a:p>
          <a:p>
            <a:pPr algn="ctr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pt-BR" sz="14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pt-BR" sz="1400" dirty="0">
                <a:latin typeface="Arial" pitchFamily="34" charset="0"/>
                <a:cs typeface="Arial" pitchFamily="34" charset="0"/>
              </a:rPr>
              <a:t>                                          </a:t>
            </a:r>
          </a:p>
        </p:txBody>
      </p:sp>
      <p:sp>
        <p:nvSpPr>
          <p:cNvPr id="5" name="Retângulo 10"/>
          <p:cNvSpPr/>
          <p:nvPr/>
        </p:nvSpPr>
        <p:spPr bwMode="auto">
          <a:xfrm>
            <a:off x="81668" y="5300676"/>
            <a:ext cx="8999984" cy="1512168"/>
          </a:xfrm>
          <a:custGeom>
            <a:avLst/>
            <a:gdLst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512168">
                <a:moveTo>
                  <a:pt x="0" y="0"/>
                </a:moveTo>
                <a:cubicBezTo>
                  <a:pt x="4436533" y="1693334"/>
                  <a:pt x="6096000" y="0"/>
                  <a:pt x="9144000" y="0"/>
                </a:cubicBezTo>
                <a:lnTo>
                  <a:pt x="9144000" y="1512168"/>
                </a:lnTo>
                <a:lnTo>
                  <a:pt x="0" y="1512168"/>
                </a:lnTo>
                <a:lnTo>
                  <a:pt x="0" y="0"/>
                </a:lnTo>
                <a:close/>
              </a:path>
            </a:pathLst>
          </a:custGeom>
          <a:solidFill>
            <a:srgbClr val="DCE8F4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133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159" y="2123678"/>
            <a:ext cx="4557713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3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158" y="4198324"/>
            <a:ext cx="4557713" cy="23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8397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332656"/>
            <a:ext cx="7772400" cy="1143000"/>
          </a:xfrm>
        </p:spPr>
        <p:txBody>
          <a:bodyPr/>
          <a:lstStyle/>
          <a:p>
            <a:r>
              <a:rPr lang="pt-BR" sz="2800" b="1" dirty="0">
                <a:latin typeface="Arial Unicode MS" pitchFamily="34" charset="-128"/>
              </a:rPr>
              <a:t>Dinâmica das Estruturas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4" y="1268760"/>
            <a:ext cx="7776864" cy="5112568"/>
          </a:xfrm>
        </p:spPr>
        <p:txBody>
          <a:bodyPr/>
          <a:lstStyle/>
          <a:p>
            <a:pPr algn="ctr">
              <a:buNone/>
            </a:pPr>
            <a:r>
              <a:rPr lang="pt-BR" sz="1400" dirty="0">
                <a:latin typeface="Arial" pitchFamily="34" charset="0"/>
                <a:cs typeface="Arial" pitchFamily="34" charset="0"/>
              </a:rPr>
              <a:t>Asa e superfícies de controle do avião BEM-RJ145</a:t>
            </a:r>
          </a:p>
          <a:p>
            <a:pPr algn="ctr">
              <a:buNone/>
            </a:pPr>
            <a:r>
              <a:rPr lang="pt-BR" sz="1400" dirty="0">
                <a:latin typeface="Arial" pitchFamily="34" charset="0"/>
                <a:cs typeface="Arial" pitchFamily="34" charset="0"/>
              </a:rPr>
              <a:t>Análise de estabilidade </a:t>
            </a:r>
            <a:r>
              <a:rPr lang="pt-BR" sz="1400" dirty="0" err="1">
                <a:latin typeface="Arial" pitchFamily="34" charset="0"/>
                <a:cs typeface="Arial" pitchFamily="34" charset="0"/>
              </a:rPr>
              <a:t>aeroelástica</a:t>
            </a:r>
            <a:endParaRPr lang="pt-BR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tângulo 10"/>
          <p:cNvSpPr/>
          <p:nvPr/>
        </p:nvSpPr>
        <p:spPr bwMode="auto">
          <a:xfrm>
            <a:off x="81668" y="5300676"/>
            <a:ext cx="8999984" cy="1512168"/>
          </a:xfrm>
          <a:custGeom>
            <a:avLst/>
            <a:gdLst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512168">
                <a:moveTo>
                  <a:pt x="0" y="0"/>
                </a:moveTo>
                <a:cubicBezTo>
                  <a:pt x="4436533" y="1693334"/>
                  <a:pt x="6096000" y="0"/>
                  <a:pt x="9144000" y="0"/>
                </a:cubicBezTo>
                <a:lnTo>
                  <a:pt x="9144000" y="1512168"/>
                </a:lnTo>
                <a:lnTo>
                  <a:pt x="0" y="1512168"/>
                </a:lnTo>
                <a:lnTo>
                  <a:pt x="0" y="0"/>
                </a:lnTo>
                <a:close/>
              </a:path>
            </a:pathLst>
          </a:custGeom>
          <a:solidFill>
            <a:srgbClr val="DCE8F4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194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429" y="1866006"/>
            <a:ext cx="5617174" cy="42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5835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332656"/>
            <a:ext cx="7772400" cy="1143000"/>
          </a:xfrm>
        </p:spPr>
        <p:txBody>
          <a:bodyPr/>
          <a:lstStyle/>
          <a:p>
            <a:r>
              <a:rPr lang="pt-BR" sz="2800" b="1" dirty="0">
                <a:latin typeface="Arial Unicode MS" pitchFamily="34" charset="-128"/>
              </a:rPr>
              <a:t>Dinâmica das Estruturas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4" y="1268760"/>
            <a:ext cx="7776864" cy="5112568"/>
          </a:xfrm>
        </p:spPr>
        <p:txBody>
          <a:bodyPr/>
          <a:lstStyle/>
          <a:p>
            <a:pPr algn="ctr">
              <a:buNone/>
            </a:pPr>
            <a:r>
              <a:rPr lang="pt-BR" sz="1400" dirty="0">
                <a:latin typeface="Arial" pitchFamily="34" charset="0"/>
                <a:cs typeface="Arial" pitchFamily="34" charset="0"/>
              </a:rPr>
              <a:t>Colapso da Ponte de Tacoma </a:t>
            </a:r>
            <a:r>
              <a:rPr lang="pt-BR" sz="1400" dirty="0" err="1">
                <a:latin typeface="Arial" pitchFamily="34" charset="0"/>
                <a:cs typeface="Arial" pitchFamily="34" charset="0"/>
              </a:rPr>
              <a:t>Narrows</a:t>
            </a:r>
            <a:r>
              <a:rPr lang="pt-BR" sz="1400" dirty="0">
                <a:latin typeface="Arial" pitchFamily="34" charset="0"/>
                <a:cs typeface="Arial" pitchFamily="34" charset="0"/>
              </a:rPr>
              <a:t>, Estados Unidos da América</a:t>
            </a:r>
          </a:p>
          <a:p>
            <a:pPr algn="ctr">
              <a:buNone/>
            </a:pPr>
            <a:r>
              <a:rPr lang="pt-BR" sz="1400" dirty="0">
                <a:latin typeface="Arial" pitchFamily="34" charset="0"/>
                <a:cs typeface="Arial" pitchFamily="34" charset="0"/>
              </a:rPr>
              <a:t>Instabilidade </a:t>
            </a:r>
            <a:r>
              <a:rPr lang="pt-BR" sz="1400" dirty="0" err="1">
                <a:latin typeface="Arial" pitchFamily="34" charset="0"/>
                <a:cs typeface="Arial" pitchFamily="34" charset="0"/>
              </a:rPr>
              <a:t>aeroelástica</a:t>
            </a:r>
            <a:endParaRPr lang="pt-BR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tângulo 10"/>
          <p:cNvSpPr/>
          <p:nvPr/>
        </p:nvSpPr>
        <p:spPr bwMode="auto">
          <a:xfrm>
            <a:off x="81668" y="5300676"/>
            <a:ext cx="8999984" cy="1512168"/>
          </a:xfrm>
          <a:custGeom>
            <a:avLst/>
            <a:gdLst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  <a:gd name="connsiteX0" fmla="*/ 0 w 9144000"/>
              <a:gd name="connsiteY0" fmla="*/ 0 h 1512168"/>
              <a:gd name="connsiteX1" fmla="*/ 9144000 w 9144000"/>
              <a:gd name="connsiteY1" fmla="*/ 0 h 1512168"/>
              <a:gd name="connsiteX2" fmla="*/ 9144000 w 9144000"/>
              <a:gd name="connsiteY2" fmla="*/ 1512168 h 1512168"/>
              <a:gd name="connsiteX3" fmla="*/ 0 w 9144000"/>
              <a:gd name="connsiteY3" fmla="*/ 1512168 h 1512168"/>
              <a:gd name="connsiteX4" fmla="*/ 0 w 9144000"/>
              <a:gd name="connsiteY4" fmla="*/ 0 h 151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512168">
                <a:moveTo>
                  <a:pt x="0" y="0"/>
                </a:moveTo>
                <a:cubicBezTo>
                  <a:pt x="4436533" y="1693334"/>
                  <a:pt x="6096000" y="0"/>
                  <a:pt x="9144000" y="0"/>
                </a:cubicBezTo>
                <a:lnTo>
                  <a:pt x="9144000" y="1512168"/>
                </a:lnTo>
                <a:lnTo>
                  <a:pt x="0" y="1512168"/>
                </a:lnTo>
                <a:lnTo>
                  <a:pt x="0" y="0"/>
                </a:lnTo>
                <a:close/>
              </a:path>
            </a:pathLst>
          </a:custGeom>
          <a:solidFill>
            <a:srgbClr val="DCE8F4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Tacom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214799" y="2075146"/>
            <a:ext cx="4877481" cy="365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31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RespCivil">
  <a:themeElements>
    <a:clrScheme name="RespCivil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RespCivi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espCivil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spCivil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spCivil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spCivil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spCivi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spCivi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spCivi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C:\users\mazzilli\lectures\RespCivil.ppt</Template>
  <TotalTime>4365</TotalTime>
  <Words>1899</Words>
  <Application>Microsoft Office PowerPoint</Application>
  <PresentationFormat>Apresentação na tela (4:3)</PresentationFormat>
  <Paragraphs>318</Paragraphs>
  <Slides>44</Slides>
  <Notes>33</Notes>
  <HiddenSlides>0</HiddenSlides>
  <MMClips>1</MMClips>
  <ScaleCrop>false</ScaleCrop>
  <HeadingPairs>
    <vt:vector size="8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3</vt:i4>
      </vt:variant>
      <vt:variant>
        <vt:lpstr>Títulos de slides</vt:lpstr>
      </vt:variant>
      <vt:variant>
        <vt:i4>44</vt:i4>
      </vt:variant>
    </vt:vector>
  </HeadingPairs>
  <TitlesOfParts>
    <vt:vector size="55" baseType="lpstr">
      <vt:lpstr>Arial Unicode MS</vt:lpstr>
      <vt:lpstr>Arial</vt:lpstr>
      <vt:lpstr>Calibri</vt:lpstr>
      <vt:lpstr>Cambria Math</vt:lpstr>
      <vt:lpstr>Times</vt:lpstr>
      <vt:lpstr>Times New Roman</vt:lpstr>
      <vt:lpstr>Wingdings</vt:lpstr>
      <vt:lpstr>RespCivil</vt:lpstr>
      <vt:lpstr>Objeto de Shell de Gerenciador</vt:lpstr>
      <vt:lpstr>Imagem de Bitmap</vt:lpstr>
      <vt:lpstr>Acrobat Document</vt:lpstr>
      <vt:lpstr>INTRODUÇÃO À DINÂMICA DAS ESTRUTURAS</vt:lpstr>
      <vt:lpstr>INTRODUÇÃO À DINÂMICA DAS ESTRUTURAS</vt:lpstr>
      <vt:lpstr>Dinâmica das Estruturas</vt:lpstr>
      <vt:lpstr>Dinâmica das Estruturas</vt:lpstr>
      <vt:lpstr>Dinâmica das Estruturas</vt:lpstr>
      <vt:lpstr>Dinâmica das Estruturas</vt:lpstr>
      <vt:lpstr>Dinâmica das Estruturas</vt:lpstr>
      <vt:lpstr>Dinâmica das Estruturas</vt:lpstr>
      <vt:lpstr>Dinâmica das Estruturas</vt:lpstr>
      <vt:lpstr>Dinâmica das Estruturas</vt:lpstr>
      <vt:lpstr>Sistemas estruturais oceânicos: TLP’s com excitação paramétrica</vt:lpstr>
      <vt:lpstr>Vibrações induzidas pelo escoamento (VIV) em modelo de riser vertical: simulação no towing tank do IPT Projeto EPUSP/Petrobrás, 2013  </vt:lpstr>
      <vt:lpstr>Amplitude modal em função da frequência da excitação paramétrica no topo</vt:lpstr>
      <vt:lpstr>Dinâmica das Estruturas</vt:lpstr>
      <vt:lpstr>Dinâmica das Estruturas</vt:lpstr>
      <vt:lpstr>Dinâmica das Estruturas</vt:lpstr>
      <vt:lpstr>Dinâmica das Estruturas</vt:lpstr>
      <vt:lpstr>Dinâmica das Estruturas</vt:lpstr>
      <vt:lpstr>Dinâmica das Estruturas</vt:lpstr>
      <vt:lpstr>Dinâmica das Estruturas</vt:lpstr>
      <vt:lpstr>Dinâmica das Estruturas</vt:lpstr>
      <vt:lpstr>Dinâmica das Estruturas</vt:lpstr>
      <vt:lpstr>Dinâmica das Estruturas</vt:lpstr>
      <vt:lpstr>Dinâmica das Estruturas</vt:lpstr>
      <vt:lpstr>Dinâmica das Estruturas</vt:lpstr>
      <vt:lpstr>Dinâmica das Estruturas</vt:lpstr>
      <vt:lpstr>Dinâmica das Estruturas</vt:lpstr>
      <vt:lpstr>Dinâmica das Estruturas</vt:lpstr>
      <vt:lpstr>Dinâmica das Estruturas</vt:lpstr>
      <vt:lpstr>Dinâmica das Estruturas</vt:lpstr>
      <vt:lpstr>Dinâmica das Estruturas</vt:lpstr>
      <vt:lpstr>Dinâmica das Estruturas</vt:lpstr>
      <vt:lpstr>Dinâmica das Estruturas</vt:lpstr>
      <vt:lpstr>Dinâmica das Estruturas</vt:lpstr>
      <vt:lpstr>Dinâmica das Estruturas</vt:lpstr>
      <vt:lpstr>Dinâmica das Estruturas</vt:lpstr>
      <vt:lpstr>Dinâmica das Estruturas</vt:lpstr>
      <vt:lpstr>Dinâmica das Estruturas</vt:lpstr>
      <vt:lpstr>Dinâmica das Estruturas</vt:lpstr>
      <vt:lpstr>Dinâmica das Estruturas</vt:lpstr>
      <vt:lpstr>Anteprojeto da Ponte Jacu-Pêssego</vt:lpstr>
      <vt:lpstr>Anteprojeto da Ponte Jacu-Pêssego</vt:lpstr>
      <vt:lpstr>Anteprojeto da Ponte Jacu-Pêssego</vt:lpstr>
      <vt:lpstr>Apresentação do PowerPoint</vt:lpstr>
    </vt:vector>
  </TitlesOfParts>
  <Company>PEF-EPUSP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Influence of cable vibrations on the aero-elastic instability of a cable-stayed beam</dc:title>
  <dc:creator>cmazzi</dc:creator>
  <cp:lastModifiedBy>Paola Mazzilli</cp:lastModifiedBy>
  <cp:revision>272</cp:revision>
  <cp:lastPrinted>1601-01-01T00:00:00Z</cp:lastPrinted>
  <dcterms:created xsi:type="dcterms:W3CDTF">2005-05-31T14:47:44Z</dcterms:created>
  <dcterms:modified xsi:type="dcterms:W3CDTF">2020-03-18T13:59:47Z</dcterms:modified>
</cp:coreProperties>
</file>