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9" r:id="rId15"/>
    <p:sldId id="31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5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pt-B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D060CB-C107-4EAA-9697-30E9767374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1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3/12/2019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stemicpeace.org/polityproject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domhouse.org/report/freedom-press/freedom-press-2017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 à Ciência Política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Outros Resultados</a:t>
            </a:r>
            <a:r>
              <a:rPr lang="pt-BR" sz="1600" dirty="0" smtClean="0"/>
              <a:t>*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r>
              <a:rPr lang="pt-BR" sz="2400" dirty="0" smtClean="0"/>
              <a:t>Quanto maior as restrições a bens de coordenação em um dado país, maior a distância (“gap”) entre </a:t>
            </a:r>
            <a:r>
              <a:rPr lang="pt-BR" sz="2400" u="sng" dirty="0" smtClean="0"/>
              <a:t>desenvolvimento econômico </a:t>
            </a:r>
            <a:r>
              <a:rPr lang="pt-BR" sz="2400" dirty="0" smtClean="0"/>
              <a:t>e o surgimento da </a:t>
            </a:r>
            <a:r>
              <a:rPr lang="pt-BR" sz="2400" u="sng" dirty="0" smtClean="0"/>
              <a:t>democracia</a:t>
            </a:r>
            <a:r>
              <a:rPr lang="pt-BR" sz="2400" dirty="0" smtClean="0"/>
              <a:t> liberal</a:t>
            </a:r>
          </a:p>
          <a:p>
            <a:endParaRPr lang="pt-BR" sz="2400" dirty="0" smtClean="0"/>
          </a:p>
          <a:p>
            <a:r>
              <a:rPr lang="pt-BR" sz="2400" u="sng" dirty="0" smtClean="0"/>
              <a:t>Crescimento econômico </a:t>
            </a:r>
            <a:r>
              <a:rPr lang="pt-BR" sz="2400" dirty="0" smtClean="0"/>
              <a:t>significativo pode ser alcançado e </a:t>
            </a:r>
            <a:r>
              <a:rPr lang="pt-BR" sz="2400" u="sng" dirty="0" smtClean="0"/>
              <a:t>mantido</a:t>
            </a:r>
            <a:r>
              <a:rPr lang="pt-BR" sz="2400" dirty="0" smtClean="0"/>
              <a:t> mesmo na presença de restrições a bens de coordenação por parte do governo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5148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i="1" dirty="0" smtClean="0"/>
              <a:t>Competição Política e Crescimento Econômico</a:t>
            </a:r>
            <a:r>
              <a:rPr lang="pt-BR" dirty="0" smtClean="0">
                <a:ea typeface="+mj-ea"/>
              </a:rPr>
              <a:t/>
            </a:r>
            <a:br>
              <a:rPr lang="pt-BR" dirty="0" smtClean="0">
                <a:ea typeface="+mj-ea"/>
              </a:rPr>
            </a:br>
            <a:r>
              <a:rPr lang="pt-BR" sz="2700" dirty="0" smtClean="0">
                <a:ea typeface="+mj-ea"/>
              </a:rPr>
              <a:t>Bueno de Mesquita, Smith, </a:t>
            </a:r>
            <a:r>
              <a:rPr lang="pt-BR" sz="2700" dirty="0" err="1" smtClean="0">
                <a:ea typeface="+mj-ea"/>
              </a:rPr>
              <a:t>Siverson</a:t>
            </a:r>
            <a:r>
              <a:rPr lang="pt-BR" sz="2700" dirty="0" smtClean="0">
                <a:ea typeface="+mj-ea"/>
              </a:rPr>
              <a:t> e </a:t>
            </a:r>
            <a:r>
              <a:rPr lang="pt-BR" sz="2700" dirty="0" err="1" smtClean="0">
                <a:ea typeface="+mj-ea"/>
              </a:rPr>
              <a:t>Morrow</a:t>
            </a:r>
            <a:endParaRPr lang="pt-BR" sz="2700" dirty="0" smtClean="0">
              <a:ea typeface="+mj-ea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 vida no estado de natureza </a:t>
            </a:r>
            <a:r>
              <a:rPr lang="pt-BR" dirty="0" err="1" smtClean="0"/>
              <a:t>hobbesiano</a:t>
            </a:r>
            <a:r>
              <a:rPr lang="pt-BR" dirty="0" smtClean="0"/>
              <a:t>:</a:t>
            </a:r>
          </a:p>
          <a:p>
            <a:pPr lvl="1" eaLnBrk="1" hangingPunct="1"/>
            <a:r>
              <a:rPr lang="pt-BR" altLang="pt-BR" dirty="0" smtClean="0"/>
              <a:t>“</a:t>
            </a:r>
            <a:r>
              <a:rPr lang="pt-BR" altLang="ja-JP" dirty="0" err="1" smtClean="0"/>
              <a:t>solitary</a:t>
            </a:r>
            <a:r>
              <a:rPr lang="pt-BR" altLang="ja-JP" dirty="0" smtClean="0"/>
              <a:t>, </a:t>
            </a:r>
            <a:r>
              <a:rPr lang="pt-BR" altLang="ja-JP" dirty="0" err="1" smtClean="0"/>
              <a:t>poore</a:t>
            </a:r>
            <a:r>
              <a:rPr lang="pt-BR" altLang="ja-JP" dirty="0" smtClean="0"/>
              <a:t>, </a:t>
            </a:r>
            <a:r>
              <a:rPr lang="pt-BR" altLang="ja-JP" dirty="0" err="1" smtClean="0"/>
              <a:t>nasty</a:t>
            </a:r>
            <a:r>
              <a:rPr lang="pt-BR" altLang="ja-JP" dirty="0" smtClean="0"/>
              <a:t>, </a:t>
            </a:r>
            <a:r>
              <a:rPr lang="pt-BR" altLang="ja-JP" dirty="0" err="1" smtClean="0"/>
              <a:t>brutish</a:t>
            </a:r>
            <a:r>
              <a:rPr lang="pt-BR" altLang="ja-JP" dirty="0" smtClean="0"/>
              <a:t> </a:t>
            </a:r>
            <a:r>
              <a:rPr lang="pt-BR" altLang="ja-JP" dirty="0" err="1" smtClean="0"/>
              <a:t>and</a:t>
            </a:r>
            <a:r>
              <a:rPr lang="pt-BR" altLang="ja-JP" dirty="0" smtClean="0"/>
              <a:t> short</a:t>
            </a:r>
            <a:r>
              <a:rPr lang="pt-BR" altLang="pt-BR" dirty="0" smtClean="0"/>
              <a:t>”</a:t>
            </a:r>
            <a:endParaRPr lang="pt-BR" altLang="ja-JP" dirty="0" smtClean="0"/>
          </a:p>
          <a:p>
            <a:pPr lvl="1" eaLnBrk="1" hangingPunct="1"/>
            <a:r>
              <a:rPr lang="pt-BR" dirty="0" smtClean="0"/>
              <a:t>Como explicar que líderes autoritários permaneçam no poder, em média, por muito mais tempo que líderes democráticos?</a:t>
            </a:r>
          </a:p>
        </p:txBody>
      </p:sp>
    </p:spTree>
    <p:extLst>
      <p:ext uri="{BB962C8B-B14F-4D97-AF65-F5344CB8AC3E}">
        <p14:creationId xmlns:p14="http://schemas.microsoft.com/office/powerpoint/2010/main" val="7659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2C0299-1D87-4DA3-8365-365D2A711B40}" type="slidenum">
              <a:rPr lang="en-US"/>
              <a:pPr/>
              <a:t>12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sz="3600" i="1" dirty="0"/>
              <a:t>Competição Política e Crescimento Econômico</a:t>
            </a:r>
            <a:r>
              <a:rPr lang="pt-BR" dirty="0"/>
              <a:t/>
            </a:r>
            <a:br>
              <a:rPr lang="pt-BR" dirty="0"/>
            </a:br>
            <a:r>
              <a:rPr lang="pt-BR" sz="2700" dirty="0"/>
              <a:t>Bueno de Mesquita, Smith, </a:t>
            </a:r>
            <a:r>
              <a:rPr lang="pt-BR" sz="2700" dirty="0" err="1"/>
              <a:t>Siverson</a:t>
            </a:r>
            <a:r>
              <a:rPr lang="pt-BR" sz="2700" dirty="0"/>
              <a:t> e </a:t>
            </a:r>
            <a:r>
              <a:rPr lang="pt-BR" sz="2700" dirty="0" err="1"/>
              <a:t>Morrow</a:t>
            </a:r>
            <a:endParaRPr lang="en-US" sz="2700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unidade</a:t>
            </a:r>
            <a:r>
              <a:rPr lang="en-US" dirty="0" smtClean="0"/>
              <a:t> </a:t>
            </a:r>
            <a:r>
              <a:rPr lang="en-US" dirty="0" err="1" smtClean="0"/>
              <a:t>política</a:t>
            </a:r>
            <a:r>
              <a:rPr lang="en-US" dirty="0" smtClean="0"/>
              <a:t> (Estado)</a:t>
            </a:r>
          </a:p>
          <a:p>
            <a:pPr lvl="3" eaLnBrk="1" hangingPunct="1"/>
            <a:r>
              <a:rPr lang="en-US" sz="2800" dirty="0" smtClean="0"/>
              <a:t>Leadership</a:t>
            </a:r>
          </a:p>
          <a:p>
            <a:pPr lvl="3" eaLnBrk="1" hangingPunct="1"/>
            <a:r>
              <a:rPr lang="en-US" sz="2800" dirty="0" smtClean="0"/>
              <a:t>Challenger</a:t>
            </a:r>
          </a:p>
          <a:p>
            <a:pPr lvl="3" eaLnBrk="1" hangingPunct="1"/>
            <a:r>
              <a:rPr lang="en-US" sz="2800" dirty="0" smtClean="0"/>
              <a:t>Residents (N)</a:t>
            </a:r>
          </a:p>
          <a:p>
            <a:pPr lvl="3" eaLnBrk="1" hangingPunct="1"/>
            <a:r>
              <a:rPr lang="en-US" sz="2800" dirty="0" err="1" smtClean="0"/>
              <a:t>Selectorate</a:t>
            </a:r>
            <a:r>
              <a:rPr lang="en-US" sz="2800" dirty="0" smtClean="0"/>
              <a:t> (S)</a:t>
            </a:r>
          </a:p>
          <a:p>
            <a:pPr lvl="3" eaLnBrk="1" hangingPunct="1"/>
            <a:r>
              <a:rPr lang="en-US" sz="2800" dirty="0" smtClean="0"/>
              <a:t>Winning coalition (W)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240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FDBE84-5BDC-4F3E-A9D8-47EDEBAA1A18}" type="slidenum">
              <a:rPr lang="en-US"/>
              <a:pPr/>
              <a:t>13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sz="3600" i="1" dirty="0"/>
              <a:t>Competição Política e Crescimento Econômico</a:t>
            </a:r>
            <a:r>
              <a:rPr lang="pt-BR" dirty="0"/>
              <a:t/>
            </a:r>
            <a:br>
              <a:rPr lang="pt-BR" dirty="0"/>
            </a:br>
            <a:r>
              <a:rPr lang="pt-BR" sz="2700" dirty="0"/>
              <a:t>Bueno de Mesquita, Smith, </a:t>
            </a:r>
            <a:r>
              <a:rPr lang="pt-BR" sz="2700" dirty="0" err="1"/>
              <a:t>Siverson</a:t>
            </a:r>
            <a:r>
              <a:rPr lang="pt-BR" sz="2700" dirty="0"/>
              <a:t> e </a:t>
            </a:r>
            <a:r>
              <a:rPr lang="pt-BR" sz="2700" dirty="0" err="1"/>
              <a:t>Morrow</a:t>
            </a:r>
            <a:endParaRPr lang="en-US" sz="2700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Clr>
                <a:schemeClr val="tx1"/>
              </a:buClr>
              <a:buFontTx/>
              <a:buNone/>
            </a:pPr>
            <a:endParaRPr lang="en-US" sz="3100" dirty="0" smtClean="0"/>
          </a:p>
          <a:p>
            <a:pPr lvl="1" eaLnBrk="1" hangingPunct="1">
              <a:buClr>
                <a:schemeClr val="tx1"/>
              </a:buClr>
              <a:buFontTx/>
              <a:buNone/>
            </a:pP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Decisões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líderes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impostos</a:t>
            </a:r>
            <a:r>
              <a:rPr lang="en-US" sz="2700" dirty="0" smtClean="0">
                <a:latin typeface="Times New Roman" pitchFamily="18" charset="0"/>
              </a:rPr>
              <a:t> (</a:t>
            </a:r>
            <a:r>
              <a:rPr lang="en-US" sz="2700" dirty="0" err="1" smtClean="0">
                <a:latin typeface="Times New Roman" pitchFamily="18" charset="0"/>
              </a:rPr>
              <a:t>trabalho</a:t>
            </a:r>
            <a:r>
              <a:rPr lang="en-US" sz="2700" dirty="0" smtClean="0">
                <a:latin typeface="Times New Roman" pitchFamily="18" charset="0"/>
              </a:rPr>
              <a:t> v. </a:t>
            </a:r>
            <a:r>
              <a:rPr lang="en-US" sz="2700" dirty="0" err="1" smtClean="0">
                <a:latin typeface="Times New Roman" pitchFamily="18" charset="0"/>
              </a:rPr>
              <a:t>lazer</a:t>
            </a:r>
            <a:r>
              <a:rPr lang="en-US" sz="2700" dirty="0" smtClean="0">
                <a:latin typeface="Times New Roman" pitchFamily="18" charset="0"/>
              </a:rPr>
              <a:t>)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Gastos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públicos</a:t>
            </a:r>
            <a:endParaRPr lang="en-US" sz="2700" dirty="0" smtClean="0">
              <a:latin typeface="Times New Roman" pitchFamily="18" charset="0"/>
            </a:endParaRP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de bens </a:t>
            </a:r>
            <a:r>
              <a:rPr lang="en-US" sz="2700" dirty="0" smtClean="0">
                <a:latin typeface="Times New Roman" pitchFamily="18" charset="0"/>
              </a:rPr>
              <a:t>(bens </a:t>
            </a:r>
            <a:r>
              <a:rPr lang="en-US" sz="2700" dirty="0" err="1" smtClean="0">
                <a:latin typeface="Times New Roman" pitchFamily="18" charset="0"/>
              </a:rPr>
              <a:t>públicos</a:t>
            </a:r>
            <a:r>
              <a:rPr lang="en-US" sz="2700" dirty="0" smtClean="0">
                <a:latin typeface="Times New Roman" pitchFamily="18" charset="0"/>
              </a:rPr>
              <a:t> v. bens </a:t>
            </a:r>
            <a:r>
              <a:rPr lang="en-US" sz="2700" dirty="0" err="1" smtClean="0">
                <a:latin typeface="Times New Roman" pitchFamily="18" charset="0"/>
              </a:rPr>
              <a:t>privados</a:t>
            </a:r>
            <a:r>
              <a:rPr lang="en-US" sz="2700" dirty="0" smtClean="0">
                <a:latin typeface="Times New Roman" pitchFamily="18" charset="0"/>
              </a:rPr>
              <a:t>)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</a:rPr>
              <a:t>			→ </a:t>
            </a:r>
            <a:r>
              <a:rPr lang="en-US" dirty="0" err="1" smtClean="0">
                <a:latin typeface="Times New Roman" pitchFamily="18" charset="0"/>
              </a:rPr>
              <a:t>Definição</a:t>
            </a:r>
            <a:r>
              <a:rPr lang="en-US" dirty="0" smtClean="0">
                <a:latin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</a:rPr>
              <a:t>bem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público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</a:rPr>
              <a:t>				</a:t>
            </a:r>
            <a:r>
              <a:rPr lang="en-US" sz="1800" dirty="0" smtClean="0">
                <a:latin typeface="Times New Roman" pitchFamily="18" charset="0"/>
              </a:rPr>
              <a:t>	* </a:t>
            </a:r>
            <a:r>
              <a:rPr lang="en-US" sz="1800" smtClean="0">
                <a:latin typeface="Times New Roman" pitchFamily="18" charset="0"/>
              </a:rPr>
              <a:t>Impossibilidade</a:t>
            </a:r>
            <a:r>
              <a:rPr lang="en-US" sz="1800" dirty="0" smtClean="0">
                <a:latin typeface="Times New Roman" pitchFamily="18" charset="0"/>
              </a:rPr>
              <a:t> de </a:t>
            </a:r>
            <a:r>
              <a:rPr lang="en-US" sz="1800" dirty="0" err="1" smtClean="0">
                <a:latin typeface="Times New Roman" pitchFamily="18" charset="0"/>
              </a:rPr>
              <a:t>exclusão</a:t>
            </a:r>
            <a:endParaRPr lang="en-US" sz="1800" dirty="0" smtClean="0">
              <a:latin typeface="Times New Roman" pitchFamily="18" charset="0"/>
            </a:endParaRP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1800" dirty="0" smtClean="0">
                <a:latin typeface="Times New Roman" pitchFamily="18" charset="0"/>
              </a:rPr>
              <a:t>					* </a:t>
            </a:r>
            <a:r>
              <a:rPr lang="en-US" sz="1800" dirty="0" err="1" smtClean="0">
                <a:latin typeface="Times New Roman" pitchFamily="18" charset="0"/>
              </a:rPr>
              <a:t>Consumo</a:t>
            </a:r>
            <a:r>
              <a:rPr lang="en-US" sz="1800" dirty="0" smtClean="0">
                <a:latin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</a:rPr>
              <a:t>não</a:t>
            </a:r>
            <a:r>
              <a:rPr lang="en-US" sz="1800" dirty="0" smtClean="0">
                <a:latin typeface="Times New Roman" pitchFamily="18" charset="0"/>
              </a:rPr>
              <a:t>-rival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09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EA7109-D73B-4416-9FF8-17FA5CF3D03E}" type="slidenum">
              <a:rPr lang="en-US"/>
              <a:pPr/>
              <a:t>14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 </a:t>
            </a:r>
            <a:r>
              <a:rPr lang="en-US" sz="4000" dirty="0" smtClean="0">
                <a:ea typeface="+mj-ea"/>
              </a:rPr>
              <a:t>Winning Coalition (W) e </a:t>
            </a:r>
            <a:r>
              <a:rPr lang="en-US" sz="4000" dirty="0" err="1" smtClean="0">
                <a:ea typeface="+mj-ea"/>
              </a:rPr>
              <a:t>Selectorate</a:t>
            </a:r>
            <a:r>
              <a:rPr lang="en-US" sz="4000" dirty="0" smtClean="0">
                <a:ea typeface="+mj-ea"/>
              </a:rPr>
              <a:t> (S)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</a:pPr>
            <a:r>
              <a:rPr lang="en-US" sz="2900" dirty="0" smtClean="0"/>
              <a:t>Como </a:t>
            </a:r>
            <a:r>
              <a:rPr lang="en-US" sz="2900" dirty="0" err="1" smtClean="0"/>
              <a:t>definir</a:t>
            </a:r>
            <a:r>
              <a:rPr lang="en-US" sz="2900" dirty="0" smtClean="0"/>
              <a:t> (</a:t>
            </a:r>
            <a:r>
              <a:rPr lang="en-US" sz="2900" dirty="0" err="1" smtClean="0"/>
              <a:t>mensurar</a:t>
            </a:r>
            <a:r>
              <a:rPr lang="en-US" sz="2900" dirty="0" smtClean="0"/>
              <a:t>) </a:t>
            </a:r>
            <a:r>
              <a:rPr lang="en-US" altLang="pt-BR" sz="2900" dirty="0" smtClean="0"/>
              <a:t>“</a:t>
            </a:r>
            <a:r>
              <a:rPr lang="en-US" sz="2900" dirty="0" smtClean="0"/>
              <a:t>W</a:t>
            </a:r>
            <a:r>
              <a:rPr lang="en-US" altLang="pt-BR" sz="2900" dirty="0" smtClean="0"/>
              <a:t>”</a:t>
            </a:r>
            <a:r>
              <a:rPr lang="en-US" sz="2900" dirty="0" smtClean="0"/>
              <a:t>?</a:t>
            </a:r>
          </a:p>
          <a:p>
            <a:pPr lvl="1">
              <a:lnSpc>
                <a:spcPct val="80000"/>
              </a:lnSpc>
            </a:pPr>
            <a:r>
              <a:rPr lang="en-US" sz="2500" dirty="0" err="1" smtClean="0"/>
              <a:t>Medidas</a:t>
            </a:r>
            <a:r>
              <a:rPr lang="en-US" sz="2500" dirty="0" smtClean="0"/>
              <a:t> </a:t>
            </a:r>
            <a:r>
              <a:rPr lang="en-US" sz="2500" dirty="0" err="1" smtClean="0"/>
              <a:t>contínuas</a:t>
            </a:r>
            <a:r>
              <a:rPr lang="en-US" sz="2500" dirty="0" smtClean="0"/>
              <a:t> e </a:t>
            </a:r>
            <a:r>
              <a:rPr lang="en-US" sz="2500" dirty="0" err="1" smtClean="0"/>
              <a:t>medidas</a:t>
            </a:r>
            <a:r>
              <a:rPr lang="en-US" sz="2500" dirty="0" smtClean="0"/>
              <a:t> </a:t>
            </a:r>
            <a:r>
              <a:rPr lang="en-US" sz="2500" dirty="0" err="1" smtClean="0"/>
              <a:t>categóricas</a:t>
            </a:r>
            <a:endParaRPr lang="en-US" sz="2500" dirty="0" smtClean="0"/>
          </a:p>
          <a:p>
            <a:pPr lvl="1">
              <a:lnSpc>
                <a:spcPct val="80000"/>
              </a:lnSpc>
            </a:pPr>
            <a:r>
              <a:rPr lang="en-US" sz="2500" dirty="0" err="1" smtClean="0"/>
              <a:t>Projeto</a:t>
            </a:r>
            <a:r>
              <a:rPr lang="en-US" sz="2500" dirty="0" smtClean="0"/>
              <a:t> Polity IV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sz="2100" dirty="0">
                <a:hlinkClick r:id="rId2"/>
              </a:rPr>
              <a:t>http://</a:t>
            </a:r>
            <a:r>
              <a:rPr lang="en-US" sz="2100" dirty="0" smtClean="0">
                <a:hlinkClick r:id="rId2"/>
              </a:rPr>
              <a:t>www.systemicpeace.org/polityproject.html</a:t>
            </a:r>
            <a:endParaRPr lang="en-US" sz="2100" dirty="0" smtClean="0"/>
          </a:p>
          <a:p>
            <a:pPr eaLnBrk="1" hangingPunct="1">
              <a:lnSpc>
                <a:spcPct val="80000"/>
              </a:lnSpc>
            </a:pPr>
            <a:endParaRPr lang="en-US" sz="2900" dirty="0" smtClean="0"/>
          </a:p>
          <a:p>
            <a:pPr eaLnBrk="1" hangingPunct="1">
              <a:lnSpc>
                <a:spcPct val="80000"/>
              </a:lnSpc>
            </a:pPr>
            <a:r>
              <a:rPr lang="en-US" sz="2900" dirty="0" smtClean="0"/>
              <a:t>Como </a:t>
            </a:r>
            <a:r>
              <a:rPr lang="en-US" sz="2900" dirty="0" err="1" smtClean="0"/>
              <a:t>definir</a:t>
            </a:r>
            <a:r>
              <a:rPr lang="en-US" sz="2900" dirty="0" smtClean="0"/>
              <a:t> </a:t>
            </a:r>
            <a:r>
              <a:rPr lang="en-US" altLang="pt-BR" sz="2900" dirty="0" smtClean="0"/>
              <a:t>“</a:t>
            </a:r>
            <a:r>
              <a:rPr lang="en-US" sz="2900" dirty="0" smtClean="0"/>
              <a:t>S</a:t>
            </a:r>
            <a:r>
              <a:rPr lang="en-US" altLang="pt-BR" sz="2900" dirty="0" smtClean="0"/>
              <a:t>”</a:t>
            </a:r>
            <a:r>
              <a:rPr lang="en-US" sz="29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Origem</a:t>
            </a:r>
            <a:r>
              <a:rPr lang="en-US" sz="2000" dirty="0" smtClean="0"/>
              <a:t> </a:t>
            </a:r>
            <a:r>
              <a:rPr lang="en-US" sz="2000" dirty="0" err="1" smtClean="0"/>
              <a:t>pessoal</a:t>
            </a:r>
            <a:r>
              <a:rPr lang="en-US" sz="2000" dirty="0" smtClean="0"/>
              <a:t> (local de </a:t>
            </a:r>
            <a:r>
              <a:rPr lang="en-US" sz="2000" dirty="0" err="1" smtClean="0"/>
              <a:t>nascimento</a:t>
            </a:r>
            <a:r>
              <a:rPr lang="en-US" sz="2000" dirty="0" smtClean="0"/>
              <a:t>, </a:t>
            </a:r>
            <a:r>
              <a:rPr lang="en-US" sz="2000" dirty="0" err="1" smtClean="0"/>
              <a:t>hereditariedade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Características</a:t>
            </a:r>
            <a:r>
              <a:rPr lang="en-US" sz="2000" dirty="0" smtClean="0"/>
              <a:t> </a:t>
            </a:r>
            <a:r>
              <a:rPr lang="en-US" sz="2000" dirty="0" err="1" smtClean="0"/>
              <a:t>especiais</a:t>
            </a:r>
            <a:r>
              <a:rPr lang="en-US" sz="2000" dirty="0" smtClean="0"/>
              <a:t> (</a:t>
            </a:r>
            <a:r>
              <a:rPr lang="en-US" sz="2000" dirty="0" err="1" smtClean="0"/>
              <a:t>habilidades</a:t>
            </a:r>
            <a:r>
              <a:rPr lang="en-US" sz="2000" dirty="0" smtClean="0"/>
              <a:t>, </a:t>
            </a:r>
            <a:r>
              <a:rPr lang="en-US" sz="2000" dirty="0" err="1" smtClean="0"/>
              <a:t>crenças</a:t>
            </a:r>
            <a:r>
              <a:rPr lang="en-US" sz="2000" dirty="0" smtClean="0"/>
              <a:t>, </a:t>
            </a:r>
            <a:r>
              <a:rPr lang="en-US" sz="2000" dirty="0" err="1" smtClean="0"/>
              <a:t>conhecimento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Renda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Gênero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Idade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800" dirty="0" err="1" smtClean="0"/>
              <a:t>Manipulação</a:t>
            </a:r>
            <a:r>
              <a:rPr lang="en-US" sz="1800" dirty="0" smtClean="0"/>
              <a:t> </a:t>
            </a:r>
            <a:r>
              <a:rPr lang="en-US" sz="1800" dirty="0" err="1" smtClean="0"/>
              <a:t>política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escassez</a:t>
            </a:r>
            <a:endParaRPr lang="en-US" sz="18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800" dirty="0" err="1" smtClean="0"/>
              <a:t>Exemplos</a:t>
            </a:r>
            <a:r>
              <a:rPr lang="en-US" sz="1800" dirty="0" smtClean="0"/>
              <a:t>?</a:t>
            </a:r>
          </a:p>
          <a:p>
            <a:pPr eaLnBrk="1" hangingPunct="1">
              <a:lnSpc>
                <a:spcPct val="80000"/>
              </a:lnSpc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227451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1FBE92-61AE-464E-A969-8188EE9788D9}" type="slidenum">
              <a:rPr lang="en-US"/>
              <a:pPr/>
              <a:t>15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Coalizões Amplas e Sociedades mais Ricas</a:t>
            </a:r>
            <a:br>
              <a:rPr lang="en-US" sz="3100" smtClean="0"/>
            </a:br>
            <a:r>
              <a:rPr lang="en-US" sz="2400" b="1" smtClean="0"/>
              <a:t>(</a:t>
            </a:r>
            <a:r>
              <a:rPr lang="en-US" sz="2400" i="1" smtClean="0"/>
              <a:t>The Logic of Political Survival</a:t>
            </a:r>
            <a:r>
              <a:rPr lang="en-US" sz="2400" b="1" smtClean="0"/>
              <a:t>, </a:t>
            </a:r>
            <a:r>
              <a:rPr lang="en-US" sz="2400" smtClean="0"/>
              <a:t>p. 150</a:t>
            </a:r>
            <a:r>
              <a:rPr lang="en-US" sz="2400" b="1" smtClean="0"/>
              <a:t>)</a:t>
            </a:r>
          </a:p>
        </p:txBody>
      </p:sp>
      <p:graphicFrame>
        <p:nvGraphicFramePr>
          <p:cNvPr id="55301" name="Group 5"/>
          <p:cNvGraphicFramePr>
            <a:graphicFrameLocks noGrp="1"/>
          </p:cNvGraphicFramePr>
          <p:nvPr>
            <p:ph idx="1"/>
          </p:nvPr>
        </p:nvGraphicFramePr>
        <p:xfrm>
          <a:off x="1676400" y="1828800"/>
          <a:ext cx="6248400" cy="4038602"/>
        </p:xfrm>
        <a:graphic>
          <a:graphicData uri="http://schemas.openxmlformats.org/drawingml/2006/table">
            <a:tbl>
              <a:tblPr/>
              <a:tblGrid>
                <a:gridCol w="2082800"/>
                <a:gridCol w="2082800"/>
                <a:gridCol w="20828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Number of observations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Per capita GDP (mean)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$2,306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$2,891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$1,345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$3,147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1,086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$16,180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08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Roteiro</a:t>
            </a:r>
            <a:endParaRPr lang="pt-B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Bueno </a:t>
            </a:r>
            <a:r>
              <a:rPr lang="pt-BR" dirty="0" smtClean="0"/>
              <a:t>de Mesquita e </a:t>
            </a:r>
            <a:r>
              <a:rPr lang="pt-BR" dirty="0" err="1" smtClean="0"/>
              <a:t>Downs</a:t>
            </a:r>
            <a:r>
              <a:rPr lang="pt-BR" dirty="0" smtClean="0"/>
              <a:t> (2005)</a:t>
            </a:r>
          </a:p>
          <a:p>
            <a:pPr lvl="1"/>
            <a:r>
              <a:rPr lang="pt-BR" i="1" dirty="0"/>
              <a:t>Desenvolvimento e Democracia</a:t>
            </a:r>
          </a:p>
          <a:p>
            <a:r>
              <a:rPr lang="pt-BR" dirty="0" smtClean="0"/>
              <a:t>Bueno de Mesquita, </a:t>
            </a:r>
            <a:r>
              <a:rPr lang="pt-BR" dirty="0" err="1" smtClean="0"/>
              <a:t>Morrow</a:t>
            </a:r>
            <a:r>
              <a:rPr lang="pt-BR" dirty="0" smtClean="0"/>
              <a:t>, </a:t>
            </a:r>
            <a:r>
              <a:rPr lang="pt-BR" dirty="0" err="1" smtClean="0"/>
              <a:t>Siverson</a:t>
            </a:r>
            <a:r>
              <a:rPr lang="pt-BR" dirty="0" smtClean="0"/>
              <a:t> e Smith (2001)</a:t>
            </a:r>
          </a:p>
          <a:p>
            <a:pPr lvl="1"/>
            <a:r>
              <a:rPr lang="pt-BR" i="1" dirty="0" err="1" smtClean="0"/>
              <a:t>Political</a:t>
            </a:r>
            <a:r>
              <a:rPr lang="pt-BR" i="1" dirty="0" smtClean="0"/>
              <a:t> </a:t>
            </a:r>
            <a:r>
              <a:rPr lang="pt-BR" i="1" dirty="0" err="1" smtClean="0"/>
              <a:t>Competition</a:t>
            </a:r>
            <a:r>
              <a:rPr lang="pt-BR" i="1" dirty="0" smtClean="0"/>
              <a:t>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Economic</a:t>
            </a:r>
            <a:r>
              <a:rPr lang="pt-BR" i="1" dirty="0" smtClean="0"/>
              <a:t> </a:t>
            </a:r>
            <a:r>
              <a:rPr lang="pt-BR" i="1" dirty="0" err="1" smtClean="0"/>
              <a:t>Growth</a:t>
            </a:r>
            <a:endParaRPr lang="pt-BR" i="1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762000" y="1828800"/>
            <a:ext cx="792480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9pPr>
          </a:lstStyle>
          <a:p>
            <a:endParaRPr lang="pt-BR" altLang="pt-BR"/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/>
              <a:t> A relação entre desenvolvimento econômico e democracia liberal é fraca (e está se tornando mais fraca)</a:t>
            </a:r>
          </a:p>
          <a:p>
            <a:pPr>
              <a:buSzPct val="60000"/>
              <a:buFont typeface="Times" panose="02020603050405020304" pitchFamily="18" charset="0"/>
              <a:buChar char="•"/>
            </a:pPr>
            <a:endParaRPr lang="pt-BR" altLang="pt-BR"/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/>
              <a:t> Regimes autoritários estão se tornando mais “hábeis”, quando se trata de evitar as conseqüências políticas (adversas) do crescimento econômico</a:t>
            </a:r>
            <a:endParaRPr lang="en-US" altLang="pt-BR"/>
          </a:p>
          <a:p>
            <a:endParaRPr lang="en-US" altLang="pt-BR"/>
          </a:p>
          <a:p>
            <a:endParaRPr lang="en-US" altLang="pt-BR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  <a:endParaRPr lang="en-US" altLang="pt-BR" dirty="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001000" cy="4267200"/>
          </a:xfrm>
        </p:spPr>
        <p:txBody>
          <a:bodyPr/>
          <a:lstStyle/>
          <a:p>
            <a:endParaRPr lang="en-US" altLang="pt-BR" smtClean="0"/>
          </a:p>
          <a:p>
            <a:pPr lvl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0067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2000" y="1828800"/>
            <a:ext cx="7924800" cy="379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1pPr>
            <a:lvl2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2pPr>
            <a:lvl3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9pPr>
          </a:lstStyle>
          <a:p>
            <a:endParaRPr lang="pt-BR" altLang="pt-BR" dirty="0"/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 dirty="0"/>
              <a:t> O crescimento econômico pode fortalecer regimes opressores</a:t>
            </a:r>
          </a:p>
          <a:p>
            <a:pPr lvl="1">
              <a:buSzPct val="60000"/>
              <a:buFont typeface="Wingdings" panose="05000000000000000000" pitchFamily="2" charset="2"/>
              <a:buChar char="ü"/>
            </a:pPr>
            <a:r>
              <a:rPr lang="pt-BR" altLang="pt-BR" dirty="0"/>
              <a:t> China</a:t>
            </a:r>
          </a:p>
          <a:p>
            <a:pPr lvl="1">
              <a:buSzPct val="60000"/>
              <a:buFont typeface="Wingdings" panose="05000000000000000000" pitchFamily="2" charset="2"/>
              <a:buChar char="ü"/>
            </a:pPr>
            <a:r>
              <a:rPr lang="pt-BR" altLang="pt-BR" dirty="0"/>
              <a:t> Rússia</a:t>
            </a:r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 dirty="0"/>
              <a:t> Contrário ao senso comum</a:t>
            </a:r>
          </a:p>
          <a:p>
            <a:pPr lvl="2">
              <a:buSzPct val="60000"/>
              <a:buFont typeface="Wingdings" panose="05000000000000000000" pitchFamily="2" charset="2"/>
              <a:buChar char="Ø"/>
            </a:pPr>
            <a:r>
              <a:rPr lang="en-US" altLang="pt-BR" dirty="0"/>
              <a:t> </a:t>
            </a:r>
            <a:r>
              <a:rPr lang="en-US" altLang="pt-BR" dirty="0" err="1"/>
              <a:t>Processos</a:t>
            </a:r>
            <a:r>
              <a:rPr lang="en-US" altLang="pt-BR" dirty="0"/>
              <a:t> </a:t>
            </a:r>
            <a:r>
              <a:rPr lang="en-US" altLang="pt-BR" dirty="0" err="1"/>
              <a:t>causais</a:t>
            </a:r>
            <a:endParaRPr lang="en-US" altLang="pt-BR" dirty="0"/>
          </a:p>
          <a:p>
            <a:endParaRPr lang="en-US" altLang="pt-BR" dirty="0"/>
          </a:p>
          <a:p>
            <a:endParaRPr lang="en-US" altLang="pt-BR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  <a:endParaRPr lang="en-US" altLang="pt-BR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pt-BR" smtClean="0"/>
          </a:p>
          <a:p>
            <a:pPr lvl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41527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62000" y="1828800"/>
            <a:ext cx="79248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9pPr>
          </a:lstStyle>
          <a:p>
            <a:endParaRPr lang="pt-BR" altLang="pt-BR"/>
          </a:p>
          <a:p>
            <a:pPr>
              <a:buSzPct val="60000"/>
              <a:buFont typeface="Times" panose="02020603050405020304" pitchFamily="18" charset="0"/>
              <a:buNone/>
            </a:pPr>
            <a:endParaRPr lang="en-US" altLang="pt-BR"/>
          </a:p>
          <a:p>
            <a:endParaRPr lang="en-US" altLang="pt-BR"/>
          </a:p>
          <a:p>
            <a:endParaRPr lang="en-US" altLang="pt-B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  <a:endParaRPr lang="en-US" altLang="pt-BR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altLang="pt-BR" sz="2300" dirty="0" smtClean="0"/>
          </a:p>
          <a:p>
            <a:pPr>
              <a:lnSpc>
                <a:spcPct val="90000"/>
              </a:lnSpc>
            </a:pPr>
            <a:r>
              <a:rPr lang="pt-BR" altLang="pt-BR" dirty="0" smtClean="0"/>
              <a:t>Ações</a:t>
            </a:r>
          </a:p>
          <a:p>
            <a:pPr lvl="1">
              <a:lnSpc>
                <a:spcPct val="90000"/>
              </a:lnSpc>
            </a:pPr>
            <a:r>
              <a:rPr lang="pt-BR" altLang="pt-BR" dirty="0" smtClean="0"/>
              <a:t>Restrições a atividades relacionadas à internet</a:t>
            </a:r>
          </a:p>
          <a:p>
            <a:pPr lvl="1">
              <a:lnSpc>
                <a:spcPct val="90000"/>
              </a:lnSpc>
            </a:pPr>
            <a:r>
              <a:rPr lang="pt-BR" altLang="pt-BR" dirty="0" smtClean="0"/>
              <a:t>Controle governamental da mídia (Rússia, Venezuela)</a:t>
            </a:r>
          </a:p>
          <a:p>
            <a:pPr lvl="1">
              <a:lnSpc>
                <a:spcPct val="90000"/>
              </a:lnSpc>
            </a:pPr>
            <a:r>
              <a:rPr lang="pt-BR" altLang="pt-BR" dirty="0" smtClean="0"/>
              <a:t>Restrição a direitos políticos, com ênfase simultânea na provisão de bens públicos (Cuba, </a:t>
            </a:r>
            <a:r>
              <a:rPr lang="pt-BR" altLang="pt-BR" dirty="0"/>
              <a:t>C</a:t>
            </a:r>
            <a:r>
              <a:rPr lang="pt-BR" altLang="pt-BR" dirty="0" smtClean="0"/>
              <a:t>oréia do Norte)</a:t>
            </a:r>
            <a:endParaRPr lang="en-US" altLang="pt-BR" dirty="0" smtClean="0"/>
          </a:p>
          <a:p>
            <a:pPr lvl="1">
              <a:lnSpc>
                <a:spcPct val="90000"/>
              </a:lnSpc>
            </a:pPr>
            <a:endParaRPr lang="en-US" altLang="pt-BR" sz="2000" dirty="0" smtClean="0"/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pt-BR" sz="2300" dirty="0" smtClean="0"/>
          </a:p>
          <a:p>
            <a:r>
              <a:rPr lang="en-US" altLang="pt-BR" sz="2300" dirty="0">
                <a:hlinkClick r:id="rId2"/>
              </a:rPr>
              <a:t>https://</a:t>
            </a:r>
            <a:r>
              <a:rPr lang="en-US" altLang="pt-BR" sz="2300" dirty="0" smtClean="0">
                <a:hlinkClick r:id="rId2"/>
              </a:rPr>
              <a:t>freedomhouse.org/report/freedom-press/freedom-press-2017</a:t>
            </a:r>
            <a:endParaRPr lang="en-US" altLang="pt-BR" sz="2300" dirty="0" smtClean="0"/>
          </a:p>
          <a:p>
            <a:endParaRPr lang="en-US" altLang="pt-BR" sz="2300" dirty="0" smtClean="0"/>
          </a:p>
        </p:txBody>
      </p:sp>
    </p:spTree>
    <p:extLst>
      <p:ext uri="{BB962C8B-B14F-4D97-AF65-F5344CB8AC3E}">
        <p14:creationId xmlns:p14="http://schemas.microsoft.com/office/powerpoint/2010/main" val="144826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sz="3400" dirty="0" smtClean="0"/>
              <a:t/>
            </a:r>
            <a:br>
              <a:rPr lang="en-US" altLang="pt-BR" sz="3400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pt-BR" sz="2300" dirty="0" smtClean="0"/>
          </a:p>
          <a:p>
            <a:r>
              <a:rPr lang="pt-BR" altLang="pt-BR" sz="2800" dirty="0" smtClean="0"/>
              <a:t>Bens públicos</a:t>
            </a:r>
          </a:p>
          <a:p>
            <a:pPr lvl="1"/>
            <a:r>
              <a:rPr lang="pt-BR" altLang="pt-BR" sz="2400" dirty="0" smtClean="0"/>
              <a:t>Características da oferta</a:t>
            </a:r>
          </a:p>
          <a:p>
            <a:pPr lvl="2"/>
            <a:r>
              <a:rPr lang="pt-BR" altLang="pt-BR" sz="2000" dirty="0" smtClean="0"/>
              <a:t>Impossibilidade de exclusão</a:t>
            </a:r>
          </a:p>
          <a:p>
            <a:pPr lvl="1"/>
            <a:r>
              <a:rPr lang="pt-BR" altLang="pt-BR" sz="2400" dirty="0" smtClean="0"/>
              <a:t>Consumo não-excludente</a:t>
            </a:r>
          </a:p>
          <a:p>
            <a:r>
              <a:rPr lang="pt-BR" altLang="pt-BR" sz="2800" dirty="0" smtClean="0"/>
              <a:t>Coordenação política v. coordenação econômica</a:t>
            </a:r>
          </a:p>
          <a:p>
            <a:r>
              <a:rPr lang="pt-BR" altLang="pt-BR" sz="2800" dirty="0" smtClean="0"/>
              <a:t>Bens públicos de coordenação e bens públicos em geral</a:t>
            </a:r>
          </a:p>
          <a:p>
            <a:endParaRPr lang="pt-BR" altLang="pt-BR" sz="2300" dirty="0" smtClean="0"/>
          </a:p>
        </p:txBody>
      </p:sp>
    </p:spTree>
    <p:extLst>
      <p:ext uri="{BB962C8B-B14F-4D97-AF65-F5344CB8AC3E}">
        <p14:creationId xmlns:p14="http://schemas.microsoft.com/office/powerpoint/2010/main" val="103795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pt-BR" dirty="0" smtClean="0"/>
              <a:t>Bens </a:t>
            </a:r>
            <a:r>
              <a:rPr lang="en-US" altLang="pt-BR" dirty="0" err="1" smtClean="0"/>
              <a:t>Públicos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Mobilização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Política</a:t>
            </a:r>
            <a:endParaRPr lang="en-US" altLang="pt-BR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pt-BR" sz="2300" dirty="0" smtClean="0"/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dirty="0" smtClean="0"/>
              <a:t>Bens de Coordenação</a:t>
            </a:r>
          </a:p>
          <a:p>
            <a:pPr algn="ctr">
              <a:buFont typeface="Wingdings" panose="05000000000000000000" pitchFamily="2" charset="2"/>
              <a:buNone/>
            </a:pPr>
            <a:endParaRPr lang="pt-BR" altLang="pt-BR" sz="2300" dirty="0" smtClean="0"/>
          </a:p>
          <a:p>
            <a:pPr>
              <a:buSzPct val="55000"/>
            </a:pPr>
            <a:r>
              <a:rPr lang="pt-BR" altLang="pt-BR" sz="2400" dirty="0" smtClean="0"/>
              <a:t>Direitos políticos</a:t>
            </a:r>
          </a:p>
          <a:p>
            <a:pPr>
              <a:buSzPct val="55000"/>
            </a:pPr>
            <a:r>
              <a:rPr lang="pt-BR" altLang="pt-BR" sz="2400" dirty="0" smtClean="0"/>
              <a:t>Direitos humanos</a:t>
            </a:r>
          </a:p>
          <a:p>
            <a:pPr>
              <a:buSzPct val="55000"/>
            </a:pPr>
            <a:r>
              <a:rPr lang="pt-BR" altLang="pt-BR" sz="2400" dirty="0" smtClean="0"/>
              <a:t>Liberdade de imprensa</a:t>
            </a:r>
          </a:p>
          <a:p>
            <a:pPr>
              <a:buSzPct val="55000"/>
            </a:pPr>
            <a:r>
              <a:rPr lang="pt-BR" altLang="pt-BR" sz="2400" dirty="0" smtClean="0"/>
              <a:t>Educação superior acessível</a:t>
            </a:r>
            <a:endParaRPr lang="en-US" altLang="pt-BR" sz="2400" dirty="0" smtClean="0"/>
          </a:p>
          <a:p>
            <a:endParaRPr lang="en-US" altLang="pt-BR" sz="2300" dirty="0" smtClean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pt-BR" sz="2300" dirty="0" smtClean="0"/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dirty="0" smtClean="0"/>
              <a:t>Bens Públicos em Geral</a:t>
            </a:r>
          </a:p>
          <a:p>
            <a:pPr algn="ctr">
              <a:buFont typeface="Wingdings" panose="05000000000000000000" pitchFamily="2" charset="2"/>
              <a:buNone/>
            </a:pPr>
            <a:endParaRPr lang="pt-BR" altLang="pt-BR" sz="2300" dirty="0" smtClean="0"/>
          </a:p>
          <a:p>
            <a:pPr>
              <a:buSzPct val="55000"/>
            </a:pPr>
            <a:r>
              <a:rPr lang="pt-BR" altLang="pt-BR" sz="2400" dirty="0" smtClean="0"/>
              <a:t>Saúde pública</a:t>
            </a:r>
          </a:p>
          <a:p>
            <a:pPr>
              <a:buSzPct val="55000"/>
            </a:pPr>
            <a:r>
              <a:rPr lang="pt-BR" altLang="pt-BR" sz="2400" dirty="0" smtClean="0"/>
              <a:t>Educação primária</a:t>
            </a:r>
          </a:p>
          <a:p>
            <a:pPr>
              <a:buSzPct val="55000"/>
            </a:pPr>
            <a:r>
              <a:rPr lang="pt-BR" altLang="pt-BR" sz="2400" dirty="0" smtClean="0"/>
              <a:t>Defesa</a:t>
            </a:r>
          </a:p>
          <a:p>
            <a:pPr>
              <a:buSzPct val="55000"/>
            </a:pPr>
            <a:r>
              <a:rPr lang="pt-BR" altLang="pt-BR" sz="2400" dirty="0" smtClean="0"/>
              <a:t>Transporte público</a:t>
            </a:r>
            <a:endParaRPr lang="en-US" alt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58377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pt-BR" sz="4000" dirty="0" err="1" smtClean="0"/>
              <a:t>Resultados</a:t>
            </a:r>
            <a:endParaRPr lang="en-US" altLang="pt-BR" sz="4000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pt-BR" sz="2200" dirty="0" smtClean="0"/>
          </a:p>
          <a:p>
            <a:r>
              <a:rPr lang="pt-BR" altLang="pt-BR" sz="2800" dirty="0" smtClean="0"/>
              <a:t>Provisão de bens públicos em 150 países (1970-1999)</a:t>
            </a:r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1) A supressão de bens de coordenação constitui uma estratégia eficiente de sobrevivência política</a:t>
            </a:r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2) A provisão de outros bens públicos não afeta negativamente as chances de sobrevivência política</a:t>
            </a:r>
          </a:p>
          <a:p>
            <a:pPr lvl="1"/>
            <a:endParaRPr lang="en-US" altLang="pt-BR" sz="1800" dirty="0" smtClean="0"/>
          </a:p>
          <a:p>
            <a:endParaRPr lang="en-US" altLang="pt-BR" sz="2100" dirty="0" smtClean="0"/>
          </a:p>
        </p:txBody>
      </p:sp>
    </p:spTree>
    <p:extLst>
      <p:ext uri="{BB962C8B-B14F-4D97-AF65-F5344CB8AC3E}">
        <p14:creationId xmlns:p14="http://schemas.microsoft.com/office/powerpoint/2010/main" val="239412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Resultados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altLang="pt-BR" sz="2800" dirty="0"/>
              <a:t>Provisão de bens públicos em 150 </a:t>
            </a:r>
            <a:r>
              <a:rPr lang="pt-BR" altLang="pt-BR" sz="2800" dirty="0" smtClean="0"/>
              <a:t>países </a:t>
            </a:r>
            <a:r>
              <a:rPr lang="pt-BR" altLang="pt-BR" sz="2800" dirty="0"/>
              <a:t>(1970-1999</a:t>
            </a:r>
            <a:r>
              <a:rPr lang="pt-BR" altLang="pt-BR" sz="2800" dirty="0" smtClean="0"/>
              <a:t>)</a:t>
            </a:r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3) Garantia </a:t>
            </a:r>
            <a:r>
              <a:rPr lang="pt-BR" altLang="pt-BR" sz="2000" dirty="0"/>
              <a:t>de liberdade de imprensa e de liberdades civis reduz de 15% a 20% as chances de sobrevivência política por mais um </a:t>
            </a:r>
            <a:r>
              <a:rPr lang="pt-BR" altLang="pt-BR" sz="2000" dirty="0" smtClean="0"/>
              <a:t>ano, em regimes autoritários </a:t>
            </a:r>
            <a:endParaRPr lang="pt-BR" altLang="pt-BR" sz="2000" dirty="0"/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4) Crescimento </a:t>
            </a:r>
            <a:r>
              <a:rPr lang="pt-BR" altLang="pt-BR" sz="2000" dirty="0"/>
              <a:t>econômico, juntamente com a restrição efetiva a bens de coordenação, adia o processo de democratização por 5 a 10 anos</a:t>
            </a:r>
            <a:endParaRPr lang="en-US" altLang="pt-BR" sz="2000" dirty="0"/>
          </a:p>
          <a:p>
            <a:pPr lvl="1"/>
            <a:endParaRPr lang="pt-BR" altLang="pt-BR" sz="23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060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580</Words>
  <Application>Microsoft Office PowerPoint</Application>
  <PresentationFormat>Apresentação na tela (4:3)</PresentationFormat>
  <Paragraphs>133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Times</vt:lpstr>
      <vt:lpstr>Times New Roman</vt:lpstr>
      <vt:lpstr>Wingdings</vt:lpstr>
      <vt:lpstr>Office Theme</vt:lpstr>
      <vt:lpstr>Introdução à Ciência Política</vt:lpstr>
      <vt:lpstr>Roteiro</vt:lpstr>
      <vt:lpstr>Desenvolvimento e Democracia Bueno de Mesquita e Downs</vt:lpstr>
      <vt:lpstr>Desenvolvimento e Democracia Bueno de Mesquita e Downs</vt:lpstr>
      <vt:lpstr>Desenvolvimento e Democracia Bueno de Mesquita e Downs</vt:lpstr>
      <vt:lpstr>Desenvolvimento e Democracia Bueno de Mesquita e Downs</vt:lpstr>
      <vt:lpstr>Bens Públicos e Mobilização Política</vt:lpstr>
      <vt:lpstr>Resultados</vt:lpstr>
      <vt:lpstr>Resultados</vt:lpstr>
      <vt:lpstr>Outros Resultados*</vt:lpstr>
      <vt:lpstr>Competição Política e Crescimento Econômico Bueno de Mesquita, Smith, Siverson e Morrow</vt:lpstr>
      <vt:lpstr>Competição Política e Crescimento Econômico Bueno de Mesquita, Smith, Siverson e Morrow</vt:lpstr>
      <vt:lpstr>Competição Política e Crescimento Econômico Bueno de Mesquita, Smith, Siverson e Morrow</vt:lpstr>
      <vt:lpstr> Winning Coalition (W) e Selectorate (S)</vt:lpstr>
      <vt:lpstr>Coalizões Amplas e Sociedades mais Ricas (The Logic of Political Survival, p. 150)</vt:lpstr>
    </vt:vector>
  </TitlesOfParts>
  <Company>University of Sao Paulo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93</cp:revision>
  <dcterms:created xsi:type="dcterms:W3CDTF">2012-08-17T19:15:05Z</dcterms:created>
  <dcterms:modified xsi:type="dcterms:W3CDTF">2019-03-12T20:34:51Z</dcterms:modified>
</cp:coreProperties>
</file>