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83" r:id="rId4"/>
    <p:sldId id="288" r:id="rId5"/>
    <p:sldId id="289" r:id="rId6"/>
    <p:sldId id="290" r:id="rId7"/>
    <p:sldId id="285" r:id="rId8"/>
    <p:sldId id="291" r:id="rId9"/>
    <p:sldId id="292" r:id="rId10"/>
    <p:sldId id="293" r:id="rId11"/>
    <p:sldId id="294" r:id="rId12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D13"/>
    <a:srgbClr val="CA5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08" autoAdjust="0"/>
  </p:normalViewPr>
  <p:slideViewPr>
    <p:cSldViewPr snapToGrid="0" showGuides="1">
      <p:cViewPr varScale="1">
        <p:scale>
          <a:sx n="71" d="100"/>
          <a:sy n="71" d="100"/>
        </p:scale>
        <p:origin x="484" y="56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8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8348F61-903F-4A92-BD1D-F4D50DEE5616}" type="datetime1">
              <a:rPr lang="pt-BR" smtClean="0"/>
              <a:t>08/06/2019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1DD10-601E-4934-9857-CBBA808B825D}" type="datetime1">
              <a:rPr lang="pt-BR" smtClean="0"/>
              <a:pPr/>
              <a:t>08/06/2019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9074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6858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609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757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4230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8625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4382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5816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4801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1597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085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A197FC-5BCA-4F4D-9F82-64AFC200E358}" type="datetime1">
              <a:rPr lang="pt-BR" noProof="0" smtClean="0"/>
              <a:t>08/06/2019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604A03-7973-4BC4-9222-74CFA49BB370}" type="datetime1">
              <a:rPr lang="pt-BR" noProof="0" smtClean="0"/>
              <a:t>08/06/2019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130B9D-1A45-452F-AC16-D36CD5C4EA6A}" type="datetime1">
              <a:rPr lang="pt-BR" noProof="0" smtClean="0"/>
              <a:t>08/06/2019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9EAAF2-1359-4DAA-92D0-EC18028594EE}" type="datetime1">
              <a:rPr lang="pt-BR" noProof="0" smtClean="0"/>
              <a:t>08/06/2019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5E3AA6-3E77-4EDD-A5D3-91497A83F745}" type="datetime1">
              <a:rPr lang="pt-BR" noProof="0" smtClean="0"/>
              <a:t>08/06/2019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33B832-A218-4C52-AD98-17F0930C59CC}" type="datetime1">
              <a:rPr lang="pt-BR" noProof="0" smtClean="0"/>
              <a:t>08/06/2019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xmlns="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51457D-773F-4388-805A-0245A2DC7FA6}" type="datetime1">
              <a:rPr lang="pt-BR" noProof="0" smtClean="0"/>
              <a:t>08/06/2019</a:t>
            </a:fld>
            <a:endParaRPr lang="pt-BR" noProof="0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xmlns="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BDAD40-2C61-41F0-AC0A-B8DA56506CF8}" type="datetime1">
              <a:rPr lang="pt-BR" noProof="0" smtClean="0"/>
              <a:t>08/06/2019</a:t>
            </a:fld>
            <a:endParaRPr lang="pt-BR" noProof="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xmlns="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5F0EE2-8399-4909-BF8E-74D816C91647}" type="datetime1">
              <a:rPr lang="pt-BR" noProof="0" smtClean="0"/>
              <a:t>08/06/2019</a:t>
            </a:fld>
            <a:endParaRPr lang="pt-BR" noProof="0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xmlns="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C62C37-8077-44BC-A52B-E2531EDBA2DE}" type="datetime1">
              <a:rPr lang="pt-BR" noProof="0" smtClean="0"/>
              <a:t>08/06/2019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xmlns="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4235C6-032F-4A2C-8BCF-60C0B3B0EFA5}" type="datetime1">
              <a:rPr lang="pt-BR" noProof="0" smtClean="0"/>
              <a:t>08/06/2019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xmlns="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EE00915-A8F3-468F-8237-A0B9291D1250}" type="datetime1">
              <a:rPr lang="pt-BR" noProof="0" smtClean="0"/>
              <a:t>08/06/2019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xmlns="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6036"/>
            <a:ext cx="9144000" cy="1745093"/>
          </a:xfrm>
        </p:spPr>
        <p:txBody>
          <a:bodyPr lIns="0" tIns="0" rIns="0" bIns="0" rtlCol="0" anchor="t">
            <a:spAutoFit/>
          </a:bodyPr>
          <a:lstStyle/>
          <a:p>
            <a:pPr rtl="0"/>
            <a:r>
              <a:rPr lang="pt-BR" sz="5400" b="1" dirty="0" err="1">
                <a:solidFill>
                  <a:schemeClr val="bg1"/>
                </a:solidFill>
              </a:rPr>
              <a:t>Commentaries</a:t>
            </a:r>
            <a:r>
              <a:rPr lang="pt-BR" sz="5400" b="1" dirty="0">
                <a:solidFill>
                  <a:schemeClr val="bg1"/>
                </a:solidFill>
              </a:rPr>
              <a:t> </a:t>
            </a:r>
            <a:r>
              <a:rPr lang="pt-BR" sz="5400" b="1" dirty="0" err="1">
                <a:solidFill>
                  <a:schemeClr val="bg1"/>
                </a:solidFill>
              </a:rPr>
              <a:t>on</a:t>
            </a:r>
            <a:r>
              <a:rPr lang="pt-BR" sz="5400" b="1" dirty="0">
                <a:solidFill>
                  <a:schemeClr val="bg1"/>
                </a:solidFill>
              </a:rPr>
              <a:t> </a:t>
            </a:r>
            <a:r>
              <a:rPr lang="pt-BR" sz="5400" b="1" dirty="0" err="1">
                <a:solidFill>
                  <a:schemeClr val="bg1"/>
                </a:solidFill>
              </a:rPr>
              <a:t>Part</a:t>
            </a:r>
            <a:r>
              <a:rPr lang="pt-BR" sz="5400" b="1" dirty="0">
                <a:solidFill>
                  <a:schemeClr val="bg1"/>
                </a:solidFill>
              </a:rPr>
              <a:t> 1 </a:t>
            </a:r>
            <a:r>
              <a:rPr lang="pt-BR" sz="5400" dirty="0">
                <a:solidFill>
                  <a:schemeClr val="bg1"/>
                </a:solidFill>
              </a:rPr>
              <a:t/>
            </a:r>
            <a:br>
              <a:rPr lang="pt-BR" sz="5400" dirty="0">
                <a:solidFill>
                  <a:schemeClr val="bg1"/>
                </a:solidFill>
              </a:rPr>
            </a:br>
            <a:r>
              <a:rPr lang="pt-BR" sz="3600" dirty="0">
                <a:solidFill>
                  <a:schemeClr val="accent4"/>
                </a:solidFill>
              </a:rPr>
              <a:t>The </a:t>
            </a:r>
            <a:r>
              <a:rPr lang="pt-BR" sz="3600" dirty="0" err="1">
                <a:solidFill>
                  <a:schemeClr val="accent4"/>
                </a:solidFill>
              </a:rPr>
              <a:t>contribution</a:t>
            </a:r>
            <a:r>
              <a:rPr lang="pt-BR" sz="3600" dirty="0">
                <a:solidFill>
                  <a:schemeClr val="accent4"/>
                </a:solidFill>
              </a:rPr>
              <a:t> </a:t>
            </a:r>
            <a:r>
              <a:rPr lang="pt-BR" sz="3600" dirty="0" err="1">
                <a:solidFill>
                  <a:schemeClr val="accent4"/>
                </a:solidFill>
              </a:rPr>
              <a:t>of</a:t>
            </a:r>
            <a:r>
              <a:rPr lang="pt-BR" sz="3600" dirty="0">
                <a:solidFill>
                  <a:schemeClr val="accent4"/>
                </a:solidFill>
              </a:rPr>
              <a:t> </a:t>
            </a:r>
            <a:r>
              <a:rPr lang="pt-BR" sz="3600" dirty="0" err="1">
                <a:solidFill>
                  <a:schemeClr val="accent4"/>
                </a:solidFill>
              </a:rPr>
              <a:t>innovation</a:t>
            </a:r>
            <a:r>
              <a:rPr lang="pt-BR" sz="3600" dirty="0">
                <a:solidFill>
                  <a:schemeClr val="accent4"/>
                </a:solidFill>
              </a:rPr>
              <a:t> </a:t>
            </a:r>
            <a:r>
              <a:rPr lang="pt-BR" sz="3600" dirty="0" err="1">
                <a:solidFill>
                  <a:schemeClr val="accent4"/>
                </a:solidFill>
              </a:rPr>
              <a:t>to</a:t>
            </a:r>
            <a:r>
              <a:rPr lang="pt-BR" sz="3600" dirty="0">
                <a:solidFill>
                  <a:schemeClr val="accent4"/>
                </a:solidFill>
              </a:rPr>
              <a:t> </a:t>
            </a:r>
            <a:r>
              <a:rPr lang="pt-BR" sz="3600" dirty="0" err="1">
                <a:solidFill>
                  <a:schemeClr val="accent4"/>
                </a:solidFill>
              </a:rPr>
              <a:t>EMNE´s</a:t>
            </a:r>
            <a:r>
              <a:rPr lang="pt-BR" sz="3600" dirty="0">
                <a:solidFill>
                  <a:schemeClr val="accent4"/>
                </a:solidFill>
              </a:rPr>
              <a:t> </a:t>
            </a:r>
            <a:r>
              <a:rPr lang="pt-BR" sz="3600" dirty="0" err="1">
                <a:solidFill>
                  <a:schemeClr val="accent4"/>
                </a:solidFill>
              </a:rPr>
              <a:t>competitive</a:t>
            </a:r>
            <a:r>
              <a:rPr lang="pt-BR" sz="3600" dirty="0">
                <a:solidFill>
                  <a:schemeClr val="accent4"/>
                </a:solidFill>
              </a:rPr>
              <a:t> </a:t>
            </a:r>
            <a:r>
              <a:rPr lang="pt-BR" sz="3600" dirty="0" err="1">
                <a:solidFill>
                  <a:schemeClr val="accent4"/>
                </a:solidFill>
              </a:rPr>
              <a:t>advantage</a:t>
            </a:r>
            <a:endParaRPr lang="pt-BR" sz="5400" dirty="0">
              <a:solidFill>
                <a:schemeClr val="accent4"/>
              </a:solidFill>
            </a:endParaRPr>
          </a:p>
        </p:txBody>
      </p:sp>
      <p:sp>
        <p:nvSpPr>
          <p:cNvPr id="4" name="Losango 3">
            <a:extLst>
              <a:ext uri="{FF2B5EF4-FFF2-40B4-BE49-F238E27FC236}">
                <a16:creationId xmlns:a16="http://schemas.microsoft.com/office/drawing/2014/main" xmlns="" id="{1C59176D-59A8-4C02-B448-EE01232FB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767820" y="1465587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5" name="Losango 4">
            <a:extLst>
              <a:ext uri="{FF2B5EF4-FFF2-40B4-BE49-F238E27FC236}">
                <a16:creationId xmlns:a16="http://schemas.microsoft.com/office/drawing/2014/main" xmlns="" id="{A50B1817-3C7F-41BC-8557-7A00C928EE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325257" y="386767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grpSp>
        <p:nvGrpSpPr>
          <p:cNvPr id="7" name="Grupo 6" descr="Ícone de gráfico. ">
            <a:extLst>
              <a:ext uri="{FF2B5EF4-FFF2-40B4-BE49-F238E27FC236}">
                <a16:creationId xmlns:a16="http://schemas.microsoft.com/office/drawing/2014/main" xmlns="" id="{B95DF07A-CE7E-4D89-9AA0-25F4FFF3B9C7}"/>
              </a:ext>
            </a:extLst>
          </p:cNvPr>
          <p:cNvGrpSpPr/>
          <p:nvPr/>
        </p:nvGrpSpPr>
        <p:grpSpPr>
          <a:xfrm>
            <a:off x="5851021" y="3724968"/>
            <a:ext cx="489958" cy="492680"/>
            <a:chOff x="2025650" y="4786313"/>
            <a:chExt cx="285750" cy="287338"/>
          </a:xfrm>
          <a:solidFill>
            <a:schemeClr val="bg1"/>
          </a:solidFill>
        </p:grpSpPr>
        <p:sp>
          <p:nvSpPr>
            <p:cNvPr id="8" name="Forma Livre 565">
              <a:extLst>
                <a:ext uri="{FF2B5EF4-FFF2-40B4-BE49-F238E27FC236}">
                  <a16:creationId xmlns:a16="http://schemas.microsoft.com/office/drawing/2014/main" xmlns="" id="{548FC78B-EF83-4185-A63D-1A5A85640B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5650" y="4786313"/>
              <a:ext cx="285750" cy="287338"/>
            </a:xfrm>
            <a:custGeom>
              <a:avLst/>
              <a:gdLst>
                <a:gd name="T0" fmla="*/ 812 w 903"/>
                <a:gd name="T1" fmla="*/ 500 h 903"/>
                <a:gd name="T2" fmla="*/ 810 w 903"/>
                <a:gd name="T3" fmla="*/ 505 h 903"/>
                <a:gd name="T4" fmla="*/ 806 w 903"/>
                <a:gd name="T5" fmla="*/ 509 h 903"/>
                <a:gd name="T6" fmla="*/ 800 w 903"/>
                <a:gd name="T7" fmla="*/ 511 h 903"/>
                <a:gd name="T8" fmla="*/ 105 w 903"/>
                <a:gd name="T9" fmla="*/ 511 h 903"/>
                <a:gd name="T10" fmla="*/ 99 w 903"/>
                <a:gd name="T11" fmla="*/ 510 h 903"/>
                <a:gd name="T12" fmla="*/ 95 w 903"/>
                <a:gd name="T13" fmla="*/ 507 h 903"/>
                <a:gd name="T14" fmla="*/ 92 w 903"/>
                <a:gd name="T15" fmla="*/ 502 h 903"/>
                <a:gd name="T16" fmla="*/ 90 w 903"/>
                <a:gd name="T17" fmla="*/ 496 h 903"/>
                <a:gd name="T18" fmla="*/ 90 w 903"/>
                <a:gd name="T19" fmla="*/ 105 h 903"/>
                <a:gd name="T20" fmla="*/ 92 w 903"/>
                <a:gd name="T21" fmla="*/ 100 h 903"/>
                <a:gd name="T22" fmla="*/ 95 w 903"/>
                <a:gd name="T23" fmla="*/ 94 h 903"/>
                <a:gd name="T24" fmla="*/ 99 w 903"/>
                <a:gd name="T25" fmla="*/ 91 h 903"/>
                <a:gd name="T26" fmla="*/ 105 w 903"/>
                <a:gd name="T27" fmla="*/ 90 h 903"/>
                <a:gd name="T28" fmla="*/ 800 w 903"/>
                <a:gd name="T29" fmla="*/ 90 h 903"/>
                <a:gd name="T30" fmla="*/ 806 w 903"/>
                <a:gd name="T31" fmla="*/ 92 h 903"/>
                <a:gd name="T32" fmla="*/ 810 w 903"/>
                <a:gd name="T33" fmla="*/ 96 h 903"/>
                <a:gd name="T34" fmla="*/ 812 w 903"/>
                <a:gd name="T35" fmla="*/ 102 h 903"/>
                <a:gd name="T36" fmla="*/ 813 w 903"/>
                <a:gd name="T37" fmla="*/ 496 h 903"/>
                <a:gd name="T38" fmla="*/ 15 w 903"/>
                <a:gd name="T39" fmla="*/ 0 h 903"/>
                <a:gd name="T40" fmla="*/ 9 w 903"/>
                <a:gd name="T41" fmla="*/ 1 h 903"/>
                <a:gd name="T42" fmla="*/ 5 w 903"/>
                <a:gd name="T43" fmla="*/ 4 h 903"/>
                <a:gd name="T44" fmla="*/ 1 w 903"/>
                <a:gd name="T45" fmla="*/ 8 h 903"/>
                <a:gd name="T46" fmla="*/ 0 w 903"/>
                <a:gd name="T47" fmla="*/ 15 h 903"/>
                <a:gd name="T48" fmla="*/ 0 w 903"/>
                <a:gd name="T49" fmla="*/ 590 h 903"/>
                <a:gd name="T50" fmla="*/ 2 w 903"/>
                <a:gd name="T51" fmla="*/ 595 h 903"/>
                <a:gd name="T52" fmla="*/ 7 w 903"/>
                <a:gd name="T53" fmla="*/ 599 h 903"/>
                <a:gd name="T54" fmla="*/ 12 w 903"/>
                <a:gd name="T55" fmla="*/ 602 h 903"/>
                <a:gd name="T56" fmla="*/ 437 w 903"/>
                <a:gd name="T57" fmla="*/ 602 h 903"/>
                <a:gd name="T58" fmla="*/ 260 w 903"/>
                <a:gd name="T59" fmla="*/ 877 h 903"/>
                <a:gd name="T60" fmla="*/ 257 w 903"/>
                <a:gd name="T61" fmla="*/ 883 h 903"/>
                <a:gd name="T62" fmla="*/ 256 w 903"/>
                <a:gd name="T63" fmla="*/ 888 h 903"/>
                <a:gd name="T64" fmla="*/ 257 w 903"/>
                <a:gd name="T65" fmla="*/ 893 h 903"/>
                <a:gd name="T66" fmla="*/ 260 w 903"/>
                <a:gd name="T67" fmla="*/ 899 h 903"/>
                <a:gd name="T68" fmla="*/ 265 w 903"/>
                <a:gd name="T69" fmla="*/ 902 h 903"/>
                <a:gd name="T70" fmla="*/ 271 w 903"/>
                <a:gd name="T71" fmla="*/ 903 h 903"/>
                <a:gd name="T72" fmla="*/ 277 w 903"/>
                <a:gd name="T73" fmla="*/ 902 h 903"/>
                <a:gd name="T74" fmla="*/ 281 w 903"/>
                <a:gd name="T75" fmla="*/ 899 h 903"/>
                <a:gd name="T76" fmla="*/ 621 w 903"/>
                <a:gd name="T77" fmla="*/ 899 h 903"/>
                <a:gd name="T78" fmla="*/ 627 w 903"/>
                <a:gd name="T79" fmla="*/ 902 h 903"/>
                <a:gd name="T80" fmla="*/ 632 w 903"/>
                <a:gd name="T81" fmla="*/ 903 h 903"/>
                <a:gd name="T82" fmla="*/ 637 w 903"/>
                <a:gd name="T83" fmla="*/ 902 h 903"/>
                <a:gd name="T84" fmla="*/ 643 w 903"/>
                <a:gd name="T85" fmla="*/ 899 h 903"/>
                <a:gd name="T86" fmla="*/ 646 w 903"/>
                <a:gd name="T87" fmla="*/ 893 h 903"/>
                <a:gd name="T88" fmla="*/ 647 w 903"/>
                <a:gd name="T89" fmla="*/ 888 h 903"/>
                <a:gd name="T90" fmla="*/ 646 w 903"/>
                <a:gd name="T91" fmla="*/ 883 h 903"/>
                <a:gd name="T92" fmla="*/ 643 w 903"/>
                <a:gd name="T93" fmla="*/ 877 h 903"/>
                <a:gd name="T94" fmla="*/ 467 w 903"/>
                <a:gd name="T95" fmla="*/ 602 h 903"/>
                <a:gd name="T96" fmla="*/ 892 w 903"/>
                <a:gd name="T97" fmla="*/ 602 h 903"/>
                <a:gd name="T98" fmla="*/ 897 w 903"/>
                <a:gd name="T99" fmla="*/ 599 h 903"/>
                <a:gd name="T100" fmla="*/ 900 w 903"/>
                <a:gd name="T101" fmla="*/ 595 h 903"/>
                <a:gd name="T102" fmla="*/ 902 w 903"/>
                <a:gd name="T103" fmla="*/ 590 h 903"/>
                <a:gd name="T104" fmla="*/ 903 w 903"/>
                <a:gd name="T105" fmla="*/ 15 h 903"/>
                <a:gd name="T106" fmla="*/ 902 w 903"/>
                <a:gd name="T107" fmla="*/ 8 h 903"/>
                <a:gd name="T108" fmla="*/ 899 w 903"/>
                <a:gd name="T109" fmla="*/ 4 h 903"/>
                <a:gd name="T110" fmla="*/ 894 w 903"/>
                <a:gd name="T111" fmla="*/ 1 h 903"/>
                <a:gd name="T112" fmla="*/ 888 w 903"/>
                <a:gd name="T11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3" h="903">
                  <a:moveTo>
                    <a:pt x="813" y="496"/>
                  </a:moveTo>
                  <a:lnTo>
                    <a:pt x="812" y="500"/>
                  </a:lnTo>
                  <a:lnTo>
                    <a:pt x="811" y="502"/>
                  </a:lnTo>
                  <a:lnTo>
                    <a:pt x="810" y="505"/>
                  </a:lnTo>
                  <a:lnTo>
                    <a:pt x="808" y="507"/>
                  </a:lnTo>
                  <a:lnTo>
                    <a:pt x="806" y="509"/>
                  </a:lnTo>
                  <a:lnTo>
                    <a:pt x="804" y="510"/>
                  </a:lnTo>
                  <a:lnTo>
                    <a:pt x="800" y="511"/>
                  </a:lnTo>
                  <a:lnTo>
                    <a:pt x="797" y="511"/>
                  </a:lnTo>
                  <a:lnTo>
                    <a:pt x="105" y="511"/>
                  </a:lnTo>
                  <a:lnTo>
                    <a:pt x="102" y="511"/>
                  </a:lnTo>
                  <a:lnTo>
                    <a:pt x="99" y="510"/>
                  </a:lnTo>
                  <a:lnTo>
                    <a:pt x="97" y="509"/>
                  </a:lnTo>
                  <a:lnTo>
                    <a:pt x="95" y="507"/>
                  </a:lnTo>
                  <a:lnTo>
                    <a:pt x="93" y="505"/>
                  </a:lnTo>
                  <a:lnTo>
                    <a:pt x="92" y="502"/>
                  </a:lnTo>
                  <a:lnTo>
                    <a:pt x="90" y="500"/>
                  </a:lnTo>
                  <a:lnTo>
                    <a:pt x="90" y="496"/>
                  </a:lnTo>
                  <a:lnTo>
                    <a:pt x="90" y="316"/>
                  </a:lnTo>
                  <a:lnTo>
                    <a:pt x="90" y="105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3" y="96"/>
                  </a:lnTo>
                  <a:lnTo>
                    <a:pt x="95" y="94"/>
                  </a:lnTo>
                  <a:lnTo>
                    <a:pt x="97" y="92"/>
                  </a:lnTo>
                  <a:lnTo>
                    <a:pt x="99" y="91"/>
                  </a:lnTo>
                  <a:lnTo>
                    <a:pt x="102" y="90"/>
                  </a:lnTo>
                  <a:lnTo>
                    <a:pt x="105" y="90"/>
                  </a:lnTo>
                  <a:lnTo>
                    <a:pt x="798" y="90"/>
                  </a:lnTo>
                  <a:lnTo>
                    <a:pt x="800" y="90"/>
                  </a:lnTo>
                  <a:lnTo>
                    <a:pt x="804" y="91"/>
                  </a:lnTo>
                  <a:lnTo>
                    <a:pt x="806" y="92"/>
                  </a:lnTo>
                  <a:lnTo>
                    <a:pt x="808" y="94"/>
                  </a:lnTo>
                  <a:lnTo>
                    <a:pt x="810" y="96"/>
                  </a:lnTo>
                  <a:lnTo>
                    <a:pt x="811" y="100"/>
                  </a:lnTo>
                  <a:lnTo>
                    <a:pt x="812" y="102"/>
                  </a:lnTo>
                  <a:lnTo>
                    <a:pt x="813" y="105"/>
                  </a:lnTo>
                  <a:lnTo>
                    <a:pt x="813" y="496"/>
                  </a:lnTo>
                  <a:close/>
                  <a:moveTo>
                    <a:pt x="888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587"/>
                  </a:lnTo>
                  <a:lnTo>
                    <a:pt x="0" y="590"/>
                  </a:lnTo>
                  <a:lnTo>
                    <a:pt x="1" y="593"/>
                  </a:lnTo>
                  <a:lnTo>
                    <a:pt x="2" y="595"/>
                  </a:lnTo>
                  <a:lnTo>
                    <a:pt x="5" y="597"/>
                  </a:lnTo>
                  <a:lnTo>
                    <a:pt x="7" y="599"/>
                  </a:lnTo>
                  <a:lnTo>
                    <a:pt x="9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437" y="602"/>
                  </a:lnTo>
                  <a:lnTo>
                    <a:pt x="437" y="701"/>
                  </a:lnTo>
                  <a:lnTo>
                    <a:pt x="260" y="877"/>
                  </a:lnTo>
                  <a:lnTo>
                    <a:pt x="259" y="879"/>
                  </a:lnTo>
                  <a:lnTo>
                    <a:pt x="257" y="883"/>
                  </a:lnTo>
                  <a:lnTo>
                    <a:pt x="256" y="885"/>
                  </a:lnTo>
                  <a:lnTo>
                    <a:pt x="256" y="888"/>
                  </a:lnTo>
                  <a:lnTo>
                    <a:pt x="256" y="891"/>
                  </a:lnTo>
                  <a:lnTo>
                    <a:pt x="257" y="893"/>
                  </a:lnTo>
                  <a:lnTo>
                    <a:pt x="259" y="897"/>
                  </a:lnTo>
                  <a:lnTo>
                    <a:pt x="260" y="899"/>
                  </a:lnTo>
                  <a:lnTo>
                    <a:pt x="263" y="901"/>
                  </a:lnTo>
                  <a:lnTo>
                    <a:pt x="265" y="902"/>
                  </a:lnTo>
                  <a:lnTo>
                    <a:pt x="268" y="903"/>
                  </a:lnTo>
                  <a:lnTo>
                    <a:pt x="271" y="903"/>
                  </a:lnTo>
                  <a:lnTo>
                    <a:pt x="274" y="903"/>
                  </a:lnTo>
                  <a:lnTo>
                    <a:pt x="277" y="902"/>
                  </a:lnTo>
                  <a:lnTo>
                    <a:pt x="279" y="901"/>
                  </a:lnTo>
                  <a:lnTo>
                    <a:pt x="281" y="899"/>
                  </a:lnTo>
                  <a:lnTo>
                    <a:pt x="452" y="728"/>
                  </a:lnTo>
                  <a:lnTo>
                    <a:pt x="621" y="899"/>
                  </a:lnTo>
                  <a:lnTo>
                    <a:pt x="623" y="901"/>
                  </a:lnTo>
                  <a:lnTo>
                    <a:pt x="627" y="902"/>
                  </a:lnTo>
                  <a:lnTo>
                    <a:pt x="629" y="903"/>
                  </a:lnTo>
                  <a:lnTo>
                    <a:pt x="632" y="903"/>
                  </a:lnTo>
                  <a:lnTo>
                    <a:pt x="635" y="903"/>
                  </a:lnTo>
                  <a:lnTo>
                    <a:pt x="637" y="902"/>
                  </a:lnTo>
                  <a:lnTo>
                    <a:pt x="641" y="901"/>
                  </a:lnTo>
                  <a:lnTo>
                    <a:pt x="643" y="899"/>
                  </a:lnTo>
                  <a:lnTo>
                    <a:pt x="645" y="897"/>
                  </a:lnTo>
                  <a:lnTo>
                    <a:pt x="646" y="893"/>
                  </a:lnTo>
                  <a:lnTo>
                    <a:pt x="647" y="891"/>
                  </a:lnTo>
                  <a:lnTo>
                    <a:pt x="647" y="888"/>
                  </a:lnTo>
                  <a:lnTo>
                    <a:pt x="647" y="885"/>
                  </a:lnTo>
                  <a:lnTo>
                    <a:pt x="646" y="883"/>
                  </a:lnTo>
                  <a:lnTo>
                    <a:pt x="645" y="879"/>
                  </a:lnTo>
                  <a:lnTo>
                    <a:pt x="643" y="877"/>
                  </a:lnTo>
                  <a:lnTo>
                    <a:pt x="467" y="701"/>
                  </a:lnTo>
                  <a:lnTo>
                    <a:pt x="467" y="602"/>
                  </a:lnTo>
                  <a:lnTo>
                    <a:pt x="888" y="602"/>
                  </a:lnTo>
                  <a:lnTo>
                    <a:pt x="892" y="602"/>
                  </a:lnTo>
                  <a:lnTo>
                    <a:pt x="894" y="601"/>
                  </a:lnTo>
                  <a:lnTo>
                    <a:pt x="897" y="599"/>
                  </a:lnTo>
                  <a:lnTo>
                    <a:pt x="899" y="597"/>
                  </a:lnTo>
                  <a:lnTo>
                    <a:pt x="900" y="595"/>
                  </a:lnTo>
                  <a:lnTo>
                    <a:pt x="902" y="593"/>
                  </a:lnTo>
                  <a:lnTo>
                    <a:pt x="902" y="590"/>
                  </a:lnTo>
                  <a:lnTo>
                    <a:pt x="903" y="587"/>
                  </a:lnTo>
                  <a:lnTo>
                    <a:pt x="903" y="15"/>
                  </a:lnTo>
                  <a:lnTo>
                    <a:pt x="902" y="12"/>
                  </a:lnTo>
                  <a:lnTo>
                    <a:pt x="902" y="8"/>
                  </a:lnTo>
                  <a:lnTo>
                    <a:pt x="900" y="6"/>
                  </a:lnTo>
                  <a:lnTo>
                    <a:pt x="899" y="4"/>
                  </a:lnTo>
                  <a:lnTo>
                    <a:pt x="897" y="2"/>
                  </a:lnTo>
                  <a:lnTo>
                    <a:pt x="894" y="1"/>
                  </a:lnTo>
                  <a:lnTo>
                    <a:pt x="892" y="0"/>
                  </a:lnTo>
                  <a:lnTo>
                    <a:pt x="8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9" name="Forma Livre 566">
              <a:extLst>
                <a:ext uri="{FF2B5EF4-FFF2-40B4-BE49-F238E27FC236}">
                  <a16:creationId xmlns:a16="http://schemas.microsoft.com/office/drawing/2014/main" xmlns="" id="{B7B50F87-A3AA-4FB6-9692-24BF5512F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843463"/>
              <a:ext cx="200025" cy="73025"/>
            </a:xfrm>
            <a:custGeom>
              <a:avLst/>
              <a:gdLst>
                <a:gd name="T0" fmla="*/ 151 w 632"/>
                <a:gd name="T1" fmla="*/ 151 h 226"/>
                <a:gd name="T2" fmla="*/ 157 w 632"/>
                <a:gd name="T3" fmla="*/ 149 h 226"/>
                <a:gd name="T4" fmla="*/ 161 w 632"/>
                <a:gd name="T5" fmla="*/ 146 h 226"/>
                <a:gd name="T6" fmla="*/ 288 w 632"/>
                <a:gd name="T7" fmla="*/ 217 h 226"/>
                <a:gd name="T8" fmla="*/ 292 w 632"/>
                <a:gd name="T9" fmla="*/ 223 h 226"/>
                <a:gd name="T10" fmla="*/ 299 w 632"/>
                <a:gd name="T11" fmla="*/ 226 h 226"/>
                <a:gd name="T12" fmla="*/ 302 w 632"/>
                <a:gd name="T13" fmla="*/ 226 h 226"/>
                <a:gd name="T14" fmla="*/ 307 w 632"/>
                <a:gd name="T15" fmla="*/ 225 h 226"/>
                <a:gd name="T16" fmla="*/ 313 w 632"/>
                <a:gd name="T17" fmla="*/ 222 h 226"/>
                <a:gd name="T18" fmla="*/ 471 w 632"/>
                <a:gd name="T19" fmla="*/ 191 h 226"/>
                <a:gd name="T20" fmla="*/ 477 w 632"/>
                <a:gd name="T21" fmla="*/ 195 h 226"/>
                <a:gd name="T22" fmla="*/ 483 w 632"/>
                <a:gd name="T23" fmla="*/ 196 h 226"/>
                <a:gd name="T24" fmla="*/ 488 w 632"/>
                <a:gd name="T25" fmla="*/ 194 h 226"/>
                <a:gd name="T26" fmla="*/ 494 w 632"/>
                <a:gd name="T27" fmla="*/ 191 h 226"/>
                <a:gd name="T28" fmla="*/ 631 w 632"/>
                <a:gd name="T29" fmla="*/ 23 h 226"/>
                <a:gd name="T30" fmla="*/ 632 w 632"/>
                <a:gd name="T31" fmla="*/ 16 h 226"/>
                <a:gd name="T32" fmla="*/ 632 w 632"/>
                <a:gd name="T33" fmla="*/ 11 h 226"/>
                <a:gd name="T34" fmla="*/ 629 w 632"/>
                <a:gd name="T35" fmla="*/ 5 h 226"/>
                <a:gd name="T36" fmla="*/ 625 w 632"/>
                <a:gd name="T37" fmla="*/ 2 h 226"/>
                <a:gd name="T38" fmla="*/ 619 w 632"/>
                <a:gd name="T39" fmla="*/ 0 h 226"/>
                <a:gd name="T40" fmla="*/ 613 w 632"/>
                <a:gd name="T41" fmla="*/ 1 h 226"/>
                <a:gd name="T42" fmla="*/ 607 w 632"/>
                <a:gd name="T43" fmla="*/ 3 h 226"/>
                <a:gd name="T44" fmla="*/ 481 w 632"/>
                <a:gd name="T45" fmla="*/ 159 h 226"/>
                <a:gd name="T46" fmla="*/ 415 w 632"/>
                <a:gd name="T47" fmla="*/ 93 h 226"/>
                <a:gd name="T48" fmla="*/ 409 w 632"/>
                <a:gd name="T49" fmla="*/ 91 h 226"/>
                <a:gd name="T50" fmla="*/ 404 w 632"/>
                <a:gd name="T51" fmla="*/ 91 h 226"/>
                <a:gd name="T52" fmla="*/ 398 w 632"/>
                <a:gd name="T53" fmla="*/ 93 h 226"/>
                <a:gd name="T54" fmla="*/ 307 w 632"/>
                <a:gd name="T55" fmla="*/ 185 h 226"/>
                <a:gd name="T56" fmla="*/ 247 w 632"/>
                <a:gd name="T57" fmla="*/ 39 h 226"/>
                <a:gd name="T58" fmla="*/ 242 w 632"/>
                <a:gd name="T59" fmla="*/ 34 h 226"/>
                <a:gd name="T60" fmla="*/ 234 w 632"/>
                <a:gd name="T61" fmla="*/ 33 h 226"/>
                <a:gd name="T62" fmla="*/ 227 w 632"/>
                <a:gd name="T63" fmla="*/ 35 h 226"/>
                <a:gd name="T64" fmla="*/ 144 w 632"/>
                <a:gd name="T65" fmla="*/ 121 h 226"/>
                <a:gd name="T66" fmla="*/ 12 w 632"/>
                <a:gd name="T67" fmla="*/ 121 h 226"/>
                <a:gd name="T68" fmla="*/ 7 w 632"/>
                <a:gd name="T69" fmla="*/ 123 h 226"/>
                <a:gd name="T70" fmla="*/ 3 w 632"/>
                <a:gd name="T71" fmla="*/ 128 h 226"/>
                <a:gd name="T72" fmla="*/ 0 w 632"/>
                <a:gd name="T73" fmla="*/ 133 h 226"/>
                <a:gd name="T74" fmla="*/ 0 w 632"/>
                <a:gd name="T75" fmla="*/ 138 h 226"/>
                <a:gd name="T76" fmla="*/ 3 w 632"/>
                <a:gd name="T77" fmla="*/ 144 h 226"/>
                <a:gd name="T78" fmla="*/ 7 w 632"/>
                <a:gd name="T79" fmla="*/ 148 h 226"/>
                <a:gd name="T80" fmla="*/ 12 w 632"/>
                <a:gd name="T81" fmla="*/ 150 h 226"/>
                <a:gd name="T82" fmla="*/ 15 w 632"/>
                <a:gd name="T83" fmla="*/ 15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2" h="226">
                  <a:moveTo>
                    <a:pt x="15" y="151"/>
                  </a:moveTo>
                  <a:lnTo>
                    <a:pt x="151" y="151"/>
                  </a:lnTo>
                  <a:lnTo>
                    <a:pt x="154" y="150"/>
                  </a:lnTo>
                  <a:lnTo>
                    <a:pt x="157" y="149"/>
                  </a:lnTo>
                  <a:lnTo>
                    <a:pt x="159" y="148"/>
                  </a:lnTo>
                  <a:lnTo>
                    <a:pt x="161" y="146"/>
                  </a:lnTo>
                  <a:lnTo>
                    <a:pt x="230" y="75"/>
                  </a:lnTo>
                  <a:lnTo>
                    <a:pt x="288" y="217"/>
                  </a:lnTo>
                  <a:lnTo>
                    <a:pt x="289" y="220"/>
                  </a:lnTo>
                  <a:lnTo>
                    <a:pt x="292" y="223"/>
                  </a:lnTo>
                  <a:lnTo>
                    <a:pt x="294" y="224"/>
                  </a:lnTo>
                  <a:lnTo>
                    <a:pt x="299" y="226"/>
                  </a:lnTo>
                  <a:lnTo>
                    <a:pt x="300" y="226"/>
                  </a:lnTo>
                  <a:lnTo>
                    <a:pt x="302" y="226"/>
                  </a:lnTo>
                  <a:lnTo>
                    <a:pt x="304" y="226"/>
                  </a:lnTo>
                  <a:lnTo>
                    <a:pt x="307" y="225"/>
                  </a:lnTo>
                  <a:lnTo>
                    <a:pt x="309" y="223"/>
                  </a:lnTo>
                  <a:lnTo>
                    <a:pt x="313" y="222"/>
                  </a:lnTo>
                  <a:lnTo>
                    <a:pt x="407" y="127"/>
                  </a:lnTo>
                  <a:lnTo>
                    <a:pt x="471" y="191"/>
                  </a:lnTo>
                  <a:lnTo>
                    <a:pt x="473" y="193"/>
                  </a:lnTo>
                  <a:lnTo>
                    <a:pt x="477" y="195"/>
                  </a:lnTo>
                  <a:lnTo>
                    <a:pt x="480" y="196"/>
                  </a:lnTo>
                  <a:lnTo>
                    <a:pt x="483" y="196"/>
                  </a:lnTo>
                  <a:lnTo>
                    <a:pt x="486" y="195"/>
                  </a:lnTo>
                  <a:lnTo>
                    <a:pt x="488" y="194"/>
                  </a:lnTo>
                  <a:lnTo>
                    <a:pt x="492" y="193"/>
                  </a:lnTo>
                  <a:lnTo>
                    <a:pt x="494" y="191"/>
                  </a:lnTo>
                  <a:lnTo>
                    <a:pt x="629" y="25"/>
                  </a:lnTo>
                  <a:lnTo>
                    <a:pt x="631" y="23"/>
                  </a:lnTo>
                  <a:lnTo>
                    <a:pt x="632" y="19"/>
                  </a:lnTo>
                  <a:lnTo>
                    <a:pt x="632" y="16"/>
                  </a:lnTo>
                  <a:lnTo>
                    <a:pt x="632" y="14"/>
                  </a:lnTo>
                  <a:lnTo>
                    <a:pt x="632" y="11"/>
                  </a:lnTo>
                  <a:lnTo>
                    <a:pt x="631" y="9"/>
                  </a:lnTo>
                  <a:lnTo>
                    <a:pt x="629" y="5"/>
                  </a:lnTo>
                  <a:lnTo>
                    <a:pt x="627" y="3"/>
                  </a:lnTo>
                  <a:lnTo>
                    <a:pt x="625" y="2"/>
                  </a:lnTo>
                  <a:lnTo>
                    <a:pt x="621" y="1"/>
                  </a:lnTo>
                  <a:lnTo>
                    <a:pt x="619" y="0"/>
                  </a:lnTo>
                  <a:lnTo>
                    <a:pt x="616" y="0"/>
                  </a:lnTo>
                  <a:lnTo>
                    <a:pt x="613" y="1"/>
                  </a:lnTo>
                  <a:lnTo>
                    <a:pt x="611" y="2"/>
                  </a:lnTo>
                  <a:lnTo>
                    <a:pt x="607" y="3"/>
                  </a:lnTo>
                  <a:lnTo>
                    <a:pt x="605" y="5"/>
                  </a:lnTo>
                  <a:lnTo>
                    <a:pt x="481" y="159"/>
                  </a:lnTo>
                  <a:lnTo>
                    <a:pt x="418" y="95"/>
                  </a:lnTo>
                  <a:lnTo>
                    <a:pt x="415" y="93"/>
                  </a:lnTo>
                  <a:lnTo>
                    <a:pt x="412" y="91"/>
                  </a:lnTo>
                  <a:lnTo>
                    <a:pt x="409" y="91"/>
                  </a:lnTo>
                  <a:lnTo>
                    <a:pt x="407" y="90"/>
                  </a:lnTo>
                  <a:lnTo>
                    <a:pt x="404" y="91"/>
                  </a:lnTo>
                  <a:lnTo>
                    <a:pt x="400" y="91"/>
                  </a:lnTo>
                  <a:lnTo>
                    <a:pt x="398" y="93"/>
                  </a:lnTo>
                  <a:lnTo>
                    <a:pt x="396" y="95"/>
                  </a:lnTo>
                  <a:lnTo>
                    <a:pt x="307" y="185"/>
                  </a:lnTo>
                  <a:lnTo>
                    <a:pt x="249" y="42"/>
                  </a:lnTo>
                  <a:lnTo>
                    <a:pt x="247" y="39"/>
                  </a:lnTo>
                  <a:lnTo>
                    <a:pt x="244" y="36"/>
                  </a:lnTo>
                  <a:lnTo>
                    <a:pt x="242" y="34"/>
                  </a:lnTo>
                  <a:lnTo>
                    <a:pt x="237" y="33"/>
                  </a:lnTo>
                  <a:lnTo>
                    <a:pt x="234" y="33"/>
                  </a:lnTo>
                  <a:lnTo>
                    <a:pt x="230" y="33"/>
                  </a:lnTo>
                  <a:lnTo>
                    <a:pt x="227" y="35"/>
                  </a:lnTo>
                  <a:lnTo>
                    <a:pt x="224" y="38"/>
                  </a:lnTo>
                  <a:lnTo>
                    <a:pt x="144" y="121"/>
                  </a:lnTo>
                  <a:lnTo>
                    <a:pt x="15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7" y="123"/>
                  </a:lnTo>
                  <a:lnTo>
                    <a:pt x="5" y="126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0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2" y="142"/>
                  </a:lnTo>
                  <a:lnTo>
                    <a:pt x="3" y="144"/>
                  </a:lnTo>
                  <a:lnTo>
                    <a:pt x="5" y="146"/>
                  </a:lnTo>
                  <a:lnTo>
                    <a:pt x="7" y="148"/>
                  </a:lnTo>
                  <a:lnTo>
                    <a:pt x="9" y="150"/>
                  </a:lnTo>
                  <a:lnTo>
                    <a:pt x="12" y="150"/>
                  </a:lnTo>
                  <a:lnTo>
                    <a:pt x="15" y="151"/>
                  </a:lnTo>
                  <a:lnTo>
                    <a:pt x="15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FE473C89-781D-41CE-AA5C-8EE7F4653AF7}"/>
              </a:ext>
            </a:extLst>
          </p:cNvPr>
          <p:cNvSpPr txBox="1"/>
          <p:nvPr/>
        </p:nvSpPr>
        <p:spPr>
          <a:xfrm>
            <a:off x="8949944" y="3622904"/>
            <a:ext cx="2826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>
                <a:solidFill>
                  <a:schemeClr val="bg1"/>
                </a:solidFill>
              </a:rPr>
              <a:t>Bridgette</a:t>
            </a:r>
            <a:r>
              <a:rPr lang="pt-BR" sz="2000" b="1" dirty="0">
                <a:solidFill>
                  <a:schemeClr val="bg1"/>
                </a:solidFill>
              </a:rPr>
              <a:t> Sullivan-Taylor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xmlns="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3C1CAF08-13B9-48BA-A271-8CE5B568A664}"/>
              </a:ext>
            </a:extLst>
          </p:cNvPr>
          <p:cNvSpPr/>
          <p:nvPr/>
        </p:nvSpPr>
        <p:spPr>
          <a:xfrm>
            <a:off x="123008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INTRODUCTION</a:t>
            </a: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xmlns="" id="{D1B1E083-D07C-4934-9782-F7CCA3539ACF}"/>
              </a:ext>
            </a:extLst>
          </p:cNvPr>
          <p:cNvSpPr/>
          <p:nvPr/>
        </p:nvSpPr>
        <p:spPr>
          <a:xfrm>
            <a:off x="631371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GLOBAL VALUE CHAINS</a:t>
            </a: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xmlns="" id="{B31A2EAE-EBE4-4CB7-9D0A-105837E80B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6255658" y="2104573"/>
            <a:ext cx="0" cy="407851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37">
            <a:extLst>
              <a:ext uri="{FF2B5EF4-FFF2-40B4-BE49-F238E27FC236}">
                <a16:creationId xmlns:a16="http://schemas.microsoft.com/office/drawing/2014/main" xmlns="" id="{5ECF613A-FCF5-4CC5-AA46-DABB088D7230}"/>
              </a:ext>
            </a:extLst>
          </p:cNvPr>
          <p:cNvSpPr/>
          <p:nvPr/>
        </p:nvSpPr>
        <p:spPr>
          <a:xfrm>
            <a:off x="1632408" y="2604468"/>
            <a:ext cx="4162870" cy="39087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Rise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emerging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markets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as players in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extant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global R&amp;D networks, as centres for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development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new business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models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as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sources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ground-breaking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innovations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Emerging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Market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Multinational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Enterprises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(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EMNEs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) are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becoming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more importante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don´t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fall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one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even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a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few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easily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recognisable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categories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Given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specific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nature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local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contexts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its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unclear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how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these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firms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translate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their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locally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relevant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competencies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in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order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compete in global industries</a:t>
            </a: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Much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not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understood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about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process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whereby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EMNEs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arise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survive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thrive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xmlns="" id="{5842CE6B-862D-4B18-B10B-3436A7D24058}"/>
              </a:ext>
            </a:extLst>
          </p:cNvPr>
          <p:cNvSpPr/>
          <p:nvPr/>
        </p:nvSpPr>
        <p:spPr>
          <a:xfrm>
            <a:off x="6716039" y="2604468"/>
            <a:ext cx="4162870" cy="22775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Firms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GVCs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increase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in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extent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activities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that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are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outsourced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off-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shored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both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Successful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GVC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orchestration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allows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MNEs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combine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b="1" i="1" u="sng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comparative</a:t>
            </a:r>
            <a:r>
              <a:rPr lang="pt-BR" sz="1600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b="1" i="1" u="sng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advantages</a:t>
            </a:r>
            <a:r>
              <a:rPr lang="pt-BR" sz="1600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b="1" i="1" u="sng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of</a:t>
            </a:r>
            <a:r>
              <a:rPr lang="pt-BR" sz="1600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b="1" i="1" u="sng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geographic</a:t>
            </a:r>
            <a:r>
              <a:rPr lang="pt-BR" sz="1600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b="1" i="1" u="sng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locations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with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their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own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resources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competencies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maximize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their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b="1" i="1" u="sng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competitive</a:t>
            </a:r>
            <a:r>
              <a:rPr lang="pt-BR" sz="1600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b="1" i="1" u="sng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advantage</a:t>
            </a:r>
            <a:r>
              <a:rPr lang="pt-BR" sz="1600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</a:p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xmlns="" id="{6173DD7D-A9F5-4D7E-A942-64AE3F48B264}"/>
              </a:ext>
            </a:extLst>
          </p:cNvPr>
          <p:cNvSpPr/>
          <p:nvPr/>
        </p:nvSpPr>
        <p:spPr>
          <a:xfrm>
            <a:off x="1632399" y="2198171"/>
            <a:ext cx="416287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227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xmlns="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3C1CAF08-13B9-48BA-A271-8CE5B568A664}"/>
              </a:ext>
            </a:extLst>
          </p:cNvPr>
          <p:cNvSpPr/>
          <p:nvPr/>
        </p:nvSpPr>
        <p:spPr>
          <a:xfrm>
            <a:off x="123008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 err="1">
                <a:latin typeface="+mj-lt"/>
              </a:rPr>
              <a:t>Advanced</a:t>
            </a:r>
            <a:r>
              <a:rPr lang="pt-BR" b="1" dirty="0">
                <a:latin typeface="+mj-lt"/>
              </a:rPr>
              <a:t> </a:t>
            </a:r>
            <a:r>
              <a:rPr lang="pt-BR" b="1" dirty="0" err="1">
                <a:latin typeface="+mj-lt"/>
              </a:rPr>
              <a:t>economy</a:t>
            </a:r>
            <a:r>
              <a:rPr lang="pt-BR" b="1" dirty="0">
                <a:latin typeface="+mj-lt"/>
              </a:rPr>
              <a:t> </a:t>
            </a:r>
            <a:r>
              <a:rPr lang="pt-BR" b="1" dirty="0" err="1">
                <a:latin typeface="+mj-lt"/>
              </a:rPr>
              <a:t>MNEs</a:t>
            </a:r>
            <a:r>
              <a:rPr lang="pt-BR" b="1" dirty="0">
                <a:latin typeface="+mj-lt"/>
              </a:rPr>
              <a:t> as </a:t>
            </a:r>
            <a:r>
              <a:rPr lang="pt-BR" b="1" dirty="0" err="1">
                <a:latin typeface="+mj-lt"/>
              </a:rPr>
              <a:t>the</a:t>
            </a:r>
            <a:r>
              <a:rPr lang="pt-BR" b="1" dirty="0">
                <a:latin typeface="+mj-lt"/>
              </a:rPr>
              <a:t> </a:t>
            </a:r>
            <a:r>
              <a:rPr lang="pt-BR" b="1" dirty="0" err="1">
                <a:latin typeface="+mj-lt"/>
              </a:rPr>
              <a:t>spark</a:t>
            </a:r>
            <a:r>
              <a:rPr lang="pt-BR" b="1" dirty="0">
                <a:latin typeface="+mj-lt"/>
              </a:rPr>
              <a:t> for </a:t>
            </a:r>
            <a:r>
              <a:rPr lang="pt-BR" b="1" dirty="0" err="1">
                <a:latin typeface="+mj-lt"/>
              </a:rPr>
              <a:t>change</a:t>
            </a:r>
            <a:r>
              <a:rPr lang="pt-BR" b="1" dirty="0">
                <a:latin typeface="+mj-lt"/>
              </a:rPr>
              <a:t> in </a:t>
            </a:r>
            <a:r>
              <a:rPr lang="pt-BR" b="1" dirty="0" err="1">
                <a:latin typeface="+mj-lt"/>
              </a:rPr>
              <a:t>emerging</a:t>
            </a:r>
            <a:r>
              <a:rPr lang="pt-BR" b="1" dirty="0">
                <a:latin typeface="+mj-lt"/>
              </a:rPr>
              <a:t> </a:t>
            </a:r>
            <a:r>
              <a:rPr lang="pt-BR" b="1" dirty="0" err="1">
                <a:latin typeface="+mj-lt"/>
              </a:rPr>
              <a:t>market</a:t>
            </a:r>
            <a:r>
              <a:rPr lang="pt-BR" b="1" dirty="0">
                <a:latin typeface="+mj-lt"/>
              </a:rPr>
              <a:t> </a:t>
            </a:r>
            <a:r>
              <a:rPr lang="pt-BR" b="1" dirty="0" err="1">
                <a:latin typeface="+mj-lt"/>
              </a:rPr>
              <a:t>economies</a:t>
            </a:r>
            <a:endParaRPr lang="pt-BR" b="1" dirty="0">
              <a:latin typeface="+mj-lt"/>
            </a:endParaRP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xmlns="" id="{D1B1E083-D07C-4934-9782-F7CCA3539ACF}"/>
              </a:ext>
            </a:extLst>
          </p:cNvPr>
          <p:cNvSpPr/>
          <p:nvPr/>
        </p:nvSpPr>
        <p:spPr>
          <a:xfrm>
            <a:off x="631371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The Genesis </a:t>
            </a:r>
            <a:r>
              <a:rPr lang="pt-BR" b="1" dirty="0" err="1">
                <a:latin typeface="+mj-lt"/>
              </a:rPr>
              <a:t>and</a:t>
            </a:r>
            <a:r>
              <a:rPr lang="pt-BR" b="1" dirty="0">
                <a:latin typeface="+mj-lt"/>
              </a:rPr>
              <a:t> </a:t>
            </a:r>
            <a:r>
              <a:rPr lang="pt-BR" b="1" dirty="0" err="1">
                <a:latin typeface="+mj-lt"/>
              </a:rPr>
              <a:t>Capabilities</a:t>
            </a:r>
            <a:r>
              <a:rPr lang="pt-BR" b="1" dirty="0">
                <a:latin typeface="+mj-lt"/>
              </a:rPr>
              <a:t> </a:t>
            </a:r>
            <a:r>
              <a:rPr lang="pt-BR" b="1" dirty="0" err="1">
                <a:latin typeface="+mj-lt"/>
              </a:rPr>
              <a:t>of</a:t>
            </a:r>
            <a:r>
              <a:rPr lang="pt-BR" b="1" dirty="0">
                <a:latin typeface="+mj-lt"/>
              </a:rPr>
              <a:t> </a:t>
            </a:r>
            <a:r>
              <a:rPr lang="pt-BR" b="1" dirty="0" err="1">
                <a:latin typeface="+mj-lt"/>
              </a:rPr>
              <a:t>EMNEs</a:t>
            </a:r>
            <a:endParaRPr lang="pt-BR" b="1" dirty="0">
              <a:latin typeface="+mj-lt"/>
            </a:endParaRP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xmlns="" id="{B31A2EAE-EBE4-4CB7-9D0A-105837E80B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6255658" y="2104573"/>
            <a:ext cx="0" cy="407851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37">
            <a:extLst>
              <a:ext uri="{FF2B5EF4-FFF2-40B4-BE49-F238E27FC236}">
                <a16:creationId xmlns:a16="http://schemas.microsoft.com/office/drawing/2014/main" xmlns="" id="{5ECF613A-FCF5-4CC5-AA46-DABB088D7230}"/>
              </a:ext>
            </a:extLst>
          </p:cNvPr>
          <p:cNvSpPr/>
          <p:nvPr/>
        </p:nvSpPr>
        <p:spPr>
          <a:xfrm>
            <a:off x="1632408" y="2604468"/>
            <a:ext cx="4162870" cy="39087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Demand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Side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emerging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market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customers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with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rising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incomes are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demanding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products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that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are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optimised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for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their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own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local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environments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.</a:t>
            </a: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Supply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Side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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local systems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innovation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in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emerging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markets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are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growing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increasingly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sophisticated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1200150" lvl="2" indent="-28575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1)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They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are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becoming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valuable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componentes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global R&amp;D networks</a:t>
            </a:r>
          </a:p>
          <a:p>
            <a:pPr marL="1200150" lvl="2" indent="-28575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2)new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solutions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for local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problems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that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often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find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larger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more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lucrative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applications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back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in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advanced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market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economies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.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xmlns="" id="{5842CE6B-862D-4B18-B10B-3436A7D24058}"/>
              </a:ext>
            </a:extLst>
          </p:cNvPr>
          <p:cNvSpPr/>
          <p:nvPr/>
        </p:nvSpPr>
        <p:spPr>
          <a:xfrm>
            <a:off x="6716039" y="2604468"/>
            <a:ext cx="4162870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Even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most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advanced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emerging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market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firms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have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developed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sophisticated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output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capabilities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but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still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rely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advanced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economy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firms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introduce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NEXT GENERATION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technologies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xmlns="" id="{6173DD7D-A9F5-4D7E-A942-64AE3F48B264}"/>
              </a:ext>
            </a:extLst>
          </p:cNvPr>
          <p:cNvSpPr/>
          <p:nvPr/>
        </p:nvSpPr>
        <p:spPr>
          <a:xfrm>
            <a:off x="1632399" y="2198171"/>
            <a:ext cx="416287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48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xmlns="" id="{364CFD90-D0E1-4BC3-9D8B-7503E2632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111626" y="1720850"/>
            <a:ext cx="3968750" cy="39687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Título 3" hidden="1">
            <a:extLst>
              <a:ext uri="{FF2B5EF4-FFF2-40B4-BE49-F238E27FC236}">
                <a16:creationId xmlns:a16="http://schemas.microsoft.com/office/drawing/2014/main" xmlns="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2</a:t>
            </a:r>
            <a:br>
              <a:rPr lang="pt-BR" dirty="0"/>
            </a:br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430064" y="522898"/>
            <a:ext cx="376193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Context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Shapes </a:t>
            </a:r>
            <a:r>
              <a:rPr lang="pt-BR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Innovation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367030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E3ECCC05-FF78-40FA-84FF-172821D8B5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149850" y="2853347"/>
            <a:ext cx="1892299" cy="18923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COUNTRY</a:t>
            </a: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xmlns="" id="{D6178536-4D8A-4FF2-BBDC-4B3E7E0FCF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288212" y="4514159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600" dirty="0"/>
              <a:t>MICRO: </a:t>
            </a:r>
            <a:r>
              <a:rPr lang="pt-BR" sz="1600" dirty="0" err="1"/>
              <a:t>firm-level</a:t>
            </a:r>
            <a:r>
              <a:rPr lang="pt-BR" sz="1600" dirty="0"/>
              <a:t> </a:t>
            </a:r>
          </a:p>
          <a:p>
            <a:pPr algn="ctr" rtl="0"/>
            <a:r>
              <a:rPr lang="pt-BR" sz="1600" dirty="0" err="1"/>
              <a:t>factors</a:t>
            </a:r>
            <a:endParaRPr lang="pt-BR" sz="16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416F1356-9015-4B5C-9C64-3C1D963E5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201173" y="4414758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xmlns="" id="{94A75A79-A67A-4A23-8588-7FC5EB9A51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288212" y="2343841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600" dirty="0"/>
              <a:t>MACRO: country-</a:t>
            </a:r>
            <a:r>
              <a:rPr lang="pt-BR" sz="1600" dirty="0" err="1"/>
              <a:t>level</a:t>
            </a:r>
            <a:endParaRPr lang="pt-BR" sz="1600" dirty="0"/>
          </a:p>
          <a:p>
            <a:pPr algn="ctr" rtl="0"/>
            <a:r>
              <a:rPr lang="pt-BR" sz="1600" dirty="0"/>
              <a:t> </a:t>
            </a:r>
            <a:r>
              <a:rPr lang="pt-BR" sz="1600" dirty="0" err="1"/>
              <a:t>factors</a:t>
            </a:r>
            <a:endParaRPr lang="pt-BR" sz="16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BBC62739-FA35-49F8-8929-743B31F55A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091362" y="2279603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77398894-AE96-4F4D-8103-1B90929E2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75" y="1632181"/>
            <a:ext cx="2048434" cy="433463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1F6F7EE0-A64D-4AD2-9FEA-F5F781D93968}"/>
              </a:ext>
            </a:extLst>
          </p:cNvPr>
          <p:cNvSpPr txBox="1"/>
          <p:nvPr/>
        </p:nvSpPr>
        <p:spPr>
          <a:xfrm>
            <a:off x="742122" y="2840324"/>
            <a:ext cx="1497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chemeClr val="bg1"/>
                </a:solidFill>
              </a:rPr>
              <a:t>Each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err="1">
                <a:solidFill>
                  <a:schemeClr val="bg1"/>
                </a:solidFill>
              </a:rPr>
              <a:t>BRICs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err="1">
                <a:solidFill>
                  <a:schemeClr val="bg1"/>
                </a:solidFill>
              </a:rPr>
              <a:t>context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err="1">
                <a:solidFill>
                  <a:schemeClr val="bg1"/>
                </a:solidFill>
              </a:rPr>
              <a:t>contains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err="1">
                <a:solidFill>
                  <a:schemeClr val="bg1"/>
                </a:solidFill>
              </a:rPr>
              <a:t>significant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err="1">
                <a:solidFill>
                  <a:schemeClr val="bg1"/>
                </a:solidFill>
              </a:rPr>
              <a:t>challenges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71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xmlns="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BRAZIL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3C1CAF08-13B9-48BA-A271-8CE5B568A664}"/>
              </a:ext>
            </a:extLst>
          </p:cNvPr>
          <p:cNvSpPr/>
          <p:nvPr/>
        </p:nvSpPr>
        <p:spPr>
          <a:xfrm>
            <a:off x="123008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MACRO</a:t>
            </a: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xmlns="" id="{D1B1E083-D07C-4934-9782-F7CCA3539ACF}"/>
              </a:ext>
            </a:extLst>
          </p:cNvPr>
          <p:cNvSpPr/>
          <p:nvPr/>
        </p:nvSpPr>
        <p:spPr>
          <a:xfrm>
            <a:off x="631371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MICRO</a:t>
            </a: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xmlns="" id="{B31A2EAE-EBE4-4CB7-9D0A-105837E80B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6255658" y="2104573"/>
            <a:ext cx="0" cy="407851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37">
            <a:extLst>
              <a:ext uri="{FF2B5EF4-FFF2-40B4-BE49-F238E27FC236}">
                <a16:creationId xmlns:a16="http://schemas.microsoft.com/office/drawing/2014/main" xmlns="" id="{5ECF613A-FCF5-4CC5-AA46-DABB088D7230}"/>
              </a:ext>
            </a:extLst>
          </p:cNvPr>
          <p:cNvSpPr/>
          <p:nvPr/>
        </p:nvSpPr>
        <p:spPr>
          <a:xfrm>
            <a:off x="1632408" y="2604468"/>
            <a:ext cx="4162870" cy="25237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Single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view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that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emphasises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role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technical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progress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Late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Industrialising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nation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was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forced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catch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up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by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focusing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operational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excellence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Low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level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investment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in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innovation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poor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competitiveness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rankings</a:t>
            </a: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xmlns="" id="{5842CE6B-862D-4B18-B10B-3436A7D24058}"/>
              </a:ext>
            </a:extLst>
          </p:cNvPr>
          <p:cNvSpPr/>
          <p:nvPr/>
        </p:nvSpPr>
        <p:spPr>
          <a:xfrm>
            <a:off x="6716039" y="2604468"/>
            <a:ext cx="4162870" cy="34163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Local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firms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were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either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privatised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faced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a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Darwinian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contest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survival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fittest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Business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environment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was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characterised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a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large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uneducated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internal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market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that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was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protected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heavily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influenced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discontinuous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incosistent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government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policy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decisions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Innovation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wasn´t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considerated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a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key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success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factor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Brazilian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bottom-of-the-pyramid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BOP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firms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were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found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mainly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in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service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 sector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were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not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focused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internationalisation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xmlns="" id="{6173DD7D-A9F5-4D7E-A942-64AE3F48B264}"/>
              </a:ext>
            </a:extLst>
          </p:cNvPr>
          <p:cNvSpPr/>
          <p:nvPr/>
        </p:nvSpPr>
        <p:spPr>
          <a:xfrm>
            <a:off x="1632399" y="2198171"/>
            <a:ext cx="416287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36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xmlns="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RUSSIA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3C1CAF08-13B9-48BA-A271-8CE5B568A664}"/>
              </a:ext>
            </a:extLst>
          </p:cNvPr>
          <p:cNvSpPr/>
          <p:nvPr/>
        </p:nvSpPr>
        <p:spPr>
          <a:xfrm>
            <a:off x="123008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MACRO</a:t>
            </a: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xmlns="" id="{D1B1E083-D07C-4934-9782-F7CCA3539ACF}"/>
              </a:ext>
            </a:extLst>
          </p:cNvPr>
          <p:cNvSpPr/>
          <p:nvPr/>
        </p:nvSpPr>
        <p:spPr>
          <a:xfrm>
            <a:off x="631371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MICRO</a:t>
            </a: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xmlns="" id="{B31A2EAE-EBE4-4CB7-9D0A-105837E80B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6255658" y="2104573"/>
            <a:ext cx="0" cy="407851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37">
            <a:extLst>
              <a:ext uri="{FF2B5EF4-FFF2-40B4-BE49-F238E27FC236}">
                <a16:creationId xmlns:a16="http://schemas.microsoft.com/office/drawing/2014/main" xmlns="" id="{5ECF613A-FCF5-4CC5-AA46-DABB088D7230}"/>
              </a:ext>
            </a:extLst>
          </p:cNvPr>
          <p:cNvSpPr/>
          <p:nvPr/>
        </p:nvSpPr>
        <p:spPr>
          <a:xfrm>
            <a:off x="1632408" y="2604468"/>
            <a:ext cx="4162870" cy="26468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Innovation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was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constrained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: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weak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regulatory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environment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Poor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protection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for intelectual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property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(IP)</a:t>
            </a: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Collapse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The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Soviet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Union 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fragmentation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loss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science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technology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know-how.</a:t>
            </a: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Failed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innovate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even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with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support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state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xmlns="" id="{5842CE6B-862D-4B18-B10B-3436A7D24058}"/>
              </a:ext>
            </a:extLst>
          </p:cNvPr>
          <p:cNvSpPr/>
          <p:nvPr/>
        </p:nvSpPr>
        <p:spPr>
          <a:xfrm>
            <a:off x="6716039" y="2604468"/>
            <a:ext cx="4162870" cy="36317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Innovation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was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not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seen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as a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source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competitive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advantage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limited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capability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in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successfully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translating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scientific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inventions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innovative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products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rtl="0">
              <a:spcBef>
                <a:spcPts val="1200"/>
              </a:spcBef>
              <a:buClr>
                <a:schemeClr val="tx2"/>
              </a:buClr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+</a:t>
            </a:r>
          </a:p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Unsatisfactory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knowledge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transfer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Low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brand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recognition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Inappropriate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organisational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structures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Minimal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R &amp; D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investment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</a:p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Internal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Resistance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innovation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from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poorly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motivated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employees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xmlns="" id="{6173DD7D-A9F5-4D7E-A942-64AE3F48B264}"/>
              </a:ext>
            </a:extLst>
          </p:cNvPr>
          <p:cNvSpPr/>
          <p:nvPr/>
        </p:nvSpPr>
        <p:spPr>
          <a:xfrm>
            <a:off x="1632399" y="2198171"/>
            <a:ext cx="416287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85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xmlns="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INDIA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3C1CAF08-13B9-48BA-A271-8CE5B568A664}"/>
              </a:ext>
            </a:extLst>
          </p:cNvPr>
          <p:cNvSpPr/>
          <p:nvPr/>
        </p:nvSpPr>
        <p:spPr>
          <a:xfrm>
            <a:off x="123008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MACRO</a:t>
            </a: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xmlns="" id="{D1B1E083-D07C-4934-9782-F7CCA3539ACF}"/>
              </a:ext>
            </a:extLst>
          </p:cNvPr>
          <p:cNvSpPr/>
          <p:nvPr/>
        </p:nvSpPr>
        <p:spPr>
          <a:xfrm>
            <a:off x="631371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MICRO</a:t>
            </a: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xmlns="" id="{B31A2EAE-EBE4-4CB7-9D0A-105837E80B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6255658" y="2104573"/>
            <a:ext cx="0" cy="407851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37">
            <a:extLst>
              <a:ext uri="{FF2B5EF4-FFF2-40B4-BE49-F238E27FC236}">
                <a16:creationId xmlns:a16="http://schemas.microsoft.com/office/drawing/2014/main" xmlns="" id="{5ECF613A-FCF5-4CC5-AA46-DABB088D7230}"/>
              </a:ext>
            </a:extLst>
          </p:cNvPr>
          <p:cNvSpPr/>
          <p:nvPr/>
        </p:nvSpPr>
        <p:spPr>
          <a:xfrm>
            <a:off x="1632408" y="2604468"/>
            <a:ext cx="4162870" cy="26776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Market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dominated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groups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largely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oligopolistic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firms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Family-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owned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business</a:t>
            </a: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Government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regulatory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barriers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: Industrial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licences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import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restrictions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protectionary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measures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90´s open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up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economy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which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provided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significant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new Market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opportunities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Economic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Growth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in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India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has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been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dominated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service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sector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xmlns="" id="{5842CE6B-862D-4B18-B10B-3436A7D24058}"/>
              </a:ext>
            </a:extLst>
          </p:cNvPr>
          <p:cNvSpPr/>
          <p:nvPr/>
        </p:nvSpPr>
        <p:spPr>
          <a:xfrm>
            <a:off x="6716039" y="2604468"/>
            <a:ext cx="4162870" cy="20313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Innovation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was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based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mainly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labour-cost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arbitrage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90´S</a:t>
            </a:r>
          </a:p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Firms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sought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new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diferente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ways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competing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,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rather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than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one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based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solely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labour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cost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arbritage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</a:p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Business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model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innovation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focus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compete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with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foreign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MNCs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entering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India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xmlns="" id="{6173DD7D-A9F5-4D7E-A942-64AE3F48B264}"/>
              </a:ext>
            </a:extLst>
          </p:cNvPr>
          <p:cNvSpPr/>
          <p:nvPr/>
        </p:nvSpPr>
        <p:spPr>
          <a:xfrm>
            <a:off x="1632399" y="2198171"/>
            <a:ext cx="416287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87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xmlns="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CHINA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3C1CAF08-13B9-48BA-A271-8CE5B568A664}"/>
              </a:ext>
            </a:extLst>
          </p:cNvPr>
          <p:cNvSpPr/>
          <p:nvPr/>
        </p:nvSpPr>
        <p:spPr>
          <a:xfrm>
            <a:off x="123008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MACRO</a:t>
            </a: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xmlns="" id="{D1B1E083-D07C-4934-9782-F7CCA3539ACF}"/>
              </a:ext>
            </a:extLst>
          </p:cNvPr>
          <p:cNvSpPr/>
          <p:nvPr/>
        </p:nvSpPr>
        <p:spPr>
          <a:xfrm>
            <a:off x="631371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MICRO</a:t>
            </a: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xmlns="" id="{B31A2EAE-EBE4-4CB7-9D0A-105837E80B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6255658" y="2104573"/>
            <a:ext cx="0" cy="407851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37">
            <a:extLst>
              <a:ext uri="{FF2B5EF4-FFF2-40B4-BE49-F238E27FC236}">
                <a16:creationId xmlns:a16="http://schemas.microsoft.com/office/drawing/2014/main" xmlns="" id="{5ECF613A-FCF5-4CC5-AA46-DABB088D7230}"/>
              </a:ext>
            </a:extLst>
          </p:cNvPr>
          <p:cNvSpPr/>
          <p:nvPr/>
        </p:nvSpPr>
        <p:spPr>
          <a:xfrm>
            <a:off x="1632408" y="2604468"/>
            <a:ext cx="4162870" cy="30162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China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already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world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leader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in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second-generation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process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innovation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Emphasis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cost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advantage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value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-for-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money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important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in a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price-competitive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marketplace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where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there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are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severe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gaps in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infrastructure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,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poor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protection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intellectual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property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a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lack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of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basic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research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and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development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experience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. </a:t>
            </a: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Government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continues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promote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policies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that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are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aimed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at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transforming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“MADE IN CHINA”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“INVENTED IN CHINA”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xmlns="" id="{5842CE6B-862D-4B18-B10B-3436A7D24058}"/>
              </a:ext>
            </a:extLst>
          </p:cNvPr>
          <p:cNvSpPr/>
          <p:nvPr/>
        </p:nvSpPr>
        <p:spPr>
          <a:xfrm>
            <a:off x="6716039" y="2604468"/>
            <a:ext cx="4162870" cy="21544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Focus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on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cost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innovation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Large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companies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lack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proprietary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technology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or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capability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conduct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basic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research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285750" indent="-285750" rtl="0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Smaller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companies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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lack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the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capital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to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make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risky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long-term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  <a:sym typeface="Wingdings" panose="05000000000000000000" pitchFamily="2" charset="2"/>
              </a:rPr>
              <a:t>investments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  <a:p>
            <a:pPr marL="171450" indent="-171450" rtl="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xmlns="" id="{6173DD7D-A9F5-4D7E-A942-64AE3F48B264}"/>
              </a:ext>
            </a:extLst>
          </p:cNvPr>
          <p:cNvSpPr/>
          <p:nvPr/>
        </p:nvSpPr>
        <p:spPr>
          <a:xfrm>
            <a:off x="1632399" y="2198171"/>
            <a:ext cx="416287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71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8721"/>
            <a:ext cx="9144000" cy="1495794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pt-BR" sz="5400" dirty="0" err="1">
                <a:solidFill>
                  <a:schemeClr val="accent4"/>
                </a:solidFill>
              </a:rPr>
              <a:t>Implications</a:t>
            </a:r>
            <a:r>
              <a:rPr lang="pt-BR" sz="5400" dirty="0">
                <a:solidFill>
                  <a:schemeClr val="accent4"/>
                </a:solidFill>
              </a:rPr>
              <a:t> for </a:t>
            </a:r>
            <a:r>
              <a:rPr lang="pt-BR" sz="5400" dirty="0" err="1">
                <a:solidFill>
                  <a:schemeClr val="accent4"/>
                </a:solidFill>
              </a:rPr>
              <a:t>theory</a:t>
            </a:r>
            <a:r>
              <a:rPr lang="pt-BR" sz="5400" dirty="0">
                <a:solidFill>
                  <a:schemeClr val="accent4"/>
                </a:solidFill>
              </a:rPr>
              <a:t> </a:t>
            </a:r>
            <a:r>
              <a:rPr lang="pt-BR" sz="5400" dirty="0" err="1">
                <a:solidFill>
                  <a:schemeClr val="accent4"/>
                </a:solidFill>
              </a:rPr>
              <a:t>and</a:t>
            </a:r>
            <a:r>
              <a:rPr lang="pt-BR" sz="5400" dirty="0">
                <a:solidFill>
                  <a:schemeClr val="accent4"/>
                </a:solidFill>
              </a:rPr>
              <a:t> future </a:t>
            </a:r>
            <a:r>
              <a:rPr lang="pt-BR" sz="5400" dirty="0" err="1">
                <a:solidFill>
                  <a:schemeClr val="accent4"/>
                </a:solidFill>
              </a:rPr>
              <a:t>research</a:t>
            </a:r>
            <a:endParaRPr lang="pt-BR" sz="5400" dirty="0">
              <a:solidFill>
                <a:schemeClr val="accent4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E64E68F0-C6EF-48F0-B3C6-C1A629D4E96C}"/>
              </a:ext>
            </a:extLst>
          </p:cNvPr>
          <p:cNvSpPr txBox="1"/>
          <p:nvPr/>
        </p:nvSpPr>
        <p:spPr>
          <a:xfrm>
            <a:off x="2040835" y="2438400"/>
            <a:ext cx="81103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err="1">
                <a:solidFill>
                  <a:schemeClr val="bg1"/>
                </a:solidFill>
              </a:rPr>
              <a:t>Theoretical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issues</a:t>
            </a:r>
            <a:endParaRPr lang="pt-BR" b="1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EMs are not all the same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EMs are hardly uniform in the nature and extent of their institutional voids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MNC theory assumes that firms share the same motivations for </a:t>
            </a:r>
            <a:r>
              <a:rPr lang="en-US" b="1" dirty="0" err="1">
                <a:solidFill>
                  <a:schemeClr val="bg1"/>
                </a:solidFill>
              </a:rPr>
              <a:t>internationalisation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EM firms often aspire to penetrate other 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MNC theories also think of innovation in terms of major scientific or technological break-throughs ( we see in these studies that </a:t>
            </a:r>
            <a:r>
              <a:rPr lang="en-US" b="1" i="1" u="sng" dirty="0">
                <a:solidFill>
                  <a:schemeClr val="bg1"/>
                </a:solidFill>
              </a:rPr>
              <a:t>small innovations can also lead on to success at a global level</a:t>
            </a:r>
            <a:r>
              <a:rPr lang="en-US" b="1" dirty="0">
                <a:solidFill>
                  <a:schemeClr val="bg1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Western firms have struggled to manage </a:t>
            </a:r>
            <a:r>
              <a:rPr lang="en-US" b="1" dirty="0" err="1">
                <a:solidFill>
                  <a:schemeClr val="bg1"/>
                </a:solidFill>
              </a:rPr>
              <a:t>theis</a:t>
            </a:r>
            <a:r>
              <a:rPr lang="en-US" b="1" dirty="0">
                <a:solidFill>
                  <a:schemeClr val="bg1"/>
                </a:solidFill>
              </a:rPr>
              <a:t> IP in the EM context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7424A82F-5306-40B8-8D2C-8A2507BF7A34}"/>
              </a:ext>
            </a:extLst>
          </p:cNvPr>
          <p:cNvSpPr txBox="1"/>
          <p:nvPr/>
        </p:nvSpPr>
        <p:spPr>
          <a:xfrm>
            <a:off x="9157252" y="1378226"/>
            <a:ext cx="2650435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/>
              <a:t>EM: </a:t>
            </a:r>
            <a:r>
              <a:rPr lang="pt-BR" b="1" dirty="0" err="1"/>
              <a:t>Emerging</a:t>
            </a:r>
            <a:r>
              <a:rPr lang="pt-BR" b="1" dirty="0"/>
              <a:t> Market</a:t>
            </a:r>
          </a:p>
          <a:p>
            <a:endParaRPr lang="pt-BR" b="1" dirty="0"/>
          </a:p>
          <a:p>
            <a:r>
              <a:rPr lang="pt-BR" b="1" dirty="0"/>
              <a:t>MNC: </a:t>
            </a:r>
            <a:r>
              <a:rPr lang="pt-BR" b="1" dirty="0" err="1"/>
              <a:t>Multinational</a:t>
            </a:r>
            <a:r>
              <a:rPr lang="pt-BR" b="1" dirty="0"/>
              <a:t> </a:t>
            </a:r>
            <a:r>
              <a:rPr lang="pt-BR" b="1" dirty="0" err="1"/>
              <a:t>Corporations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8721"/>
            <a:ext cx="9144000" cy="1495794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pt-BR" sz="5400" dirty="0" err="1">
                <a:solidFill>
                  <a:schemeClr val="accent4"/>
                </a:solidFill>
              </a:rPr>
              <a:t>Implications</a:t>
            </a:r>
            <a:r>
              <a:rPr lang="pt-BR" sz="5400" dirty="0">
                <a:solidFill>
                  <a:schemeClr val="accent4"/>
                </a:solidFill>
              </a:rPr>
              <a:t> for </a:t>
            </a:r>
            <a:r>
              <a:rPr lang="pt-BR" sz="5400" dirty="0" err="1">
                <a:solidFill>
                  <a:schemeClr val="accent4"/>
                </a:solidFill>
              </a:rPr>
              <a:t>theory</a:t>
            </a:r>
            <a:r>
              <a:rPr lang="pt-BR" sz="5400" dirty="0">
                <a:solidFill>
                  <a:schemeClr val="accent4"/>
                </a:solidFill>
              </a:rPr>
              <a:t> </a:t>
            </a:r>
            <a:r>
              <a:rPr lang="pt-BR" sz="5400" dirty="0" err="1">
                <a:solidFill>
                  <a:schemeClr val="accent4"/>
                </a:solidFill>
              </a:rPr>
              <a:t>and</a:t>
            </a:r>
            <a:r>
              <a:rPr lang="pt-BR" sz="5400" dirty="0">
                <a:solidFill>
                  <a:schemeClr val="accent4"/>
                </a:solidFill>
              </a:rPr>
              <a:t> future </a:t>
            </a:r>
            <a:r>
              <a:rPr lang="pt-BR" sz="5400" dirty="0" err="1">
                <a:solidFill>
                  <a:schemeClr val="accent4"/>
                </a:solidFill>
              </a:rPr>
              <a:t>research</a:t>
            </a:r>
            <a:endParaRPr lang="pt-BR" sz="5400" dirty="0">
              <a:solidFill>
                <a:schemeClr val="accent4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E64E68F0-C6EF-48F0-B3C6-C1A629D4E96C}"/>
              </a:ext>
            </a:extLst>
          </p:cNvPr>
          <p:cNvSpPr txBox="1"/>
          <p:nvPr/>
        </p:nvSpPr>
        <p:spPr>
          <a:xfrm>
            <a:off x="1007165" y="24384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bg1"/>
                </a:solidFill>
              </a:rPr>
              <a:t>F</a:t>
            </a:r>
            <a:r>
              <a:rPr lang="en-US" b="1" dirty="0" err="1">
                <a:solidFill>
                  <a:schemeClr val="bg1"/>
                </a:solidFill>
              </a:rPr>
              <a:t>uture</a:t>
            </a:r>
            <a:r>
              <a:rPr lang="en-US" b="1" dirty="0">
                <a:solidFill>
                  <a:schemeClr val="bg1"/>
                </a:solidFill>
              </a:rPr>
              <a:t> Research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There is a need to rethink innovation priorities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Old views of R &amp; D need to be abandoned to allow fresh innovative thinking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1 start from the market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2 seek simplification rather than complexity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3 approach research constraints as stimuli for creativity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4 focus on the possibilities of immediate payback rather than long-term break-throughs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90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34654"/>
            <a:ext cx="9144000" cy="2437590"/>
          </a:xfrm>
        </p:spPr>
        <p:txBody>
          <a:bodyPr lIns="0" tIns="0" rIns="0" bIns="0" rtlCol="0" anchor="t">
            <a:spAutoFit/>
          </a:bodyPr>
          <a:lstStyle/>
          <a:p>
            <a:pPr rtl="0"/>
            <a:r>
              <a:rPr lang="pt-BR" sz="4400" b="1" dirty="0" err="1">
                <a:solidFill>
                  <a:schemeClr val="bg1"/>
                </a:solidFill>
              </a:rPr>
              <a:t>Commentaries</a:t>
            </a:r>
            <a:r>
              <a:rPr lang="pt-BR" sz="4400" b="1" dirty="0">
                <a:solidFill>
                  <a:schemeClr val="bg1"/>
                </a:solidFill>
              </a:rPr>
              <a:t> </a:t>
            </a:r>
            <a:r>
              <a:rPr lang="pt-BR" sz="4400" b="1" dirty="0" err="1">
                <a:solidFill>
                  <a:schemeClr val="bg1"/>
                </a:solidFill>
              </a:rPr>
              <a:t>on</a:t>
            </a:r>
            <a:r>
              <a:rPr lang="pt-BR" sz="4400" b="1" dirty="0">
                <a:solidFill>
                  <a:schemeClr val="bg1"/>
                </a:solidFill>
              </a:rPr>
              <a:t> </a:t>
            </a:r>
            <a:r>
              <a:rPr lang="pt-BR" sz="4400" b="1" dirty="0" err="1">
                <a:solidFill>
                  <a:schemeClr val="bg1"/>
                </a:solidFill>
              </a:rPr>
              <a:t>Part</a:t>
            </a:r>
            <a:r>
              <a:rPr lang="pt-BR" sz="4400" b="1" dirty="0">
                <a:solidFill>
                  <a:schemeClr val="bg1"/>
                </a:solidFill>
              </a:rPr>
              <a:t> 1 </a:t>
            </a:r>
            <a:r>
              <a:rPr lang="pt-BR" sz="4400" dirty="0">
                <a:solidFill>
                  <a:schemeClr val="bg1"/>
                </a:solidFill>
              </a:rPr>
              <a:t/>
            </a:r>
            <a:br>
              <a:rPr lang="pt-BR" sz="4400" dirty="0">
                <a:solidFill>
                  <a:schemeClr val="bg1"/>
                </a:solidFill>
              </a:rPr>
            </a:br>
            <a:r>
              <a:rPr lang="pt-BR" sz="4400" dirty="0" err="1">
                <a:solidFill>
                  <a:srgbClr val="FD7D13"/>
                </a:solidFill>
              </a:rPr>
              <a:t>Innovation</a:t>
            </a:r>
            <a:r>
              <a:rPr lang="pt-BR" sz="4400" dirty="0">
                <a:solidFill>
                  <a:srgbClr val="FD7D13"/>
                </a:solidFill>
              </a:rPr>
              <a:t> in </a:t>
            </a:r>
            <a:r>
              <a:rPr lang="pt-BR" sz="4400" dirty="0" err="1">
                <a:solidFill>
                  <a:srgbClr val="FD7D13"/>
                </a:solidFill>
              </a:rPr>
              <a:t>emerging</a:t>
            </a:r>
            <a:r>
              <a:rPr lang="pt-BR" sz="4400" dirty="0">
                <a:solidFill>
                  <a:srgbClr val="FD7D13"/>
                </a:solidFill>
              </a:rPr>
              <a:t> </a:t>
            </a:r>
            <a:r>
              <a:rPr lang="pt-BR" sz="4400" dirty="0" err="1">
                <a:solidFill>
                  <a:srgbClr val="FD7D13"/>
                </a:solidFill>
              </a:rPr>
              <a:t>markets</a:t>
            </a:r>
            <a:r>
              <a:rPr lang="pt-BR" sz="4400" dirty="0">
                <a:solidFill>
                  <a:srgbClr val="FD7D13"/>
                </a:solidFill>
              </a:rPr>
              <a:t> </a:t>
            </a:r>
            <a:r>
              <a:rPr lang="pt-BR" sz="4400" dirty="0" err="1">
                <a:solidFill>
                  <a:srgbClr val="FD7D13"/>
                </a:solidFill>
              </a:rPr>
              <a:t>and</a:t>
            </a:r>
            <a:r>
              <a:rPr lang="pt-BR" sz="4400" dirty="0">
                <a:solidFill>
                  <a:srgbClr val="FD7D13"/>
                </a:solidFill>
              </a:rPr>
              <a:t> </a:t>
            </a:r>
            <a:r>
              <a:rPr lang="pt-BR" sz="4400" dirty="0" err="1">
                <a:solidFill>
                  <a:srgbClr val="FD7D13"/>
                </a:solidFill>
              </a:rPr>
              <a:t>the</a:t>
            </a:r>
            <a:r>
              <a:rPr lang="pt-BR" sz="4400" dirty="0">
                <a:solidFill>
                  <a:srgbClr val="FD7D13"/>
                </a:solidFill>
              </a:rPr>
              <a:t> </a:t>
            </a:r>
            <a:r>
              <a:rPr lang="pt-BR" sz="4400" dirty="0" err="1">
                <a:solidFill>
                  <a:srgbClr val="FD7D13"/>
                </a:solidFill>
              </a:rPr>
              <a:t>rise</a:t>
            </a:r>
            <a:r>
              <a:rPr lang="pt-BR" sz="4400" dirty="0">
                <a:solidFill>
                  <a:srgbClr val="FD7D13"/>
                </a:solidFill>
              </a:rPr>
              <a:t> </a:t>
            </a:r>
            <a:r>
              <a:rPr lang="pt-BR" sz="4400" dirty="0" err="1">
                <a:solidFill>
                  <a:srgbClr val="FD7D13"/>
                </a:solidFill>
              </a:rPr>
              <a:t>of</a:t>
            </a:r>
            <a:r>
              <a:rPr lang="pt-BR" sz="4400" dirty="0">
                <a:solidFill>
                  <a:srgbClr val="FD7D13"/>
                </a:solidFill>
              </a:rPr>
              <a:t> </a:t>
            </a:r>
            <a:r>
              <a:rPr lang="pt-BR" sz="4400" dirty="0" err="1">
                <a:solidFill>
                  <a:srgbClr val="FD7D13"/>
                </a:solidFill>
              </a:rPr>
              <a:t>emerging</a:t>
            </a:r>
            <a:r>
              <a:rPr lang="pt-BR" sz="4400" dirty="0">
                <a:solidFill>
                  <a:srgbClr val="FD7D13"/>
                </a:solidFill>
              </a:rPr>
              <a:t> </a:t>
            </a:r>
            <a:r>
              <a:rPr lang="pt-BR" sz="4400" dirty="0" err="1">
                <a:solidFill>
                  <a:srgbClr val="FD7D13"/>
                </a:solidFill>
              </a:rPr>
              <a:t>markets</a:t>
            </a:r>
            <a:r>
              <a:rPr lang="pt-BR" sz="4400" dirty="0">
                <a:solidFill>
                  <a:srgbClr val="FD7D13"/>
                </a:solidFill>
              </a:rPr>
              <a:t> </a:t>
            </a:r>
            <a:r>
              <a:rPr lang="pt-BR" sz="4400" dirty="0" err="1">
                <a:solidFill>
                  <a:srgbClr val="FD7D13"/>
                </a:solidFill>
              </a:rPr>
              <a:t>MNEs</a:t>
            </a:r>
            <a:endParaRPr lang="pt-BR" sz="4400" dirty="0">
              <a:solidFill>
                <a:srgbClr val="FD7D13"/>
              </a:solidFill>
            </a:endParaRPr>
          </a:p>
        </p:txBody>
      </p:sp>
      <p:sp>
        <p:nvSpPr>
          <p:cNvPr id="4" name="Losango 3">
            <a:extLst>
              <a:ext uri="{FF2B5EF4-FFF2-40B4-BE49-F238E27FC236}">
                <a16:creationId xmlns:a16="http://schemas.microsoft.com/office/drawing/2014/main" xmlns="" id="{1C59176D-59A8-4C02-B448-EE01232FB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767820" y="364811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5" name="Losango 4">
            <a:extLst>
              <a:ext uri="{FF2B5EF4-FFF2-40B4-BE49-F238E27FC236}">
                <a16:creationId xmlns:a16="http://schemas.microsoft.com/office/drawing/2014/main" xmlns="" id="{A50B1817-3C7F-41BC-8557-7A00C928EE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300759" y="38785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grpSp>
        <p:nvGrpSpPr>
          <p:cNvPr id="7" name="Grupo 6" descr="Ícone de gráfico. ">
            <a:extLst>
              <a:ext uri="{FF2B5EF4-FFF2-40B4-BE49-F238E27FC236}">
                <a16:creationId xmlns:a16="http://schemas.microsoft.com/office/drawing/2014/main" xmlns="" id="{B95DF07A-CE7E-4D89-9AA0-25F4FFF3B9C7}"/>
              </a:ext>
            </a:extLst>
          </p:cNvPr>
          <p:cNvGrpSpPr/>
          <p:nvPr/>
        </p:nvGrpSpPr>
        <p:grpSpPr>
          <a:xfrm>
            <a:off x="5851021" y="2972175"/>
            <a:ext cx="489958" cy="492680"/>
            <a:chOff x="2025650" y="4786313"/>
            <a:chExt cx="285750" cy="287338"/>
          </a:xfrm>
          <a:solidFill>
            <a:schemeClr val="bg1"/>
          </a:solidFill>
        </p:grpSpPr>
        <p:sp>
          <p:nvSpPr>
            <p:cNvPr id="8" name="Forma Livre 565">
              <a:extLst>
                <a:ext uri="{FF2B5EF4-FFF2-40B4-BE49-F238E27FC236}">
                  <a16:creationId xmlns:a16="http://schemas.microsoft.com/office/drawing/2014/main" xmlns="" id="{548FC78B-EF83-4185-A63D-1A5A85640B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5650" y="4786313"/>
              <a:ext cx="285750" cy="287338"/>
            </a:xfrm>
            <a:custGeom>
              <a:avLst/>
              <a:gdLst>
                <a:gd name="T0" fmla="*/ 812 w 903"/>
                <a:gd name="T1" fmla="*/ 500 h 903"/>
                <a:gd name="T2" fmla="*/ 810 w 903"/>
                <a:gd name="T3" fmla="*/ 505 h 903"/>
                <a:gd name="T4" fmla="*/ 806 w 903"/>
                <a:gd name="T5" fmla="*/ 509 h 903"/>
                <a:gd name="T6" fmla="*/ 800 w 903"/>
                <a:gd name="T7" fmla="*/ 511 h 903"/>
                <a:gd name="T8" fmla="*/ 105 w 903"/>
                <a:gd name="T9" fmla="*/ 511 h 903"/>
                <a:gd name="T10" fmla="*/ 99 w 903"/>
                <a:gd name="T11" fmla="*/ 510 h 903"/>
                <a:gd name="T12" fmla="*/ 95 w 903"/>
                <a:gd name="T13" fmla="*/ 507 h 903"/>
                <a:gd name="T14" fmla="*/ 92 w 903"/>
                <a:gd name="T15" fmla="*/ 502 h 903"/>
                <a:gd name="T16" fmla="*/ 90 w 903"/>
                <a:gd name="T17" fmla="*/ 496 h 903"/>
                <a:gd name="T18" fmla="*/ 90 w 903"/>
                <a:gd name="T19" fmla="*/ 105 h 903"/>
                <a:gd name="T20" fmla="*/ 92 w 903"/>
                <a:gd name="T21" fmla="*/ 100 h 903"/>
                <a:gd name="T22" fmla="*/ 95 w 903"/>
                <a:gd name="T23" fmla="*/ 94 h 903"/>
                <a:gd name="T24" fmla="*/ 99 w 903"/>
                <a:gd name="T25" fmla="*/ 91 h 903"/>
                <a:gd name="T26" fmla="*/ 105 w 903"/>
                <a:gd name="T27" fmla="*/ 90 h 903"/>
                <a:gd name="T28" fmla="*/ 800 w 903"/>
                <a:gd name="T29" fmla="*/ 90 h 903"/>
                <a:gd name="T30" fmla="*/ 806 w 903"/>
                <a:gd name="T31" fmla="*/ 92 h 903"/>
                <a:gd name="T32" fmla="*/ 810 w 903"/>
                <a:gd name="T33" fmla="*/ 96 h 903"/>
                <a:gd name="T34" fmla="*/ 812 w 903"/>
                <a:gd name="T35" fmla="*/ 102 h 903"/>
                <a:gd name="T36" fmla="*/ 813 w 903"/>
                <a:gd name="T37" fmla="*/ 496 h 903"/>
                <a:gd name="T38" fmla="*/ 15 w 903"/>
                <a:gd name="T39" fmla="*/ 0 h 903"/>
                <a:gd name="T40" fmla="*/ 9 w 903"/>
                <a:gd name="T41" fmla="*/ 1 h 903"/>
                <a:gd name="T42" fmla="*/ 5 w 903"/>
                <a:gd name="T43" fmla="*/ 4 h 903"/>
                <a:gd name="T44" fmla="*/ 1 w 903"/>
                <a:gd name="T45" fmla="*/ 8 h 903"/>
                <a:gd name="T46" fmla="*/ 0 w 903"/>
                <a:gd name="T47" fmla="*/ 15 h 903"/>
                <a:gd name="T48" fmla="*/ 0 w 903"/>
                <a:gd name="T49" fmla="*/ 590 h 903"/>
                <a:gd name="T50" fmla="*/ 2 w 903"/>
                <a:gd name="T51" fmla="*/ 595 h 903"/>
                <a:gd name="T52" fmla="*/ 7 w 903"/>
                <a:gd name="T53" fmla="*/ 599 h 903"/>
                <a:gd name="T54" fmla="*/ 12 w 903"/>
                <a:gd name="T55" fmla="*/ 602 h 903"/>
                <a:gd name="T56" fmla="*/ 437 w 903"/>
                <a:gd name="T57" fmla="*/ 602 h 903"/>
                <a:gd name="T58" fmla="*/ 260 w 903"/>
                <a:gd name="T59" fmla="*/ 877 h 903"/>
                <a:gd name="T60" fmla="*/ 257 w 903"/>
                <a:gd name="T61" fmla="*/ 883 h 903"/>
                <a:gd name="T62" fmla="*/ 256 w 903"/>
                <a:gd name="T63" fmla="*/ 888 h 903"/>
                <a:gd name="T64" fmla="*/ 257 w 903"/>
                <a:gd name="T65" fmla="*/ 893 h 903"/>
                <a:gd name="T66" fmla="*/ 260 w 903"/>
                <a:gd name="T67" fmla="*/ 899 h 903"/>
                <a:gd name="T68" fmla="*/ 265 w 903"/>
                <a:gd name="T69" fmla="*/ 902 h 903"/>
                <a:gd name="T70" fmla="*/ 271 w 903"/>
                <a:gd name="T71" fmla="*/ 903 h 903"/>
                <a:gd name="T72" fmla="*/ 277 w 903"/>
                <a:gd name="T73" fmla="*/ 902 h 903"/>
                <a:gd name="T74" fmla="*/ 281 w 903"/>
                <a:gd name="T75" fmla="*/ 899 h 903"/>
                <a:gd name="T76" fmla="*/ 621 w 903"/>
                <a:gd name="T77" fmla="*/ 899 h 903"/>
                <a:gd name="T78" fmla="*/ 627 w 903"/>
                <a:gd name="T79" fmla="*/ 902 h 903"/>
                <a:gd name="T80" fmla="*/ 632 w 903"/>
                <a:gd name="T81" fmla="*/ 903 h 903"/>
                <a:gd name="T82" fmla="*/ 637 w 903"/>
                <a:gd name="T83" fmla="*/ 902 h 903"/>
                <a:gd name="T84" fmla="*/ 643 w 903"/>
                <a:gd name="T85" fmla="*/ 899 h 903"/>
                <a:gd name="T86" fmla="*/ 646 w 903"/>
                <a:gd name="T87" fmla="*/ 893 h 903"/>
                <a:gd name="T88" fmla="*/ 647 w 903"/>
                <a:gd name="T89" fmla="*/ 888 h 903"/>
                <a:gd name="T90" fmla="*/ 646 w 903"/>
                <a:gd name="T91" fmla="*/ 883 h 903"/>
                <a:gd name="T92" fmla="*/ 643 w 903"/>
                <a:gd name="T93" fmla="*/ 877 h 903"/>
                <a:gd name="T94" fmla="*/ 467 w 903"/>
                <a:gd name="T95" fmla="*/ 602 h 903"/>
                <a:gd name="T96" fmla="*/ 892 w 903"/>
                <a:gd name="T97" fmla="*/ 602 h 903"/>
                <a:gd name="T98" fmla="*/ 897 w 903"/>
                <a:gd name="T99" fmla="*/ 599 h 903"/>
                <a:gd name="T100" fmla="*/ 900 w 903"/>
                <a:gd name="T101" fmla="*/ 595 h 903"/>
                <a:gd name="T102" fmla="*/ 902 w 903"/>
                <a:gd name="T103" fmla="*/ 590 h 903"/>
                <a:gd name="T104" fmla="*/ 903 w 903"/>
                <a:gd name="T105" fmla="*/ 15 h 903"/>
                <a:gd name="T106" fmla="*/ 902 w 903"/>
                <a:gd name="T107" fmla="*/ 8 h 903"/>
                <a:gd name="T108" fmla="*/ 899 w 903"/>
                <a:gd name="T109" fmla="*/ 4 h 903"/>
                <a:gd name="T110" fmla="*/ 894 w 903"/>
                <a:gd name="T111" fmla="*/ 1 h 903"/>
                <a:gd name="T112" fmla="*/ 888 w 903"/>
                <a:gd name="T11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3" h="903">
                  <a:moveTo>
                    <a:pt x="813" y="496"/>
                  </a:moveTo>
                  <a:lnTo>
                    <a:pt x="812" y="500"/>
                  </a:lnTo>
                  <a:lnTo>
                    <a:pt x="811" y="502"/>
                  </a:lnTo>
                  <a:lnTo>
                    <a:pt x="810" y="505"/>
                  </a:lnTo>
                  <a:lnTo>
                    <a:pt x="808" y="507"/>
                  </a:lnTo>
                  <a:lnTo>
                    <a:pt x="806" y="509"/>
                  </a:lnTo>
                  <a:lnTo>
                    <a:pt x="804" y="510"/>
                  </a:lnTo>
                  <a:lnTo>
                    <a:pt x="800" y="511"/>
                  </a:lnTo>
                  <a:lnTo>
                    <a:pt x="797" y="511"/>
                  </a:lnTo>
                  <a:lnTo>
                    <a:pt x="105" y="511"/>
                  </a:lnTo>
                  <a:lnTo>
                    <a:pt x="102" y="511"/>
                  </a:lnTo>
                  <a:lnTo>
                    <a:pt x="99" y="510"/>
                  </a:lnTo>
                  <a:lnTo>
                    <a:pt x="97" y="509"/>
                  </a:lnTo>
                  <a:lnTo>
                    <a:pt x="95" y="507"/>
                  </a:lnTo>
                  <a:lnTo>
                    <a:pt x="93" y="505"/>
                  </a:lnTo>
                  <a:lnTo>
                    <a:pt x="92" y="502"/>
                  </a:lnTo>
                  <a:lnTo>
                    <a:pt x="90" y="500"/>
                  </a:lnTo>
                  <a:lnTo>
                    <a:pt x="90" y="496"/>
                  </a:lnTo>
                  <a:lnTo>
                    <a:pt x="90" y="316"/>
                  </a:lnTo>
                  <a:lnTo>
                    <a:pt x="90" y="105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3" y="96"/>
                  </a:lnTo>
                  <a:lnTo>
                    <a:pt x="95" y="94"/>
                  </a:lnTo>
                  <a:lnTo>
                    <a:pt x="97" y="92"/>
                  </a:lnTo>
                  <a:lnTo>
                    <a:pt x="99" y="91"/>
                  </a:lnTo>
                  <a:lnTo>
                    <a:pt x="102" y="90"/>
                  </a:lnTo>
                  <a:lnTo>
                    <a:pt x="105" y="90"/>
                  </a:lnTo>
                  <a:lnTo>
                    <a:pt x="798" y="90"/>
                  </a:lnTo>
                  <a:lnTo>
                    <a:pt x="800" y="90"/>
                  </a:lnTo>
                  <a:lnTo>
                    <a:pt x="804" y="91"/>
                  </a:lnTo>
                  <a:lnTo>
                    <a:pt x="806" y="92"/>
                  </a:lnTo>
                  <a:lnTo>
                    <a:pt x="808" y="94"/>
                  </a:lnTo>
                  <a:lnTo>
                    <a:pt x="810" y="96"/>
                  </a:lnTo>
                  <a:lnTo>
                    <a:pt x="811" y="100"/>
                  </a:lnTo>
                  <a:lnTo>
                    <a:pt x="812" y="102"/>
                  </a:lnTo>
                  <a:lnTo>
                    <a:pt x="813" y="105"/>
                  </a:lnTo>
                  <a:lnTo>
                    <a:pt x="813" y="496"/>
                  </a:lnTo>
                  <a:close/>
                  <a:moveTo>
                    <a:pt x="888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587"/>
                  </a:lnTo>
                  <a:lnTo>
                    <a:pt x="0" y="590"/>
                  </a:lnTo>
                  <a:lnTo>
                    <a:pt x="1" y="593"/>
                  </a:lnTo>
                  <a:lnTo>
                    <a:pt x="2" y="595"/>
                  </a:lnTo>
                  <a:lnTo>
                    <a:pt x="5" y="597"/>
                  </a:lnTo>
                  <a:lnTo>
                    <a:pt x="7" y="599"/>
                  </a:lnTo>
                  <a:lnTo>
                    <a:pt x="9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437" y="602"/>
                  </a:lnTo>
                  <a:lnTo>
                    <a:pt x="437" y="701"/>
                  </a:lnTo>
                  <a:lnTo>
                    <a:pt x="260" y="877"/>
                  </a:lnTo>
                  <a:lnTo>
                    <a:pt x="259" y="879"/>
                  </a:lnTo>
                  <a:lnTo>
                    <a:pt x="257" y="883"/>
                  </a:lnTo>
                  <a:lnTo>
                    <a:pt x="256" y="885"/>
                  </a:lnTo>
                  <a:lnTo>
                    <a:pt x="256" y="888"/>
                  </a:lnTo>
                  <a:lnTo>
                    <a:pt x="256" y="891"/>
                  </a:lnTo>
                  <a:lnTo>
                    <a:pt x="257" y="893"/>
                  </a:lnTo>
                  <a:lnTo>
                    <a:pt x="259" y="897"/>
                  </a:lnTo>
                  <a:lnTo>
                    <a:pt x="260" y="899"/>
                  </a:lnTo>
                  <a:lnTo>
                    <a:pt x="263" y="901"/>
                  </a:lnTo>
                  <a:lnTo>
                    <a:pt x="265" y="902"/>
                  </a:lnTo>
                  <a:lnTo>
                    <a:pt x="268" y="903"/>
                  </a:lnTo>
                  <a:lnTo>
                    <a:pt x="271" y="903"/>
                  </a:lnTo>
                  <a:lnTo>
                    <a:pt x="274" y="903"/>
                  </a:lnTo>
                  <a:lnTo>
                    <a:pt x="277" y="902"/>
                  </a:lnTo>
                  <a:lnTo>
                    <a:pt x="279" y="901"/>
                  </a:lnTo>
                  <a:lnTo>
                    <a:pt x="281" y="899"/>
                  </a:lnTo>
                  <a:lnTo>
                    <a:pt x="452" y="728"/>
                  </a:lnTo>
                  <a:lnTo>
                    <a:pt x="621" y="899"/>
                  </a:lnTo>
                  <a:lnTo>
                    <a:pt x="623" y="901"/>
                  </a:lnTo>
                  <a:lnTo>
                    <a:pt x="627" y="902"/>
                  </a:lnTo>
                  <a:lnTo>
                    <a:pt x="629" y="903"/>
                  </a:lnTo>
                  <a:lnTo>
                    <a:pt x="632" y="903"/>
                  </a:lnTo>
                  <a:lnTo>
                    <a:pt x="635" y="903"/>
                  </a:lnTo>
                  <a:lnTo>
                    <a:pt x="637" y="902"/>
                  </a:lnTo>
                  <a:lnTo>
                    <a:pt x="641" y="901"/>
                  </a:lnTo>
                  <a:lnTo>
                    <a:pt x="643" y="899"/>
                  </a:lnTo>
                  <a:lnTo>
                    <a:pt x="645" y="897"/>
                  </a:lnTo>
                  <a:lnTo>
                    <a:pt x="646" y="893"/>
                  </a:lnTo>
                  <a:lnTo>
                    <a:pt x="647" y="891"/>
                  </a:lnTo>
                  <a:lnTo>
                    <a:pt x="647" y="888"/>
                  </a:lnTo>
                  <a:lnTo>
                    <a:pt x="647" y="885"/>
                  </a:lnTo>
                  <a:lnTo>
                    <a:pt x="646" y="883"/>
                  </a:lnTo>
                  <a:lnTo>
                    <a:pt x="645" y="879"/>
                  </a:lnTo>
                  <a:lnTo>
                    <a:pt x="643" y="877"/>
                  </a:lnTo>
                  <a:lnTo>
                    <a:pt x="467" y="701"/>
                  </a:lnTo>
                  <a:lnTo>
                    <a:pt x="467" y="602"/>
                  </a:lnTo>
                  <a:lnTo>
                    <a:pt x="888" y="602"/>
                  </a:lnTo>
                  <a:lnTo>
                    <a:pt x="892" y="602"/>
                  </a:lnTo>
                  <a:lnTo>
                    <a:pt x="894" y="601"/>
                  </a:lnTo>
                  <a:lnTo>
                    <a:pt x="897" y="599"/>
                  </a:lnTo>
                  <a:lnTo>
                    <a:pt x="899" y="597"/>
                  </a:lnTo>
                  <a:lnTo>
                    <a:pt x="900" y="595"/>
                  </a:lnTo>
                  <a:lnTo>
                    <a:pt x="902" y="593"/>
                  </a:lnTo>
                  <a:lnTo>
                    <a:pt x="902" y="590"/>
                  </a:lnTo>
                  <a:lnTo>
                    <a:pt x="903" y="587"/>
                  </a:lnTo>
                  <a:lnTo>
                    <a:pt x="903" y="15"/>
                  </a:lnTo>
                  <a:lnTo>
                    <a:pt x="902" y="12"/>
                  </a:lnTo>
                  <a:lnTo>
                    <a:pt x="902" y="8"/>
                  </a:lnTo>
                  <a:lnTo>
                    <a:pt x="900" y="6"/>
                  </a:lnTo>
                  <a:lnTo>
                    <a:pt x="899" y="4"/>
                  </a:lnTo>
                  <a:lnTo>
                    <a:pt x="897" y="2"/>
                  </a:lnTo>
                  <a:lnTo>
                    <a:pt x="894" y="1"/>
                  </a:lnTo>
                  <a:lnTo>
                    <a:pt x="892" y="0"/>
                  </a:lnTo>
                  <a:lnTo>
                    <a:pt x="8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9" name="Forma Livre 566">
              <a:extLst>
                <a:ext uri="{FF2B5EF4-FFF2-40B4-BE49-F238E27FC236}">
                  <a16:creationId xmlns:a16="http://schemas.microsoft.com/office/drawing/2014/main" xmlns="" id="{B7B50F87-A3AA-4FB6-9692-24BF5512F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843463"/>
              <a:ext cx="200025" cy="73025"/>
            </a:xfrm>
            <a:custGeom>
              <a:avLst/>
              <a:gdLst>
                <a:gd name="T0" fmla="*/ 151 w 632"/>
                <a:gd name="T1" fmla="*/ 151 h 226"/>
                <a:gd name="T2" fmla="*/ 157 w 632"/>
                <a:gd name="T3" fmla="*/ 149 h 226"/>
                <a:gd name="T4" fmla="*/ 161 w 632"/>
                <a:gd name="T5" fmla="*/ 146 h 226"/>
                <a:gd name="T6" fmla="*/ 288 w 632"/>
                <a:gd name="T7" fmla="*/ 217 h 226"/>
                <a:gd name="T8" fmla="*/ 292 w 632"/>
                <a:gd name="T9" fmla="*/ 223 h 226"/>
                <a:gd name="T10" fmla="*/ 299 w 632"/>
                <a:gd name="T11" fmla="*/ 226 h 226"/>
                <a:gd name="T12" fmla="*/ 302 w 632"/>
                <a:gd name="T13" fmla="*/ 226 h 226"/>
                <a:gd name="T14" fmla="*/ 307 w 632"/>
                <a:gd name="T15" fmla="*/ 225 h 226"/>
                <a:gd name="T16" fmla="*/ 313 w 632"/>
                <a:gd name="T17" fmla="*/ 222 h 226"/>
                <a:gd name="T18" fmla="*/ 471 w 632"/>
                <a:gd name="T19" fmla="*/ 191 h 226"/>
                <a:gd name="T20" fmla="*/ 477 w 632"/>
                <a:gd name="T21" fmla="*/ 195 h 226"/>
                <a:gd name="T22" fmla="*/ 483 w 632"/>
                <a:gd name="T23" fmla="*/ 196 h 226"/>
                <a:gd name="T24" fmla="*/ 488 w 632"/>
                <a:gd name="T25" fmla="*/ 194 h 226"/>
                <a:gd name="T26" fmla="*/ 494 w 632"/>
                <a:gd name="T27" fmla="*/ 191 h 226"/>
                <a:gd name="T28" fmla="*/ 631 w 632"/>
                <a:gd name="T29" fmla="*/ 23 h 226"/>
                <a:gd name="T30" fmla="*/ 632 w 632"/>
                <a:gd name="T31" fmla="*/ 16 h 226"/>
                <a:gd name="T32" fmla="*/ 632 w 632"/>
                <a:gd name="T33" fmla="*/ 11 h 226"/>
                <a:gd name="T34" fmla="*/ 629 w 632"/>
                <a:gd name="T35" fmla="*/ 5 h 226"/>
                <a:gd name="T36" fmla="*/ 625 w 632"/>
                <a:gd name="T37" fmla="*/ 2 h 226"/>
                <a:gd name="T38" fmla="*/ 619 w 632"/>
                <a:gd name="T39" fmla="*/ 0 h 226"/>
                <a:gd name="T40" fmla="*/ 613 w 632"/>
                <a:gd name="T41" fmla="*/ 1 h 226"/>
                <a:gd name="T42" fmla="*/ 607 w 632"/>
                <a:gd name="T43" fmla="*/ 3 h 226"/>
                <a:gd name="T44" fmla="*/ 481 w 632"/>
                <a:gd name="T45" fmla="*/ 159 h 226"/>
                <a:gd name="T46" fmla="*/ 415 w 632"/>
                <a:gd name="T47" fmla="*/ 93 h 226"/>
                <a:gd name="T48" fmla="*/ 409 w 632"/>
                <a:gd name="T49" fmla="*/ 91 h 226"/>
                <a:gd name="T50" fmla="*/ 404 w 632"/>
                <a:gd name="T51" fmla="*/ 91 h 226"/>
                <a:gd name="T52" fmla="*/ 398 w 632"/>
                <a:gd name="T53" fmla="*/ 93 h 226"/>
                <a:gd name="T54" fmla="*/ 307 w 632"/>
                <a:gd name="T55" fmla="*/ 185 h 226"/>
                <a:gd name="T56" fmla="*/ 247 w 632"/>
                <a:gd name="T57" fmla="*/ 39 h 226"/>
                <a:gd name="T58" fmla="*/ 242 w 632"/>
                <a:gd name="T59" fmla="*/ 34 h 226"/>
                <a:gd name="T60" fmla="*/ 234 w 632"/>
                <a:gd name="T61" fmla="*/ 33 h 226"/>
                <a:gd name="T62" fmla="*/ 227 w 632"/>
                <a:gd name="T63" fmla="*/ 35 h 226"/>
                <a:gd name="T64" fmla="*/ 144 w 632"/>
                <a:gd name="T65" fmla="*/ 121 h 226"/>
                <a:gd name="T66" fmla="*/ 12 w 632"/>
                <a:gd name="T67" fmla="*/ 121 h 226"/>
                <a:gd name="T68" fmla="*/ 7 w 632"/>
                <a:gd name="T69" fmla="*/ 123 h 226"/>
                <a:gd name="T70" fmla="*/ 3 w 632"/>
                <a:gd name="T71" fmla="*/ 128 h 226"/>
                <a:gd name="T72" fmla="*/ 0 w 632"/>
                <a:gd name="T73" fmla="*/ 133 h 226"/>
                <a:gd name="T74" fmla="*/ 0 w 632"/>
                <a:gd name="T75" fmla="*/ 138 h 226"/>
                <a:gd name="T76" fmla="*/ 3 w 632"/>
                <a:gd name="T77" fmla="*/ 144 h 226"/>
                <a:gd name="T78" fmla="*/ 7 w 632"/>
                <a:gd name="T79" fmla="*/ 148 h 226"/>
                <a:gd name="T80" fmla="*/ 12 w 632"/>
                <a:gd name="T81" fmla="*/ 150 h 226"/>
                <a:gd name="T82" fmla="*/ 15 w 632"/>
                <a:gd name="T83" fmla="*/ 15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2" h="226">
                  <a:moveTo>
                    <a:pt x="15" y="151"/>
                  </a:moveTo>
                  <a:lnTo>
                    <a:pt x="151" y="151"/>
                  </a:lnTo>
                  <a:lnTo>
                    <a:pt x="154" y="150"/>
                  </a:lnTo>
                  <a:lnTo>
                    <a:pt x="157" y="149"/>
                  </a:lnTo>
                  <a:lnTo>
                    <a:pt x="159" y="148"/>
                  </a:lnTo>
                  <a:lnTo>
                    <a:pt x="161" y="146"/>
                  </a:lnTo>
                  <a:lnTo>
                    <a:pt x="230" y="75"/>
                  </a:lnTo>
                  <a:lnTo>
                    <a:pt x="288" y="217"/>
                  </a:lnTo>
                  <a:lnTo>
                    <a:pt x="289" y="220"/>
                  </a:lnTo>
                  <a:lnTo>
                    <a:pt x="292" y="223"/>
                  </a:lnTo>
                  <a:lnTo>
                    <a:pt x="294" y="224"/>
                  </a:lnTo>
                  <a:lnTo>
                    <a:pt x="299" y="226"/>
                  </a:lnTo>
                  <a:lnTo>
                    <a:pt x="300" y="226"/>
                  </a:lnTo>
                  <a:lnTo>
                    <a:pt x="302" y="226"/>
                  </a:lnTo>
                  <a:lnTo>
                    <a:pt x="304" y="226"/>
                  </a:lnTo>
                  <a:lnTo>
                    <a:pt x="307" y="225"/>
                  </a:lnTo>
                  <a:lnTo>
                    <a:pt x="309" y="223"/>
                  </a:lnTo>
                  <a:lnTo>
                    <a:pt x="313" y="222"/>
                  </a:lnTo>
                  <a:lnTo>
                    <a:pt x="407" y="127"/>
                  </a:lnTo>
                  <a:lnTo>
                    <a:pt x="471" y="191"/>
                  </a:lnTo>
                  <a:lnTo>
                    <a:pt x="473" y="193"/>
                  </a:lnTo>
                  <a:lnTo>
                    <a:pt x="477" y="195"/>
                  </a:lnTo>
                  <a:lnTo>
                    <a:pt x="480" y="196"/>
                  </a:lnTo>
                  <a:lnTo>
                    <a:pt x="483" y="196"/>
                  </a:lnTo>
                  <a:lnTo>
                    <a:pt x="486" y="195"/>
                  </a:lnTo>
                  <a:lnTo>
                    <a:pt x="488" y="194"/>
                  </a:lnTo>
                  <a:lnTo>
                    <a:pt x="492" y="193"/>
                  </a:lnTo>
                  <a:lnTo>
                    <a:pt x="494" y="191"/>
                  </a:lnTo>
                  <a:lnTo>
                    <a:pt x="629" y="25"/>
                  </a:lnTo>
                  <a:lnTo>
                    <a:pt x="631" y="23"/>
                  </a:lnTo>
                  <a:lnTo>
                    <a:pt x="632" y="19"/>
                  </a:lnTo>
                  <a:lnTo>
                    <a:pt x="632" y="16"/>
                  </a:lnTo>
                  <a:lnTo>
                    <a:pt x="632" y="14"/>
                  </a:lnTo>
                  <a:lnTo>
                    <a:pt x="632" y="11"/>
                  </a:lnTo>
                  <a:lnTo>
                    <a:pt x="631" y="9"/>
                  </a:lnTo>
                  <a:lnTo>
                    <a:pt x="629" y="5"/>
                  </a:lnTo>
                  <a:lnTo>
                    <a:pt x="627" y="3"/>
                  </a:lnTo>
                  <a:lnTo>
                    <a:pt x="625" y="2"/>
                  </a:lnTo>
                  <a:lnTo>
                    <a:pt x="621" y="1"/>
                  </a:lnTo>
                  <a:lnTo>
                    <a:pt x="619" y="0"/>
                  </a:lnTo>
                  <a:lnTo>
                    <a:pt x="616" y="0"/>
                  </a:lnTo>
                  <a:lnTo>
                    <a:pt x="613" y="1"/>
                  </a:lnTo>
                  <a:lnTo>
                    <a:pt x="611" y="2"/>
                  </a:lnTo>
                  <a:lnTo>
                    <a:pt x="607" y="3"/>
                  </a:lnTo>
                  <a:lnTo>
                    <a:pt x="605" y="5"/>
                  </a:lnTo>
                  <a:lnTo>
                    <a:pt x="481" y="159"/>
                  </a:lnTo>
                  <a:lnTo>
                    <a:pt x="418" y="95"/>
                  </a:lnTo>
                  <a:lnTo>
                    <a:pt x="415" y="93"/>
                  </a:lnTo>
                  <a:lnTo>
                    <a:pt x="412" y="91"/>
                  </a:lnTo>
                  <a:lnTo>
                    <a:pt x="409" y="91"/>
                  </a:lnTo>
                  <a:lnTo>
                    <a:pt x="407" y="90"/>
                  </a:lnTo>
                  <a:lnTo>
                    <a:pt x="404" y="91"/>
                  </a:lnTo>
                  <a:lnTo>
                    <a:pt x="400" y="91"/>
                  </a:lnTo>
                  <a:lnTo>
                    <a:pt x="398" y="93"/>
                  </a:lnTo>
                  <a:lnTo>
                    <a:pt x="396" y="95"/>
                  </a:lnTo>
                  <a:lnTo>
                    <a:pt x="307" y="185"/>
                  </a:lnTo>
                  <a:lnTo>
                    <a:pt x="249" y="42"/>
                  </a:lnTo>
                  <a:lnTo>
                    <a:pt x="247" y="39"/>
                  </a:lnTo>
                  <a:lnTo>
                    <a:pt x="244" y="36"/>
                  </a:lnTo>
                  <a:lnTo>
                    <a:pt x="242" y="34"/>
                  </a:lnTo>
                  <a:lnTo>
                    <a:pt x="237" y="33"/>
                  </a:lnTo>
                  <a:lnTo>
                    <a:pt x="234" y="33"/>
                  </a:lnTo>
                  <a:lnTo>
                    <a:pt x="230" y="33"/>
                  </a:lnTo>
                  <a:lnTo>
                    <a:pt x="227" y="35"/>
                  </a:lnTo>
                  <a:lnTo>
                    <a:pt x="224" y="38"/>
                  </a:lnTo>
                  <a:lnTo>
                    <a:pt x="144" y="121"/>
                  </a:lnTo>
                  <a:lnTo>
                    <a:pt x="15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7" y="123"/>
                  </a:lnTo>
                  <a:lnTo>
                    <a:pt x="5" y="126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0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2" y="142"/>
                  </a:lnTo>
                  <a:lnTo>
                    <a:pt x="3" y="144"/>
                  </a:lnTo>
                  <a:lnTo>
                    <a:pt x="5" y="146"/>
                  </a:lnTo>
                  <a:lnTo>
                    <a:pt x="7" y="148"/>
                  </a:lnTo>
                  <a:lnTo>
                    <a:pt x="9" y="150"/>
                  </a:lnTo>
                  <a:lnTo>
                    <a:pt x="12" y="150"/>
                  </a:lnTo>
                  <a:lnTo>
                    <a:pt x="15" y="151"/>
                  </a:lnTo>
                  <a:lnTo>
                    <a:pt x="15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9DC7F323-C0E9-40DE-89DD-334910BFF64F}"/>
              </a:ext>
            </a:extLst>
          </p:cNvPr>
          <p:cNvSpPr/>
          <p:nvPr/>
        </p:nvSpPr>
        <p:spPr>
          <a:xfrm>
            <a:off x="8925446" y="3428999"/>
            <a:ext cx="22312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>
                <a:solidFill>
                  <a:schemeClr val="bg1"/>
                </a:solidFill>
              </a:rPr>
              <a:t>Ram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Mudambi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72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247_TF78455520.potx" id="{46A96932-6548-4D30-96E1-337BF2A5C038}" vid="{F7267124-401D-418B-A8B9-DB75C8D1246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Análise de projeto da 24Slides</Template>
  <TotalTime>0</TotalTime>
  <Words>867</Words>
  <Application>Microsoft Office PowerPoint</Application>
  <PresentationFormat>Widescreen</PresentationFormat>
  <Paragraphs>107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Segoe UI</vt:lpstr>
      <vt:lpstr>Segoe UI Light</vt:lpstr>
      <vt:lpstr>Wingdings</vt:lpstr>
      <vt:lpstr>Tema do Office</vt:lpstr>
      <vt:lpstr>Commentaries on Part 1  The contribution of innovation to EMNE´s competitive advantage</vt:lpstr>
      <vt:lpstr>Análise de projeto slide 2 </vt:lpstr>
      <vt:lpstr>Análise de projeto slide 8</vt:lpstr>
      <vt:lpstr>Análise de projeto slide 8</vt:lpstr>
      <vt:lpstr>Análise de projeto slide 8</vt:lpstr>
      <vt:lpstr>Análise de projeto slide 8</vt:lpstr>
      <vt:lpstr>Implications for theory and future research</vt:lpstr>
      <vt:lpstr>Implications for theory and future research</vt:lpstr>
      <vt:lpstr>Commentaries on Part 1  Innovation in emerging markets and the rise of emerging markets MNEs</vt:lpstr>
      <vt:lpstr>Análise de projeto slide 8</vt:lpstr>
      <vt:lpstr>Análise de projeto slide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2019-06-04T21:38:32Z</dcterms:created>
  <dcterms:modified xsi:type="dcterms:W3CDTF">2019-06-08T21:33:32Z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2018-11-21T00:44:46.2256006Z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