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8" r:id="rId1"/>
  </p:sldMasterIdLst>
  <p:notesMasterIdLst>
    <p:notesMasterId r:id="rId9"/>
  </p:notesMasterIdLst>
  <p:sldIdLst>
    <p:sldId id="256" r:id="rId2"/>
    <p:sldId id="257" r:id="rId3"/>
    <p:sldId id="264" r:id="rId4"/>
    <p:sldId id="265" r:id="rId5"/>
    <p:sldId id="266" r:id="rId6"/>
    <p:sldId id="268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078F1-9807-4DFB-96CB-3C2A434708FF}" type="datetimeFigureOut">
              <a:rPr lang="pt-BR" smtClean="0"/>
              <a:pPr/>
              <a:t>19/03/2019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DD433-8F1B-40E8-A604-400D890040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62343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65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636219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659157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682250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5689791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878125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5995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076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274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272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927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574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456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344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78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868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863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4.fe.usp.br/wp-content/uploads/estagios/nai-feusp-folder-com-proposta-completa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800B2BE-0EC0-49B8-8308-C9BB11A66B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Orientações de estágio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E324002-1990-442E-B471-746E9193E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6" y="1802296"/>
            <a:ext cx="6022778" cy="1626703"/>
          </a:xfrm>
        </p:spPr>
        <p:txBody>
          <a:bodyPr>
            <a:normAutofit/>
          </a:bodyPr>
          <a:lstStyle/>
          <a:p>
            <a:r>
              <a:rPr lang="pt-BR" dirty="0"/>
              <a:t>Núcleo de Avaliação Institucional FEUSP</a:t>
            </a:r>
          </a:p>
        </p:txBody>
      </p:sp>
    </p:spTree>
    <p:extLst>
      <p:ext uri="{BB962C8B-B14F-4D97-AF65-F5344CB8AC3E}">
        <p14:creationId xmlns:p14="http://schemas.microsoft.com/office/powerpoint/2010/main" xmlns="" val="31069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BBDE6F-45AF-48CF-9160-6EDDB5DD9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Escolas como Instituição Social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33449CE-4914-494D-A3D7-1C8456C00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Observar:</a:t>
            </a:r>
          </a:p>
          <a:p>
            <a:r>
              <a:rPr lang="pt-BR" dirty="0"/>
              <a:t> as relações sociais – sociabilidades e instituições</a:t>
            </a:r>
          </a:p>
          <a:p>
            <a:r>
              <a:rPr lang="pt-BR" dirty="0"/>
              <a:t>Definição de Instituição Social – as permanências</a:t>
            </a:r>
          </a:p>
          <a:p>
            <a:r>
              <a:rPr lang="pt-BR" dirty="0"/>
              <a:t>A linguagem – a 1ª Instituição Social</a:t>
            </a:r>
          </a:p>
          <a:p>
            <a:r>
              <a:rPr lang="pt-BR" dirty="0"/>
              <a:t>Quais as  características permanentes da Instituição escola?</a:t>
            </a:r>
          </a:p>
          <a:p>
            <a:r>
              <a:rPr lang="pt-BR" dirty="0"/>
              <a:t>A escola – o que você vê? O que anda nas bocas? Nas paredes e no </a:t>
            </a:r>
            <a:r>
              <a:rPr lang="pt-BR" dirty="0" err="1"/>
              <a:t>terrório</a:t>
            </a:r>
            <a:r>
              <a:rPr lang="pt-BR" dirty="0"/>
              <a:t>?</a:t>
            </a:r>
          </a:p>
          <a:p>
            <a:r>
              <a:rPr lang="pt-BR" dirty="0"/>
              <a:t>Escolas – permanências e transformações</a:t>
            </a:r>
          </a:p>
          <a:p>
            <a:r>
              <a:rPr lang="pt-BR" dirty="0"/>
              <a:t>Escola não é prédio!</a:t>
            </a:r>
          </a:p>
          <a:p>
            <a:r>
              <a:rPr lang="pt-BR" dirty="0"/>
              <a:t>O prédio formata o espaço da escola.</a:t>
            </a:r>
          </a:p>
          <a:p>
            <a:r>
              <a:rPr lang="pt-BR" dirty="0"/>
              <a:t>O espaço da escola é a rua, a cidade.</a:t>
            </a:r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6AC5CFEE-AFEE-49B9-A236-8A05E7B9F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417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C01AD47-6FE0-4186-B630-3B541CD76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 institucional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7368144-3CB6-467E-9C3A-E61DA764A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Cada escola é única!</a:t>
            </a:r>
          </a:p>
          <a:p>
            <a:endParaRPr lang="pt-BR" dirty="0"/>
          </a:p>
          <a:p>
            <a:r>
              <a:rPr lang="pt-BR" dirty="0"/>
              <a:t>A avaliação institucional observa, avalia a possibilidade da escola ser única e significativa à comunidade e à educação pública!</a:t>
            </a:r>
          </a:p>
          <a:p>
            <a:endParaRPr lang="pt-BR" dirty="0"/>
          </a:p>
          <a:p>
            <a:r>
              <a:rPr lang="pt-BR" dirty="0"/>
              <a:t>Documento central da escola – Projeto Político Pedagógico</a:t>
            </a:r>
          </a:p>
          <a:p>
            <a:endParaRPr lang="pt-BR" dirty="0"/>
          </a:p>
          <a:p>
            <a:r>
              <a:rPr lang="pt-BR" dirty="0"/>
              <a:t>A observação do espaço e do tempo da escola e de seu território!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7496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558653-6F90-4657-A852-CE67E28B2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Aavaliação</a:t>
            </a:r>
            <a:r>
              <a:rPr lang="pt-BR" dirty="0"/>
              <a:t> institucional e suas dimensões -Consultar a História de Serena – PAVE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BEB6E80-6923-4FBB-ABDE-D2D1EF086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>
              <a:spcBef>
                <a:spcPts val="0"/>
              </a:spcBef>
            </a:pPr>
            <a:r>
              <a:rPr lang="pt-PT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PROCESSOS AO NÍVEL DE SALA DE AULA: </a:t>
            </a:r>
            <a:r>
              <a:rPr lang="pt-PT" b="1" dirty="0">
                <a:solidFill>
                  <a:schemeClr val="tx1"/>
                </a:solidFill>
                <a:latin typeface="Arial" charset="0"/>
                <a:cs typeface="Arial" charset="0"/>
              </a:rPr>
              <a:t>Relação Pedagógica </a:t>
            </a:r>
            <a:r>
              <a:rPr lang="pt-PT" dirty="0">
                <a:solidFill>
                  <a:schemeClr val="tx1"/>
                </a:solidFill>
                <a:latin typeface="Arial" charset="0"/>
                <a:cs typeface="Arial" charset="0"/>
              </a:rPr>
              <a:t>(prof-aluno; aluno-aluno, aluno-prof); </a:t>
            </a:r>
            <a:r>
              <a:rPr lang="pt-PT" u="sng" dirty="0">
                <a:solidFill>
                  <a:schemeClr val="tx1"/>
                </a:solidFill>
                <a:latin typeface="Arial" charset="0"/>
                <a:cs typeface="Arial" charset="0"/>
              </a:rPr>
              <a:t>Relação Prof /Turma;</a:t>
            </a:r>
            <a:r>
              <a:rPr lang="pt-PT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pt-PT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Modos de trabalho pedagógico estratégias docentes </a:t>
            </a:r>
            <a:r>
              <a:rPr lang="pt-PT" dirty="0">
                <a:solidFill>
                  <a:schemeClr val="tx1"/>
                </a:solidFill>
                <a:latin typeface="Arial" charset="0"/>
                <a:cs typeface="Arial" charset="0"/>
              </a:rPr>
              <a:t>(reflexão sobre lógica pedagógica – papel…; relações de poder – avaliação..., relações de saber, efeitos sociais…) </a:t>
            </a:r>
          </a:p>
          <a:p>
            <a:pPr marL="0" lvl="0" indent="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u="sng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pt-PT" b="1" dirty="0">
                <a:solidFill>
                  <a:schemeClr val="tx1"/>
                </a:solidFill>
                <a:latin typeface="Arial" charset="0"/>
                <a:cs typeface="Arial" charset="0"/>
              </a:rPr>
              <a:t>PROCESSOS AO NÍVEL DE ESCOLA: Organização e Gestão escolar</a:t>
            </a:r>
            <a:r>
              <a:rPr lang="pt-PT" dirty="0">
                <a:solidFill>
                  <a:schemeClr val="tx1"/>
                </a:solidFill>
                <a:latin typeface="Arial" charset="0"/>
                <a:cs typeface="Arial" charset="0"/>
              </a:rPr>
              <a:t> (lideranças…); </a:t>
            </a:r>
            <a:r>
              <a:rPr lang="pt-PT" b="1" dirty="0">
                <a:solidFill>
                  <a:schemeClr val="tx1"/>
                </a:solidFill>
                <a:latin typeface="Arial" charset="0"/>
                <a:cs typeface="Arial" charset="0"/>
              </a:rPr>
              <a:t>Prestação do serviço educativo</a:t>
            </a:r>
            <a:r>
              <a:rPr lang="pt-PT" dirty="0">
                <a:solidFill>
                  <a:schemeClr val="tx1"/>
                </a:solidFill>
                <a:latin typeface="Arial" charset="0"/>
                <a:cs typeface="Arial" charset="0"/>
              </a:rPr>
              <a:t> (geral); </a:t>
            </a:r>
            <a:r>
              <a:rPr lang="pt-PT" b="1" dirty="0">
                <a:solidFill>
                  <a:schemeClr val="tx1"/>
                </a:solidFill>
                <a:latin typeface="Arial" charset="0"/>
                <a:cs typeface="Arial" charset="0"/>
              </a:rPr>
              <a:t>A escola como um local social</a:t>
            </a:r>
            <a:r>
              <a:rPr lang="pt-PT" dirty="0">
                <a:solidFill>
                  <a:schemeClr val="tx1"/>
                </a:solidFill>
                <a:latin typeface="Arial" charset="0"/>
                <a:cs typeface="Arial" charset="0"/>
              </a:rPr>
              <a:t> (organização democrática da vida da escola – cantina, …)</a:t>
            </a:r>
          </a:p>
          <a:p>
            <a:r>
              <a:rPr lang="pt-PT" b="1" dirty="0">
                <a:solidFill>
                  <a:schemeClr val="tx1"/>
                </a:solidFill>
                <a:latin typeface="Arial" charset="0"/>
                <a:cs typeface="Arial" charset="0"/>
              </a:rPr>
              <a:t>PROCESSOS AO NÍVEL DO TERRITÓRIO - R</a:t>
            </a:r>
            <a:r>
              <a:rPr lang="pt-PT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elações Inter-institucionais - </a:t>
            </a:r>
            <a:r>
              <a:rPr lang="pt-PT" dirty="0">
                <a:solidFill>
                  <a:schemeClr val="tx1"/>
                </a:solidFill>
                <a:latin typeface="Arial" charset="0"/>
                <a:cs typeface="Arial" charset="0"/>
              </a:rPr>
              <a:t>(SAÚDE, CULTURA, ESPORTE E LAZER , TECIDO SOCIAL, ECONÓMICO, AS ASSOCIAÇÕES…) </a:t>
            </a:r>
          </a:p>
          <a:p>
            <a:r>
              <a:rPr lang="pt-PT" b="1" dirty="0">
                <a:solidFill>
                  <a:schemeClr val="tx1"/>
                </a:solidFill>
                <a:latin typeface="Arial" charset="0"/>
                <a:cs typeface="Arial" charset="0"/>
              </a:rPr>
              <a:t>PROCESSO AO NIVEL DA COMUNIDADE ESCOLAR NO TERRITÓRIO</a:t>
            </a:r>
          </a:p>
          <a:p>
            <a:endParaRPr lang="pt-PT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pt-PT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pt-PT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7126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F47955-0356-4843-8542-079649263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676400"/>
          </a:xfrm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chemeClr val="tx1"/>
                </a:solidFill>
                <a:latin typeface="Arial" charset="0"/>
                <a:cs typeface="Arial" charset="0"/>
              </a:rPr>
              <a:t>Objetivo do Estágio de 2019:</a:t>
            </a:r>
            <a:br>
              <a:rPr lang="pt-PT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pt-PT" b="1" dirty="0">
                <a:solidFill>
                  <a:schemeClr val="tx1"/>
                </a:solidFill>
                <a:latin typeface="Arial" charset="0"/>
                <a:cs typeface="Arial" charset="0"/>
              </a:rPr>
              <a:t>PROCESSO AO NIVEL DA COMUNIDADE ESCOLAR NO TERRITÓRIO</a:t>
            </a:r>
            <a:br>
              <a:rPr lang="pt-PT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2049484-9D0F-4FCD-8525-06D60470F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Foco no estudante e no território</a:t>
            </a:r>
          </a:p>
          <a:p>
            <a:endParaRPr lang="pt-BR" dirty="0"/>
          </a:p>
          <a:p>
            <a:r>
              <a:rPr lang="pt-BR" dirty="0"/>
              <a:t>Revisão e aprofundamento do Projeto Político Pedagógico a partir dessa ênfase e dos conteúdos do curso de extensão: território; território e educação patrimonial;  território e meio ambiente</a:t>
            </a:r>
          </a:p>
          <a:p>
            <a:r>
              <a:rPr lang="pt-BR" dirty="0"/>
              <a:t>Contribuições para a escola: observação; associação; expressão – relatório na forma de um pequeno documentário ou um artigo.</a:t>
            </a:r>
          </a:p>
        </p:txBody>
      </p:sp>
    </p:spTree>
    <p:extLst>
      <p:ext uri="{BB962C8B-B14F-4D97-AF65-F5344CB8AC3E}">
        <p14:creationId xmlns:p14="http://schemas.microsoft.com/office/powerpoint/2010/main" xmlns="" val="304247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21F9445-DEF7-4C6B-8A0E-300C0ED94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Fazer o caderno de campo!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875F6AF-AC19-42DB-A0D2-516C6ABE4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Registrar cada atividade realizada, com espaço de margem suficiente para futuras categorização!</a:t>
            </a:r>
          </a:p>
          <a:p>
            <a:r>
              <a:rPr lang="pt-BR" dirty="0"/>
              <a:t>Construir uma rede de sociabilidade entre os estagiários da mesma escola e da mesma licenciatura! Trocar e-mails e pontos/locais para bater um papo!</a:t>
            </a:r>
          </a:p>
          <a:p>
            <a:r>
              <a:rPr lang="pt-BR" dirty="0"/>
              <a:t>Informar-se na semana de 2 a 6 de abril o nome e a data da primeira reunião com o bolsista-monitor, para definição da agenda de apoio e plantões!</a:t>
            </a:r>
          </a:p>
          <a:p>
            <a:r>
              <a:rPr lang="pt-BR" dirty="0"/>
              <a:t>Locais na </a:t>
            </a:r>
            <a:r>
              <a:rPr lang="pt-BR" dirty="0" err="1"/>
              <a:t>Feusp</a:t>
            </a:r>
            <a:r>
              <a:rPr lang="pt-BR" dirty="0"/>
              <a:t>:</a:t>
            </a:r>
          </a:p>
          <a:p>
            <a:r>
              <a:rPr lang="pt-BR" dirty="0"/>
              <a:t> Sala da Sonia – plantões  </a:t>
            </a:r>
            <a:r>
              <a:rPr lang="pt-BR" dirty="0" err="1"/>
              <a:t>Bl</a:t>
            </a:r>
            <a:r>
              <a:rPr lang="pt-BR" dirty="0"/>
              <a:t> A – n, 212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27908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3A0BDA5-715C-4692-96B7-592608EB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Consultar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AED0ADF-9F25-4FB2-AB7E-66FAD047B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nai</a:t>
            </a:r>
            <a:r>
              <a:rPr lang="pt-BR" dirty="0"/>
              <a:t>-</a:t>
            </a:r>
            <a:r>
              <a:rPr lang="pt-BR" dirty="0" err="1"/>
              <a:t>feusp</a:t>
            </a:r>
            <a:r>
              <a:rPr lang="pt-BR" dirty="0"/>
              <a:t>-folder-com-proposta-completa</a:t>
            </a:r>
          </a:p>
          <a:p>
            <a:r>
              <a:rPr lang="pt-BR" dirty="0">
                <a:hlinkClick r:id="rId2"/>
              </a:rPr>
              <a:t>http://www4.fe.usp.br/wp-content/uploads/estagios/nai-feusp-folder-com-proposta-completa.pdf</a:t>
            </a:r>
            <a:r>
              <a:rPr lang="pt-BR" dirty="0"/>
              <a:t> - ver especialmente os conceitos e a bibliografia!</a:t>
            </a:r>
          </a:p>
          <a:p>
            <a:endParaRPr lang="pt-BR" dirty="0"/>
          </a:p>
          <a:p>
            <a:r>
              <a:rPr lang="pt-BR" dirty="0"/>
              <a:t>Documentos do NAI, inclusive PPP das escolas: Confirmar o nome e o </a:t>
            </a:r>
            <a:r>
              <a:rPr lang="pt-BR" dirty="0" err="1"/>
              <a:t>email</a:t>
            </a:r>
            <a:r>
              <a:rPr lang="pt-BR" dirty="0"/>
              <a:t> na lista – será liberado o drive com os documentos!</a:t>
            </a:r>
          </a:p>
        </p:txBody>
      </p:sp>
    </p:spTree>
    <p:extLst>
      <p:ext uri="{BB962C8B-B14F-4D97-AF65-F5344CB8AC3E}">
        <p14:creationId xmlns:p14="http://schemas.microsoft.com/office/powerpoint/2010/main" xmlns="" val="2587421454"/>
      </p:ext>
    </p:extLst>
  </p:cSld>
  <p:clrMapOvr>
    <a:masterClrMapping/>
  </p:clrMapOvr>
</p:sld>
</file>

<file path=ppt/theme/theme1.xml><?xml version="1.0" encoding="utf-8"?>
<a:theme xmlns:a="http://schemas.openxmlformats.org/drawingml/2006/main" name="Orientações de estágio NAI 2019  (1)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ientações de estágio NAI 2019  (1)" id="{D91DF554-4D3D-49EA-8B67-FBBB9FDFBEBB}" vid="{60EA2989-0DDB-4A63-89A3-301502BDBF9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Orientações de estágio NAI 2019  (1)</Template>
  <TotalTime>106</TotalTime>
  <Words>471</Words>
  <Application>Microsoft Office PowerPoint</Application>
  <PresentationFormat>Personalizar</PresentationFormat>
  <Paragraphs>46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Orientações de estágio NAI 2019  (1)</vt:lpstr>
      <vt:lpstr>Orientações de estágio </vt:lpstr>
      <vt:lpstr>Escolas como Instituição Social</vt:lpstr>
      <vt:lpstr>Avaliação institucional</vt:lpstr>
      <vt:lpstr>Aavaliação institucional e suas dimensões -Consultar a História de Serena – PAVE  </vt:lpstr>
      <vt:lpstr>Objetivo do Estágio de 2019: PROCESSO AO NIVEL DA COMUNIDADE ESCOLAR NO TERRITÓRIO </vt:lpstr>
      <vt:lpstr>Fazer o caderno de campo!</vt:lpstr>
      <vt:lpstr>Consultar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Orientações de estágio</dc:title>
  <dc:creator>User</dc:creator>
  <cp:lastModifiedBy>User</cp:lastModifiedBy>
  <cp:revision>1</cp:revision>
  <dcterms:created xsi:type="dcterms:W3CDTF">2019-03-19T21:03:32Z</dcterms:created>
  <dcterms:modified xsi:type="dcterms:W3CDTF">2019-03-19T22:49:35Z</dcterms:modified>
</cp:coreProperties>
</file>