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60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60" r:id="rId13"/>
    <p:sldId id="359" r:id="rId14"/>
    <p:sldId id="361" r:id="rId15"/>
    <p:sldId id="362" r:id="rId16"/>
  </p:sldIdLst>
  <p:sldSz cx="9144000" cy="6858000" type="screen4x3"/>
  <p:notesSz cx="6743700" cy="98552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FF921F-D23F-4153-AFE6-AB3FBAF72D90}" v="1" dt="2023-08-06T15:48:35.9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itor Vitor Mendonça Sica" userId="889284d4-ab46-481a-a6a7-7ccb7afe6eef" providerId="ADAL" clId="{2EFF921F-D23F-4153-AFE6-AB3FBAF72D90}"/>
    <pc:docChg chg="modSld">
      <pc:chgData name="Heitor Vitor Mendonça Sica" userId="889284d4-ab46-481a-a6a7-7ccb7afe6eef" providerId="ADAL" clId="{2EFF921F-D23F-4153-AFE6-AB3FBAF72D90}" dt="2023-08-06T15:48:35.932" v="0" actId="478"/>
      <pc:docMkLst>
        <pc:docMk/>
      </pc:docMkLst>
      <pc:sldChg chg="delSp">
        <pc:chgData name="Heitor Vitor Mendonça Sica" userId="889284d4-ab46-481a-a6a7-7ccb7afe6eef" providerId="ADAL" clId="{2EFF921F-D23F-4153-AFE6-AB3FBAF72D90}" dt="2023-08-06T15:48:35.932" v="0" actId="478"/>
        <pc:sldMkLst>
          <pc:docMk/>
          <pc:sldMk cId="0" sldId="260"/>
        </pc:sldMkLst>
        <pc:spChg chg="del">
          <ac:chgData name="Heitor Vitor Mendonça Sica" userId="889284d4-ab46-481a-a6a7-7ccb7afe6eef" providerId="ADAL" clId="{2EFF921F-D23F-4153-AFE6-AB3FBAF72D90}" dt="2023-08-06T15:48:35.932" v="0" actId="478"/>
          <ac:spMkLst>
            <pc:docMk/>
            <pc:sldMk cId="0" sldId="260"/>
            <ac:spMk id="4099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F86E7B4-D919-4D3A-82EE-819A4AA05881}" type="datetimeFigureOut">
              <a:rPr lang="pt-BR"/>
              <a:pPr>
                <a:defRPr/>
              </a:pPr>
              <a:t>06/08/2023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19525" y="9361488"/>
            <a:ext cx="2922588" cy="492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A57354C-0742-40FC-90B6-667E3676C1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2860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E69B56F-A277-4C01-9573-08CA41C2D2BE}" type="datetimeFigureOut">
              <a:rPr lang="pt-BR"/>
              <a:pPr>
                <a:defRPr/>
              </a:pPr>
              <a:t>06/08/2023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4688" y="4681538"/>
            <a:ext cx="5394325" cy="44338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22588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9525" y="9361488"/>
            <a:ext cx="2922588" cy="492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60F5CE3-86B2-40B6-9C83-D91A7EA7E2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887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DF3802-9BE7-4AC3-886F-1E8A98964839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997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0F5CE3-86B2-40B6-9C83-D91A7EA7E29A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2264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0F5CE3-86B2-40B6-9C83-D91A7EA7E29A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4118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51720" y="332656"/>
            <a:ext cx="6912768" cy="504056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1196752"/>
            <a:ext cx="8147248" cy="4680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7B9EC8-5443-4997-901C-2785A835D05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37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C1227-7C4A-4555-8A6E-A4333FA842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636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4B671-AC65-4339-8CCE-6C82A2CA33A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7631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9B382-586C-4831-8FAD-4F0507BAE42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65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986C8-3C33-49EF-BBA3-4C8131391A3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178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4E22F-5DE7-483A-BC77-842B4C30F39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0271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5101B-52F8-4D20-BFF1-EB4EB163DA7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005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72207-01F4-4203-984F-A9A4EE8B5E8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049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8E1614-FE24-4815-BFEE-C4EB774311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90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67991-50C3-4F94-9557-E0A3B0147FE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855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42ED0-6E63-4387-839F-3767CAE2B3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17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DDF3AA-1E7F-4A80-9B77-07209AB634C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286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A9B382-586C-4831-8FAD-4F0507BAE42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0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2130425"/>
            <a:ext cx="8750746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5400" b="1" dirty="0">
                <a:solidFill>
                  <a:schemeClr val="tx2"/>
                </a:solidFill>
              </a:rPr>
              <a:t>Fase de saneamento e organização do processo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b="1" dirty="0">
                <a:solidFill>
                  <a:srgbClr val="002060"/>
                </a:solidFill>
              </a:rPr>
              <a:t>Correção e estabilidade da decisão de saneamento e organização 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21292"/>
          </a:xfrm>
        </p:spPr>
        <p:txBody>
          <a:bodyPr>
            <a:spAutoFit/>
          </a:bodyPr>
          <a:lstStyle/>
          <a:p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Partes podem pedir “esclarecimentos” ou “ajustes” em 5 dias (art. 357, §1º)</a:t>
            </a:r>
          </a:p>
          <a:p>
            <a:pPr lvl="1"/>
            <a:r>
              <a:rPr lang="pt-BR" altLang="pt-BR" sz="2400" dirty="0">
                <a:solidFill>
                  <a:schemeClr val="accent3">
                    <a:lumMod val="50000"/>
                  </a:schemeClr>
                </a:solidFill>
              </a:rPr>
              <a:t>Não tem natureza de recurso</a:t>
            </a:r>
          </a:p>
          <a:p>
            <a:pPr lvl="1"/>
            <a:r>
              <a:rPr lang="pt-BR" altLang="pt-BR" sz="2400" dirty="0">
                <a:solidFill>
                  <a:schemeClr val="accent3">
                    <a:lumMod val="50000"/>
                  </a:schemeClr>
                </a:solidFill>
              </a:rPr>
              <a:t>Pode ser apresentado em paralelo aos embargos de declaração</a:t>
            </a:r>
          </a:p>
          <a:p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Decisão se torna “estável”</a:t>
            </a:r>
          </a:p>
          <a:p>
            <a:pPr lvl="1"/>
            <a:r>
              <a:rPr lang="pt-BR" altLang="pt-BR" sz="2400" dirty="0">
                <a:solidFill>
                  <a:schemeClr val="accent3">
                    <a:lumMod val="50000"/>
                  </a:schemeClr>
                </a:solidFill>
              </a:rPr>
              <a:t>Impossibilidade de resolver as questões processuais já resolvidas, exceto as que gerariam rescindibilidade da sentença</a:t>
            </a:r>
          </a:p>
          <a:p>
            <a:pPr lvl="1"/>
            <a:r>
              <a:rPr lang="pt-BR" altLang="pt-BR" sz="2400" dirty="0">
                <a:solidFill>
                  <a:schemeClr val="accent3">
                    <a:lumMod val="50000"/>
                  </a:schemeClr>
                </a:solidFill>
              </a:rPr>
              <a:t>Possibilidade de rever as questões de fato, direito e provas, dada a dinâmica da instrução processual. </a:t>
            </a:r>
          </a:p>
        </p:txBody>
      </p:sp>
    </p:spTree>
    <p:extLst>
      <p:ext uri="{BB962C8B-B14F-4D97-AF65-F5344CB8AC3E}">
        <p14:creationId xmlns:p14="http://schemas.microsoft.com/office/powerpoint/2010/main" val="1013223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b="1" dirty="0">
                <a:solidFill>
                  <a:srgbClr val="002060"/>
                </a:solidFill>
              </a:rPr>
              <a:t>Julgamento antecipado de mérito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33604"/>
          </a:xfrm>
        </p:spPr>
        <p:txBody>
          <a:bodyPr>
            <a:spAutoFit/>
          </a:bodyPr>
          <a:lstStyle/>
          <a:p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Art. 355, I</a:t>
            </a:r>
          </a:p>
          <a:p>
            <a:pPr lvl="1"/>
            <a:r>
              <a:rPr lang="pt-BR" altLang="pt-BR" sz="2400" dirty="0">
                <a:solidFill>
                  <a:schemeClr val="accent3">
                    <a:lumMod val="50000"/>
                  </a:schemeClr>
                </a:solidFill>
              </a:rPr>
              <a:t>Desnecessidade de outras provas – exclui a possibilidade de julgamento por falta de provas</a:t>
            </a:r>
          </a:p>
          <a:p>
            <a:pPr lvl="1"/>
            <a:r>
              <a:rPr lang="pt-BR" altLang="pt-BR" sz="2400" dirty="0">
                <a:solidFill>
                  <a:srgbClr val="FF0000"/>
                </a:solidFill>
              </a:rPr>
              <a:t>As duas facetas do “cerceamento de defesa”</a:t>
            </a:r>
          </a:p>
          <a:p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Art. 355, II</a:t>
            </a:r>
          </a:p>
          <a:p>
            <a:pPr lvl="1"/>
            <a:r>
              <a:rPr lang="pt-BR" altLang="pt-BR" sz="2400" dirty="0">
                <a:solidFill>
                  <a:schemeClr val="accent3">
                    <a:lumMod val="50000"/>
                  </a:schemeClr>
                </a:solidFill>
              </a:rPr>
              <a:t>Réu revel, a quem não aproveitou nenhum dos casos do art. 345 </a:t>
            </a:r>
            <a:r>
              <a:rPr lang="pt-BR" altLang="pt-BR" sz="2400" u="sng" dirty="0">
                <a:solidFill>
                  <a:schemeClr val="accent3">
                    <a:lumMod val="50000"/>
                  </a:schemeClr>
                </a:solidFill>
              </a:rPr>
              <a:t>ou</a:t>
            </a:r>
          </a:p>
          <a:p>
            <a:pPr lvl="1"/>
            <a:r>
              <a:rPr lang="pt-BR" altLang="pt-BR" sz="2400" dirty="0">
                <a:solidFill>
                  <a:schemeClr val="accent3">
                    <a:lumMod val="50000"/>
                  </a:schemeClr>
                </a:solidFill>
              </a:rPr>
              <a:t>Réu revel que, embora colhido pela presunção de veracidade dos fatos alegados pelo autor, compareceu a tempo e produziu provas (art. 349). </a:t>
            </a:r>
          </a:p>
          <a:p>
            <a:pPr lvl="1"/>
            <a:r>
              <a:rPr lang="pt-BR" altLang="pt-BR" sz="2400" dirty="0">
                <a:solidFill>
                  <a:srgbClr val="FF0000"/>
                </a:solidFill>
              </a:rPr>
              <a:t>Cognição sumária ou exauriente? </a:t>
            </a:r>
          </a:p>
        </p:txBody>
      </p:sp>
    </p:spTree>
    <p:extLst>
      <p:ext uri="{BB962C8B-B14F-4D97-AF65-F5344CB8AC3E}">
        <p14:creationId xmlns:p14="http://schemas.microsoft.com/office/powerpoint/2010/main" val="2491537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b="1" dirty="0">
                <a:solidFill>
                  <a:srgbClr val="002060"/>
                </a:solidFill>
              </a:rPr>
              <a:t>Julgamento antecipado parcial de mérito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3182410"/>
          </a:xfrm>
        </p:spPr>
        <p:txBody>
          <a:bodyPr>
            <a:spAutoFit/>
          </a:bodyPr>
          <a:lstStyle/>
          <a:p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Art. 356, I</a:t>
            </a:r>
          </a:p>
          <a:p>
            <a:pPr lvl="1"/>
            <a:r>
              <a:rPr lang="pt-BR" altLang="pt-BR" sz="2400" dirty="0">
                <a:solidFill>
                  <a:schemeClr val="accent3">
                    <a:lumMod val="50000"/>
                  </a:schemeClr>
                </a:solidFill>
              </a:rPr>
              <a:t>Pedido ou parcela do pedido incontroversos</a:t>
            </a:r>
          </a:p>
          <a:p>
            <a:pPr lvl="1"/>
            <a:r>
              <a:rPr lang="pt-BR" altLang="pt-BR" sz="2400" dirty="0">
                <a:solidFill>
                  <a:srgbClr val="FF0000"/>
                </a:solidFill>
              </a:rPr>
              <a:t>O que é um “pedido incontroverso”?</a:t>
            </a:r>
          </a:p>
          <a:p>
            <a:r>
              <a:rPr lang="pt-BR" altLang="pt-BR" sz="2400" dirty="0">
                <a:solidFill>
                  <a:schemeClr val="accent3">
                    <a:lumMod val="50000"/>
                  </a:schemeClr>
                </a:solidFill>
              </a:rPr>
              <a:t>Art</a:t>
            </a:r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. 356, II</a:t>
            </a:r>
          </a:p>
          <a:p>
            <a:pPr lvl="1"/>
            <a:r>
              <a:rPr lang="pt-BR" altLang="pt-BR" sz="2400" dirty="0">
                <a:solidFill>
                  <a:schemeClr val="accent3">
                    <a:lumMod val="50000"/>
                  </a:schemeClr>
                </a:solidFill>
              </a:rPr>
              <a:t>Desnecessidade de outras provas quanto a parte dos pedidos (art. 355, I)</a:t>
            </a:r>
            <a:endParaRPr lang="pt-BR" altLang="pt-BR" sz="2400" u="sng" dirty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pt-BR" altLang="pt-BR" sz="2400" dirty="0">
                <a:solidFill>
                  <a:schemeClr val="accent3">
                    <a:lumMod val="50000"/>
                  </a:schemeClr>
                </a:solidFill>
              </a:rPr>
              <a:t>Efeitos da revelia quanto a parte dos pedidos (art. 355, II).  </a:t>
            </a:r>
          </a:p>
        </p:txBody>
      </p:sp>
    </p:spTree>
    <p:extLst>
      <p:ext uri="{BB962C8B-B14F-4D97-AF65-F5344CB8AC3E}">
        <p14:creationId xmlns:p14="http://schemas.microsoft.com/office/powerpoint/2010/main" val="1319094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b="1" dirty="0">
                <a:solidFill>
                  <a:srgbClr val="002060"/>
                </a:solidFill>
              </a:rPr>
              <a:t>Réplica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517048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pt-BR" altLang="pt-BR" sz="3000" dirty="0">
                <a:solidFill>
                  <a:schemeClr val="accent3">
                    <a:lumMod val="50000"/>
                  </a:schemeClr>
                </a:solidFill>
              </a:rPr>
              <a:t>Ato que integra a fase postulatória</a:t>
            </a:r>
          </a:p>
          <a:p>
            <a:pPr eaLnBrk="1" hangingPunct="1"/>
            <a:r>
              <a:rPr lang="pt-BR" altLang="pt-BR" sz="3000" dirty="0">
                <a:solidFill>
                  <a:schemeClr val="accent3">
                    <a:lumMod val="50000"/>
                  </a:schemeClr>
                </a:solidFill>
              </a:rPr>
              <a:t>Cabível </a:t>
            </a:r>
            <a:r>
              <a:rPr lang="pt-BR" altLang="pt-BR" sz="3000" u="sng" dirty="0">
                <a:solidFill>
                  <a:schemeClr val="accent3">
                    <a:lumMod val="50000"/>
                  </a:schemeClr>
                </a:solidFill>
              </a:rPr>
              <a:t>apenas</a:t>
            </a:r>
            <a:r>
              <a:rPr lang="pt-BR" altLang="pt-BR" sz="3000" dirty="0">
                <a:solidFill>
                  <a:schemeClr val="accent3">
                    <a:lumMod val="50000"/>
                  </a:schemeClr>
                </a:solidFill>
              </a:rPr>
              <a:t> se houver na contestação defesa indireta (art.350, CPC) ou matérias preliminares (art. 351, CPC).</a:t>
            </a:r>
          </a:p>
          <a:p>
            <a:pPr eaLnBrk="1" hangingPunct="1"/>
            <a:r>
              <a:rPr lang="pt-BR" altLang="pt-BR" sz="3000" dirty="0">
                <a:solidFill>
                  <a:schemeClr val="accent3">
                    <a:lumMod val="50000"/>
                  </a:schemeClr>
                </a:solidFill>
              </a:rPr>
              <a:t>Prazo de 15 dias</a:t>
            </a:r>
          </a:p>
          <a:p>
            <a:pPr eaLnBrk="1" hangingPunct="1"/>
            <a:r>
              <a:rPr lang="pt-BR" altLang="pt-BR" sz="3000" dirty="0">
                <a:solidFill>
                  <a:schemeClr val="accent3">
                    <a:lumMod val="50000"/>
                  </a:schemeClr>
                </a:solidFill>
              </a:rPr>
              <a:t>Oportunidade para “reconvenção da reconvenção” / não se confunde com a contestação à reconvenção</a:t>
            </a:r>
          </a:p>
          <a:p>
            <a:pPr eaLnBrk="1" hangingPunct="1"/>
            <a:r>
              <a:rPr lang="pt-BR" altLang="pt-BR" sz="3000" dirty="0">
                <a:solidFill>
                  <a:schemeClr val="accent3">
                    <a:lumMod val="50000"/>
                  </a:schemeClr>
                </a:solidFill>
              </a:rPr>
              <a:t>Sujeição ao “ônus da impugnação especificada” (</a:t>
            </a:r>
            <a:r>
              <a:rPr lang="pt-BR" altLang="pt-BR" sz="3000" dirty="0" err="1">
                <a:solidFill>
                  <a:schemeClr val="accent3">
                    <a:lumMod val="50000"/>
                  </a:schemeClr>
                </a:solidFill>
              </a:rPr>
              <a:t>arts</a:t>
            </a:r>
            <a:r>
              <a:rPr lang="pt-BR" altLang="pt-BR" sz="3000" dirty="0">
                <a:solidFill>
                  <a:schemeClr val="accent3">
                    <a:lumMod val="50000"/>
                  </a:schemeClr>
                </a:solidFill>
              </a:rPr>
              <a:t>. 341 e 374, CPC)</a:t>
            </a:r>
          </a:p>
          <a:p>
            <a:pPr eaLnBrk="1" hangingPunct="1"/>
            <a:r>
              <a:rPr lang="pt-BR" altLang="pt-BR" sz="3000" dirty="0">
                <a:solidFill>
                  <a:srgbClr val="FF0000"/>
                </a:solidFill>
              </a:rPr>
              <a:t>Tréplica?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b="1" dirty="0">
                <a:solidFill>
                  <a:srgbClr val="002060"/>
                </a:solidFill>
              </a:rPr>
              <a:t>Finalidades da fase de saneamento e organização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549686"/>
            <a:ext cx="8229600" cy="2751522"/>
          </a:xfrm>
        </p:spPr>
        <p:txBody>
          <a:bodyPr>
            <a:spAutoFit/>
          </a:bodyPr>
          <a:lstStyle/>
          <a:p>
            <a:pPr eaLnBrk="1" hangingPunct="1"/>
            <a:r>
              <a:rPr lang="pt-BR" altLang="pt-BR" dirty="0">
                <a:solidFill>
                  <a:schemeClr val="accent3">
                    <a:lumMod val="50000"/>
                  </a:schemeClr>
                </a:solidFill>
              </a:rPr>
              <a:t>Controle de invalidades</a:t>
            </a:r>
          </a:p>
          <a:p>
            <a:pPr eaLnBrk="1" hangingPunct="1"/>
            <a:r>
              <a:rPr lang="pt-BR" altLang="pt-BR" dirty="0">
                <a:solidFill>
                  <a:schemeClr val="accent3">
                    <a:lumMod val="50000"/>
                  </a:schemeClr>
                </a:solidFill>
              </a:rPr>
              <a:t>Analisar a necessidade de produção de outras provas e, em caso afirmativo, organizá-la </a:t>
            </a:r>
            <a:endParaRPr lang="pt-BR" altLang="pt-BR" u="sng" dirty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/>
            <a:r>
              <a:rPr lang="pt-BR" altLang="pt-BR" u="sng" dirty="0">
                <a:solidFill>
                  <a:schemeClr val="accent3">
                    <a:lumMod val="50000"/>
                  </a:schemeClr>
                </a:solidFill>
              </a:rPr>
              <a:t>Excepcionalmente</a:t>
            </a:r>
            <a:r>
              <a:rPr lang="pt-BR" altLang="pt-BR" dirty="0">
                <a:solidFill>
                  <a:schemeClr val="accent3">
                    <a:lumMod val="50000"/>
                  </a:schemeClr>
                </a:solidFill>
              </a:rPr>
              <a:t>, tentar a conciliação (art. 139, V, CPC)</a:t>
            </a:r>
            <a:endParaRPr lang="pt-BR" altLang="pt-BR" u="sn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59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b="1" dirty="0">
                <a:solidFill>
                  <a:srgbClr val="002060"/>
                </a:solidFill>
              </a:rPr>
              <a:t>Análise de invalidades processuais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647426"/>
          </a:xfrm>
        </p:spPr>
        <p:txBody>
          <a:bodyPr>
            <a:spAutoFit/>
          </a:bodyPr>
          <a:lstStyle/>
          <a:p>
            <a:pPr eaLnBrk="1" hangingPunct="1"/>
            <a:r>
              <a:rPr lang="pt-BR" altLang="pt-BR" dirty="0">
                <a:solidFill>
                  <a:schemeClr val="accent3">
                    <a:lumMod val="50000"/>
                  </a:schemeClr>
                </a:solidFill>
              </a:rPr>
              <a:t>Juiz já controla as invalidades processuais desde o recebimento da petição inicial</a:t>
            </a:r>
          </a:p>
          <a:p>
            <a:pPr eaLnBrk="1" hangingPunct="1"/>
            <a:r>
              <a:rPr lang="pt-BR" altLang="pt-BR" dirty="0">
                <a:solidFill>
                  <a:schemeClr val="accent3">
                    <a:lumMod val="50000"/>
                  </a:schemeClr>
                </a:solidFill>
              </a:rPr>
              <a:t>Controle tem por objetivo:</a:t>
            </a:r>
          </a:p>
          <a:p>
            <a:pPr lvl="1"/>
            <a:r>
              <a:rPr lang="pt-BR" altLang="pt-BR" dirty="0">
                <a:solidFill>
                  <a:schemeClr val="accent3">
                    <a:lumMod val="50000"/>
                  </a:schemeClr>
                </a:solidFill>
              </a:rPr>
              <a:t>Reconhecer as invalidades insanáveis e aplicar as consequências daí decorrentes </a:t>
            </a:r>
          </a:p>
          <a:p>
            <a:pPr lvl="1"/>
            <a:r>
              <a:rPr lang="pt-BR" altLang="pt-BR" dirty="0">
                <a:solidFill>
                  <a:schemeClr val="accent3">
                    <a:lumMod val="50000"/>
                  </a:schemeClr>
                </a:solidFill>
              </a:rPr>
              <a:t>Saná-las ou reconhecê-las convalidadas e </a:t>
            </a:r>
            <a:r>
              <a:rPr lang="pt-BR" altLang="pt-BR" u="sng" dirty="0">
                <a:solidFill>
                  <a:schemeClr val="accent3">
                    <a:lumMod val="50000"/>
                  </a:schemeClr>
                </a:solidFill>
              </a:rPr>
              <a:t>declarar</a:t>
            </a:r>
            <a:r>
              <a:rPr lang="pt-BR" altLang="pt-BR" dirty="0">
                <a:solidFill>
                  <a:schemeClr val="accent3">
                    <a:lumMod val="50000"/>
                  </a:schemeClr>
                </a:solidFill>
              </a:rPr>
              <a:t> o processo saneado</a:t>
            </a:r>
          </a:p>
          <a:p>
            <a:pPr eaLnBrk="1" hangingPunct="1"/>
            <a:r>
              <a:rPr lang="pt-BR" altLang="pt-BR" dirty="0">
                <a:solidFill>
                  <a:schemeClr val="accent3">
                    <a:lumMod val="50000"/>
                  </a:schemeClr>
                </a:solidFill>
              </a:rPr>
              <a:t>Se subsistir alguma invalidade sanável, o prazo de correção é de 30 dias (art. 352, CPC)</a:t>
            </a:r>
          </a:p>
        </p:txBody>
      </p:sp>
    </p:spTree>
    <p:extLst>
      <p:ext uri="{BB962C8B-B14F-4D97-AF65-F5344CB8AC3E}">
        <p14:creationId xmlns:p14="http://schemas.microsoft.com/office/powerpoint/2010/main" val="2770138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b="1" dirty="0">
                <a:solidFill>
                  <a:srgbClr val="002060"/>
                </a:solidFill>
              </a:rPr>
              <a:t>Julgamento conforme o estado do processo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7513"/>
            <a:ext cx="8229600" cy="4228850"/>
          </a:xfrm>
        </p:spPr>
        <p:txBody>
          <a:bodyPr>
            <a:spAutoFit/>
          </a:bodyPr>
          <a:lstStyle/>
          <a:p>
            <a:pPr marL="0" indent="0" eaLnBrk="1" hangingPunct="1">
              <a:buNone/>
            </a:pPr>
            <a:r>
              <a:rPr lang="pt-BR" altLang="pt-BR" u="sng" dirty="0">
                <a:solidFill>
                  <a:schemeClr val="accent3">
                    <a:lumMod val="50000"/>
                  </a:schemeClr>
                </a:solidFill>
              </a:rPr>
              <a:t>Opção 1</a:t>
            </a:r>
            <a:r>
              <a:rPr lang="pt-BR" altLang="pt-BR" dirty="0">
                <a:solidFill>
                  <a:schemeClr val="accent3">
                    <a:lumMod val="50000"/>
                  </a:schemeClr>
                </a:solidFill>
              </a:rPr>
              <a:t> –  Extinção do processo sem exame de mérito total ou parcial, por autocomposição, ou por acolhimento da alegação de prescrição ou decadência (art. 354, CPC)</a:t>
            </a:r>
          </a:p>
          <a:p>
            <a:pPr marL="0" indent="0" eaLnBrk="1" hangingPunct="1">
              <a:buNone/>
            </a:pPr>
            <a:r>
              <a:rPr lang="pt-BR" altLang="pt-BR" u="sng" dirty="0">
                <a:solidFill>
                  <a:schemeClr val="accent3">
                    <a:lumMod val="50000"/>
                  </a:schemeClr>
                </a:solidFill>
              </a:rPr>
              <a:t>Opção 2</a:t>
            </a:r>
            <a:r>
              <a:rPr lang="pt-BR" altLang="pt-BR" dirty="0">
                <a:solidFill>
                  <a:schemeClr val="accent3">
                    <a:lumMod val="50000"/>
                  </a:schemeClr>
                </a:solidFill>
              </a:rPr>
              <a:t> – Julgamento antecipado de mérito total (art. 355) ou parcial (art.356), de procedência ou improcedência</a:t>
            </a:r>
          </a:p>
          <a:p>
            <a:pPr marL="0" indent="0" eaLnBrk="1" hangingPunct="1">
              <a:buNone/>
            </a:pPr>
            <a:r>
              <a:rPr lang="pt-BR" altLang="pt-BR" u="sng" dirty="0">
                <a:solidFill>
                  <a:schemeClr val="accent3">
                    <a:lumMod val="50000"/>
                  </a:schemeClr>
                </a:solidFill>
              </a:rPr>
              <a:t>Opção 3</a:t>
            </a:r>
            <a:r>
              <a:rPr lang="pt-BR" altLang="pt-BR" dirty="0">
                <a:solidFill>
                  <a:schemeClr val="accent3">
                    <a:lumMod val="50000"/>
                  </a:schemeClr>
                </a:solidFill>
              </a:rPr>
              <a:t> – Abertura da fase instrutória (art.357)</a:t>
            </a:r>
          </a:p>
        </p:txBody>
      </p:sp>
    </p:spTree>
    <p:extLst>
      <p:ext uri="{BB962C8B-B14F-4D97-AF65-F5344CB8AC3E}">
        <p14:creationId xmlns:p14="http://schemas.microsoft.com/office/powerpoint/2010/main" val="568835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b="1" dirty="0">
                <a:solidFill>
                  <a:srgbClr val="002060"/>
                </a:solidFill>
              </a:rPr>
              <a:t>Decisão de saneamento e organização  (art. 357)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76802"/>
          </a:xfrm>
        </p:spPr>
        <p:txBody>
          <a:bodyPr>
            <a:spAutoFit/>
          </a:bodyPr>
          <a:lstStyle/>
          <a:p>
            <a:pPr marL="0" indent="0" eaLnBrk="1" hangingPunct="1">
              <a:buNone/>
            </a:pPr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I – resolver as questões processuais pendentes, </a:t>
            </a:r>
            <a:r>
              <a:rPr lang="pt-BR" altLang="pt-BR" sz="2800" u="sng" dirty="0">
                <a:solidFill>
                  <a:schemeClr val="accent3">
                    <a:lumMod val="50000"/>
                  </a:schemeClr>
                </a:solidFill>
              </a:rPr>
              <a:t>se houver</a:t>
            </a:r>
          </a:p>
          <a:p>
            <a:pPr marL="0" indent="0">
              <a:buNone/>
            </a:pPr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II – </a:t>
            </a:r>
            <a:r>
              <a:rPr lang="pt-BR" sz="2800" dirty="0">
                <a:solidFill>
                  <a:schemeClr val="accent3">
                    <a:lumMod val="50000"/>
                  </a:schemeClr>
                </a:solidFill>
              </a:rPr>
              <a:t>delimitar as questões de fato sobre as quais recairá a atividade probatória, </a:t>
            </a:r>
            <a:r>
              <a:rPr lang="pt-BR" sz="2800" u="sng" dirty="0">
                <a:solidFill>
                  <a:schemeClr val="accent3">
                    <a:lumMod val="50000"/>
                  </a:schemeClr>
                </a:solidFill>
              </a:rPr>
              <a:t>especificando os meios de prova admitidos</a:t>
            </a:r>
            <a:r>
              <a:rPr lang="pt-BR" sz="2800" dirty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pPr marL="0" indent="0">
              <a:buNone/>
            </a:pPr>
            <a:r>
              <a:rPr lang="pt-BR" sz="2800" dirty="0">
                <a:solidFill>
                  <a:schemeClr val="accent3">
                    <a:lumMod val="50000"/>
                  </a:schemeClr>
                </a:solidFill>
              </a:rPr>
              <a:t>III - definir a </a:t>
            </a:r>
            <a:r>
              <a:rPr lang="pt-BR" sz="2800" u="sng" dirty="0">
                <a:solidFill>
                  <a:schemeClr val="accent3">
                    <a:lumMod val="50000"/>
                  </a:schemeClr>
                </a:solidFill>
              </a:rPr>
              <a:t>distribuição do ônus da prova</a:t>
            </a:r>
            <a:r>
              <a:rPr lang="pt-BR" sz="2800" dirty="0">
                <a:solidFill>
                  <a:schemeClr val="accent3">
                    <a:lumMod val="50000"/>
                  </a:schemeClr>
                </a:solidFill>
              </a:rPr>
              <a:t>, observado o art. 373;</a:t>
            </a:r>
          </a:p>
          <a:p>
            <a:pPr marL="0" indent="0">
              <a:buNone/>
            </a:pPr>
            <a:r>
              <a:rPr lang="pt-BR" sz="2800" dirty="0">
                <a:solidFill>
                  <a:schemeClr val="accent3">
                    <a:lumMod val="50000"/>
                  </a:schemeClr>
                </a:solidFill>
              </a:rPr>
              <a:t>IV - delimitar as </a:t>
            </a:r>
            <a:r>
              <a:rPr lang="pt-BR" sz="2800" u="sng" dirty="0">
                <a:solidFill>
                  <a:schemeClr val="accent3">
                    <a:lumMod val="50000"/>
                  </a:schemeClr>
                </a:solidFill>
              </a:rPr>
              <a:t>questões de direito</a:t>
            </a:r>
            <a:r>
              <a:rPr lang="pt-BR" sz="2800" dirty="0">
                <a:solidFill>
                  <a:schemeClr val="accent3">
                    <a:lumMod val="50000"/>
                  </a:schemeClr>
                </a:solidFill>
              </a:rPr>
              <a:t> relevantes para a decisão do mérito;</a:t>
            </a:r>
          </a:p>
          <a:p>
            <a:pPr marL="0" indent="0">
              <a:buNone/>
            </a:pPr>
            <a:r>
              <a:rPr lang="pt-BR" sz="2800" dirty="0">
                <a:solidFill>
                  <a:schemeClr val="accent3">
                    <a:lumMod val="50000"/>
                  </a:schemeClr>
                </a:solidFill>
              </a:rPr>
              <a:t>V - designar, se necessário, </a:t>
            </a:r>
            <a:r>
              <a:rPr lang="pt-BR" sz="2800" u="sng" dirty="0">
                <a:solidFill>
                  <a:schemeClr val="accent3">
                    <a:lumMod val="50000"/>
                  </a:schemeClr>
                </a:solidFill>
              </a:rPr>
              <a:t>audiência de instrução e julgamento</a:t>
            </a:r>
            <a:r>
              <a:rPr lang="pt-BR" sz="2800" dirty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4963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b="1" dirty="0">
                <a:solidFill>
                  <a:srgbClr val="002060"/>
                </a:solidFill>
              </a:rPr>
              <a:t>Decisão de saneamento e organização  (art. 357)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49157"/>
          </a:xfrm>
        </p:spPr>
        <p:txBody>
          <a:bodyPr>
            <a:spAutoFit/>
          </a:bodyPr>
          <a:lstStyle/>
          <a:p>
            <a:pPr marL="0" indent="0" eaLnBrk="1" hangingPunct="1">
              <a:buNone/>
            </a:pPr>
            <a:r>
              <a:rPr lang="pt-BR" altLang="pt-BR" sz="2800" b="1" u="sng" dirty="0">
                <a:solidFill>
                  <a:schemeClr val="accent3">
                    <a:lumMod val="50000"/>
                  </a:schemeClr>
                </a:solidFill>
              </a:rPr>
              <a:t>Classificação 1</a:t>
            </a:r>
          </a:p>
          <a:p>
            <a:r>
              <a:rPr lang="pt-BR" altLang="pt-BR" sz="2800" u="sng" dirty="0">
                <a:solidFill>
                  <a:schemeClr val="accent3">
                    <a:lumMod val="50000"/>
                  </a:schemeClr>
                </a:solidFill>
              </a:rPr>
              <a:t>Escrita</a:t>
            </a:r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pt-BR" altLang="pt-BR" sz="2800" dirty="0">
                <a:solidFill>
                  <a:srgbClr val="FF0000"/>
                </a:solidFill>
              </a:rPr>
              <a:t>regra</a:t>
            </a:r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 – decisão proferida depois que as partes, por ordem do juiz, tenha se manifestado (por escrito) sobre os pontos que reputam controvertidos e sobre quais provas pretendem produzir</a:t>
            </a:r>
            <a:endParaRPr lang="pt-BR" altLang="pt-BR" sz="2800" u="sng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pt-BR" altLang="pt-BR" sz="2800" u="sng" dirty="0">
                <a:solidFill>
                  <a:schemeClr val="accent3">
                    <a:lumMod val="50000"/>
                  </a:schemeClr>
                </a:solidFill>
              </a:rPr>
              <a:t>Oral</a:t>
            </a:r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pt-BR" altLang="pt-BR" sz="2800" dirty="0">
                <a:solidFill>
                  <a:srgbClr val="FF0000"/>
                </a:solidFill>
              </a:rPr>
              <a:t>exceção</a:t>
            </a:r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 – audiência designada para esse fim em causas complexas (art. 357, §3º) </a:t>
            </a:r>
          </a:p>
          <a:p>
            <a:pPr marL="0" indent="0" eaLnBrk="1" hangingPunct="1">
              <a:buNone/>
            </a:pPr>
            <a:endParaRPr lang="pt-BR" altLang="pt-BR" sz="2800" u="sng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pt-BR" altLang="pt-BR" sz="2800" b="1" u="sng" dirty="0">
                <a:solidFill>
                  <a:schemeClr val="accent3">
                    <a:lumMod val="50000"/>
                  </a:schemeClr>
                </a:solidFill>
              </a:rPr>
              <a:t>Classificação 2</a:t>
            </a:r>
          </a:p>
          <a:p>
            <a:r>
              <a:rPr lang="pt-BR" altLang="pt-BR" sz="2800" u="sng" dirty="0">
                <a:solidFill>
                  <a:schemeClr val="accent3">
                    <a:lumMod val="50000"/>
                  </a:schemeClr>
                </a:solidFill>
              </a:rPr>
              <a:t>Por decisão</a:t>
            </a:r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pt-BR" altLang="pt-BR" sz="2800" dirty="0">
                <a:solidFill>
                  <a:srgbClr val="FF0000"/>
                </a:solidFill>
              </a:rPr>
              <a:t>regra</a:t>
            </a:r>
            <a:endParaRPr lang="pt-BR" altLang="pt-BR" sz="28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pt-BR" altLang="pt-BR" sz="2800" u="sng" dirty="0">
                <a:solidFill>
                  <a:schemeClr val="accent3">
                    <a:lumMod val="50000"/>
                  </a:schemeClr>
                </a:solidFill>
              </a:rPr>
              <a:t>Por convenção</a:t>
            </a:r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pt-BR" altLang="pt-BR" sz="2800" dirty="0">
                <a:solidFill>
                  <a:srgbClr val="FF0000"/>
                </a:solidFill>
              </a:rPr>
              <a:t>exceção</a:t>
            </a:r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 (art. 357, §2º)</a:t>
            </a:r>
          </a:p>
        </p:txBody>
      </p:sp>
    </p:spTree>
    <p:extLst>
      <p:ext uri="{BB962C8B-B14F-4D97-AF65-F5344CB8AC3E}">
        <p14:creationId xmlns:p14="http://schemas.microsoft.com/office/powerpoint/2010/main" val="1528907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b="1" dirty="0">
                <a:solidFill>
                  <a:srgbClr val="002060"/>
                </a:solidFill>
              </a:rPr>
              <a:t>Petição de especificação de provas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142673"/>
          </a:xfrm>
        </p:spPr>
        <p:txBody>
          <a:bodyPr>
            <a:spAutoFit/>
          </a:bodyPr>
          <a:lstStyle/>
          <a:p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Autor deve especificar as provas que pretende produzir na petição inicial (art.319, VI) e o réu na contestação (art.336, </a:t>
            </a:r>
            <a:r>
              <a:rPr lang="pt-BR" altLang="pt-BR" sz="2800" i="1" dirty="0">
                <a:solidFill>
                  <a:schemeClr val="accent3">
                    <a:lumMod val="50000"/>
                  </a:schemeClr>
                </a:solidFill>
              </a:rPr>
              <a:t>in fine</a:t>
            </a:r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).</a:t>
            </a:r>
          </a:p>
          <a:p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Contudo, só se terá exata dimensão da matéria fática controvertida ao final da fase postulatória.</a:t>
            </a:r>
          </a:p>
          <a:p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Assim, em preparação à decisão de saneamento e organização, tornou-se praxe determinar a “especificação das provas” pelas partes (fenômeno parcialmente descrito pelo art. 348).  </a:t>
            </a:r>
          </a:p>
        </p:txBody>
      </p:sp>
    </p:spTree>
    <p:extLst>
      <p:ext uri="{BB962C8B-B14F-4D97-AF65-F5344CB8AC3E}">
        <p14:creationId xmlns:p14="http://schemas.microsoft.com/office/powerpoint/2010/main" val="2500683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b="1" dirty="0">
                <a:solidFill>
                  <a:srgbClr val="002060"/>
                </a:solidFill>
              </a:rPr>
              <a:t>Organização da prova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9825"/>
          </a:xfrm>
        </p:spPr>
        <p:txBody>
          <a:bodyPr>
            <a:spAutoFit/>
          </a:bodyPr>
          <a:lstStyle/>
          <a:p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Se deferida prova testemunhal, partes tem prazo não superior a 15 dias para apresentar o rol de testemunhas (art.357, §4º)</a:t>
            </a:r>
          </a:p>
          <a:p>
            <a:pPr lvl="1"/>
            <a:r>
              <a:rPr lang="pt-BR" altLang="pt-BR" sz="2400" dirty="0">
                <a:solidFill>
                  <a:schemeClr val="accent3">
                    <a:lumMod val="50000"/>
                  </a:schemeClr>
                </a:solidFill>
              </a:rPr>
              <a:t>Exceto se for designada audiência prevista no §3º, hipótese em que o rol deve ser nela apresentado (§5º)</a:t>
            </a:r>
          </a:p>
          <a:p>
            <a:pPr lvl="1"/>
            <a:r>
              <a:rPr lang="pt-BR" altLang="pt-BR" sz="2400" dirty="0">
                <a:solidFill>
                  <a:schemeClr val="accent3">
                    <a:lumMod val="50000"/>
                  </a:schemeClr>
                </a:solidFill>
              </a:rPr>
              <a:t>Total de 10, 3 por fato (§6º)</a:t>
            </a:r>
          </a:p>
          <a:p>
            <a:pPr lvl="1"/>
            <a:r>
              <a:rPr lang="pt-BR" altLang="pt-BR" sz="2400" dirty="0">
                <a:solidFill>
                  <a:schemeClr val="accent3">
                    <a:lumMod val="50000"/>
                  </a:schemeClr>
                </a:solidFill>
              </a:rPr>
              <a:t>Juiz pode limitar número (§7º)</a:t>
            </a:r>
          </a:p>
          <a:p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Se deferida prova pericial, aplicam-se as regras dos arts. 465 e seguintes e juiz já deve fixar calendário</a:t>
            </a:r>
            <a:endParaRPr lang="pt-BR" altLang="pt-BR" sz="24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pt-BR" altLang="pt-BR" sz="2800" dirty="0">
                <a:solidFill>
                  <a:schemeClr val="accent3">
                    <a:lumMod val="50000"/>
                  </a:schemeClr>
                </a:solidFill>
              </a:rPr>
              <a:t>Intervalo entre as audiências de instrução deve ser de, no mínimo, 1 hora. </a:t>
            </a:r>
          </a:p>
        </p:txBody>
      </p:sp>
    </p:spTree>
    <p:extLst>
      <p:ext uri="{BB962C8B-B14F-4D97-AF65-F5344CB8AC3E}">
        <p14:creationId xmlns:p14="http://schemas.microsoft.com/office/powerpoint/2010/main" val="89805322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adrão AASP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F8963C68C474046B1D2A056626EA4D7" ma:contentTypeVersion="14" ma:contentTypeDescription="Criar um novo documento." ma:contentTypeScope="" ma:versionID="afd70310097dda43bcef12d464b367f0">
  <xsd:schema xmlns:xsd="http://www.w3.org/2001/XMLSchema" xmlns:xs="http://www.w3.org/2001/XMLSchema" xmlns:p="http://schemas.microsoft.com/office/2006/metadata/properties" xmlns:ns2="ea5a77e5-6684-4ad9-8b25-61dc983aefc5" xmlns:ns3="11cfb705-d9ac-42b3-b963-f1bd7d971bad" targetNamespace="http://schemas.microsoft.com/office/2006/metadata/properties" ma:root="true" ma:fieldsID="08b6b966b682025cb375d6e8bcbe66a5" ns2:_="" ns3:_="">
    <xsd:import namespace="ea5a77e5-6684-4ad9-8b25-61dc983aefc5"/>
    <xsd:import namespace="11cfb705-d9ac-42b3-b963-f1bd7d971b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5a77e5-6684-4ad9-8b25-61dc983aef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Etiquetas de Imagem" ma:readOnly="false" ma:fieldId="{5cf76f15-5ced-4ddc-b409-7134ff3c332f}" ma:taxonomyMulti="true" ma:sspId="7f626653-a8e6-41fb-a107-d49cf4946ce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cfb705-d9ac-42b3-b963-f1bd7d971ba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b25a10d-76b7-499a-8673-dd40967e1b77}" ma:internalName="TaxCatchAll" ma:showField="CatchAllData" ma:web="11cfb705-d9ac-42b3-b963-f1bd7d971b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1cfb705-d9ac-42b3-b963-f1bd7d971bad" xsi:nil="true"/>
    <lcf76f155ced4ddcb4097134ff3c332f xmlns="ea5a77e5-6684-4ad9-8b25-61dc983aefc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BDC64C-AAB4-458B-BAB7-B82F81FBCBF2}"/>
</file>

<file path=customXml/itemProps2.xml><?xml version="1.0" encoding="utf-8"?>
<ds:datastoreItem xmlns:ds="http://schemas.openxmlformats.org/officeDocument/2006/customXml" ds:itemID="{E5A2B4C0-80C7-4528-8C28-B10358B867A5}">
  <ds:schemaRefs>
    <ds:schemaRef ds:uri="http://schemas.microsoft.com/office/2006/metadata/properties"/>
    <ds:schemaRef ds:uri="http://schemas.microsoft.com/office/infopath/2007/PartnerControls"/>
    <ds:schemaRef ds:uri="11cfb705-d9ac-42b3-b963-f1bd7d971bad"/>
    <ds:schemaRef ds:uri="ea5a77e5-6684-4ad9-8b25-61dc983aefc5"/>
  </ds:schemaRefs>
</ds:datastoreItem>
</file>

<file path=customXml/itemProps3.xml><?xml version="1.0" encoding="utf-8"?>
<ds:datastoreItem xmlns:ds="http://schemas.openxmlformats.org/officeDocument/2006/customXml" ds:itemID="{C76CFB3E-1CF1-45D2-BC42-17C198C9DF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Tema AAsp</Template>
  <TotalTime>1716</TotalTime>
  <Words>844</Words>
  <Application>Microsoft Office PowerPoint</Application>
  <PresentationFormat>Apresentação na tela (4:3)</PresentationFormat>
  <Paragraphs>72</Paragraphs>
  <Slides>12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template padrão AASP</vt:lpstr>
      <vt:lpstr>Fase de saneamento e organização do processo</vt:lpstr>
      <vt:lpstr>Réplica</vt:lpstr>
      <vt:lpstr>Finalidades da fase de saneamento e organização</vt:lpstr>
      <vt:lpstr>Análise de invalidades processuais</vt:lpstr>
      <vt:lpstr>Julgamento conforme o estado do processo</vt:lpstr>
      <vt:lpstr>Decisão de saneamento e organização  (art. 357)</vt:lpstr>
      <vt:lpstr>Decisão de saneamento e organização  (art. 357)</vt:lpstr>
      <vt:lpstr>Petição de especificação de provas</vt:lpstr>
      <vt:lpstr>Organização da prova</vt:lpstr>
      <vt:lpstr>Correção e estabilidade da decisão de saneamento e organização </vt:lpstr>
      <vt:lpstr>Julgamento antecipado de mérito</vt:lpstr>
      <vt:lpstr>Julgamento antecipado parcial de mérito</vt:lpstr>
    </vt:vector>
  </TitlesOfParts>
  <Company>Luciano Engholm Cardoso Adv. Associados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Impactos das recentes reformas processuais na 2ª instância e nos Tribunais Superiores</dc:title>
  <dc:creator>hsica</dc:creator>
  <cp:lastModifiedBy>Heitor Vitor Mendonça Sica</cp:lastModifiedBy>
  <cp:revision>301</cp:revision>
  <cp:lastPrinted>2013-07-15T15:47:39Z</cp:lastPrinted>
  <dcterms:created xsi:type="dcterms:W3CDTF">2007-06-27T20:21:28Z</dcterms:created>
  <dcterms:modified xsi:type="dcterms:W3CDTF">2023-08-06T15:48:42Z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0x0101006F8963C68C474046B1D2A056626EA4D7</vt:lpwstr>
  </property>
  <property fmtid="{D5CDD505-2E9C-101B-9397-08002B2CF9AE}" pid="3" name="MediaServiceImageTags">
    <vt:lpwstr/>
  </property>
</Properties>
</file>