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72" r:id="rId2"/>
    <p:sldId id="314" r:id="rId3"/>
    <p:sldId id="273" r:id="rId4"/>
    <p:sldId id="315" r:id="rId5"/>
    <p:sldId id="256" r:id="rId6"/>
    <p:sldId id="317" r:id="rId7"/>
    <p:sldId id="319" r:id="rId8"/>
    <p:sldId id="320" r:id="rId9"/>
    <p:sldId id="318" r:id="rId10"/>
    <p:sldId id="321" r:id="rId11"/>
    <p:sldId id="322" r:id="rId12"/>
    <p:sldId id="323" r:id="rId13"/>
    <p:sldId id="324" r:id="rId14"/>
    <p:sldId id="325" r:id="rId15"/>
    <p:sldId id="327" r:id="rId16"/>
    <p:sldId id="328" r:id="rId17"/>
    <p:sldId id="295" r:id="rId18"/>
    <p:sldId id="286" r:id="rId19"/>
  </p:sldIdLst>
  <p:sldSz cx="12192000" cy="6858000"/>
  <p:notesSz cx="6858000" cy="9144000"/>
  <p:custDataLst>
    <p:tags r:id="rId22"/>
  </p:custDataLst>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BCE45"/>
    <a:srgbClr val="EE0F68"/>
    <a:srgbClr val="87BB3B"/>
    <a:srgbClr val="1B2153"/>
    <a:srgbClr val="00CAF0"/>
    <a:srgbClr val="F4A03B"/>
    <a:srgbClr val="361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99810" autoAdjust="0"/>
  </p:normalViewPr>
  <p:slideViewPr>
    <p:cSldViewPr>
      <p:cViewPr varScale="1">
        <p:scale>
          <a:sx n="70" d="100"/>
          <a:sy n="70" d="100"/>
        </p:scale>
        <p:origin x="432" y="44"/>
      </p:cViewPr>
      <p:guideLst>
        <p:guide orient="horz" pos="2160"/>
        <p:guide pos="3886"/>
      </p:guideLst>
    </p:cSldViewPr>
  </p:slideViewPr>
  <p:notesTextViewPr>
    <p:cViewPr>
      <p:scale>
        <a:sx n="100" d="100"/>
        <a:sy n="100" d="100"/>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775C80-C7D2-43B4-BCD4-C4F399135DE5}" type="datetimeFigureOut">
              <a:rPr lang="zh-CN" altLang="en-US" smtClean="0"/>
              <a:t>2019/4/1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88E4F5-3F91-4650-82F8-9EABCFF16D0E}" type="slidenum">
              <a:rPr lang="zh-CN" altLang="en-US" smtClean="0"/>
              <a:t>‹nº›</a:t>
            </a:fld>
            <a:endParaRPr lang="zh-CN" altLang="en-US"/>
          </a:p>
        </p:txBody>
      </p:sp>
    </p:spTree>
    <p:extLst>
      <p:ext uri="{BB962C8B-B14F-4D97-AF65-F5344CB8AC3E}">
        <p14:creationId xmlns:p14="http://schemas.microsoft.com/office/powerpoint/2010/main" val="12381336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E3F76A-BA1F-46B7-B0A1-EE4F31F42EF9}" type="datetimeFigureOut">
              <a:rPr lang="en-US" smtClean="0"/>
              <a:t>4/1/2019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47B8C-5F1F-434B-B463-303C989C6154}" type="slidenum">
              <a:rPr lang="en-US" smtClean="0"/>
              <a:t>‹nº›</a:t>
            </a:fld>
            <a:endParaRPr lang="en-US"/>
          </a:p>
        </p:txBody>
      </p:sp>
    </p:spTree>
    <p:extLst>
      <p:ext uri="{BB962C8B-B14F-4D97-AF65-F5344CB8AC3E}">
        <p14:creationId xmlns:p14="http://schemas.microsoft.com/office/powerpoint/2010/main" val="2638834528"/>
      </p:ext>
    </p:extLst>
  </p:cSld>
  <p:clrMap bg1="lt1" tx1="dk1" bg2="lt2" tx2="dk2" accent1="accent1" accent2="accent2" accent3="accent3" accent4="accent4" accent5="accent5" accent6="accent6" hlink="hlink" folHlink="folHlink"/>
  <p:hf hdr="0" dt="0"/>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6565" algn="l" defTabSz="1219200" rtl="0" eaLnBrk="1" latinLnBrk="0" hangingPunct="1">
      <a:defRPr sz="1600" kern="1200">
        <a:solidFill>
          <a:schemeClr val="tx1"/>
        </a:solidFill>
        <a:latin typeface="+mn-lt"/>
        <a:ea typeface="+mn-ea"/>
        <a:cs typeface="+mn-cs"/>
      </a:defRPr>
    </a:lvl8pPr>
    <a:lvl9pPr marL="487616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37090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10</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1824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11</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265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12</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96589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13</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69853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14</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9594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15</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74287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16</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70080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17</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16902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18</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8847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4812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3</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2977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4</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16201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5</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9966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6</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5647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7</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3433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8</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9611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9</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9733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594585-BE45-4742-B5E3-498DEBEE5D3B}" type="datetime1">
              <a:rPr lang="en-US" altLang="zh-CN" smtClean="0"/>
              <a:t>4/1/2019</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0A4A6-A042-46D2-AA8D-CB7B7C602BD8}" type="datetime1">
              <a:rPr lang="en-US" altLang="zh-CN" smtClean="0"/>
              <a:t>4/1/2019</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7864D-FF29-44FF-99E9-48ACB1AD4E4B}" type="datetime1">
              <a:rPr lang="en-US" altLang="zh-CN" smtClean="0"/>
              <a:t>4/1/2019</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F96CB-66B0-4DA5-819B-AB5C3A1769D8}" type="datetime1">
              <a:rPr lang="en-US" altLang="zh-CN" smtClean="0"/>
              <a:t>4/1/2019</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7365" indent="0">
              <a:buNone/>
              <a:defRPr sz="1865">
                <a:solidFill>
                  <a:schemeClr val="tx1">
                    <a:tint val="75000"/>
                  </a:schemeClr>
                </a:solidFill>
              </a:defRPr>
            </a:lvl6pPr>
            <a:lvl7pPr marL="3656965" indent="0">
              <a:buNone/>
              <a:defRPr sz="1865">
                <a:solidFill>
                  <a:schemeClr val="tx1">
                    <a:tint val="75000"/>
                  </a:schemeClr>
                </a:solidFill>
              </a:defRPr>
            </a:lvl7pPr>
            <a:lvl8pPr marL="4266565" indent="0">
              <a:buNone/>
              <a:defRPr sz="1865">
                <a:solidFill>
                  <a:schemeClr val="tx1">
                    <a:tint val="75000"/>
                  </a:schemeClr>
                </a:solidFill>
              </a:defRPr>
            </a:lvl8pPr>
            <a:lvl9pPr marL="4876165" indent="0">
              <a:buNone/>
              <a:defRPr sz="186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14CC2B-8DFC-44EC-A872-3D000D882DFD}" type="datetime1">
              <a:rPr lang="en-US" altLang="zh-CN" smtClean="0"/>
              <a:t>4/1/2019</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69E9D1-D93E-4D63-B230-B15FD92C055C}" type="datetime1">
              <a:rPr lang="en-US" altLang="zh-CN" smtClean="0"/>
              <a:t>4/1/2019</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7365" indent="0">
              <a:buNone/>
              <a:defRPr sz="2135" b="1"/>
            </a:lvl6pPr>
            <a:lvl7pPr marL="3656965" indent="0">
              <a:buNone/>
              <a:defRPr sz="2135" b="1"/>
            </a:lvl7pPr>
            <a:lvl8pPr marL="4266565" indent="0">
              <a:buNone/>
              <a:defRPr sz="2135" b="1"/>
            </a:lvl8pPr>
            <a:lvl9pPr marL="4876165" indent="0">
              <a:buNone/>
              <a:defRPr sz="2135"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7365" indent="0">
              <a:buNone/>
              <a:defRPr sz="2135" b="1"/>
            </a:lvl6pPr>
            <a:lvl7pPr marL="3656965" indent="0">
              <a:buNone/>
              <a:defRPr sz="2135" b="1"/>
            </a:lvl7pPr>
            <a:lvl8pPr marL="4266565" indent="0">
              <a:buNone/>
              <a:defRPr sz="2135" b="1"/>
            </a:lvl8pPr>
            <a:lvl9pPr marL="4876165" indent="0">
              <a:buNone/>
              <a:defRPr sz="2135"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88484C-9EEE-4C62-B293-577148621EED}" type="datetime1">
              <a:rPr lang="en-US" altLang="zh-CN" smtClean="0"/>
              <a:t>4/1/2019</a:t>
            </a:fld>
            <a:endParaRPr lang="en-US"/>
          </a:p>
        </p:txBody>
      </p:sp>
      <p:sp>
        <p:nvSpPr>
          <p:cNvPr id="8" name="Footer Placeholder 7"/>
          <p:cNvSpPr>
            <a:spLocks noGrp="1"/>
          </p:cNvSpPr>
          <p:nvPr>
            <p:ph type="ftr" sz="quarter" idx="11"/>
          </p:nvPr>
        </p:nvSpPr>
        <p:spPr/>
        <p:txBody>
          <a:bodyPr/>
          <a:lstStyle/>
          <a:p>
            <a:r>
              <a:rPr lang="en-US" smtClean="0"/>
              <a:t>1</a:t>
            </a:r>
            <a:endParaRPr lang="en-US"/>
          </a:p>
        </p:txBody>
      </p:sp>
      <p:sp>
        <p:nvSpPr>
          <p:cNvPr id="9" name="Slide Number Placeholder 8"/>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262738-2A6A-45C7-94DA-DF6608EE8F69}" type="datetime1">
              <a:rPr lang="en-US" altLang="zh-CN" smtClean="0"/>
              <a:t>4/1/2019</a:t>
            </a:fld>
            <a:endParaRPr lang="en-US"/>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0AFBE-5D93-4CED-AD72-FA993204B447}" type="datetime1">
              <a:rPr lang="en-US" altLang="zh-CN" smtClean="0"/>
              <a:t>4/1/2019</a:t>
            </a:fld>
            <a:endParaRPr lang="en-US"/>
          </a:p>
        </p:txBody>
      </p:sp>
      <p:sp>
        <p:nvSpPr>
          <p:cNvPr id="3" name="Footer Placeholder 2"/>
          <p:cNvSpPr>
            <a:spLocks noGrp="1"/>
          </p:cNvSpPr>
          <p:nvPr>
            <p:ph type="ftr" sz="quarter" idx="11"/>
          </p:nvPr>
        </p:nvSpPr>
        <p:spPr/>
        <p:txBody>
          <a:bodyPr/>
          <a:lstStyle/>
          <a:p>
            <a:r>
              <a:rPr lang="en-US" smtClean="0"/>
              <a:t>1</a:t>
            </a:r>
            <a:endParaRPr lang="en-US"/>
          </a:p>
        </p:txBody>
      </p:sp>
      <p:sp>
        <p:nvSpPr>
          <p:cNvPr id="4" name="Slide Number Placeholder 3"/>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5"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0E6E8-334F-415C-802A-DB98F162160E}" type="datetime1">
              <a:rPr lang="en-US" altLang="zh-CN" smtClean="0"/>
              <a:t>4/1/2019</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7365" indent="0">
              <a:buNone/>
              <a:defRPr sz="2665"/>
            </a:lvl6pPr>
            <a:lvl7pPr marL="3656965" indent="0">
              <a:buNone/>
              <a:defRPr sz="2665"/>
            </a:lvl7pPr>
            <a:lvl8pPr marL="4266565" indent="0">
              <a:buNone/>
              <a:defRPr sz="2665"/>
            </a:lvl8pPr>
            <a:lvl9pPr marL="4876165" indent="0">
              <a:buNone/>
              <a:defRPr sz="2665"/>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59C72-B80E-4ADB-9370-7A3C59A03291}" type="datetime1">
              <a:rPr lang="en-US" altLang="zh-CN" smtClean="0"/>
              <a:t>4/1/2019</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1" tIns="45716" rIns="91431"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31" tIns="45716" rIns="91431"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31" tIns="45716" rIns="91431" bIns="45716" rtlCol="0" anchor="ctr"/>
          <a:lstStyle>
            <a:lvl1pPr algn="l">
              <a:defRPr sz="1600">
                <a:solidFill>
                  <a:schemeClr val="tx1">
                    <a:tint val="75000"/>
                  </a:schemeClr>
                </a:solidFill>
              </a:defRPr>
            </a:lvl1pPr>
          </a:lstStyle>
          <a:p>
            <a:fld id="{D7E818D9-831A-43A7-87BC-34E8CCD46F35}" type="datetime1">
              <a:rPr lang="en-US" altLang="zh-CN" smtClean="0"/>
              <a:t>4/1/2019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31" tIns="45716" rIns="91431" bIns="45716" rtlCol="0" anchor="ctr"/>
          <a:lstStyle>
            <a:lvl1pPr algn="ctr">
              <a:defRPr sz="1600">
                <a:solidFill>
                  <a:schemeClr val="tx1">
                    <a:tint val="75000"/>
                  </a:schemeClr>
                </a:solidFill>
              </a:defRPr>
            </a:lvl1pPr>
          </a:lstStyle>
          <a:p>
            <a:r>
              <a:rPr lang="en-US" smtClean="0"/>
              <a:t>1</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31" tIns="45716" rIns="91431" bIns="45716" rtlCol="0" anchor="ctr"/>
          <a:lstStyle>
            <a:lvl1pPr algn="r">
              <a:defRPr sz="1600">
                <a:solidFill>
                  <a:schemeClr val="tx1">
                    <a:tint val="75000"/>
                  </a:schemeClr>
                </a:solidFill>
              </a:defRPr>
            </a:lvl1pPr>
          </a:lstStyle>
          <a:p>
            <a:fld id="{672F1098-4237-41BC-960F-A352F6B7DAAF}"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3"/>
          <p:cNvGrpSpPr/>
          <p:nvPr/>
        </p:nvGrpSpPr>
        <p:grpSpPr bwMode="auto">
          <a:xfrm>
            <a:off x="1007437" y="1412778"/>
            <a:ext cx="10488084" cy="4195233"/>
            <a:chOff x="460" y="1187"/>
            <a:chExt cx="4955" cy="1982"/>
          </a:xfrm>
          <a:solidFill>
            <a:schemeClr val="bg1">
              <a:lumMod val="85000"/>
              <a:alpha val="50000"/>
            </a:schemeClr>
          </a:solidFill>
        </p:grpSpPr>
        <p:sp>
          <p:nvSpPr>
            <p:cNvPr id="25"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7"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8"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9"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0"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1"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2"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3"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4"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5"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6"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8"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9"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0"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1"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2"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3"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4"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5"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6"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7"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8"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9"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0"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61"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2"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3"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4"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5"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6"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7"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8"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9"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0"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1"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2"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3"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4"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5"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6"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7"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2"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47" name="TextBox 12"/>
          <p:cNvSpPr txBox="1"/>
          <p:nvPr/>
        </p:nvSpPr>
        <p:spPr>
          <a:xfrm>
            <a:off x="1008380" y="2685415"/>
            <a:ext cx="10179685" cy="1782445"/>
          </a:xfrm>
          <a:prstGeom prst="rect">
            <a:avLst/>
          </a:prstGeom>
          <a:noFill/>
        </p:spPr>
        <p:txBody>
          <a:bodyPr wrap="square" lIns="121908" tIns="60955" rIns="121908" bIns="60955" rtlCol="0">
            <a:spAutoFit/>
          </a:bodyPr>
          <a:lstStyle/>
          <a:p>
            <a:pPr algn="ctr"/>
            <a:r>
              <a:rPr lang="en-US" altLang="zh-CN" sz="3600" b="1" dirty="0" smtClean="0">
                <a:latin typeface="微软雅黑" panose="020B0503020204020204" pitchFamily="34" charset="-122"/>
                <a:ea typeface="微软雅黑" panose="020B0503020204020204" pitchFamily="34" charset="-122"/>
              </a:rPr>
              <a:t>Chapter 17  </a:t>
            </a:r>
          </a:p>
          <a:p>
            <a:pPr algn="ctr"/>
            <a:r>
              <a:rPr lang="en-US" altLang="zh-CN" sz="3600" b="1" dirty="0" smtClean="0">
                <a:latin typeface="微软雅黑" panose="020B0503020204020204" pitchFamily="34" charset="-122"/>
                <a:ea typeface="微软雅黑" panose="020B0503020204020204" pitchFamily="34" charset="-122"/>
              </a:rPr>
              <a:t>Innovation: Can the Future Match the Great Inventions of the Past?</a:t>
            </a:r>
          </a:p>
        </p:txBody>
      </p:sp>
      <p:sp>
        <p:nvSpPr>
          <p:cNvPr id="78" name="Parallelogram 77"/>
          <p:cNvSpPr/>
          <p:nvPr/>
        </p:nvSpPr>
        <p:spPr>
          <a:xfrm>
            <a:off x="205105" y="2947670"/>
            <a:ext cx="864235" cy="1358265"/>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79" name="Parallelogram 78"/>
          <p:cNvSpPr/>
          <p:nvPr/>
        </p:nvSpPr>
        <p:spPr>
          <a:xfrm rot="10800000">
            <a:off x="11040745" y="2947670"/>
            <a:ext cx="864235" cy="1337945"/>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a:solidFill>
                <a:schemeClr val="tx1"/>
              </a:solidFill>
            </a:endParaRPr>
          </a:p>
        </p:txBody>
      </p:sp>
      <p:sp>
        <p:nvSpPr>
          <p:cNvPr id="80" name="TextBox 13"/>
          <p:cNvSpPr txBox="1"/>
          <p:nvPr/>
        </p:nvSpPr>
        <p:spPr>
          <a:xfrm>
            <a:off x="8924954" y="4723990"/>
            <a:ext cx="2668058" cy="982345"/>
          </a:xfrm>
          <a:prstGeom prst="rect">
            <a:avLst/>
          </a:prstGeom>
          <a:noFill/>
        </p:spPr>
        <p:txBody>
          <a:bodyPr wrap="square" lIns="121908" tIns="60955" rIns="121908" bIns="60955" rtlCol="0">
            <a:spAutoFit/>
          </a:bodyPr>
          <a:lstStyle/>
          <a:p>
            <a:r>
              <a:rPr lang="en-US" altLang="zh-CN" sz="2800" b="1" dirty="0">
                <a:latin typeface="微软雅黑" panose="020B0503020204020204" pitchFamily="34" charset="-122"/>
                <a:ea typeface="微软雅黑" panose="020B0503020204020204" pitchFamily="34" charset="-122"/>
              </a:rPr>
              <a:t> </a:t>
            </a:r>
            <a:endParaRPr lang="en-US" altLang="zh-CN" sz="2800" b="1" dirty="0" smtClean="0">
              <a:latin typeface="微软雅黑" panose="020B0503020204020204" pitchFamily="34" charset="-122"/>
              <a:ea typeface="微软雅黑" panose="020B0503020204020204" pitchFamily="34" charset="-122"/>
            </a:endParaRPr>
          </a:p>
          <a:p>
            <a:r>
              <a:rPr lang="en-US" altLang="zh-CN" sz="2800" b="1" dirty="0" err="1" smtClean="0">
                <a:latin typeface="微软雅黑" panose="020B0503020204020204" pitchFamily="34" charset="-122"/>
                <a:ea typeface="微软雅黑" panose="020B0503020204020204" pitchFamily="34" charset="-122"/>
              </a:rPr>
              <a:t>Xu</a:t>
            </a:r>
            <a:r>
              <a:rPr lang="en-US" altLang="zh-CN" sz="2800" b="1" dirty="0" smtClean="0">
                <a:latin typeface="微软雅黑" panose="020B0503020204020204" pitchFamily="34" charset="-122"/>
                <a:ea typeface="微软雅黑" panose="020B0503020204020204" pitchFamily="34" charset="-122"/>
              </a:rPr>
              <a:t> </a:t>
            </a:r>
            <a:r>
              <a:rPr lang="en-US" altLang="zh-CN" sz="2800" b="1" dirty="0" err="1">
                <a:latin typeface="微软雅黑" panose="020B0503020204020204" pitchFamily="34" charset="-122"/>
                <a:ea typeface="微软雅黑" panose="020B0503020204020204" pitchFamily="34" charset="-122"/>
              </a:rPr>
              <a:t>Kunwei</a:t>
            </a:r>
            <a:endParaRPr lang="zh-CN" altLang="en-US" sz="2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718820" y="694690"/>
            <a:ext cx="10560050" cy="1568450"/>
          </a:xfrm>
          <a:prstGeom prst="rect">
            <a:avLst/>
          </a:prstGeom>
          <a:solidFill>
            <a:schemeClr val="tx2">
              <a:lumMod val="20000"/>
              <a:lumOff val="80000"/>
            </a:schemeClr>
          </a:solidFill>
        </p:spPr>
        <p:txBody>
          <a:bodyPr wrap="square" rtlCol="0" anchor="t">
            <a:spAutoFit/>
          </a:bodyPr>
          <a:lstStyle/>
          <a:p>
            <a:pPr algn="l">
              <a:buClrTx/>
              <a:buSzTx/>
              <a:buFontTx/>
            </a:pPr>
            <a:r>
              <a:rPr lang="en-US" altLang="zh-CN" sz="3200" b="1" dirty="0" smtClean="0">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《The Rise and Fall of American Growth: The U.S. Standard of Living Since the Civil War.》   </a:t>
            </a:r>
          </a:p>
          <a:p>
            <a:pPr algn="r">
              <a:buClrTx/>
              <a:buSzTx/>
              <a:buFontTx/>
            </a:pPr>
            <a:r>
              <a:rPr lang="en-US" altLang="zh-CN" sz="3200" b="1" dirty="0" smtClean="0">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——Robert gordon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fade">
                                      <p:cBhvr>
                                        <p:cTn id="18" dur="1000"/>
                                        <p:tgtEl>
                                          <p:spTgt spid="79"/>
                                        </p:tgtEl>
                                      </p:cBhvr>
                                    </p:animEffect>
                                    <p:anim calcmode="lin" valueType="num">
                                      <p:cBhvr>
                                        <p:cTn id="19" dur="1000" fill="hold"/>
                                        <p:tgtEl>
                                          <p:spTgt spid="79"/>
                                        </p:tgtEl>
                                        <p:attrNameLst>
                                          <p:attrName>ppt_x</p:attrName>
                                        </p:attrNameLst>
                                      </p:cBhvr>
                                      <p:tavLst>
                                        <p:tav tm="0">
                                          <p:val>
                                            <p:strVal val="#ppt_x"/>
                                          </p:val>
                                        </p:tav>
                                        <p:tav tm="100000">
                                          <p:val>
                                            <p:strVal val="#ppt_x"/>
                                          </p:val>
                                        </p:tav>
                                      </p:tavLst>
                                    </p:anim>
                                    <p:anim calcmode="lin" valueType="num">
                                      <p:cBhvr>
                                        <p:cTn id="20" dur="1000" fill="hold"/>
                                        <p:tgtEl>
                                          <p:spTgt spid="7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1000"/>
                                        <p:tgtEl>
                                          <p:spTgt spid="80"/>
                                        </p:tgtEl>
                                      </p:cBhvr>
                                    </p:animEffect>
                                    <p:anim calcmode="lin" valueType="num">
                                      <p:cBhvr>
                                        <p:cTn id="25" dur="1000" fill="hold"/>
                                        <p:tgtEl>
                                          <p:spTgt spid="80"/>
                                        </p:tgtEl>
                                        <p:attrNameLst>
                                          <p:attrName>ppt_x</p:attrName>
                                        </p:attrNameLst>
                                      </p:cBhvr>
                                      <p:tavLst>
                                        <p:tav tm="0">
                                          <p:val>
                                            <p:strVal val="#ppt_x"/>
                                          </p:val>
                                        </p:tav>
                                        <p:tav tm="100000">
                                          <p:val>
                                            <p:strVal val="#ppt_x"/>
                                          </p:val>
                                        </p:tav>
                                      </p:tavLst>
                                    </p:anim>
                                    <p:anim calcmode="lin" valueType="num">
                                      <p:cBhvr>
                                        <p:cTn id="26"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78" grpId="0" bldLvl="0" animBg="1"/>
      <p:bldP spid="79" grpId="0" bldLvl="0" animBg="1"/>
      <p:bldP spid="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72075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10</a:t>
            </a:fld>
            <a:endParaRPr lang="en-US" dirty="0">
              <a:solidFill>
                <a:schemeClr val="bg1"/>
              </a:solidFill>
            </a:endParaRPr>
          </a:p>
        </p:txBody>
      </p:sp>
      <p:sp>
        <p:nvSpPr>
          <p:cNvPr id="2" name="文本框 28"/>
          <p:cNvSpPr txBox="1"/>
          <p:nvPr/>
        </p:nvSpPr>
        <p:spPr>
          <a:xfrm>
            <a:off x="1487805" y="71755"/>
            <a:ext cx="8251825" cy="122809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Part IV Could the third industrial revolution be almost over?</a:t>
            </a:r>
          </a:p>
        </p:txBody>
      </p:sp>
      <p:sp>
        <p:nvSpPr>
          <p:cNvPr id="6" name="文本框 5"/>
          <p:cNvSpPr txBox="1"/>
          <p:nvPr/>
        </p:nvSpPr>
        <p:spPr>
          <a:xfrm>
            <a:off x="431165" y="1503045"/>
            <a:ext cx="11456035" cy="483108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4. The Home and Consumer Electronics.</a:t>
            </a:r>
          </a:p>
          <a:p>
            <a:r>
              <a:rPr lang="zh-CN" altLang="en-US"/>
              <a:t>  </a:t>
            </a:r>
            <a:r>
              <a:rPr lang="zh-CN" altLang="en-US" sz="2800"/>
              <a:t>  </a:t>
            </a:r>
            <a:r>
              <a:rPr lang="en-US" altLang="zh-CN" sz="2800"/>
              <a:t>In contrast to the decade or so of stability in procedures at work, life inside  the home has been stable not for a single decade, but for nearly a hafe century. For the past decade, homes have had access to entertainment and information through fast brodband connections to the web, and smartphones have made the web portable, but now that smartphones and tablets have saturated their potential market, further advance in consumer electronics have become harder to achive.</a:t>
            </a:r>
          </a:p>
          <a:p>
            <a:r>
              <a:rPr lang="en-US" altLang="zh-CN" sz="2800" b="1" dirty="0">
                <a:latin typeface="微软雅黑" panose="020B0503020204020204" pitchFamily="34" charset="-122"/>
                <a:ea typeface="微软雅黑" panose="020B0503020204020204" pitchFamily="34" charset="-122"/>
              </a:rPr>
              <a:t>5. Decline in Business Dynamism.</a:t>
            </a:r>
          </a:p>
          <a:p>
            <a:r>
              <a:rPr lang="en-US" altLang="zh-CN" sz="2800" b="1" dirty="0">
                <a:latin typeface="微软雅黑" panose="020B0503020204020204" pitchFamily="34" charset="-122"/>
                <a:ea typeface="微软雅黑" panose="020B0503020204020204" pitchFamily="34" charset="-122"/>
              </a:rPr>
              <a:t>  </a:t>
            </a:r>
            <a:r>
              <a:rPr lang="en-US" altLang="zh-CN" sz="2800"/>
              <a:t>Both ATM and billion-shared trading days are created in the 1980s and 1990s. Nothing much has changed in more than a decade.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72075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11</a:t>
            </a:fld>
            <a:endParaRPr lang="en-US" dirty="0">
              <a:solidFill>
                <a:schemeClr val="bg1"/>
              </a:solidFill>
            </a:endParaRPr>
          </a:p>
        </p:txBody>
      </p:sp>
      <p:sp>
        <p:nvSpPr>
          <p:cNvPr id="2" name="文本框 28"/>
          <p:cNvSpPr txBox="1"/>
          <p:nvPr/>
        </p:nvSpPr>
        <p:spPr>
          <a:xfrm>
            <a:off x="1487805" y="71755"/>
            <a:ext cx="8251825" cy="122809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Part IV Could the third industrial revolution be almost over?</a:t>
            </a:r>
          </a:p>
        </p:txBody>
      </p:sp>
      <p:sp>
        <p:nvSpPr>
          <p:cNvPr id="6" name="文本框 5"/>
          <p:cNvSpPr txBox="1"/>
          <p:nvPr/>
        </p:nvSpPr>
        <p:spPr>
          <a:xfrm>
            <a:off x="431165" y="1783080"/>
            <a:ext cx="3977005" cy="2676525"/>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5. Decline in Business Dynamism.</a:t>
            </a:r>
          </a:p>
          <a:p>
            <a:r>
              <a:rPr lang="en-US" altLang="zh-CN" sz="2800" b="1" dirty="0">
                <a:latin typeface="微软雅黑" panose="020B0503020204020204" pitchFamily="34" charset="-122"/>
                <a:ea typeface="微软雅黑" panose="020B0503020204020204" pitchFamily="34" charset="-122"/>
              </a:rPr>
              <a:t>  </a:t>
            </a:r>
            <a:r>
              <a:rPr lang="en-US" altLang="zh-CN" sz="2800"/>
              <a:t>Related research on labor market dynamics points to a decline in “fluidity” .</a:t>
            </a:r>
          </a:p>
        </p:txBody>
      </p:sp>
      <p:pic>
        <p:nvPicPr>
          <p:cNvPr id="3" name="图片 2"/>
          <p:cNvPicPr>
            <a:picLocks noChangeAspect="1"/>
          </p:cNvPicPr>
          <p:nvPr/>
        </p:nvPicPr>
        <p:blipFill>
          <a:blip r:embed="rId3" cstate="print"/>
          <a:stretch>
            <a:fillRect/>
          </a:stretch>
        </p:blipFill>
        <p:spPr>
          <a:xfrm>
            <a:off x="4408170" y="1513205"/>
            <a:ext cx="7689215" cy="4695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72075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12</a:t>
            </a:fld>
            <a:endParaRPr lang="en-US" dirty="0">
              <a:solidFill>
                <a:schemeClr val="bg1"/>
              </a:solidFill>
            </a:endParaRPr>
          </a:p>
        </p:txBody>
      </p:sp>
      <p:sp>
        <p:nvSpPr>
          <p:cNvPr id="2" name="文本框 28"/>
          <p:cNvSpPr txBox="1"/>
          <p:nvPr/>
        </p:nvSpPr>
        <p:spPr>
          <a:xfrm>
            <a:off x="1487805" y="71755"/>
            <a:ext cx="8251825" cy="122809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Part V Objective measure of slowing economic growth</a:t>
            </a:r>
            <a:endParaRPr lang="zh-CN" altLang="en-US" sz="3600" dirty="0" smtClean="0">
              <a:latin typeface="微软雅黑" panose="020B0503020204020204" pitchFamily="34" charset="-122"/>
              <a:ea typeface="微软雅黑" panose="020B0503020204020204" pitchFamily="34" charset="-122"/>
            </a:endParaRPr>
          </a:p>
        </p:txBody>
      </p:sp>
      <p:sp>
        <p:nvSpPr>
          <p:cNvPr id="6" name="文本框 5"/>
          <p:cNvSpPr txBox="1"/>
          <p:nvPr/>
        </p:nvSpPr>
        <p:spPr>
          <a:xfrm>
            <a:off x="431165" y="1783080"/>
            <a:ext cx="3977005" cy="1383665"/>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1. Manufacturing  Capacity.</a:t>
            </a:r>
          </a:p>
          <a:p>
            <a:r>
              <a:rPr lang="en-US" altLang="zh-CN" sz="2800" b="1" dirty="0">
                <a:latin typeface="微软雅黑" panose="020B0503020204020204" pitchFamily="34" charset="-122"/>
                <a:ea typeface="微软雅黑" panose="020B0503020204020204" pitchFamily="34" charset="-122"/>
              </a:rPr>
              <a:t>  </a:t>
            </a:r>
            <a:endParaRPr lang="en-US" altLang="zh-CN" sz="2800"/>
          </a:p>
        </p:txBody>
      </p:sp>
      <p:pic>
        <p:nvPicPr>
          <p:cNvPr id="4" name="图片 3"/>
          <p:cNvPicPr>
            <a:picLocks noChangeAspect="1"/>
          </p:cNvPicPr>
          <p:nvPr/>
        </p:nvPicPr>
        <p:blipFill>
          <a:blip r:embed="rId3" cstate="print"/>
          <a:stretch>
            <a:fillRect/>
          </a:stretch>
        </p:blipFill>
        <p:spPr>
          <a:xfrm>
            <a:off x="4763135" y="1248410"/>
            <a:ext cx="7123430" cy="5037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72075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13</a:t>
            </a:fld>
            <a:endParaRPr lang="en-US" dirty="0">
              <a:solidFill>
                <a:schemeClr val="bg1"/>
              </a:solidFill>
            </a:endParaRPr>
          </a:p>
        </p:txBody>
      </p:sp>
      <p:sp>
        <p:nvSpPr>
          <p:cNvPr id="2" name="文本框 28"/>
          <p:cNvSpPr txBox="1"/>
          <p:nvPr/>
        </p:nvSpPr>
        <p:spPr>
          <a:xfrm>
            <a:off x="1487805" y="71755"/>
            <a:ext cx="8251825" cy="122809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Part V Objective measure of slowing economic growth</a:t>
            </a:r>
            <a:endParaRPr lang="zh-CN" altLang="en-US" sz="3600" dirty="0" smtClean="0">
              <a:latin typeface="微软雅黑" panose="020B0503020204020204" pitchFamily="34" charset="-122"/>
              <a:ea typeface="微软雅黑" panose="020B0503020204020204" pitchFamily="34" charset="-122"/>
            </a:endParaRPr>
          </a:p>
        </p:txBody>
      </p:sp>
      <p:sp>
        <p:nvSpPr>
          <p:cNvPr id="6" name="文本框 5"/>
          <p:cNvSpPr txBox="1"/>
          <p:nvPr/>
        </p:nvSpPr>
        <p:spPr>
          <a:xfrm>
            <a:off x="431165" y="1783080"/>
            <a:ext cx="3977005" cy="52197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2. Net Ivestment.</a:t>
            </a:r>
            <a:endParaRPr lang="en-US" altLang="zh-CN" sz="2800"/>
          </a:p>
        </p:txBody>
      </p:sp>
      <p:pic>
        <p:nvPicPr>
          <p:cNvPr id="3" name="图片 2"/>
          <p:cNvPicPr>
            <a:picLocks noChangeAspect="1"/>
          </p:cNvPicPr>
          <p:nvPr/>
        </p:nvPicPr>
        <p:blipFill>
          <a:blip r:embed="rId3" cstate="print"/>
          <a:stretch>
            <a:fillRect/>
          </a:stretch>
        </p:blipFill>
        <p:spPr>
          <a:xfrm>
            <a:off x="4253230" y="1248410"/>
            <a:ext cx="7633335" cy="5190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72075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14</a:t>
            </a:fld>
            <a:endParaRPr lang="en-US" dirty="0">
              <a:solidFill>
                <a:schemeClr val="bg1"/>
              </a:solidFill>
            </a:endParaRPr>
          </a:p>
        </p:txBody>
      </p:sp>
      <p:sp>
        <p:nvSpPr>
          <p:cNvPr id="2" name="文本框 28"/>
          <p:cNvSpPr txBox="1"/>
          <p:nvPr/>
        </p:nvSpPr>
        <p:spPr>
          <a:xfrm>
            <a:off x="1487805" y="71755"/>
            <a:ext cx="8251825" cy="122809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Part V Objective measure of slowing economic growth</a:t>
            </a:r>
            <a:endParaRPr lang="zh-CN" altLang="en-US" sz="3600" dirty="0" smtClean="0">
              <a:latin typeface="微软雅黑" panose="020B0503020204020204" pitchFamily="34" charset="-122"/>
              <a:ea typeface="微软雅黑" panose="020B0503020204020204" pitchFamily="34" charset="-122"/>
            </a:endParaRPr>
          </a:p>
        </p:txBody>
      </p:sp>
      <p:sp>
        <p:nvSpPr>
          <p:cNvPr id="6" name="文本框 5"/>
          <p:cNvSpPr txBox="1"/>
          <p:nvPr/>
        </p:nvSpPr>
        <p:spPr>
          <a:xfrm>
            <a:off x="431165" y="1783080"/>
            <a:ext cx="3977005" cy="181483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3. Computer Perfotmance.</a:t>
            </a:r>
          </a:p>
          <a:p>
            <a:endParaRPr lang="en-US" altLang="zh-CN" sz="2800"/>
          </a:p>
          <a:p>
            <a:r>
              <a:rPr lang="en-US" altLang="zh-CN" sz="2800" b="1" dirty="0">
                <a:latin typeface="微软雅黑" panose="020B0503020204020204" pitchFamily="34" charset="-122"/>
                <a:ea typeface="微软雅黑" panose="020B0503020204020204" pitchFamily="34" charset="-122"/>
                <a:sym typeface="+mn-ea"/>
              </a:rPr>
              <a:t>4. Moore's Law.</a:t>
            </a:r>
            <a:endParaRPr lang="en-US" altLang="zh-CN" sz="2800"/>
          </a:p>
        </p:txBody>
      </p:sp>
      <p:pic>
        <p:nvPicPr>
          <p:cNvPr id="4" name="图片 3"/>
          <p:cNvPicPr>
            <a:picLocks noChangeAspect="1"/>
          </p:cNvPicPr>
          <p:nvPr/>
        </p:nvPicPr>
        <p:blipFill>
          <a:blip r:embed="rId3" cstate="print"/>
          <a:stretch>
            <a:fillRect/>
          </a:stretch>
        </p:blipFill>
        <p:spPr>
          <a:xfrm>
            <a:off x="3475355" y="1335405"/>
            <a:ext cx="8411210" cy="5090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72075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15</a:t>
            </a:fld>
            <a:endParaRPr lang="en-US" dirty="0">
              <a:solidFill>
                <a:schemeClr val="bg1"/>
              </a:solidFill>
            </a:endParaRPr>
          </a:p>
        </p:txBody>
      </p:sp>
      <p:sp>
        <p:nvSpPr>
          <p:cNvPr id="2" name="文本框 28"/>
          <p:cNvSpPr txBox="1"/>
          <p:nvPr/>
        </p:nvSpPr>
        <p:spPr>
          <a:xfrm>
            <a:off x="1487805" y="71755"/>
            <a:ext cx="8251825" cy="122809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Part V</a:t>
            </a:r>
            <a:r>
              <a:rPr lang="en-US" altLang="zh-CN" sz="3600" dirty="0" smtClean="0">
                <a:latin typeface="微软雅黑" panose="020B0503020204020204" pitchFamily="34" charset="-122"/>
                <a:ea typeface="微软雅黑" panose="020B0503020204020204" pitchFamily="34" charset="-122"/>
                <a:sym typeface="+mn-ea"/>
              </a:rPr>
              <a:t>I</a:t>
            </a:r>
            <a:r>
              <a:rPr lang="en-US" altLang="zh-CN" sz="3600" dirty="0" smtClean="0">
                <a:latin typeface="微软雅黑" panose="020B0503020204020204" pitchFamily="34" charset="-122"/>
                <a:ea typeface="微软雅黑" panose="020B0503020204020204" pitchFamily="34" charset="-122"/>
              </a:rPr>
              <a:t> Can future innovation be predicted?</a:t>
            </a:r>
            <a:endParaRPr lang="zh-CN" altLang="en-US" sz="3600" dirty="0" smtClean="0">
              <a:latin typeface="微软雅黑" panose="020B0503020204020204" pitchFamily="34" charset="-122"/>
              <a:ea typeface="微软雅黑" panose="020B0503020204020204" pitchFamily="34" charset="-122"/>
            </a:endParaRPr>
          </a:p>
        </p:txBody>
      </p:sp>
      <p:sp>
        <p:nvSpPr>
          <p:cNvPr id="6" name="文本框 5"/>
          <p:cNvSpPr txBox="1"/>
          <p:nvPr/>
        </p:nvSpPr>
        <p:spPr>
          <a:xfrm>
            <a:off x="430530" y="1506220"/>
            <a:ext cx="11456670" cy="1814830"/>
          </a:xfrm>
          <a:prstGeom prst="rect">
            <a:avLst/>
          </a:prstGeom>
          <a:noFill/>
        </p:spPr>
        <p:txBody>
          <a:bodyPr wrap="square" rtlCol="0">
            <a:spAutoFit/>
          </a:bodyPr>
          <a:lstStyle/>
          <a:p>
            <a:pPr algn="l">
              <a:buClrTx/>
              <a:buSzTx/>
              <a:buFontTx/>
            </a:pPr>
            <a:r>
              <a:rPr lang="en-US" altLang="zh-CN" sz="2800" b="1" dirty="0">
                <a:solidFill>
                  <a:srgbClr val="FF0000"/>
                </a:solidFill>
                <a:latin typeface="微软雅黑" panose="020B0503020204020204" pitchFamily="34" charset="-122"/>
                <a:ea typeface="微软雅黑" panose="020B0503020204020204" pitchFamily="34" charset="-122"/>
              </a:rPr>
              <a:t>The usual stance of economic historians scoff at any attempt to forecast the future: any pessing gazing into the future is condemned for a lack of imagination and doomed to repeat the mistakes of  past pessimists. </a:t>
            </a:r>
          </a:p>
        </p:txBody>
      </p:sp>
      <p:sp>
        <p:nvSpPr>
          <p:cNvPr id="3" name="文本框 2"/>
          <p:cNvSpPr txBox="1"/>
          <p:nvPr/>
        </p:nvSpPr>
        <p:spPr>
          <a:xfrm>
            <a:off x="551180" y="3419475"/>
            <a:ext cx="11456670" cy="3107690"/>
          </a:xfrm>
          <a:prstGeom prst="rect">
            <a:avLst/>
          </a:prstGeom>
          <a:noFill/>
        </p:spPr>
        <p:txBody>
          <a:bodyPr wrap="square" rtlCol="0">
            <a:spAutoFit/>
          </a:bodyPr>
          <a:lstStyle/>
          <a:p>
            <a:pPr algn="l">
              <a:buClrTx/>
              <a:buSzTx/>
              <a:buFontTx/>
            </a:pPr>
            <a:r>
              <a:rPr lang="en-US" altLang="zh-CN" sz="2800" b="1" dirty="0">
                <a:latin typeface="微软雅黑" panose="020B0503020204020204" pitchFamily="34" charset="-122"/>
                <a:ea typeface="微软雅黑" panose="020B0503020204020204" pitchFamily="34" charset="-122"/>
              </a:rPr>
              <a:t>But there are historical preceds of correct predictions made as long as fifty or 100 years in advance.</a:t>
            </a:r>
          </a:p>
          <a:p>
            <a:pPr marL="457200" indent="-457200" algn="l">
              <a:buClrTx/>
              <a:buSzTx/>
              <a:buFont typeface="Wingdings" panose="05000000000000000000" charset="0"/>
              <a:buChar char="l"/>
            </a:pPr>
            <a:r>
              <a:rPr lang="en-US" altLang="zh-CN" sz="2800" i="1" dirty="0">
                <a:latin typeface="微软雅黑" panose="020B0503020204020204" pitchFamily="34" charset="-122"/>
                <a:ea typeface="微软雅黑" panose="020B0503020204020204" pitchFamily="34" charset="-122"/>
              </a:rPr>
              <a:t>Paris in the Twentieth century (Jules Verne's, 1893)</a:t>
            </a:r>
          </a:p>
          <a:p>
            <a:pPr marL="457200" indent="-457200" algn="l">
              <a:buClrTx/>
              <a:buSzTx/>
              <a:buFont typeface="Wingdings" panose="05000000000000000000" charset="0"/>
              <a:buChar char="l"/>
            </a:pPr>
            <a:r>
              <a:rPr lang="en-US" altLang="zh-CN" sz="2800" i="1" dirty="0">
                <a:latin typeface="微软雅黑" panose="020B0503020204020204" pitchFamily="34" charset="-122"/>
                <a:ea typeface="微软雅黑" panose="020B0503020204020204" pitchFamily="34" charset="-122"/>
              </a:rPr>
              <a:t>Ladies Home Journal (Dec.1990)</a:t>
            </a:r>
          </a:p>
          <a:p>
            <a:pPr marL="457200" indent="-457200" algn="l">
              <a:buClrTx/>
              <a:buSzTx/>
              <a:buFont typeface="Wingdings" panose="05000000000000000000" charset="0"/>
              <a:buChar char="l"/>
            </a:pPr>
            <a:r>
              <a:rPr lang="en-US" altLang="zh-CN" sz="2800" i="1" dirty="0">
                <a:latin typeface="微软雅黑" panose="020B0503020204020204" pitchFamily="34" charset="-122"/>
                <a:ea typeface="微软雅黑" panose="020B0503020204020204" pitchFamily="34" charset="-122"/>
              </a:rPr>
              <a:t>1931940 World's Fair</a:t>
            </a:r>
          </a:p>
          <a:p>
            <a:pPr marL="457200" indent="-457200" algn="l">
              <a:buClrTx/>
              <a:buSzTx/>
              <a:buFont typeface="Wingdings" panose="05000000000000000000" charset="0"/>
              <a:buChar char="l"/>
            </a:pPr>
            <a:r>
              <a:rPr lang="en-US" altLang="zh-CN" sz="2800" i="1" dirty="0">
                <a:latin typeface="微软雅黑" panose="020B0503020204020204" pitchFamily="34" charset="-122"/>
                <a:ea typeface="微软雅黑" panose="020B0503020204020204" pitchFamily="34" charset="-122"/>
              </a:rPr>
              <a:t>Nobert Wiener and Dick Tracy</a:t>
            </a:r>
            <a:endParaRPr lang="en-US" altLang="zh-CN" sz="2800" b="1" i="1" dirty="0">
              <a:latin typeface="微软雅黑" panose="020B0503020204020204" pitchFamily="34" charset="-122"/>
              <a:ea typeface="微软雅黑" panose="020B0503020204020204" pitchFamily="34" charset="-122"/>
            </a:endParaRPr>
          </a:p>
          <a:p>
            <a:pPr algn="l">
              <a:buClrTx/>
              <a:buSzTx/>
              <a:buFontTx/>
            </a:pPr>
            <a:endParaRPr lang="en-US" altLang="zh-CN" sz="2800" b="1"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72075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16</a:t>
            </a:fld>
            <a:endParaRPr lang="en-US" dirty="0">
              <a:solidFill>
                <a:schemeClr val="bg1"/>
              </a:solidFill>
            </a:endParaRPr>
          </a:p>
        </p:txBody>
      </p:sp>
      <p:sp>
        <p:nvSpPr>
          <p:cNvPr id="2" name="文本框 28"/>
          <p:cNvSpPr txBox="1"/>
          <p:nvPr/>
        </p:nvSpPr>
        <p:spPr>
          <a:xfrm>
            <a:off x="1487805" y="71755"/>
            <a:ext cx="8251825" cy="122809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Part V</a:t>
            </a:r>
            <a:r>
              <a:rPr lang="en-US" altLang="zh-CN" sz="3600" dirty="0" smtClean="0">
                <a:latin typeface="微软雅黑" panose="020B0503020204020204" pitchFamily="34" charset="-122"/>
                <a:ea typeface="微软雅黑" panose="020B0503020204020204" pitchFamily="34" charset="-122"/>
                <a:sym typeface="+mn-ea"/>
              </a:rPr>
              <a:t>II</a:t>
            </a:r>
            <a:r>
              <a:rPr lang="en-US" altLang="zh-CN" sz="3600" dirty="0" smtClean="0">
                <a:latin typeface="微软雅黑" panose="020B0503020204020204" pitchFamily="34" charset="-122"/>
                <a:ea typeface="微软雅黑" panose="020B0503020204020204" pitchFamily="34" charset="-122"/>
              </a:rPr>
              <a:t> The inventions that are now forecastable</a:t>
            </a:r>
            <a:endParaRPr lang="en-US" sz="3600" dirty="0" smtClean="0">
              <a:latin typeface="微软雅黑" panose="020B0503020204020204" pitchFamily="34" charset="-122"/>
              <a:ea typeface="微软雅黑" panose="020B0503020204020204" pitchFamily="34" charset="-122"/>
            </a:endParaRPr>
          </a:p>
        </p:txBody>
      </p:sp>
      <p:sp>
        <p:nvSpPr>
          <p:cNvPr id="3" name="文本框 2"/>
          <p:cNvSpPr txBox="1"/>
          <p:nvPr/>
        </p:nvSpPr>
        <p:spPr>
          <a:xfrm>
            <a:off x="441960" y="1590675"/>
            <a:ext cx="11456670" cy="3476625"/>
          </a:xfrm>
          <a:prstGeom prst="rect">
            <a:avLst/>
          </a:prstGeom>
          <a:noFill/>
        </p:spPr>
        <p:txBody>
          <a:bodyPr wrap="square" rtlCol="0">
            <a:spAutoFit/>
          </a:bodyPr>
          <a:lstStyle/>
          <a:p>
            <a:pPr algn="l">
              <a:buClrTx/>
              <a:buSzTx/>
              <a:buFontTx/>
            </a:pPr>
            <a:endParaRPr lang="en-US" altLang="zh-CN" sz="3200" b="1" dirty="0">
              <a:latin typeface="微软雅黑" panose="020B0503020204020204" pitchFamily="34" charset="-122"/>
              <a:ea typeface="微软雅黑" panose="020B0503020204020204" pitchFamily="34" charset="-122"/>
            </a:endParaRPr>
          </a:p>
          <a:p>
            <a:pPr marL="457200" indent="-457200" algn="l">
              <a:buClrTx/>
              <a:buSzTx/>
              <a:buFont typeface="Wingdings" panose="05000000000000000000" charset="0"/>
              <a:buChar char="l"/>
            </a:pPr>
            <a:r>
              <a:rPr lang="en-US" altLang="zh-CN" sz="3200" b="1" dirty="0">
                <a:latin typeface="微软雅黑" panose="020B0503020204020204" pitchFamily="34" charset="-122"/>
                <a:ea typeface="微软雅黑" panose="020B0503020204020204" pitchFamily="34" charset="-122"/>
              </a:rPr>
              <a:t>Medical and Pharmaccutical Advances.</a:t>
            </a:r>
          </a:p>
          <a:p>
            <a:pPr marL="457200" indent="-457200" algn="l">
              <a:buClrTx/>
              <a:buSzTx/>
              <a:buFont typeface="Wingdings" panose="05000000000000000000" charset="0"/>
              <a:buChar char="l"/>
            </a:pPr>
            <a:r>
              <a:rPr lang="en-US" altLang="zh-CN" sz="3200" b="1" dirty="0">
                <a:latin typeface="微软雅黑" panose="020B0503020204020204" pitchFamily="34" charset="-122"/>
                <a:ea typeface="微软雅黑" panose="020B0503020204020204" pitchFamily="34" charset="-122"/>
              </a:rPr>
              <a:t>Small Roborts and 3D Printing</a:t>
            </a:r>
          </a:p>
          <a:p>
            <a:pPr marL="457200" indent="-457200" algn="l">
              <a:buClrTx/>
              <a:buSzTx/>
              <a:buFont typeface="Wingdings" panose="05000000000000000000" charset="0"/>
              <a:buChar char="l"/>
            </a:pPr>
            <a:r>
              <a:rPr lang="en-US" altLang="zh-CN" sz="3200" b="1" dirty="0">
                <a:latin typeface="微软雅黑" panose="020B0503020204020204" pitchFamily="34" charset="-122"/>
                <a:ea typeface="微软雅黑" panose="020B0503020204020204" pitchFamily="34" charset="-122"/>
              </a:rPr>
              <a:t>Big Data and Artificial Intelligence.</a:t>
            </a:r>
          </a:p>
          <a:p>
            <a:pPr marL="457200" indent="-457200" algn="l">
              <a:buClrTx/>
              <a:buSzTx/>
              <a:buFont typeface="Wingdings" panose="05000000000000000000" charset="0"/>
              <a:buChar char="l"/>
            </a:pPr>
            <a:r>
              <a:rPr lang="en-US" altLang="zh-CN" sz="3200" b="1" dirty="0">
                <a:latin typeface="微软雅黑" panose="020B0503020204020204" pitchFamily="34" charset="-122"/>
                <a:ea typeface="微软雅黑" panose="020B0503020204020204" pitchFamily="34" charset="-122"/>
              </a:rPr>
              <a:t>Driverless Cars</a:t>
            </a:r>
          </a:p>
          <a:p>
            <a:pPr marL="457200" indent="-457200" algn="l">
              <a:buClrTx/>
              <a:buSzTx/>
              <a:buFont typeface="Wingdings" panose="05000000000000000000" charset="0"/>
              <a:buChar char="l"/>
            </a:pPr>
            <a:r>
              <a:rPr lang="en-US" altLang="zh-CN" sz="3200" b="1" dirty="0">
                <a:latin typeface="微软雅黑" panose="020B0503020204020204" pitchFamily="34" charset="-122"/>
                <a:ea typeface="微软雅黑" panose="020B0503020204020204" pitchFamily="34" charset="-122"/>
              </a:rPr>
              <a:t>Nobert Wiener and Dick Tracy</a:t>
            </a:r>
            <a:endParaRPr lang="en-US" altLang="zh-CN" sz="2800" b="1" dirty="0">
              <a:latin typeface="微软雅黑" panose="020B0503020204020204" pitchFamily="34" charset="-122"/>
              <a:ea typeface="微软雅黑" panose="020B0503020204020204" pitchFamily="34" charset="-122"/>
            </a:endParaRPr>
          </a:p>
          <a:p>
            <a:pPr algn="l">
              <a:buClrTx/>
              <a:buSzTx/>
              <a:buFontTx/>
            </a:pPr>
            <a:endParaRPr lang="en-US" altLang="zh-CN" sz="28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17</a:t>
            </a:fld>
            <a:endParaRPr lang="en-US" dirty="0">
              <a:solidFill>
                <a:schemeClr val="bg1"/>
              </a:solidFill>
            </a:endParaRPr>
          </a:p>
        </p:txBody>
      </p:sp>
      <p:sp>
        <p:nvSpPr>
          <p:cNvPr id="121" name="TextBox 12"/>
          <p:cNvSpPr txBox="1"/>
          <p:nvPr/>
        </p:nvSpPr>
        <p:spPr>
          <a:xfrm>
            <a:off x="1151565" y="495351"/>
            <a:ext cx="10037090" cy="674370"/>
          </a:xfrm>
          <a:prstGeom prst="rect">
            <a:avLst/>
          </a:prstGeom>
          <a:noFill/>
        </p:spPr>
        <p:txBody>
          <a:bodyPr wrap="square" lIns="121908" tIns="60955" rIns="121908" bIns="60955" rtlCol="0">
            <a:spAutoFit/>
          </a:bodyPr>
          <a:lstStyle/>
          <a:p>
            <a:r>
              <a:rPr lang="en-US" altLang="zh-CN" sz="3600" b="1" dirty="0" smtClean="0">
                <a:latin typeface="微软雅黑" panose="020B0503020204020204" pitchFamily="34" charset="-122"/>
                <a:ea typeface="微软雅黑" panose="020B0503020204020204" pitchFamily="34" charset="-122"/>
              </a:rPr>
              <a:t>Conclusion</a:t>
            </a:r>
          </a:p>
        </p:txBody>
      </p:sp>
      <p:sp>
        <p:nvSpPr>
          <p:cNvPr id="126" name="Rectangle 3"/>
          <p:cNvSpPr txBox="1">
            <a:spLocks noChangeArrowheads="1"/>
          </p:cNvSpPr>
          <p:nvPr/>
        </p:nvSpPr>
        <p:spPr>
          <a:xfrm>
            <a:off x="251460" y="1412875"/>
            <a:ext cx="11461115" cy="2943225"/>
          </a:xfrm>
          <a:prstGeom prst="rect">
            <a:avLst/>
          </a:prstGeom>
        </p:spPr>
        <p:txBody>
          <a:bodyPr vert="horz" lIns="91431" tIns="45716" rIns="91431" bIns="45716" rtlCol="0">
            <a:noAutofit/>
          </a:bodyPr>
          <a:lstStyle>
            <a:lvl1pPr marL="0" indent="0" algn="ctr" defTabSz="1219200" rtl="0" eaLnBrk="1" latinLnBrk="0" hangingPunct="1">
              <a:spcBef>
                <a:spcPct val="20000"/>
              </a:spcBef>
              <a:buFont typeface="Arial" panose="020B0604020202020204" pitchFamily="34" charset="0"/>
              <a:buNone/>
              <a:defRPr sz="4265" kern="1200">
                <a:solidFill>
                  <a:schemeClr val="tx1">
                    <a:tint val="75000"/>
                  </a:schemeClr>
                </a:solidFill>
                <a:latin typeface="+mn-lt"/>
                <a:ea typeface="+mn-ea"/>
                <a:cs typeface="+mn-cs"/>
              </a:defRPr>
            </a:lvl1pPr>
            <a:lvl2pPr marL="609600" indent="0" algn="ctr" defTabSz="1219200" rtl="0" eaLnBrk="1" latinLnBrk="0" hangingPunct="1">
              <a:spcBef>
                <a:spcPct val="20000"/>
              </a:spcBef>
              <a:buFont typeface="Arial" panose="020B0604020202020204" pitchFamily="34" charset="0"/>
              <a:buNone/>
              <a:defRPr sz="3735" kern="1200">
                <a:solidFill>
                  <a:schemeClr val="tx1">
                    <a:tint val="75000"/>
                  </a:schemeClr>
                </a:solidFill>
                <a:latin typeface="+mn-lt"/>
                <a:ea typeface="+mn-ea"/>
                <a:cs typeface="+mn-cs"/>
              </a:defRPr>
            </a:lvl2pPr>
            <a:lvl3pPr marL="1219200" indent="0" algn="ctr" defTabSz="12192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3pPr>
            <a:lvl4pPr marL="1828800" indent="0" algn="ctr" defTabSz="1219200"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4pPr>
            <a:lvl5pPr marL="2438400" indent="0" algn="ctr" defTabSz="1219200"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5pPr>
            <a:lvl6pPr marL="3047365" indent="0" algn="ctr" defTabSz="1219200"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6pPr>
            <a:lvl7pPr marL="3656965" indent="0" algn="ctr" defTabSz="1219200"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7pPr>
            <a:lvl8pPr marL="4266565" indent="0" algn="ctr" defTabSz="1219200"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8pPr>
            <a:lvl9pPr marL="4876165" indent="0" algn="ctr" defTabSz="1219200" rtl="0" eaLnBrk="1" latinLnBrk="0" hangingPunct="1">
              <a:spcBef>
                <a:spcPct val="20000"/>
              </a:spcBef>
              <a:buFont typeface="Arial" panose="020B0604020202020204" pitchFamily="34" charset="0"/>
              <a:buNone/>
              <a:defRPr sz="2665" kern="1200">
                <a:solidFill>
                  <a:schemeClr val="tx1">
                    <a:tint val="75000"/>
                  </a:schemeClr>
                </a:solidFill>
                <a:latin typeface="+mn-lt"/>
                <a:ea typeface="+mn-ea"/>
                <a:cs typeface="+mn-cs"/>
              </a:defRPr>
            </a:lvl9pPr>
          </a:lstStyle>
          <a:p>
            <a:pPr algn="l"/>
            <a:r>
              <a:rPr lang="en-US" altLang="zh-CN" sz="3200" b="1" dirty="0" smtClean="0">
                <a:solidFill>
                  <a:schemeClr val="tx1"/>
                </a:solidFill>
              </a:rPr>
              <a:t>The rate of advance of labor productivity and TFP over the next quarter century will resemble the slow pace of 2004-2005, not the faster growth rate of 1994-2004, much less the even faster growth rate achieved long ago during 1920-1970.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1000"/>
                                        <p:tgtEl>
                                          <p:spTgt spid="121"/>
                                        </p:tgtEl>
                                      </p:cBhvr>
                                    </p:animEffect>
                                    <p:anim calcmode="lin" valueType="num">
                                      <p:cBhvr>
                                        <p:cTn id="13" dur="1000" fill="hold"/>
                                        <p:tgtEl>
                                          <p:spTgt spid="121"/>
                                        </p:tgtEl>
                                        <p:attrNameLst>
                                          <p:attrName>ppt_x</p:attrName>
                                        </p:attrNameLst>
                                      </p:cBhvr>
                                      <p:tavLst>
                                        <p:tav tm="0">
                                          <p:val>
                                            <p:strVal val="#ppt_x"/>
                                          </p:val>
                                        </p:tav>
                                        <p:tav tm="100000">
                                          <p:val>
                                            <p:strVal val="#ppt_x"/>
                                          </p:val>
                                        </p:tav>
                                      </p:tavLst>
                                    </p:anim>
                                    <p:anim calcmode="lin" valueType="num">
                                      <p:cBhvr>
                                        <p:cTn id="14"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3"/>
          <p:cNvGrpSpPr/>
          <p:nvPr/>
        </p:nvGrpSpPr>
        <p:grpSpPr bwMode="auto">
          <a:xfrm>
            <a:off x="1007437" y="1412778"/>
            <a:ext cx="10488084" cy="4195233"/>
            <a:chOff x="460" y="1187"/>
            <a:chExt cx="4955" cy="1982"/>
          </a:xfrm>
          <a:solidFill>
            <a:schemeClr val="bg1">
              <a:lumMod val="85000"/>
              <a:alpha val="50000"/>
            </a:schemeClr>
          </a:solidFill>
        </p:grpSpPr>
        <p:sp>
          <p:nvSpPr>
            <p:cNvPr id="25"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7"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8"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9"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0"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1"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2"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3"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4"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5"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6"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8"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9"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0"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1"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2"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3"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4"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5"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6"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7"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8"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9"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0"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61"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2"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3"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4"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5"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6"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7"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8"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9"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0"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1"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2"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3"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4"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5"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6"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7"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2"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47" name="TextBox 12"/>
          <p:cNvSpPr txBox="1"/>
          <p:nvPr/>
        </p:nvSpPr>
        <p:spPr>
          <a:xfrm>
            <a:off x="263352" y="2844815"/>
            <a:ext cx="11521280" cy="800209"/>
          </a:xfrm>
          <a:prstGeom prst="rect">
            <a:avLst/>
          </a:prstGeom>
          <a:noFill/>
        </p:spPr>
        <p:txBody>
          <a:bodyPr wrap="square" lIns="121908" tIns="60955" rIns="121908" bIns="60955" rtlCol="0">
            <a:spAutoFit/>
          </a:bodyPr>
          <a:lstStyle/>
          <a:p>
            <a:pPr algn="ctr"/>
            <a:r>
              <a:rPr lang="en-US" altLang="zh-CN" sz="4400" b="1" dirty="0" smtClean="0">
                <a:latin typeface="微软雅黑" panose="020B0503020204020204" pitchFamily="34" charset="-122"/>
                <a:ea typeface="微软雅黑" panose="020B0503020204020204" pitchFamily="34" charset="-122"/>
              </a:rPr>
              <a:t>THANK YOU FOR INVOLVING</a:t>
            </a:r>
            <a:endParaRPr lang="zh-CN" altLang="en-US" sz="4400" b="1" dirty="0">
              <a:latin typeface="微软雅黑" panose="020B0503020204020204" pitchFamily="34" charset="-122"/>
              <a:ea typeface="微软雅黑" panose="020B0503020204020204" pitchFamily="34" charset="-122"/>
            </a:endParaRPr>
          </a:p>
        </p:txBody>
      </p:sp>
      <p:sp>
        <p:nvSpPr>
          <p:cNvPr id="78" name="Parallelogram 77"/>
          <p:cNvSpPr/>
          <p:nvPr/>
        </p:nvSpPr>
        <p:spPr>
          <a:xfrm>
            <a:off x="719403" y="2660915"/>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79" name="Parallelogram 78"/>
          <p:cNvSpPr/>
          <p:nvPr/>
        </p:nvSpPr>
        <p:spPr>
          <a:xfrm rot="10800000">
            <a:off x="10512492" y="2660915"/>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1000"/>
                                        <p:tgtEl>
                                          <p:spTgt spid="79"/>
                                        </p:tgtEl>
                                      </p:cBhvr>
                                    </p:animEffect>
                                    <p:anim calcmode="lin" valueType="num">
                                      <p:cBhvr>
                                        <p:cTn id="20" dur="1000" fill="hold"/>
                                        <p:tgtEl>
                                          <p:spTgt spid="79"/>
                                        </p:tgtEl>
                                        <p:attrNameLst>
                                          <p:attrName>ppt_x</p:attrName>
                                        </p:attrNameLst>
                                      </p:cBhvr>
                                      <p:tavLst>
                                        <p:tav tm="0">
                                          <p:val>
                                            <p:strVal val="#ppt_x"/>
                                          </p:val>
                                        </p:tav>
                                        <p:tav tm="100000">
                                          <p:val>
                                            <p:strVal val="#ppt_x"/>
                                          </p:val>
                                        </p:tav>
                                      </p:tavLst>
                                    </p:anim>
                                    <p:anim calcmode="lin" valueType="num">
                                      <p:cBhvr>
                                        <p:cTn id="2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78" grpId="0" animBg="1"/>
      <p:bldP spid="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72075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2</a:t>
            </a:fld>
            <a:endParaRPr lang="en-US" dirty="0">
              <a:solidFill>
                <a:schemeClr val="bg1"/>
              </a:solidFill>
            </a:endParaRPr>
          </a:p>
        </p:txBody>
      </p:sp>
      <p:sp>
        <p:nvSpPr>
          <p:cNvPr id="121" name="TextBox 12"/>
          <p:cNvSpPr txBox="1"/>
          <p:nvPr/>
        </p:nvSpPr>
        <p:spPr>
          <a:xfrm>
            <a:off x="272368" y="1911623"/>
            <a:ext cx="11647373" cy="4552315"/>
          </a:xfrm>
          <a:prstGeom prst="rect">
            <a:avLst/>
          </a:prstGeom>
          <a:noFill/>
        </p:spPr>
        <p:txBody>
          <a:bodyPr wrap="square" lIns="121908" tIns="60955" rIns="121908" bIns="60955" rtlCol="0">
            <a:spAutoFit/>
          </a:bodyPr>
          <a:lstStyle/>
          <a:p>
            <a:pPr marL="571500" indent="-571500">
              <a:buFont typeface="Wingdings" panose="05000000000000000000" charset="0"/>
              <a:buChar char="u"/>
            </a:pPr>
            <a:r>
              <a:rPr lang="en-US" altLang="zh-CN" sz="2800" b="1" dirty="0">
                <a:solidFill>
                  <a:srgbClr val="FF0000"/>
                </a:solidFill>
                <a:effectLst/>
                <a:latin typeface="微软雅黑" panose="020B0503020204020204" pitchFamily="34" charset="-122"/>
                <a:ea typeface="微软雅黑" panose="020B0503020204020204" pitchFamily="34" charset="-122"/>
              </a:rPr>
              <a:t>Total factor productivity (TFP)</a:t>
            </a:r>
            <a:endParaRPr lang="en-US" altLang="zh-CN" sz="2800" b="1" dirty="0">
              <a:latin typeface="微软雅黑" panose="020B0503020204020204" pitchFamily="34" charset="-122"/>
              <a:ea typeface="微软雅黑" panose="020B0503020204020204" pitchFamily="34" charset="-122"/>
            </a:endParaRPr>
          </a:p>
          <a:p>
            <a:pPr indent="0">
              <a:buFont typeface="Wingdings" panose="05000000000000000000" charset="0"/>
              <a:buNone/>
            </a:pPr>
            <a:r>
              <a:rPr lang="en-US" altLang="zh-CN" sz="3600" b="1" dirty="0" smtClean="0">
                <a:latin typeface="微软雅黑" panose="020B0503020204020204" pitchFamily="34" charset="-122"/>
                <a:ea typeface="微软雅黑" panose="020B0503020204020204" pitchFamily="34" charset="-122"/>
              </a:rPr>
              <a:t>    </a:t>
            </a:r>
            <a:r>
              <a:rPr lang="en-US" altLang="zh-CN" sz="3200" dirty="0" smtClean="0">
                <a:latin typeface="微软雅黑" panose="020B0503020204020204" pitchFamily="34" charset="-122"/>
                <a:ea typeface="微软雅黑" panose="020B0503020204020204" pitchFamily="34" charset="-122"/>
              </a:rPr>
              <a:t>reflect the role of innovation and technological</a:t>
            </a:r>
            <a:endParaRPr lang="en-US" altLang="zh-CN" sz="4400" b="1" dirty="0" smtClean="0">
              <a:latin typeface="微软雅黑" panose="020B0503020204020204" pitchFamily="34" charset="-122"/>
              <a:ea typeface="微软雅黑" panose="020B0503020204020204" pitchFamily="34" charset="-122"/>
            </a:endParaRPr>
          </a:p>
          <a:p>
            <a:pPr marL="571500" indent="-571500" algn="l">
              <a:buClrTx/>
              <a:buSzTx/>
              <a:buFont typeface="Wingdings" panose="05000000000000000000" charset="0"/>
              <a:buChar char="u"/>
            </a:pPr>
            <a:r>
              <a:rPr lang="en-US" altLang="zh-CN" sz="2800" b="1" dirty="0">
                <a:latin typeface="微软雅黑" panose="020B0503020204020204" pitchFamily="34" charset="-122"/>
                <a:ea typeface="微软雅黑" panose="020B0503020204020204" pitchFamily="34" charset="-122"/>
              </a:rPr>
              <a:t>Technological chang raises outout directly and induces capital accumulation, also are the source of improvements of the capital quality.</a:t>
            </a:r>
          </a:p>
          <a:p>
            <a:pPr marL="571500" indent="-571500" algn="l">
              <a:buClrTx/>
              <a:buSzTx/>
              <a:buFont typeface="Wingdings" panose="05000000000000000000" charset="0"/>
              <a:buChar char="u"/>
            </a:pPr>
            <a:r>
              <a:rPr lang="en-US" altLang="zh-CN" sz="2800" b="1" dirty="0">
                <a:latin typeface="微软雅黑" panose="020B0503020204020204" pitchFamily="34" charset="-122"/>
                <a:ea typeface="微软雅黑" panose="020B0503020204020204" pitchFamily="34" charset="-122"/>
              </a:rPr>
              <a:t>Technological leaves education and realocation as the remaining source od growth beyond innovation itself.</a:t>
            </a:r>
          </a:p>
          <a:p>
            <a:pPr indent="0" algn="l">
              <a:buClrTx/>
              <a:buSzTx/>
              <a:buFont typeface="Wingdings" panose="05000000000000000000" charset="0"/>
              <a:buNone/>
            </a:pP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l">
              <a:buClrTx/>
              <a:buSzTx/>
              <a:buFont typeface="Wingdings" panose="05000000000000000000" charset="0"/>
              <a:buNone/>
            </a:pPr>
            <a:r>
              <a:rPr lang="en-US" altLang="zh-CN" sz="2800" b="1" dirty="0">
                <a:solidFill>
                  <a:srgbClr val="FF0000"/>
                </a:solidFill>
                <a:latin typeface="微软雅黑" panose="020B0503020204020204" pitchFamily="34" charset="-122"/>
                <a:ea typeface="微软雅黑" panose="020B0503020204020204" pitchFamily="34" charset="-122"/>
              </a:rPr>
              <a:t>Every source od growth can be reduced back to innovation and technological change.</a:t>
            </a:r>
          </a:p>
        </p:txBody>
      </p:sp>
      <p:sp>
        <p:nvSpPr>
          <p:cNvPr id="2" name="文本框 28"/>
          <p:cNvSpPr txBox="1"/>
          <p:nvPr/>
        </p:nvSpPr>
        <p:spPr>
          <a:xfrm>
            <a:off x="1487805" y="71755"/>
            <a:ext cx="8251825" cy="122809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Part I Innovation through history: the ultimate risk-takers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1000"/>
                                        <p:tgtEl>
                                          <p:spTgt spid="121"/>
                                        </p:tgtEl>
                                      </p:cBhvr>
                                    </p:animEffect>
                                    <p:anim calcmode="lin" valueType="num">
                                      <p:cBhvr>
                                        <p:cTn id="13" dur="1000" fill="hold"/>
                                        <p:tgtEl>
                                          <p:spTgt spid="121"/>
                                        </p:tgtEl>
                                        <p:attrNameLst>
                                          <p:attrName>ppt_x</p:attrName>
                                        </p:attrNameLst>
                                      </p:cBhvr>
                                      <p:tavLst>
                                        <p:tav tm="0">
                                          <p:val>
                                            <p:strVal val="#ppt_x"/>
                                          </p:val>
                                        </p:tav>
                                        <p:tav tm="100000">
                                          <p:val>
                                            <p:strVal val="#ppt_x"/>
                                          </p:val>
                                        </p:tav>
                                      </p:tavLst>
                                    </p:anim>
                                    <p:anim calcmode="lin" valueType="num">
                                      <p:cBhvr>
                                        <p:cTn id="14" dur="1000" fill="hold"/>
                                        <p:tgtEl>
                                          <p:spTgt spid="1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121"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72075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2" name="文本框 28"/>
          <p:cNvSpPr txBox="1"/>
          <p:nvPr/>
        </p:nvSpPr>
        <p:spPr>
          <a:xfrm>
            <a:off x="1487805" y="71755"/>
            <a:ext cx="8251825" cy="122809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Part I Innovation through history: the ultimate risk-takers</a:t>
            </a:r>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3</a:t>
            </a:fld>
            <a:endParaRPr lang="en-US" dirty="0">
              <a:solidFill>
                <a:schemeClr val="bg1"/>
              </a:solidFill>
            </a:endParaRPr>
          </a:p>
        </p:txBody>
      </p:sp>
      <p:sp>
        <p:nvSpPr>
          <p:cNvPr id="121" name="TextBox 12"/>
          <p:cNvSpPr txBox="1"/>
          <p:nvPr/>
        </p:nvSpPr>
        <p:spPr>
          <a:xfrm>
            <a:off x="239395" y="2060575"/>
            <a:ext cx="3918585" cy="551180"/>
          </a:xfrm>
          <a:prstGeom prst="rect">
            <a:avLst/>
          </a:prstGeom>
          <a:noFill/>
        </p:spPr>
        <p:txBody>
          <a:bodyPr wrap="square" lIns="121908" tIns="60955" rIns="121908" bIns="60955" rtlCol="0">
            <a:spAutoFit/>
          </a:bodyPr>
          <a:lstStyle/>
          <a:p>
            <a:pPr marL="571500" indent="-571500" algn="l">
              <a:buClrTx/>
              <a:buSzTx/>
              <a:buFont typeface="Wingdings" panose="05000000000000000000" charset="0"/>
              <a:buChar char="u"/>
            </a:pPr>
            <a:r>
              <a:rPr lang="en-US" altLang="zh-CN" sz="2800" b="1" dirty="0">
                <a:solidFill>
                  <a:srgbClr val="FF0000"/>
                </a:solidFill>
                <a:effectLst/>
                <a:latin typeface="微软雅黑" panose="020B0503020204020204" pitchFamily="34" charset="-122"/>
                <a:ea typeface="微软雅黑" panose="020B0503020204020204" pitchFamily="34" charset="-122"/>
              </a:rPr>
              <a:t>U-Shaped</a:t>
            </a:r>
            <a:endParaRPr lang="en-US" altLang="zh-CN" sz="2800" b="1"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cstate="print"/>
          <a:stretch>
            <a:fillRect/>
          </a:stretch>
        </p:blipFill>
        <p:spPr>
          <a:xfrm>
            <a:off x="3869055" y="1299210"/>
            <a:ext cx="8138160" cy="5134610"/>
          </a:xfrm>
          <a:prstGeom prst="rect">
            <a:avLst/>
          </a:prstGeom>
        </p:spPr>
      </p:pic>
      <p:sp>
        <p:nvSpPr>
          <p:cNvPr id="6" name="文本框 5"/>
          <p:cNvSpPr txBox="1"/>
          <p:nvPr/>
        </p:nvSpPr>
        <p:spPr>
          <a:xfrm>
            <a:off x="144780" y="2971165"/>
            <a:ext cx="3724275" cy="2553335"/>
          </a:xfrm>
          <a:prstGeom prst="rect">
            <a:avLst/>
          </a:prstGeom>
          <a:solidFill>
            <a:schemeClr val="tx2">
              <a:lumMod val="20000"/>
              <a:lumOff val="80000"/>
              <a:alpha val="50000"/>
            </a:schemeClr>
          </a:solidFill>
        </p:spPr>
        <p:txBody>
          <a:bodyPr wrap="square" rtlCol="0" anchor="t">
            <a:spAutoFit/>
          </a:bodyPr>
          <a:lstStyle/>
          <a:p>
            <a:pPr indent="0" algn="l">
              <a:buClrTx/>
              <a:buSzTx/>
              <a:buFont typeface="Wingdings" panose="05000000000000000000" charset="0"/>
              <a:buNone/>
            </a:pPr>
            <a:r>
              <a:rPr lang="en-US" altLang="zh-CN" sz="2800" b="1" dirty="0">
                <a:latin typeface="微软雅黑" panose="020B0503020204020204" pitchFamily="34" charset="-122"/>
                <a:ea typeface="微软雅黑" panose="020B0503020204020204" pitchFamily="34" charset="-122"/>
                <a:sym typeface="+mn-ea"/>
              </a:rPr>
              <a:t>individual entrepreneurs</a:t>
            </a:r>
            <a:endParaRPr lang="en-US" altLang="zh-CN" b="1" dirty="0">
              <a:latin typeface="微软雅黑" panose="020B0503020204020204" pitchFamily="34" charset="-122"/>
              <a:ea typeface="微软雅黑" panose="020B0503020204020204" pitchFamily="34" charset="-122"/>
              <a:sym typeface="+mn-ea"/>
            </a:endParaRPr>
          </a:p>
          <a:p>
            <a:pPr indent="0" algn="l">
              <a:buClrTx/>
              <a:buSzTx/>
              <a:buFont typeface="Wingdings" panose="05000000000000000000" charset="0"/>
              <a:buNone/>
            </a:pPr>
            <a:endParaRPr lang="en-US" altLang="zh-CN" b="1" dirty="0">
              <a:latin typeface="微软雅黑" panose="020B0503020204020204" pitchFamily="34" charset="-122"/>
              <a:ea typeface="微软雅黑" panose="020B0503020204020204" pitchFamily="34" charset="-122"/>
            </a:endParaRPr>
          </a:p>
          <a:p>
            <a:pPr indent="0" algn="l">
              <a:buClrTx/>
              <a:buSzTx/>
              <a:buFont typeface="Wingdings" panose="05000000000000000000" charset="0"/>
              <a:buNone/>
            </a:pPr>
            <a:r>
              <a:rPr lang="en-US" altLang="zh-CN" b="1" dirty="0">
                <a:latin typeface="微软雅黑" panose="020B0503020204020204" pitchFamily="34" charset="-122"/>
                <a:ea typeface="微软雅黑" panose="020B0503020204020204" pitchFamily="34" charset="-122"/>
                <a:sym typeface="+mn-ea"/>
              </a:rPr>
              <a:t>       </a:t>
            </a:r>
            <a:r>
              <a:rPr lang="en-US" altLang="zh-CN" sz="28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VS</a:t>
            </a:r>
            <a:endParaRPr lang="en-US" altLang="zh-CN" b="1" dirty="0">
              <a:latin typeface="微软雅黑" panose="020B0503020204020204" pitchFamily="34" charset="-122"/>
              <a:ea typeface="微软雅黑" panose="020B0503020204020204" pitchFamily="34" charset="-122"/>
              <a:sym typeface="+mn-ea"/>
            </a:endParaRPr>
          </a:p>
          <a:p>
            <a:pPr indent="0" algn="l">
              <a:buClrTx/>
              <a:buSzTx/>
              <a:buFont typeface="Wingdings" panose="05000000000000000000" charset="0"/>
              <a:buNone/>
            </a:pPr>
            <a:endParaRPr lang="en-US" altLang="zh-CN" b="1" dirty="0">
              <a:latin typeface="微软雅黑" panose="020B0503020204020204" pitchFamily="34" charset="-122"/>
              <a:ea typeface="微软雅黑" panose="020B0503020204020204" pitchFamily="34" charset="-122"/>
            </a:endParaRPr>
          </a:p>
          <a:p>
            <a:pPr indent="0" algn="l">
              <a:buClrTx/>
              <a:buSzTx/>
              <a:buFont typeface="Wingdings" panose="05000000000000000000" charset="0"/>
              <a:buNone/>
            </a:pPr>
            <a:r>
              <a:rPr lang="en-US" altLang="zh-CN" sz="2800" b="1" dirty="0">
                <a:latin typeface="微软雅黑" panose="020B0503020204020204" pitchFamily="34" charset="-122"/>
                <a:ea typeface="微软雅黑" panose="020B0503020204020204" pitchFamily="34" charset="-122"/>
                <a:sym typeface="+mn-ea"/>
              </a:rPr>
              <a:t>     large corporate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fade">
                                      <p:cBhvr>
                                        <p:cTn id="16" dur="1000"/>
                                        <p:tgtEl>
                                          <p:spTgt spid="121"/>
                                        </p:tgtEl>
                                      </p:cBhvr>
                                    </p:animEffect>
                                    <p:anim calcmode="lin" valueType="num">
                                      <p:cBhvr>
                                        <p:cTn id="17" dur="1000" fill="hold"/>
                                        <p:tgtEl>
                                          <p:spTgt spid="121"/>
                                        </p:tgtEl>
                                        <p:attrNameLst>
                                          <p:attrName>ppt_x</p:attrName>
                                        </p:attrNameLst>
                                      </p:cBhvr>
                                      <p:tavLst>
                                        <p:tav tm="0">
                                          <p:val>
                                            <p:strVal val="#ppt_x"/>
                                          </p:val>
                                        </p:tav>
                                        <p:tav tm="100000">
                                          <p:val>
                                            <p:strVal val="#ppt_x"/>
                                          </p:val>
                                        </p:tav>
                                      </p:tavLst>
                                    </p:anim>
                                    <p:anim calcmode="lin" valueType="num">
                                      <p:cBhvr>
                                        <p:cTn id="18"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1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72075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2" name="文本框 28"/>
          <p:cNvSpPr txBox="1"/>
          <p:nvPr/>
        </p:nvSpPr>
        <p:spPr>
          <a:xfrm>
            <a:off x="1487805" y="71755"/>
            <a:ext cx="8251825" cy="122809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Part II The historical record: the growth of total factor productivity</a:t>
            </a:r>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4</a:t>
            </a:fld>
            <a:endParaRPr lang="en-US" dirty="0">
              <a:solidFill>
                <a:schemeClr val="bg1"/>
              </a:solidFill>
            </a:endParaRPr>
          </a:p>
        </p:txBody>
      </p:sp>
      <p:sp>
        <p:nvSpPr>
          <p:cNvPr id="121" name="TextBox 12"/>
          <p:cNvSpPr txBox="1"/>
          <p:nvPr/>
        </p:nvSpPr>
        <p:spPr>
          <a:xfrm>
            <a:off x="-33020" y="1634490"/>
            <a:ext cx="5034915" cy="4429125"/>
          </a:xfrm>
          <a:prstGeom prst="rect">
            <a:avLst/>
          </a:prstGeom>
          <a:noFill/>
        </p:spPr>
        <p:txBody>
          <a:bodyPr wrap="square" lIns="121908" tIns="60955" rIns="121908" bIns="60955" rtlCol="0">
            <a:spAutoFit/>
          </a:bodyPr>
          <a:lstStyle/>
          <a:p>
            <a:pPr marL="571500" indent="-571500" algn="l">
              <a:buClrTx/>
              <a:buSzTx/>
              <a:buFont typeface="Wingdings" panose="05000000000000000000" charset="0"/>
              <a:buChar char="u"/>
            </a:pPr>
            <a:r>
              <a:rPr lang="en-US" altLang="zh-CN" sz="2800" b="1" dirty="0">
                <a:solidFill>
                  <a:schemeClr val="tx1"/>
                </a:solidFill>
                <a:effectLst/>
                <a:latin typeface="微软雅黑" panose="020B0503020204020204" pitchFamily="34" charset="-122"/>
                <a:ea typeface="微软雅黑" panose="020B0503020204020204" pitchFamily="34" charset="-122"/>
              </a:rPr>
              <a:t>The great surge in the level of TFP was achieved primarily between 1920 and 1970 ( IR #2)</a:t>
            </a:r>
          </a:p>
          <a:p>
            <a:pPr marL="571500" indent="-571500" algn="l">
              <a:buClrTx/>
              <a:buSzTx/>
              <a:buFont typeface="Wingdings" panose="05000000000000000000" charset="0"/>
              <a:buChar char="u"/>
            </a:pPr>
            <a:endParaRPr lang="en-US" altLang="zh-CN" sz="2800" b="1" dirty="0">
              <a:solidFill>
                <a:schemeClr val="tx1"/>
              </a:solidFill>
              <a:effectLst/>
              <a:latin typeface="微软雅黑" panose="020B0503020204020204" pitchFamily="34" charset="-122"/>
              <a:ea typeface="微软雅黑" panose="020B0503020204020204" pitchFamily="34" charset="-122"/>
            </a:endParaRPr>
          </a:p>
          <a:p>
            <a:pPr marL="571500" indent="-571500" algn="l">
              <a:buClrTx/>
              <a:buSzTx/>
              <a:buFont typeface="Wingdings" panose="05000000000000000000" charset="0"/>
              <a:buChar char="u"/>
            </a:pPr>
            <a:r>
              <a:rPr lang="en-US" altLang="zh-CN" sz="2800" b="1" dirty="0">
                <a:solidFill>
                  <a:schemeClr val="tx1"/>
                </a:solidFill>
                <a:effectLst/>
                <a:latin typeface="微软雅黑" panose="020B0503020204020204" pitchFamily="34" charset="-122"/>
                <a:ea typeface="微软雅黑" panose="020B0503020204020204" pitchFamily="34" charset="-122"/>
              </a:rPr>
              <a:t>The brief revival of TFP growth in 1994-2004 reflect the contribution of IR #3 </a:t>
            </a:r>
          </a:p>
        </p:txBody>
      </p:sp>
      <p:sp>
        <p:nvSpPr>
          <p:cNvPr id="3" name="圆角矩形 2"/>
          <p:cNvSpPr/>
          <p:nvPr/>
        </p:nvSpPr>
        <p:spPr>
          <a:xfrm>
            <a:off x="9739630" y="3721100"/>
            <a:ext cx="506730" cy="760095"/>
          </a:xfrm>
          <a:prstGeom prst="roundRect">
            <a:avLst/>
          </a:prstGeom>
          <a:noFill/>
          <a:ln>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0607675" y="3392805"/>
            <a:ext cx="506730" cy="760095"/>
          </a:xfrm>
          <a:prstGeom prst="roundRect">
            <a:avLst/>
          </a:prstGeom>
          <a:noFill/>
          <a:ln>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stretch>
            <a:fillRect/>
          </a:stretch>
        </p:blipFill>
        <p:spPr>
          <a:xfrm>
            <a:off x="5020945" y="1287145"/>
            <a:ext cx="6865620" cy="5175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fade">
                                      <p:cBhvr>
                                        <p:cTn id="16" dur="1000"/>
                                        <p:tgtEl>
                                          <p:spTgt spid="121"/>
                                        </p:tgtEl>
                                      </p:cBhvr>
                                    </p:animEffect>
                                    <p:anim calcmode="lin" valueType="num">
                                      <p:cBhvr>
                                        <p:cTn id="17" dur="1000" fill="hold"/>
                                        <p:tgtEl>
                                          <p:spTgt spid="121"/>
                                        </p:tgtEl>
                                        <p:attrNameLst>
                                          <p:attrName>ppt_x</p:attrName>
                                        </p:attrNameLst>
                                      </p:cBhvr>
                                      <p:tavLst>
                                        <p:tav tm="0">
                                          <p:val>
                                            <p:strVal val="#ppt_x"/>
                                          </p:val>
                                        </p:tav>
                                        <p:tav tm="100000">
                                          <p:val>
                                            <p:strVal val="#ppt_x"/>
                                          </p:val>
                                        </p:tav>
                                      </p:tavLst>
                                    </p:anim>
                                    <p:anim calcmode="lin" valueType="num">
                                      <p:cBhvr>
                                        <p:cTn id="18"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bldLvl="0" animBg="1"/>
      <p:bldP spid="1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3"/>
          <p:cNvGrpSpPr/>
          <p:nvPr/>
        </p:nvGrpSpPr>
        <p:grpSpPr bwMode="auto">
          <a:xfrm>
            <a:off x="1007437" y="1412778"/>
            <a:ext cx="10488084" cy="4195233"/>
            <a:chOff x="460" y="1187"/>
            <a:chExt cx="4955" cy="1982"/>
          </a:xfrm>
          <a:solidFill>
            <a:schemeClr val="bg1">
              <a:lumMod val="85000"/>
              <a:alpha val="50000"/>
            </a:schemeClr>
          </a:solidFill>
        </p:grpSpPr>
        <p:sp>
          <p:nvSpPr>
            <p:cNvPr id="142"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3"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4"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5"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6"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7"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8"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9"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0"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1"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2"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3"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4"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5"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6"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7"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8"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9"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0"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1"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2"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3"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4"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5"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77"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6"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64231"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369349"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239350"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128" name="标题 24"/>
          <p:cNvSpPr txBox="1"/>
          <p:nvPr/>
        </p:nvSpPr>
        <p:spPr bwMode="auto">
          <a:xfrm>
            <a:off x="2349860" y="521562"/>
            <a:ext cx="2883443" cy="132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5" rIns="121908" bIns="60955"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endParaRPr lang="en-US" altLang="zh-CN" sz="4800" b="1" dirty="0">
              <a:solidFill>
                <a:schemeClr val="bg1">
                  <a:lumMod val="50000"/>
                </a:schemeClr>
              </a:solidFill>
              <a:latin typeface="微软雅黑" panose="020B0503020204020204" pitchFamily="34" charset="-122"/>
              <a:ea typeface="微软雅黑" panose="020B0503020204020204" pitchFamily="34" charset="-122"/>
            </a:endParaRPr>
          </a:p>
          <a:p>
            <a:pPr algn="l" eaLnBrk="1" fontAlgn="auto" hangingPunct="1">
              <a:spcAft>
                <a:spcPts val="0"/>
              </a:spcAft>
              <a:defRPr/>
            </a:pPr>
            <a:r>
              <a:rPr lang="zh-CN" altLang="en-US" sz="4800" b="1" dirty="0" smtClean="0">
                <a:solidFill>
                  <a:schemeClr val="bg1">
                    <a:lumMod val="50000"/>
                  </a:schemeClr>
                </a:solidFill>
                <a:latin typeface="微软雅黑" panose="020B0503020204020204" pitchFamily="34" charset="-122"/>
                <a:ea typeface="微软雅黑" panose="020B0503020204020204" pitchFamily="34" charset="-122"/>
              </a:rPr>
              <a:t> </a:t>
            </a:r>
            <a:r>
              <a:rPr lang="en-US" altLang="zh-CN" sz="3200" b="1" dirty="0" smtClean="0">
                <a:latin typeface="微软雅黑" panose="020B0503020204020204" pitchFamily="34" charset="-122"/>
                <a:ea typeface="微软雅黑" panose="020B0503020204020204" pitchFamily="34" charset="-122"/>
              </a:rPr>
              <a:t>UESTIONS</a:t>
            </a:r>
            <a:endParaRPr lang="zh-CN" altLang="en-US" sz="3200" b="1" dirty="0">
              <a:latin typeface="微软雅黑" panose="020B0503020204020204" pitchFamily="34" charset="-122"/>
              <a:ea typeface="微软雅黑" panose="020B0503020204020204" pitchFamily="34" charset="-122"/>
            </a:endParaRPr>
          </a:p>
        </p:txBody>
      </p:sp>
      <p:sp>
        <p:nvSpPr>
          <p:cNvPr id="129" name="矩形​​ 9"/>
          <p:cNvSpPr/>
          <p:nvPr/>
        </p:nvSpPr>
        <p:spPr>
          <a:xfrm>
            <a:off x="1862455" y="2127250"/>
            <a:ext cx="9932670" cy="125920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a:defRPr/>
            </a:pPr>
            <a:endParaRPr lang="zh-CN" altLang="en-US" sz="3200">
              <a:solidFill>
                <a:prstClr val="white"/>
              </a:solidFill>
            </a:endParaRPr>
          </a:p>
        </p:txBody>
      </p:sp>
      <p:sp>
        <p:nvSpPr>
          <p:cNvPr id="133" name="TextBox 132"/>
          <p:cNvSpPr txBox="1"/>
          <p:nvPr/>
        </p:nvSpPr>
        <p:spPr>
          <a:xfrm>
            <a:off x="1863090" y="2314575"/>
            <a:ext cx="9932035" cy="859155"/>
          </a:xfrm>
          <a:prstGeom prst="rect">
            <a:avLst/>
          </a:prstGeom>
          <a:noFill/>
        </p:spPr>
        <p:txBody>
          <a:bodyPr wrap="square" lIns="121908" tIns="60955" rIns="121908" bIns="60955">
            <a:spAutoFit/>
          </a:bodyPr>
          <a:lstStyle/>
          <a:p>
            <a:r>
              <a:rPr kumimoji="1" lang="en-US" altLang="zh-CN" b="1" dirty="0">
                <a:solidFill>
                  <a:schemeClr val="tx1"/>
                </a:solidFill>
                <a:latin typeface="微软雅黑" panose="020B0503020204020204" pitchFamily="34" charset="-122"/>
                <a:ea typeface="微软雅黑" panose="020B0503020204020204" pitchFamily="34" charset="-122"/>
              </a:rPr>
              <a:t>Why was the main effect of IR #3 on TFP so short-lived that is duration was limited to the 1994-2004 decade?</a:t>
            </a:r>
          </a:p>
        </p:txBody>
      </p:sp>
      <p:grpSp>
        <p:nvGrpSpPr>
          <p:cNvPr id="137" name="组合 14"/>
          <p:cNvGrpSpPr/>
          <p:nvPr/>
        </p:nvGrpSpPr>
        <p:grpSpPr>
          <a:xfrm>
            <a:off x="652780" y="2220595"/>
            <a:ext cx="1116330" cy="1228725"/>
            <a:chOff x="1301674" y="1454241"/>
            <a:chExt cx="730541" cy="738363"/>
          </a:xfrm>
        </p:grpSpPr>
        <p:sp>
          <p:nvSpPr>
            <p:cNvPr id="138" name="矩形​​ 3"/>
            <p:cNvSpPr/>
            <p:nvPr/>
          </p:nvSpPr>
          <p:spPr>
            <a:xfrm>
              <a:off x="1301674" y="1454241"/>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139" name="TextBox 17"/>
            <p:cNvSpPr txBox="1">
              <a:spLocks noChangeArrowheads="1"/>
            </p:cNvSpPr>
            <p:nvPr/>
          </p:nvSpPr>
          <p:spPr bwMode="auto">
            <a:xfrm>
              <a:off x="1483377" y="1543048"/>
              <a:ext cx="366927" cy="44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265" dirty="0">
                  <a:solidFill>
                    <a:prstClr val="white"/>
                  </a:solidFill>
                  <a:latin typeface="Arial Unicode MS" pitchFamily="34" charset="-122"/>
                  <a:ea typeface="Arial Unicode MS" pitchFamily="34" charset="-122"/>
                  <a:cs typeface="Arial Unicode MS" pitchFamily="34" charset="-122"/>
                </a:rPr>
                <a:t>1</a:t>
              </a:r>
              <a:endParaRPr lang="zh-CN" altLang="en-US" sz="4265" dirty="0">
                <a:solidFill>
                  <a:prstClr val="white"/>
                </a:solidFill>
                <a:latin typeface="Arial Unicode MS" pitchFamily="34" charset="-122"/>
                <a:ea typeface="Arial Unicode MS" pitchFamily="34" charset="-122"/>
                <a:cs typeface="Arial Unicode MS" pitchFamily="34" charset="-122"/>
              </a:endParaRPr>
            </a:p>
          </p:txBody>
        </p:sp>
      </p:grpSp>
      <p:sp>
        <p:nvSpPr>
          <p:cNvPr id="140" name="标题 24"/>
          <p:cNvSpPr txBox="1"/>
          <p:nvPr/>
        </p:nvSpPr>
        <p:spPr bwMode="auto">
          <a:xfrm>
            <a:off x="1369004" y="853110"/>
            <a:ext cx="894281"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5" rIns="121908" bIns="60955"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r>
              <a:rPr lang="en-US" altLang="zh-CN" sz="10665" dirty="0">
                <a:latin typeface="微软雅黑" panose="020B0503020204020204" pitchFamily="34" charset="-122"/>
                <a:ea typeface="微软雅黑" panose="020B0503020204020204" pitchFamily="34" charset="-122"/>
              </a:rPr>
              <a:t>Q</a:t>
            </a:r>
            <a:endParaRPr lang="zh-CN" altLang="en-US" sz="10665" dirty="0">
              <a:latin typeface="微软雅黑" panose="020B0503020204020204" pitchFamily="34" charset="-122"/>
              <a:ea typeface="微软雅黑" panose="020B0503020204020204" pitchFamily="34" charset="-122"/>
            </a:endParaRPr>
          </a:p>
        </p:txBody>
      </p:sp>
      <p:sp>
        <p:nvSpPr>
          <p:cNvPr id="250" name="灯片编号占位符 4"/>
          <p:cNvSpPr>
            <a:spLocks noGrp="1"/>
          </p:cNvSpPr>
          <p:nvPr>
            <p:ph type="sldNum" sz="quarter" idx="12"/>
          </p:nvPr>
        </p:nvSpPr>
        <p:spPr>
          <a:xfrm>
            <a:off x="9162954" y="6498037"/>
            <a:ext cx="2844800" cy="365125"/>
          </a:xfrm>
        </p:spPr>
        <p:txBody>
          <a:bodyPr/>
          <a:lstStyle/>
          <a:p>
            <a:r>
              <a:rPr lang="en-US" dirty="0" smtClean="0">
                <a:solidFill>
                  <a:schemeClr val="bg1"/>
                </a:solidFill>
              </a:rPr>
              <a:t>2</a:t>
            </a:r>
            <a:endParaRPr lang="en-US" dirty="0">
              <a:solidFill>
                <a:schemeClr val="bg1"/>
              </a:solidFill>
            </a:endParaRPr>
          </a:p>
        </p:txBody>
      </p:sp>
      <p:sp>
        <p:nvSpPr>
          <p:cNvPr id="2" name="矩形​​ 9"/>
          <p:cNvSpPr/>
          <p:nvPr/>
        </p:nvSpPr>
        <p:spPr>
          <a:xfrm>
            <a:off x="1863090" y="3500755"/>
            <a:ext cx="9932035" cy="125920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a:defRPr/>
            </a:pPr>
            <a:endParaRPr lang="zh-CN" altLang="en-US" sz="3200">
              <a:solidFill>
                <a:prstClr val="white"/>
              </a:solidFill>
            </a:endParaRPr>
          </a:p>
        </p:txBody>
      </p:sp>
      <p:sp>
        <p:nvSpPr>
          <p:cNvPr id="3" name="TextBox 132"/>
          <p:cNvSpPr txBox="1"/>
          <p:nvPr/>
        </p:nvSpPr>
        <p:spPr>
          <a:xfrm>
            <a:off x="1863090" y="3688080"/>
            <a:ext cx="9932035" cy="859155"/>
          </a:xfrm>
          <a:prstGeom prst="rect">
            <a:avLst/>
          </a:prstGeom>
          <a:noFill/>
        </p:spPr>
        <p:txBody>
          <a:bodyPr wrap="square" lIns="121908" tIns="60955" rIns="121908" bIns="60955">
            <a:spAutoFit/>
          </a:bodyPr>
          <a:lstStyle/>
          <a:p>
            <a:r>
              <a:rPr kumimoji="1" lang="en-US" altLang="zh-CN" b="1" dirty="0">
                <a:solidFill>
                  <a:schemeClr val="tx1"/>
                </a:solidFill>
                <a:latin typeface="微软雅黑" panose="020B0503020204020204" pitchFamily="34" charset="-122"/>
                <a:ea typeface="微软雅黑" panose="020B0503020204020204" pitchFamily="34" charset="-122"/>
              </a:rPr>
              <a:t>Why was the TFP growth so slow in the most recent 2004-2014 decade?</a:t>
            </a:r>
          </a:p>
        </p:txBody>
      </p:sp>
      <p:grpSp>
        <p:nvGrpSpPr>
          <p:cNvPr id="4" name="组合 14"/>
          <p:cNvGrpSpPr/>
          <p:nvPr/>
        </p:nvGrpSpPr>
        <p:grpSpPr>
          <a:xfrm>
            <a:off x="652780" y="3594100"/>
            <a:ext cx="1116330" cy="1228725"/>
            <a:chOff x="1301674" y="1454241"/>
            <a:chExt cx="730541" cy="738363"/>
          </a:xfrm>
        </p:grpSpPr>
        <p:sp>
          <p:nvSpPr>
            <p:cNvPr id="5" name="矩形​​ 3"/>
            <p:cNvSpPr/>
            <p:nvPr/>
          </p:nvSpPr>
          <p:spPr>
            <a:xfrm>
              <a:off x="1301674" y="1454241"/>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6" name="TextBox 17"/>
            <p:cNvSpPr txBox="1">
              <a:spLocks noChangeArrowheads="1"/>
            </p:cNvSpPr>
            <p:nvPr/>
          </p:nvSpPr>
          <p:spPr bwMode="auto">
            <a:xfrm>
              <a:off x="1483377" y="1543048"/>
              <a:ext cx="366927" cy="44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265" dirty="0">
                  <a:solidFill>
                    <a:prstClr val="white"/>
                  </a:solidFill>
                  <a:latin typeface="Arial Unicode MS" pitchFamily="34" charset="-122"/>
                  <a:ea typeface="Arial Unicode MS" pitchFamily="34" charset="-122"/>
                  <a:cs typeface="Arial Unicode MS" pitchFamily="34" charset="-122"/>
                </a:rPr>
                <a:t>2</a:t>
              </a:r>
              <a:endParaRPr lang="zh-CN" altLang="en-US" sz="4265" dirty="0">
                <a:solidFill>
                  <a:prstClr val="white"/>
                </a:solidFill>
                <a:latin typeface="Arial Unicode MS" pitchFamily="34" charset="-122"/>
                <a:ea typeface="Arial Unicode MS" pitchFamily="34" charset="-122"/>
                <a:cs typeface="Arial Unicode MS" pitchFamily="34" charset="-122"/>
              </a:endParaRPr>
            </a:p>
          </p:txBody>
        </p:sp>
      </p:grpSp>
      <p:sp>
        <p:nvSpPr>
          <p:cNvPr id="8" name="矩形​​ 9"/>
          <p:cNvSpPr/>
          <p:nvPr/>
        </p:nvSpPr>
        <p:spPr>
          <a:xfrm>
            <a:off x="1863090" y="4921250"/>
            <a:ext cx="9932035" cy="141478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a:defRPr/>
            </a:pPr>
            <a:endParaRPr lang="zh-CN" altLang="en-US" sz="3200">
              <a:solidFill>
                <a:prstClr val="white"/>
              </a:solidFill>
            </a:endParaRPr>
          </a:p>
        </p:txBody>
      </p:sp>
      <p:sp>
        <p:nvSpPr>
          <p:cNvPr id="9" name="TextBox 132"/>
          <p:cNvSpPr txBox="1"/>
          <p:nvPr/>
        </p:nvSpPr>
        <p:spPr>
          <a:xfrm>
            <a:off x="1863090" y="5108575"/>
            <a:ext cx="9932035" cy="1228090"/>
          </a:xfrm>
          <a:prstGeom prst="rect">
            <a:avLst/>
          </a:prstGeom>
          <a:noFill/>
        </p:spPr>
        <p:txBody>
          <a:bodyPr wrap="square" lIns="121908" tIns="60955" rIns="121908" bIns="60955">
            <a:spAutoFit/>
          </a:bodyPr>
          <a:lstStyle/>
          <a:p>
            <a:r>
              <a:rPr kumimoji="1" lang="en-US" altLang="zh-CN" b="1" dirty="0">
                <a:solidFill>
                  <a:schemeClr val="tx1"/>
                </a:solidFill>
                <a:latin typeface="微软雅黑" panose="020B0503020204020204" pitchFamily="34" charset="-122"/>
                <a:ea typeface="微软雅黑" panose="020B0503020204020204" pitchFamily="34" charset="-122"/>
              </a:rPr>
              <a:t>What are the implications of slow recent TFP growth for the future evolution of TFP and labor productivity the next quarter century?</a:t>
            </a:r>
          </a:p>
        </p:txBody>
      </p:sp>
      <p:grpSp>
        <p:nvGrpSpPr>
          <p:cNvPr id="10" name="组合 14"/>
          <p:cNvGrpSpPr/>
          <p:nvPr/>
        </p:nvGrpSpPr>
        <p:grpSpPr>
          <a:xfrm>
            <a:off x="652780" y="5014595"/>
            <a:ext cx="1116330" cy="1228725"/>
            <a:chOff x="1301674" y="1454241"/>
            <a:chExt cx="730541" cy="738363"/>
          </a:xfrm>
        </p:grpSpPr>
        <p:sp>
          <p:nvSpPr>
            <p:cNvPr id="11" name="矩形​​ 3"/>
            <p:cNvSpPr/>
            <p:nvPr/>
          </p:nvSpPr>
          <p:spPr>
            <a:xfrm>
              <a:off x="1301674" y="1454241"/>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12" name="TextBox 17"/>
            <p:cNvSpPr txBox="1">
              <a:spLocks noChangeArrowheads="1"/>
            </p:cNvSpPr>
            <p:nvPr/>
          </p:nvSpPr>
          <p:spPr bwMode="auto">
            <a:xfrm>
              <a:off x="1483377" y="1543048"/>
              <a:ext cx="366927" cy="44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265" dirty="0">
                  <a:solidFill>
                    <a:prstClr val="white"/>
                  </a:solidFill>
                  <a:latin typeface="Arial Unicode MS" pitchFamily="34" charset="-122"/>
                  <a:ea typeface="Arial Unicode MS" pitchFamily="34" charset="-122"/>
                  <a:cs typeface="Arial Unicode MS" pitchFamily="34" charset="-122"/>
                </a:rPr>
                <a:t>3</a:t>
              </a:r>
              <a:endParaRPr lang="zh-CN" altLang="en-US" sz="4265" dirty="0">
                <a:solidFill>
                  <a:prstClr val="white"/>
                </a:solidFill>
                <a:latin typeface="Arial Unicode MS" pitchFamily="34" charset="-122"/>
                <a:ea typeface="Arial Unicode MS" pitchFamily="34" charset="-122"/>
                <a:cs typeface="Arial Unicode MS"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wipe(left)">
                                      <p:cBhvr>
                                        <p:cTn id="11" dur="500"/>
                                        <p:tgtEl>
                                          <p:spTgt spid="128"/>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137"/>
                                        </p:tgtEl>
                                        <p:attrNameLst>
                                          <p:attrName>style.visibility</p:attrName>
                                        </p:attrNameLst>
                                      </p:cBhvr>
                                      <p:to>
                                        <p:strVal val="visible"/>
                                      </p:to>
                                    </p:set>
                                    <p:anim calcmode="lin" valueType="num">
                                      <p:cBhvr additive="base">
                                        <p:cTn id="15" dur="500"/>
                                        <p:tgtEl>
                                          <p:spTgt spid="137"/>
                                        </p:tgtEl>
                                        <p:attrNameLst>
                                          <p:attrName>ppt_x</p:attrName>
                                        </p:attrNameLst>
                                      </p:cBhvr>
                                      <p:tavLst>
                                        <p:tav tm="0">
                                          <p:val>
                                            <p:strVal val="#ppt_x-#ppt_w*1.125000"/>
                                          </p:val>
                                        </p:tav>
                                        <p:tav tm="100000">
                                          <p:val>
                                            <p:strVal val="#ppt_x"/>
                                          </p:val>
                                        </p:tav>
                                      </p:tavLst>
                                    </p:anim>
                                    <p:animEffect transition="in" filter="wipe(right)">
                                      <p:cBhvr>
                                        <p:cTn id="16" dur="500"/>
                                        <p:tgtEl>
                                          <p:spTgt spid="137"/>
                                        </p:tgtEl>
                                      </p:cBhvr>
                                    </p:animEffect>
                                  </p:childTnLst>
                                </p:cTn>
                              </p:par>
                              <p:par>
                                <p:cTn id="17" presetID="12" presetClass="entr" presetSubtype="2" fill="hold" grpId="0" nodeType="withEffect">
                                  <p:stCondLst>
                                    <p:cond delay="75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500"/>
                                        <p:tgtEl>
                                          <p:spTgt spid="129"/>
                                        </p:tgtEl>
                                        <p:attrNameLst>
                                          <p:attrName>ppt_x</p:attrName>
                                        </p:attrNameLst>
                                      </p:cBhvr>
                                      <p:tavLst>
                                        <p:tav tm="0">
                                          <p:val>
                                            <p:strVal val="#ppt_x+#ppt_w*1.125000"/>
                                          </p:val>
                                        </p:tav>
                                        <p:tav tm="100000">
                                          <p:val>
                                            <p:strVal val="#ppt_x"/>
                                          </p:val>
                                        </p:tav>
                                      </p:tavLst>
                                    </p:anim>
                                    <p:animEffect transition="in" filter="wipe(left)">
                                      <p:cBhvr>
                                        <p:cTn id="20" dur="500"/>
                                        <p:tgtEl>
                                          <p:spTgt spid="129"/>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fade">
                                      <p:cBhvr>
                                        <p:cTn id="24" dur="500"/>
                                        <p:tgtEl>
                                          <p:spTgt spid="133"/>
                                        </p:tgtEl>
                                      </p:cBhvr>
                                    </p:animEffect>
                                    <p:anim calcmode="lin" valueType="num">
                                      <p:cBhvr>
                                        <p:cTn id="25" dur="500" fill="hold"/>
                                        <p:tgtEl>
                                          <p:spTgt spid="133"/>
                                        </p:tgtEl>
                                        <p:attrNameLst>
                                          <p:attrName>ppt_x</p:attrName>
                                        </p:attrNameLst>
                                      </p:cBhvr>
                                      <p:tavLst>
                                        <p:tav tm="0">
                                          <p:val>
                                            <p:strVal val="#ppt_x"/>
                                          </p:val>
                                        </p:tav>
                                        <p:tav tm="100000">
                                          <p:val>
                                            <p:strVal val="#ppt_x"/>
                                          </p:val>
                                        </p:tav>
                                      </p:tavLst>
                                    </p:anim>
                                    <p:anim calcmode="lin" valueType="num">
                                      <p:cBhvr>
                                        <p:cTn id="26" dur="500" fill="hold"/>
                                        <p:tgtEl>
                                          <p:spTgt spid="133"/>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p:tgtEl>
                                          <p:spTgt spid="4"/>
                                        </p:tgtEl>
                                        <p:attrNameLst>
                                          <p:attrName>ppt_x</p:attrName>
                                        </p:attrNameLst>
                                      </p:cBhvr>
                                      <p:tavLst>
                                        <p:tav tm="0">
                                          <p:val>
                                            <p:strVal val="#ppt_x-#ppt_w*1.125000"/>
                                          </p:val>
                                        </p:tav>
                                        <p:tav tm="100000">
                                          <p:val>
                                            <p:strVal val="#ppt_x"/>
                                          </p:val>
                                        </p:tav>
                                      </p:tavLst>
                                    </p:anim>
                                    <p:animEffect transition="in" filter="wipe(right)">
                                      <p:cBhvr>
                                        <p:cTn id="31" dur="500"/>
                                        <p:tgtEl>
                                          <p:spTgt spid="4"/>
                                        </p:tgtEl>
                                      </p:cBhvr>
                                    </p:animEffect>
                                  </p:childTnLst>
                                </p:cTn>
                              </p:par>
                              <p:par>
                                <p:cTn id="32" presetID="12" presetClass="entr" presetSubtype="2" fill="hold" grpId="0" nodeType="withEffect">
                                  <p:stCondLst>
                                    <p:cond delay="75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p:tgtEl>
                                          <p:spTgt spid="2"/>
                                        </p:tgtEl>
                                        <p:attrNameLst>
                                          <p:attrName>ppt_x</p:attrName>
                                        </p:attrNameLst>
                                      </p:cBhvr>
                                      <p:tavLst>
                                        <p:tav tm="0">
                                          <p:val>
                                            <p:strVal val="#ppt_x+#ppt_w*1.125000"/>
                                          </p:val>
                                        </p:tav>
                                        <p:tav tm="100000">
                                          <p:val>
                                            <p:strVal val="#ppt_x"/>
                                          </p:val>
                                        </p:tav>
                                      </p:tavLst>
                                    </p:anim>
                                    <p:animEffect transition="in" filter="wipe(left)">
                                      <p:cBhvr>
                                        <p:cTn id="35" dur="500"/>
                                        <p:tgtEl>
                                          <p:spTgt spid="2"/>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anim calcmode="lin" valueType="num">
                                      <p:cBhvr>
                                        <p:cTn id="40" dur="500" fill="hold"/>
                                        <p:tgtEl>
                                          <p:spTgt spid="3"/>
                                        </p:tgtEl>
                                        <p:attrNameLst>
                                          <p:attrName>ppt_x</p:attrName>
                                        </p:attrNameLst>
                                      </p:cBhvr>
                                      <p:tavLst>
                                        <p:tav tm="0">
                                          <p:val>
                                            <p:strVal val="#ppt_x"/>
                                          </p:val>
                                        </p:tav>
                                        <p:tav tm="100000">
                                          <p:val>
                                            <p:strVal val="#ppt_x"/>
                                          </p:val>
                                        </p:tav>
                                      </p:tavLst>
                                    </p:anim>
                                    <p:anim calcmode="lin" valueType="num">
                                      <p:cBhvr>
                                        <p:cTn id="41" dur="500" fill="hold"/>
                                        <p:tgtEl>
                                          <p:spTgt spid="3"/>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1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p:tgtEl>
                                          <p:spTgt spid="10"/>
                                        </p:tgtEl>
                                        <p:attrNameLst>
                                          <p:attrName>ppt_x</p:attrName>
                                        </p:attrNameLst>
                                      </p:cBhvr>
                                      <p:tavLst>
                                        <p:tav tm="0">
                                          <p:val>
                                            <p:strVal val="#ppt_x-#ppt_w*1.125000"/>
                                          </p:val>
                                        </p:tav>
                                        <p:tav tm="100000">
                                          <p:val>
                                            <p:strVal val="#ppt_x"/>
                                          </p:val>
                                        </p:tav>
                                      </p:tavLst>
                                    </p:anim>
                                    <p:animEffect transition="in" filter="wipe(right)">
                                      <p:cBhvr>
                                        <p:cTn id="46" dur="500"/>
                                        <p:tgtEl>
                                          <p:spTgt spid="10"/>
                                        </p:tgtEl>
                                      </p:cBhvr>
                                    </p:animEffect>
                                  </p:childTnLst>
                                </p:cTn>
                              </p:par>
                              <p:par>
                                <p:cTn id="47" presetID="12" presetClass="entr" presetSubtype="2" fill="hold" grpId="0" nodeType="withEffect">
                                  <p:stCondLst>
                                    <p:cond delay="75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p:tgtEl>
                                          <p:spTgt spid="8"/>
                                        </p:tgtEl>
                                        <p:attrNameLst>
                                          <p:attrName>ppt_x</p:attrName>
                                        </p:attrNameLst>
                                      </p:cBhvr>
                                      <p:tavLst>
                                        <p:tav tm="0">
                                          <p:val>
                                            <p:strVal val="#ppt_x+#ppt_w*1.125000"/>
                                          </p:val>
                                        </p:tav>
                                        <p:tav tm="100000">
                                          <p:val>
                                            <p:strVal val="#ppt_x"/>
                                          </p:val>
                                        </p:tav>
                                      </p:tavLst>
                                    </p:anim>
                                    <p:animEffect transition="in" filter="wipe(left)">
                                      <p:cBhvr>
                                        <p:cTn id="50" dur="500"/>
                                        <p:tgtEl>
                                          <p:spTgt spid="8"/>
                                        </p:tgtEl>
                                      </p:cBhvr>
                                    </p:animEffect>
                                  </p:childTnLst>
                                </p:cTn>
                              </p:par>
                            </p:childTnLst>
                          </p:cTn>
                        </p:par>
                        <p:par>
                          <p:cTn id="51" fill="hold">
                            <p:stCondLst>
                              <p:cond delay="3500"/>
                            </p:stCondLst>
                            <p:childTnLst>
                              <p:par>
                                <p:cTn id="52" presetID="42"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anim calcmode="lin" valueType="num">
                                      <p:cBhvr>
                                        <p:cTn id="55" dur="500" fill="hold"/>
                                        <p:tgtEl>
                                          <p:spTgt spid="9"/>
                                        </p:tgtEl>
                                        <p:attrNameLst>
                                          <p:attrName>ppt_x</p:attrName>
                                        </p:attrNameLst>
                                      </p:cBhvr>
                                      <p:tavLst>
                                        <p:tav tm="0">
                                          <p:val>
                                            <p:strVal val="#ppt_x"/>
                                          </p:val>
                                        </p:tav>
                                        <p:tav tm="100000">
                                          <p:val>
                                            <p:strVal val="#ppt_x"/>
                                          </p:val>
                                        </p:tav>
                                      </p:tavLst>
                                    </p:anim>
                                    <p:anim calcmode="lin" valueType="num">
                                      <p:cBhvr>
                                        <p:cTn id="56"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bldLvl="0" animBg="1"/>
      <p:bldP spid="133" grpId="0"/>
      <p:bldP spid="140" grpId="0"/>
      <p:bldP spid="2" grpId="0" bldLvl="0" animBg="1"/>
      <p:bldP spid="3" grpId="0"/>
      <p:bldP spid="8" grpId="0" bldLvl="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904696" y="1811557"/>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6</a:t>
            </a:fld>
            <a:endParaRPr lang="en-US" dirty="0">
              <a:solidFill>
                <a:schemeClr val="bg1"/>
              </a:solidFill>
            </a:endParaRPr>
          </a:p>
        </p:txBody>
      </p:sp>
      <p:sp>
        <p:nvSpPr>
          <p:cNvPr id="2" name="文本框 28"/>
          <p:cNvSpPr txBox="1"/>
          <p:nvPr/>
        </p:nvSpPr>
        <p:spPr>
          <a:xfrm>
            <a:off x="1487805" y="71755"/>
            <a:ext cx="8251825" cy="122809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Part III Achievement to date of the third industrial revolution</a:t>
            </a:r>
          </a:p>
        </p:txBody>
      </p:sp>
      <p:sp>
        <p:nvSpPr>
          <p:cNvPr id="3" name="圆角矩形 2"/>
          <p:cNvSpPr/>
          <p:nvPr/>
        </p:nvSpPr>
        <p:spPr>
          <a:xfrm>
            <a:off x="335915" y="1701165"/>
            <a:ext cx="3096260" cy="40589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fontAlgn="auto" latinLnBrk="0" hangingPunct="1">
              <a:lnSpc>
                <a:spcPct val="100000"/>
              </a:lnSpc>
              <a:spcBef>
                <a:spcPct val="0"/>
              </a:spcBef>
              <a:spcAft>
                <a:spcPts val="0"/>
              </a:spcAft>
            </a:pPr>
            <a:r>
              <a:rPr lang="en-US" altLang="zh-CN" sz="3200" b="1">
                <a:sym typeface="+mn-ea"/>
              </a:rPr>
              <a:t>Comunications</a:t>
            </a:r>
          </a:p>
          <a:p>
            <a:pPr lvl="0" eaLnBrk="1" fontAlgn="auto" latinLnBrk="0" hangingPunct="1">
              <a:lnSpc>
                <a:spcPct val="100000"/>
              </a:lnSpc>
              <a:spcBef>
                <a:spcPct val="0"/>
              </a:spcBef>
              <a:spcAft>
                <a:spcPts val="0"/>
              </a:spcAft>
            </a:pPr>
            <a:r>
              <a:rPr lang="en-US" altLang="zh-CN" sz="2800" b="1">
                <a:solidFill>
                  <a:schemeClr val="tx1"/>
                </a:solidFill>
                <a:sym typeface="+mn-ea"/>
              </a:rPr>
              <a:t>· Mobile phone</a:t>
            </a:r>
            <a:endParaRPr lang="en-US" altLang="zh-CN" sz="2800" b="1">
              <a:solidFill>
                <a:schemeClr val="tx1"/>
              </a:solidFill>
            </a:endParaRPr>
          </a:p>
          <a:p>
            <a:pPr lvl="0" eaLnBrk="1" fontAlgn="auto" latinLnBrk="0" hangingPunct="1">
              <a:lnSpc>
                <a:spcPct val="100000"/>
              </a:lnSpc>
              <a:spcBef>
                <a:spcPct val="0"/>
              </a:spcBef>
              <a:spcAft>
                <a:spcPts val="0"/>
              </a:spcAft>
            </a:pPr>
            <a:r>
              <a:rPr lang="en-US" altLang="zh-CN" sz="2800" b="1">
                <a:solidFill>
                  <a:schemeClr val="tx1"/>
                </a:solidFill>
                <a:sym typeface="+mn-ea"/>
              </a:rPr>
              <a:t>· System </a:t>
            </a:r>
          </a:p>
          <a:p>
            <a:pPr lvl="0" eaLnBrk="1" fontAlgn="auto" latinLnBrk="0" hangingPunct="1">
              <a:lnSpc>
                <a:spcPct val="100000"/>
              </a:lnSpc>
              <a:spcBef>
                <a:spcPct val="0"/>
              </a:spcBef>
              <a:spcAft>
                <a:spcPts val="0"/>
              </a:spcAft>
            </a:pPr>
            <a:r>
              <a:rPr lang="en-US" altLang="zh-CN" sz="2800">
                <a:solidFill>
                  <a:schemeClr val="tx1"/>
                </a:solidFill>
                <a:sym typeface="+mn-ea"/>
              </a:rPr>
              <a:t>  </a:t>
            </a:r>
            <a:r>
              <a:rPr lang="en-US" altLang="zh-CN">
                <a:solidFill>
                  <a:schemeClr val="tx1"/>
                </a:solidFill>
                <a:sym typeface="+mn-ea"/>
              </a:rPr>
              <a:t>Apple iphone</a:t>
            </a:r>
          </a:p>
          <a:p>
            <a:pPr lvl="0" eaLnBrk="1" fontAlgn="auto" latinLnBrk="0" hangingPunct="1">
              <a:lnSpc>
                <a:spcPct val="100000"/>
              </a:lnSpc>
              <a:spcBef>
                <a:spcPct val="0"/>
              </a:spcBef>
              <a:spcAft>
                <a:spcPts val="0"/>
              </a:spcAft>
            </a:pPr>
            <a:r>
              <a:rPr lang="en-US" altLang="zh-CN">
                <a:solidFill>
                  <a:schemeClr val="tx1"/>
                </a:solidFill>
                <a:sym typeface="+mn-ea"/>
              </a:rPr>
              <a:t>  Google Android </a:t>
            </a:r>
            <a:r>
              <a:rPr lang="en-US" altLang="zh-CN" sz="2800">
                <a:solidFill>
                  <a:schemeClr val="tx1"/>
                </a:solidFill>
                <a:sym typeface="+mn-ea"/>
              </a:rPr>
              <a:t>   </a:t>
            </a:r>
          </a:p>
        </p:txBody>
      </p:sp>
      <p:sp>
        <p:nvSpPr>
          <p:cNvPr id="6" name="圆角矩形 5"/>
          <p:cNvSpPr/>
          <p:nvPr/>
        </p:nvSpPr>
        <p:spPr>
          <a:xfrm>
            <a:off x="4552950" y="1738630"/>
            <a:ext cx="3096260" cy="40589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spcBef>
                <a:spcPct val="0"/>
              </a:spcBef>
              <a:spcAft>
                <a:spcPct val="35000"/>
              </a:spcAft>
            </a:pPr>
            <a:r>
              <a:rPr lang="en-US" altLang="zh-CN" sz="4000" b="1">
                <a:sym typeface="+mn-ea"/>
              </a:rPr>
              <a:t>Information technology</a:t>
            </a:r>
          </a:p>
        </p:txBody>
      </p:sp>
      <p:sp>
        <p:nvSpPr>
          <p:cNvPr id="7" name="圆角矩形 6"/>
          <p:cNvSpPr/>
          <p:nvPr/>
        </p:nvSpPr>
        <p:spPr>
          <a:xfrm>
            <a:off x="8942070" y="1638935"/>
            <a:ext cx="3096260" cy="4058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t>I&amp;T</a:t>
            </a:r>
          </a:p>
          <a:p>
            <a:pPr algn="l">
              <a:spcAft>
                <a:spcPts val="0"/>
              </a:spcAft>
              <a:buClrTx/>
              <a:buSzTx/>
              <a:buNone/>
            </a:pPr>
            <a:r>
              <a:rPr lang="en-US" altLang="zh-CN" sz="2800" b="1">
                <a:solidFill>
                  <a:schemeClr val="tx1"/>
                </a:solidFill>
              </a:rPr>
              <a:t>·Computer</a:t>
            </a:r>
          </a:p>
          <a:p>
            <a:pPr algn="l">
              <a:spcAft>
                <a:spcPts val="0"/>
              </a:spcAft>
              <a:buClrTx/>
              <a:buSzTx/>
              <a:buNone/>
            </a:pPr>
            <a:r>
              <a:rPr lang="en-US" altLang="zh-CN" sz="2800" b="1">
                <a:solidFill>
                  <a:schemeClr val="tx1"/>
                </a:solidFill>
              </a:rPr>
              <a:t>·Internet</a:t>
            </a:r>
            <a:endParaRPr lang="en-US" altLang="zh-CN" sz="4800"/>
          </a:p>
          <a:p>
            <a:pPr algn="ctr"/>
            <a:endParaRPr lang="en-US" altLang="zh-CN" sz="4800"/>
          </a:p>
        </p:txBody>
      </p:sp>
      <p:sp>
        <p:nvSpPr>
          <p:cNvPr id="9" name="等于号 8"/>
          <p:cNvSpPr/>
          <p:nvPr/>
        </p:nvSpPr>
        <p:spPr>
          <a:xfrm>
            <a:off x="7896225" y="3500755"/>
            <a:ext cx="936625" cy="57594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加号 9"/>
          <p:cNvSpPr/>
          <p:nvPr/>
        </p:nvSpPr>
        <p:spPr>
          <a:xfrm>
            <a:off x="3542030" y="3346450"/>
            <a:ext cx="864235" cy="86423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904696" y="159629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7</a:t>
            </a:fld>
            <a:endParaRPr lang="en-US" dirty="0">
              <a:solidFill>
                <a:schemeClr val="bg1"/>
              </a:solidFill>
            </a:endParaRPr>
          </a:p>
        </p:txBody>
      </p:sp>
      <p:sp>
        <p:nvSpPr>
          <p:cNvPr id="2" name="文本框 28"/>
          <p:cNvSpPr txBox="1"/>
          <p:nvPr/>
        </p:nvSpPr>
        <p:spPr>
          <a:xfrm>
            <a:off x="1487805" y="71755"/>
            <a:ext cx="8251825" cy="122809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Part III Achievement to date of the third industrial revolution</a:t>
            </a:r>
          </a:p>
        </p:txBody>
      </p:sp>
      <p:sp>
        <p:nvSpPr>
          <p:cNvPr id="11" name="文本框 10"/>
          <p:cNvSpPr txBox="1"/>
          <p:nvPr/>
        </p:nvSpPr>
        <p:spPr>
          <a:xfrm>
            <a:off x="581025" y="2680970"/>
            <a:ext cx="11108055" cy="953135"/>
          </a:xfrm>
          <a:prstGeom prst="rect">
            <a:avLst/>
          </a:prstGeom>
          <a:noFill/>
        </p:spPr>
        <p:txBody>
          <a:bodyPr wrap="square" rtlCol="0">
            <a:spAutoFit/>
          </a:bodyPr>
          <a:lstStyle/>
          <a:p>
            <a:pPr marL="457200" indent="-457200">
              <a:buFont typeface="Wingdings" panose="05000000000000000000" charset="0"/>
              <a:buChar char="l"/>
            </a:pPr>
            <a:r>
              <a:rPr lang="en-US" altLang="zh-CN" sz="2800" b="1"/>
              <a:t>Although IR#3 was revolutionary, its effect was felt in a limited sphere of human activity, in contrast to IR#2, which changed everything.</a:t>
            </a:r>
          </a:p>
        </p:txBody>
      </p:sp>
      <p:sp>
        <p:nvSpPr>
          <p:cNvPr id="13" name="文本框 12"/>
          <p:cNvSpPr txBox="1"/>
          <p:nvPr/>
        </p:nvSpPr>
        <p:spPr>
          <a:xfrm>
            <a:off x="333375" y="1423670"/>
            <a:ext cx="11355070" cy="953135"/>
          </a:xfrm>
          <a:prstGeom prst="rect">
            <a:avLst/>
          </a:prstGeom>
          <a:noFill/>
        </p:spPr>
        <p:txBody>
          <a:bodyPr wrap="square" rtlCol="0">
            <a:spAutoFit/>
          </a:bodyPr>
          <a:lstStyle/>
          <a:p>
            <a:r>
              <a:rPr lang="en-US" altLang="zh-CN" sz="2800" b="1">
                <a:solidFill>
                  <a:srgbClr val="FF0000"/>
                </a:solidFill>
              </a:rPr>
              <a:t>“We can see the computer age everywhere but in the productivity statistics.”</a:t>
            </a:r>
          </a:p>
          <a:p>
            <a:r>
              <a:rPr lang="en-US" altLang="zh-CN" sz="2800" b="1">
                <a:solidFill>
                  <a:srgbClr val="FF0000"/>
                </a:solidFill>
              </a:rPr>
              <a:t>                                                                                                                      ——Solow</a:t>
            </a:r>
          </a:p>
        </p:txBody>
      </p:sp>
      <p:sp>
        <p:nvSpPr>
          <p:cNvPr id="15" name="文本框 14"/>
          <p:cNvSpPr txBox="1"/>
          <p:nvPr/>
        </p:nvSpPr>
        <p:spPr>
          <a:xfrm>
            <a:off x="581025" y="4004945"/>
            <a:ext cx="10811510" cy="1814830"/>
          </a:xfrm>
          <a:prstGeom prst="rect">
            <a:avLst/>
          </a:prstGeom>
          <a:noFill/>
        </p:spPr>
        <p:txBody>
          <a:bodyPr wrap="square" rtlCol="0">
            <a:spAutoFit/>
          </a:bodyPr>
          <a:lstStyle/>
          <a:p>
            <a:pPr marL="457200" indent="-457200">
              <a:buFont typeface="Wingdings" panose="05000000000000000000" charset="0"/>
              <a:buChar char="l"/>
            </a:pPr>
            <a:r>
              <a:rPr lang="en-US" altLang="zh-CN" sz="2800" b="1"/>
              <a:t>Should the 0.4% growth rate of the most recent 2004-2014 decade be considered the most relevant basis for the future growth? Or should our projection for the future be partly or largely based on the 1.03% average TFP growth achieved by the decade of 1994-2004?</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72075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8</a:t>
            </a:fld>
            <a:endParaRPr lang="en-US" dirty="0">
              <a:solidFill>
                <a:schemeClr val="bg1"/>
              </a:solidFill>
            </a:endParaRPr>
          </a:p>
        </p:txBody>
      </p:sp>
      <p:sp>
        <p:nvSpPr>
          <p:cNvPr id="2" name="文本框 28"/>
          <p:cNvSpPr txBox="1"/>
          <p:nvPr/>
        </p:nvSpPr>
        <p:spPr>
          <a:xfrm>
            <a:off x="1487805" y="71755"/>
            <a:ext cx="8251825" cy="122809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Part IV Could the third industrial revolution be almost over?</a:t>
            </a:r>
          </a:p>
        </p:txBody>
      </p:sp>
      <p:sp>
        <p:nvSpPr>
          <p:cNvPr id="3" name="文本框 2"/>
          <p:cNvSpPr txBox="1"/>
          <p:nvPr/>
        </p:nvSpPr>
        <p:spPr>
          <a:xfrm>
            <a:off x="560705" y="1503045"/>
            <a:ext cx="11326495" cy="460375"/>
          </a:xfrm>
          <a:prstGeom prst="rect">
            <a:avLst/>
          </a:prstGeom>
          <a:noFill/>
        </p:spPr>
        <p:txBody>
          <a:bodyPr wrap="square" rtlCol="0">
            <a:spAutoFit/>
          </a:bodyPr>
          <a:lstStyle/>
          <a:p>
            <a:r>
              <a:rPr lang="en-US" altLang="zh-CN"/>
              <a:t>Most of the economy has already benefited from the Internet and web revolution.</a:t>
            </a:r>
          </a:p>
        </p:txBody>
      </p:sp>
      <p:sp>
        <p:nvSpPr>
          <p:cNvPr id="6" name="文本框 5"/>
          <p:cNvSpPr txBox="1"/>
          <p:nvPr/>
        </p:nvSpPr>
        <p:spPr>
          <a:xfrm>
            <a:off x="697865" y="2200910"/>
            <a:ext cx="9791065" cy="4215765"/>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1. A Slowing Transformation of Business Practices.</a:t>
            </a:r>
            <a:endParaRPr lang="en-US" altLang="zh-CN"/>
          </a:p>
          <a:p>
            <a:r>
              <a:rPr lang="zh-CN" altLang="en-US"/>
              <a:t>    </a:t>
            </a:r>
            <a:r>
              <a:rPr lang="en-US" altLang="zh-CN"/>
              <a:t>The digtal revolution centered on I970-2000 utterly changed the way offices function. ( personal computers, flat screens, broadband service, electronic catalog....)</a:t>
            </a:r>
          </a:p>
          <a:p>
            <a:r>
              <a:rPr lang="en-US" altLang="zh-CN"/>
              <a:t>    In the past decade business practices, while relatively unchanged in the office, because the equipment used in office wrok and the productivity of the office employees closely resembles that of a decade ago. But it have steadily improved outside of the office. So that's why the near-ubiquity of smatphones and tablets has been accompanied by such slow economy-wide productivity growth, particularly since 2009. Because they are used in the office for personal activities.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72075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9</a:t>
            </a:fld>
            <a:endParaRPr lang="en-US" dirty="0">
              <a:solidFill>
                <a:schemeClr val="bg1"/>
              </a:solidFill>
            </a:endParaRPr>
          </a:p>
        </p:txBody>
      </p:sp>
      <p:sp>
        <p:nvSpPr>
          <p:cNvPr id="2" name="文本框 28"/>
          <p:cNvSpPr txBox="1"/>
          <p:nvPr/>
        </p:nvSpPr>
        <p:spPr>
          <a:xfrm>
            <a:off x="1487805" y="71755"/>
            <a:ext cx="8251825" cy="122809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Part IV Could the third industrial revolution be almost over?</a:t>
            </a:r>
          </a:p>
        </p:txBody>
      </p:sp>
      <p:sp>
        <p:nvSpPr>
          <p:cNvPr id="6" name="文本框 5"/>
          <p:cNvSpPr txBox="1"/>
          <p:nvPr/>
        </p:nvSpPr>
        <p:spPr>
          <a:xfrm>
            <a:off x="431165" y="1503045"/>
            <a:ext cx="11456035" cy="4399915"/>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2. Stasis in retailing.</a:t>
            </a:r>
          </a:p>
          <a:p>
            <a:r>
              <a:rPr lang="zh-CN" altLang="en-US"/>
              <a:t>  </a:t>
            </a:r>
            <a:r>
              <a:rPr lang="zh-CN" altLang="en-US" sz="2800"/>
              <a:t>  </a:t>
            </a:r>
            <a:r>
              <a:rPr lang="en-US" altLang="zh-CN" sz="2800"/>
              <a:t>Since the development of “big-box” retailers in the 1980s and 1990s, the conversion of checkout aisles to barcode scanners, little has changed in the retail secor, especially steping into the computer age. The main impact on retail productivity growth of big-box stores and warehouse clubs had largely occurred by a decade ago.</a:t>
            </a:r>
          </a:p>
          <a:p>
            <a:endParaRPr lang="en-US" altLang="zh-CN" sz="2800"/>
          </a:p>
          <a:p>
            <a:r>
              <a:rPr lang="en-US" altLang="zh-CN" sz="2800" b="1" dirty="0">
                <a:latin typeface="微软雅黑" panose="020B0503020204020204" pitchFamily="34" charset="-122"/>
                <a:ea typeface="微软雅黑" panose="020B0503020204020204" pitchFamily="34" charset="-122"/>
              </a:rPr>
              <a:t>3. A Plateau of Activity in Finace  Banking.</a:t>
            </a:r>
          </a:p>
          <a:p>
            <a:pPr algn="l">
              <a:buClrTx/>
              <a:buSzTx/>
              <a:buNone/>
            </a:pPr>
            <a:r>
              <a:rPr lang="en-US" altLang="zh-CN" sz="2800" b="1" dirty="0">
                <a:latin typeface="微软雅黑" panose="020B0503020204020204" pitchFamily="34" charset="-122"/>
                <a:ea typeface="微软雅黑" panose="020B0503020204020204" pitchFamily="34" charset="-122"/>
              </a:rPr>
              <a:t>  </a:t>
            </a:r>
            <a:r>
              <a:rPr lang="en-US" altLang="zh-CN" sz="2800"/>
              <a:t>Both ATM and billion-shared trading days are created in the 1980s and 1990s. Nothing much has changed in more than a decade.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a1985bf7-3454-43e0-8cb1-8527b071fb3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1050</Words>
  <Application>Microsoft Office PowerPoint</Application>
  <PresentationFormat>Widescreen</PresentationFormat>
  <Paragraphs>127</Paragraphs>
  <Slides>18</Slides>
  <Notes>18</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18</vt:i4>
      </vt:variant>
    </vt:vector>
  </HeadingPairs>
  <TitlesOfParts>
    <vt:vector size="25" baseType="lpstr">
      <vt:lpstr>Arial Unicode MS</vt:lpstr>
      <vt:lpstr>微软雅黑</vt:lpstr>
      <vt:lpstr>宋体</vt:lpstr>
      <vt:lpstr>Arial</vt:lpstr>
      <vt:lpstr>Calibri</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Jabil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lil326</dc:creator>
  <cp:lastModifiedBy>Paulo Feldmann</cp:lastModifiedBy>
  <cp:revision>82</cp:revision>
  <dcterms:created xsi:type="dcterms:W3CDTF">2014-03-20T05:05:00Z</dcterms:created>
  <dcterms:modified xsi:type="dcterms:W3CDTF">2019-04-01T18:42:15Z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