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93" r:id="rId3"/>
    <p:sldId id="500" r:id="rId4"/>
    <p:sldId id="501" r:id="rId5"/>
    <p:sldId id="453" r:id="rId6"/>
    <p:sldId id="454" r:id="rId7"/>
    <p:sldId id="455" r:id="rId8"/>
    <p:sldId id="494" r:id="rId9"/>
    <p:sldId id="495" r:id="rId10"/>
    <p:sldId id="496" r:id="rId11"/>
    <p:sldId id="497" r:id="rId12"/>
    <p:sldId id="499" r:id="rId13"/>
    <p:sldId id="498" r:id="rId14"/>
    <p:sldId id="502" r:id="rId15"/>
    <p:sldId id="257" r:id="rId16"/>
    <p:sldId id="460" r:id="rId17"/>
    <p:sldId id="456" r:id="rId18"/>
    <p:sldId id="457" r:id="rId19"/>
    <p:sldId id="458" r:id="rId20"/>
    <p:sldId id="459" r:id="rId21"/>
    <p:sldId id="461" r:id="rId22"/>
    <p:sldId id="462" r:id="rId23"/>
    <p:sldId id="463" r:id="rId24"/>
    <p:sldId id="464" r:id="rId25"/>
    <p:sldId id="465" r:id="rId26"/>
    <p:sldId id="408" r:id="rId27"/>
    <p:sldId id="491" r:id="rId28"/>
    <p:sldId id="409" r:id="rId29"/>
    <p:sldId id="410" r:id="rId30"/>
    <p:sldId id="412" r:id="rId31"/>
    <p:sldId id="489" r:id="rId32"/>
    <p:sldId id="485" r:id="rId33"/>
    <p:sldId id="503" r:id="rId34"/>
    <p:sldId id="492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EC67F-6C59-4EE6-BA42-C5DAECED2CC0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0E8157-47F9-48F5-95F8-B032BDAECA35}">
      <dgm:prSet/>
      <dgm:spPr/>
      <dgm:t>
        <a:bodyPr/>
        <a:lstStyle/>
        <a:p>
          <a:r>
            <a:rPr lang="pt-BR"/>
            <a:t>Se “X”, então “Y”....</a:t>
          </a:r>
          <a:endParaRPr lang="en-US"/>
        </a:p>
      </dgm:t>
    </dgm:pt>
    <dgm:pt modelId="{43C2C49B-D412-4251-9889-1B6035370F4A}" type="parTrans" cxnId="{97FCD54F-97B3-429E-A1CF-C60984F3D9B7}">
      <dgm:prSet/>
      <dgm:spPr/>
      <dgm:t>
        <a:bodyPr/>
        <a:lstStyle/>
        <a:p>
          <a:endParaRPr lang="en-US"/>
        </a:p>
      </dgm:t>
    </dgm:pt>
    <dgm:pt modelId="{932E1A8B-B740-4F52-8661-CBE0C569D451}" type="sibTrans" cxnId="{97FCD54F-97B3-429E-A1CF-C60984F3D9B7}">
      <dgm:prSet/>
      <dgm:spPr/>
      <dgm:t>
        <a:bodyPr/>
        <a:lstStyle/>
        <a:p>
          <a:endParaRPr lang="en-US"/>
        </a:p>
      </dgm:t>
    </dgm:pt>
    <dgm:pt modelId="{CD07ECBF-2A84-475C-99D2-CC40DD7D0307}">
      <dgm:prSet/>
      <dgm:spPr/>
      <dgm:t>
        <a:bodyPr/>
        <a:lstStyle/>
        <a:p>
          <a:r>
            <a:rPr lang="pt-BR" dirty="0"/>
            <a:t>Se “não X”, então “não Y”....</a:t>
          </a:r>
          <a:endParaRPr lang="en-US" dirty="0"/>
        </a:p>
      </dgm:t>
    </dgm:pt>
    <dgm:pt modelId="{FAB069BF-533F-4568-B29F-725DB1729B8A}" type="parTrans" cxnId="{668985EB-30F5-421C-A02C-3F3F49C59429}">
      <dgm:prSet/>
      <dgm:spPr/>
      <dgm:t>
        <a:bodyPr/>
        <a:lstStyle/>
        <a:p>
          <a:endParaRPr lang="en-US"/>
        </a:p>
      </dgm:t>
    </dgm:pt>
    <dgm:pt modelId="{12821E7C-96A9-45E2-8FC4-7A00F3D823E8}" type="sibTrans" cxnId="{668985EB-30F5-421C-A02C-3F3F49C59429}">
      <dgm:prSet/>
      <dgm:spPr/>
      <dgm:t>
        <a:bodyPr/>
        <a:lstStyle/>
        <a:p>
          <a:endParaRPr lang="en-US"/>
        </a:p>
      </dgm:t>
    </dgm:pt>
    <dgm:pt modelId="{0C4E97A5-DE93-439A-B3C6-45D5EEC786CA}" type="pres">
      <dgm:prSet presAssocID="{EC6EC67F-6C59-4EE6-BA42-C5DAECED2CC0}" presName="diagram" presStyleCnt="0">
        <dgm:presLayoutVars>
          <dgm:dir/>
          <dgm:resizeHandles val="exact"/>
        </dgm:presLayoutVars>
      </dgm:prSet>
      <dgm:spPr/>
    </dgm:pt>
    <dgm:pt modelId="{5F075A40-BD35-43CB-9FA8-5A78315E0375}" type="pres">
      <dgm:prSet presAssocID="{9D0E8157-47F9-48F5-95F8-B032BDAECA35}" presName="node" presStyleLbl="node1" presStyleIdx="0" presStyleCnt="2">
        <dgm:presLayoutVars>
          <dgm:bulletEnabled val="1"/>
        </dgm:presLayoutVars>
      </dgm:prSet>
      <dgm:spPr/>
    </dgm:pt>
    <dgm:pt modelId="{5036F181-7BCB-44F6-B563-D41CA0FB8B42}" type="pres">
      <dgm:prSet presAssocID="{932E1A8B-B740-4F52-8661-CBE0C569D451}" presName="sibTrans" presStyleCnt="0"/>
      <dgm:spPr/>
    </dgm:pt>
    <dgm:pt modelId="{BC6C02DA-C38A-4606-B3A4-1071F1CE8831}" type="pres">
      <dgm:prSet presAssocID="{CD07ECBF-2A84-475C-99D2-CC40DD7D0307}" presName="node" presStyleLbl="node1" presStyleIdx="1" presStyleCnt="2">
        <dgm:presLayoutVars>
          <dgm:bulletEnabled val="1"/>
        </dgm:presLayoutVars>
      </dgm:prSet>
      <dgm:spPr/>
    </dgm:pt>
  </dgm:ptLst>
  <dgm:cxnLst>
    <dgm:cxn modelId="{7949FE5E-445E-4160-AEC4-A52BDF069D71}" type="presOf" srcId="{EC6EC67F-6C59-4EE6-BA42-C5DAECED2CC0}" destId="{0C4E97A5-DE93-439A-B3C6-45D5EEC786CA}" srcOrd="0" destOrd="0" presId="urn:microsoft.com/office/officeart/2005/8/layout/default"/>
    <dgm:cxn modelId="{BC1AC048-D7D6-40E7-A0F0-C0ECDA6C4E27}" type="presOf" srcId="{CD07ECBF-2A84-475C-99D2-CC40DD7D0307}" destId="{BC6C02DA-C38A-4606-B3A4-1071F1CE8831}" srcOrd="0" destOrd="0" presId="urn:microsoft.com/office/officeart/2005/8/layout/default"/>
    <dgm:cxn modelId="{97FCD54F-97B3-429E-A1CF-C60984F3D9B7}" srcId="{EC6EC67F-6C59-4EE6-BA42-C5DAECED2CC0}" destId="{9D0E8157-47F9-48F5-95F8-B032BDAECA35}" srcOrd="0" destOrd="0" parTransId="{43C2C49B-D412-4251-9889-1B6035370F4A}" sibTransId="{932E1A8B-B740-4F52-8661-CBE0C569D451}"/>
    <dgm:cxn modelId="{FBE3C8D3-F5B2-4ACE-A54A-925AB09D60FE}" type="presOf" srcId="{9D0E8157-47F9-48F5-95F8-B032BDAECA35}" destId="{5F075A40-BD35-43CB-9FA8-5A78315E0375}" srcOrd="0" destOrd="0" presId="urn:microsoft.com/office/officeart/2005/8/layout/default"/>
    <dgm:cxn modelId="{668985EB-30F5-421C-A02C-3F3F49C59429}" srcId="{EC6EC67F-6C59-4EE6-BA42-C5DAECED2CC0}" destId="{CD07ECBF-2A84-475C-99D2-CC40DD7D0307}" srcOrd="1" destOrd="0" parTransId="{FAB069BF-533F-4568-B29F-725DB1729B8A}" sibTransId="{12821E7C-96A9-45E2-8FC4-7A00F3D823E8}"/>
    <dgm:cxn modelId="{CE42830D-21D4-4215-9C86-0C22C2FE3E67}" type="presParOf" srcId="{0C4E97A5-DE93-439A-B3C6-45D5EEC786CA}" destId="{5F075A40-BD35-43CB-9FA8-5A78315E0375}" srcOrd="0" destOrd="0" presId="urn:microsoft.com/office/officeart/2005/8/layout/default"/>
    <dgm:cxn modelId="{D0C906E2-FDA4-4254-9A46-B157B7DA71C8}" type="presParOf" srcId="{0C4E97A5-DE93-439A-B3C6-45D5EEC786CA}" destId="{5036F181-7BCB-44F6-B563-D41CA0FB8B42}" srcOrd="1" destOrd="0" presId="urn:microsoft.com/office/officeart/2005/8/layout/default"/>
    <dgm:cxn modelId="{986DDF62-9FD1-4AAE-8AE2-B630E72F27F2}" type="presParOf" srcId="{0C4E97A5-DE93-439A-B3C6-45D5EEC786CA}" destId="{BC6C02DA-C38A-4606-B3A4-1071F1CE883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75A40-BD35-43CB-9FA8-5A78315E0375}">
      <dsp:nvSpPr>
        <dsp:cNvPr id="0" name=""/>
        <dsp:cNvSpPr/>
      </dsp:nvSpPr>
      <dsp:spPr>
        <a:xfrm>
          <a:off x="1283" y="674410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0" kern="1200"/>
            <a:t>Se “X”, então “Y”....</a:t>
          </a:r>
          <a:endParaRPr lang="en-US" sz="6000" kern="1200"/>
        </a:p>
      </dsp:txBody>
      <dsp:txXfrm>
        <a:off x="1283" y="674410"/>
        <a:ext cx="5006206" cy="3003723"/>
      </dsp:txXfrm>
    </dsp:sp>
    <dsp:sp modelId="{BC6C02DA-C38A-4606-B3A4-1071F1CE8831}">
      <dsp:nvSpPr>
        <dsp:cNvPr id="0" name=""/>
        <dsp:cNvSpPr/>
      </dsp:nvSpPr>
      <dsp:spPr>
        <a:xfrm>
          <a:off x="5508110" y="674410"/>
          <a:ext cx="5006206" cy="30037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000" kern="1200" dirty="0"/>
            <a:t>Se “não X”, então “não Y”....</a:t>
          </a:r>
          <a:endParaRPr lang="en-US" sz="6000" kern="1200" dirty="0"/>
        </a:p>
      </dsp:txBody>
      <dsp:txXfrm>
        <a:off x="5508110" y="674410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70E78-CAC2-4E80-9A05-8B6E03FEA7AD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58FFF-7F41-41D9-B343-2F38513CE2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6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5188439-A910-4160-934C-5AAC4EC43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4451B7-A025-4366-A02B-0BCB422B949C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A4C369E-834E-4890-BFEA-56067E2D5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BE8E282-7EAA-424B-9BE0-19790B7E69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8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716BE6-3D12-4E58-BC15-6B07B7414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C1B2F2-8F20-4E02-95E7-DAFAA6F48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9B668C-892D-44C4-9874-C2F60035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9A34B7-B67E-46E9-A645-0E73934F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532372-A4BD-4934-ADAC-6D108E8F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98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B8BE0-A7CC-468A-AFF9-3585BE91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3C7A9A-67D8-4898-8F07-F622D093B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24E7FF-1301-47F7-9B1E-33EB14EB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9AE68-BC1D-4480-A088-C4EEBEE8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CDE12B-AE62-422B-B077-026E342C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09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FD5615-2363-41F0-86D4-8983170FA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46AAB98-7D62-4A9C-8CC6-BE76EEABC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D730D3-0223-464A-A0F4-7ED8EC25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B6FB18-455A-4845-B174-39A0A35B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108E11-602A-4179-8475-BD1FCEF4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43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5D042-4FF8-4B38-92FD-47ABC1AE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A9800A-73CC-4602-8588-74BC6C077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94F492-A328-45C9-8490-910789C8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DFD41B-970D-4EA9-A8E3-B0BEA1C8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2DD0A2-7B8B-471F-A39C-221E49A0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75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57B6D-6AD7-4AED-A189-39DF58B6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1DC553-069C-4485-A232-851224291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1FAA15-7E89-4E27-A5F7-C7C5DAABF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8DE82-BF96-460E-887F-B0E4FC44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68A316-8C5F-447E-961B-3FC9F7E8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576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22B23-0879-43A4-A794-99174AC70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EC46B1-DFB4-470D-8E80-83F60EFE6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973968-9A0C-4360-8522-7448376A2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47E7DC-C193-408E-A528-BDEAC23D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D898D2-1813-47C2-BC75-6DFC6ACF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4DE94F-8368-4D34-80B2-9A110C8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68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5C3902-35B6-4197-89C9-9C190F991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8A63EE-8839-4916-8E6D-E4752D174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9147741-FD68-4345-90D9-40F461D7F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BE9EC2-DCFE-4C21-A9E9-59AB49FE1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2B1A1EE-C26C-4824-801D-59BAC6A01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9EC5794-4355-4BBB-9900-2A086C5E9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B7FB560-D4DD-421C-9812-C101EA2E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4879EC5-4CC9-4501-B7D3-8D3E3C01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41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897BA-6839-49F8-9AF6-80F8A59F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58EA46D-63A1-4110-A713-23F078F6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7B07D27-3950-4F60-B94B-B86FE5FD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48F68F-CA0C-406A-A6B4-A26E2956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14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AE6DBDC-56C8-4550-8D84-16802714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712093-6A4D-4166-A612-55D7330D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8D4D521-31BE-4423-BF39-16F64DAF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79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7E703-1382-418F-8BFA-D126394A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0089B3-C34D-4319-BB89-19FE8F31C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6BBFD5-6EF2-46FD-9FF7-02FCBF6FD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B37214-4E88-481C-943F-0122F61CF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2D1895-CC98-4791-9402-BCE6DB02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58950F-7E3D-4E08-A994-A7F10378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87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2D5C8-3905-4735-9352-BB3D92E6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DD39F28-9A96-48DF-9D43-0D0D9B734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03417C-EC94-44BB-8C56-253BB89B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EA0774-64E5-4FC2-AA84-975CB73F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C3542C3-AF7D-47EC-82F0-C320A84CF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C878A5-AB09-47A6-942A-93586B08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72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0F6F-8178-4D43-BD91-9DA9D1A7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EBA060-9A8E-465E-BB45-AEA35393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0FB10D-7C98-43C7-9009-110E5F8F7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F5BFF-4264-4924-869C-0605EC028949}" type="datetimeFigureOut">
              <a:rPr lang="pt-BR" smtClean="0"/>
              <a:t>17/03/2021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812366-8398-4984-B7D6-B80CF0A29A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8522B8-6BA8-4BBC-899B-93AE9A352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1E31E-5E5C-495D-BD1E-09EAE5E694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8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eses.usp.br/teses/disponiveis/48/48134/tde-24062008-163818/pt-br.php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isciplinas.usp.br/pluginfile.php/5915985/mod_resource/content/1/Ensinar20a20escrever%5B1%5D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FB3A70-6E66-4D6A-8A0B-E02013CE0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pt-BR" sz="7500" dirty="0"/>
              <a:t>Aula 7/15: Em busca do aluno como o editor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AD3756-7359-41C6-B3B3-4F0B5026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Claudia Riolfi</a:t>
            </a:r>
          </a:p>
        </p:txBody>
      </p:sp>
    </p:spTree>
    <p:extLst>
      <p:ext uri="{BB962C8B-B14F-4D97-AF65-F5344CB8AC3E}">
        <p14:creationId xmlns:p14="http://schemas.microsoft.com/office/powerpoint/2010/main" val="236553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84A41D01-CD8F-49F4-91BE-B55A3F15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Aluno da escola básica compreende isso?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01EB0CCE-8A04-45FB-8EF1-C8EEE93089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Pergunta</a:t>
            </a:r>
            <a:r>
              <a:rPr lang="pt-BR" dirty="0"/>
              <a:t>: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Existem transformações linguístico-discursivas entre o rascunho e a versão final que agreguem valor à argumentação desenvolvida no rascunho?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Em caso afirmativo, qual sua natureza?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900" dirty="0"/>
              <a:t> 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39695F04-C260-4DA7-B315-F8485CE7D9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2600" b="1" dirty="0"/>
              <a:t>Corpus inicial</a:t>
            </a:r>
            <a:r>
              <a:rPr lang="pt-BR" sz="2600" dirty="0"/>
              <a:t>: </a:t>
            </a:r>
          </a:p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r>
              <a:rPr lang="pt-BR" sz="2600" dirty="0"/>
              <a:t>212 redações do SARESP 2005, por alunos do terceiro ano do ensino médio 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Para ler mais: OLIVEIRA, Carlos Gomes de. </a:t>
            </a:r>
            <a:r>
              <a:rPr lang="pt-BR" sz="1800" b="1" dirty="0"/>
              <a:t>Do rascunho ao texto final</a:t>
            </a:r>
            <a:r>
              <a:rPr lang="pt-BR" sz="1800" dirty="0"/>
              <a:t>: o que motiva as transformações em textos de alunos da escola básica?. 2008. Dissertação (Mestrado em Educação) - Faculdade de Educação, Universidade de São Paulo, São Paulo, 2008. doi:10.11606/D.48.2008.tde-24062008-163818. Acesso em: 2021-03-05. Disponível em: </a:t>
            </a:r>
            <a:r>
              <a:rPr lang="pt-BR" sz="1800" dirty="0">
                <a:hlinkClick r:id="rId2"/>
              </a:rPr>
              <a:t>https://teses.usp.br/teses/disponiveis/48/48134/tde-24062008-163818/pt-br.php</a:t>
            </a:r>
            <a:r>
              <a:rPr lang="pt-B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297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B74D6-2294-4A89-9860-6F459C5B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 contabilidade do </a:t>
            </a:r>
            <a:r>
              <a:rPr lang="pt-BR" b="1" i="1" dirty="0"/>
              <a:t>corpus</a:t>
            </a:r>
            <a:r>
              <a:rPr lang="pt-BR" b="1" dirty="0"/>
              <a:t>: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C4FFA72-FAD2-4A65-B21E-641C9876F84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21270918"/>
              </p:ext>
            </p:extLst>
          </p:nvPr>
        </p:nvGraphicFramePr>
        <p:xfrm>
          <a:off x="838200" y="3592945"/>
          <a:ext cx="4537364" cy="1109518"/>
        </p:xfrm>
        <a:graphic>
          <a:graphicData uri="http://schemas.openxmlformats.org/drawingml/2006/table">
            <a:tbl>
              <a:tblPr firstRow="1" firstCol="1" bandRow="1"/>
              <a:tblGrid>
                <a:gridCol w="1960418">
                  <a:extLst>
                    <a:ext uri="{9D8B030D-6E8A-4147-A177-3AD203B41FA5}">
                      <a16:colId xmlns:a16="http://schemas.microsoft.com/office/drawing/2014/main" val="2744891943"/>
                    </a:ext>
                  </a:extLst>
                </a:gridCol>
                <a:gridCol w="2576946">
                  <a:extLst>
                    <a:ext uri="{9D8B030D-6E8A-4147-A177-3AD203B41FA5}">
                      <a16:colId xmlns:a16="http://schemas.microsoft.com/office/drawing/2014/main" val="418936571"/>
                    </a:ext>
                  </a:extLst>
                </a:gridCol>
              </a:tblGrid>
              <a:tr h="554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</a:t>
                      </a: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815775"/>
                  </a:ext>
                </a:extLst>
              </a:tr>
              <a:tr h="554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</a:t>
                      </a:r>
                    </a:p>
                  </a:txBody>
                  <a:tcPr marL="65883" marR="658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276334"/>
                  </a:ext>
                </a:extLst>
              </a:tr>
            </a:tbl>
          </a:graphicData>
        </a:graphic>
      </p:graphicFrame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3FF8BD1-8AE6-4663-B486-836251B9F1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Impacto no conteúdo: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716BA3-D1FA-458A-A6C7-C043D8A580D2}"/>
              </a:ext>
            </a:extLst>
          </p:cNvPr>
          <p:cNvSpPr txBox="1"/>
          <p:nvPr/>
        </p:nvSpPr>
        <p:spPr>
          <a:xfrm>
            <a:off x="683491" y="2530764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Uso de folha de rascunho: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5D0BD1E-1688-4DCA-AA6F-503327E54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78484"/>
              </p:ext>
            </p:extLst>
          </p:nvPr>
        </p:nvGraphicFramePr>
        <p:xfrm>
          <a:off x="6336144" y="3500582"/>
          <a:ext cx="3980872" cy="1201880"/>
        </p:xfrm>
        <a:graphic>
          <a:graphicData uri="http://schemas.openxmlformats.org/drawingml/2006/table">
            <a:tbl>
              <a:tblPr firstRow="1" firstCol="1" bandRow="1"/>
              <a:tblGrid>
                <a:gridCol w="1990436">
                  <a:extLst>
                    <a:ext uri="{9D8B030D-6E8A-4147-A177-3AD203B41FA5}">
                      <a16:colId xmlns:a16="http://schemas.microsoft.com/office/drawing/2014/main" val="2402478268"/>
                    </a:ext>
                  </a:extLst>
                </a:gridCol>
                <a:gridCol w="1990436">
                  <a:extLst>
                    <a:ext uri="{9D8B030D-6E8A-4147-A177-3AD203B41FA5}">
                      <a16:colId xmlns:a16="http://schemas.microsoft.com/office/drawing/2014/main" val="3103601366"/>
                    </a:ext>
                  </a:extLst>
                </a:gridCol>
              </a:tblGrid>
              <a:tr h="600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320863"/>
                  </a:ext>
                </a:extLst>
              </a:tr>
              <a:tr h="600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890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977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8822FC6-A74D-48E8-9138-2839750BE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Conclusão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F68DE8-5E0F-49F3-A3C7-7886B8F17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Ao invés de aproveitarem a oportunidade de reescrever para empreender as alterações necessárias para sustentar um discurso próprio, os alunos tentaram passar um texto a limpo para se adequar ao que pensaram ser a expectativa do outro</a:t>
            </a:r>
          </a:p>
        </p:txBody>
      </p:sp>
    </p:spTree>
    <p:extLst>
      <p:ext uri="{BB962C8B-B14F-4D97-AF65-F5344CB8AC3E}">
        <p14:creationId xmlns:p14="http://schemas.microsoft.com/office/powerpoint/2010/main" val="410876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C482509-1A72-4BBC-89DB-C23C63CB9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670"/>
            <a:ext cx="12192000" cy="639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F55A3-7A3F-4596-9D68-39393BD11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27D8A2-35E4-4C64-8E5B-C3760F808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2. Aspectos metodológicos</a:t>
            </a:r>
          </a:p>
        </p:txBody>
      </p:sp>
    </p:spTree>
    <p:extLst>
      <p:ext uri="{BB962C8B-B14F-4D97-AF65-F5344CB8AC3E}">
        <p14:creationId xmlns:p14="http://schemas.microsoft.com/office/powerpoint/2010/main" val="2742550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EEBBCF-2738-42F5-ABD6-98817602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BFC0AF3-A22A-4B9E-9BBE-06CEA5C6C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F06202-3837-419A-A87F-1DC63E427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8807D28-5DC1-4DAA-AE26-C6ECB3736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3AE51F5-8D05-42B8-AB92-06F38F330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A1E4EBF-44BC-4352-B089-A5147758F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9B4D6D7-8203-4D69-A752-16AB700D7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09E3964F-9305-48F6-826F-9EBA5C22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5"/>
            <a:ext cx="5867716" cy="305002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Leitura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prévia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recomendada</a:t>
            </a:r>
            <a:r>
              <a:rPr lang="en-US" sz="48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84CF3DFD-97F4-4D64-B88D-B26A227274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-2" b="27499"/>
          <a:stretch/>
        </p:blipFill>
        <p:spPr>
          <a:xfrm>
            <a:off x="6828955" y="972049"/>
            <a:ext cx="4651794" cy="4651794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98B576C-FDA2-46DE-8408-3A76DCF50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4AEA101-943D-4073-AD87-C8D78316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103D701-5E08-4A2A-AE99-626C6463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8DF778A-A412-4E7C-9B61-E33D13A53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EC28832-D2CA-45C0-9C43-0AF998532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2805F1-74B4-41D3-8A49-0A13A8436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936" y="3952890"/>
            <a:ext cx="5867720" cy="222351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sz="1800" dirty="0">
              <a:solidFill>
                <a:schemeClr val="bg1"/>
              </a:solidFill>
            </a:endParaRPr>
          </a:p>
          <a:p>
            <a:pPr marL="0"/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Calkins, Lucy McCormick. </a:t>
            </a:r>
            <a:r>
              <a:rPr lang="en-US" sz="1800" dirty="0" err="1">
                <a:solidFill>
                  <a:schemeClr val="bg1"/>
                </a:solidFill>
              </a:rPr>
              <a:t>Seção</a:t>
            </a:r>
            <a:r>
              <a:rPr lang="en-US" sz="1800" dirty="0">
                <a:solidFill>
                  <a:schemeClr val="bg1"/>
                </a:solidFill>
              </a:rPr>
              <a:t> 1: O </a:t>
            </a:r>
            <a:r>
              <a:rPr lang="en-US" sz="1800" dirty="0" err="1">
                <a:solidFill>
                  <a:schemeClr val="bg1"/>
                </a:solidFill>
              </a:rPr>
              <a:t>essencial</a:t>
            </a:r>
            <a:r>
              <a:rPr lang="en-US" sz="1800" dirty="0">
                <a:solidFill>
                  <a:schemeClr val="bg1"/>
                </a:solidFill>
              </a:rPr>
              <a:t> para o </a:t>
            </a:r>
            <a:r>
              <a:rPr lang="en-US" sz="1800" dirty="0" err="1">
                <a:solidFill>
                  <a:schemeClr val="bg1"/>
                </a:solidFill>
              </a:rPr>
              <a:t>ensino</a:t>
            </a:r>
            <a:r>
              <a:rPr lang="en-US" sz="1800" dirty="0">
                <a:solidFill>
                  <a:schemeClr val="bg1"/>
                </a:solidFill>
              </a:rPr>
              <a:t> da </a:t>
            </a:r>
            <a:r>
              <a:rPr lang="en-US" sz="1800" dirty="0" err="1">
                <a:solidFill>
                  <a:schemeClr val="bg1"/>
                </a:solidFill>
              </a:rPr>
              <a:t>escrita</a:t>
            </a:r>
            <a:r>
              <a:rPr lang="en-US" sz="1800" dirty="0">
                <a:solidFill>
                  <a:schemeClr val="bg1"/>
                </a:solidFill>
              </a:rPr>
              <a:t>. In: </a:t>
            </a:r>
            <a:r>
              <a:rPr lang="en-US" sz="1800" b="1" dirty="0">
                <a:solidFill>
                  <a:schemeClr val="bg1"/>
                </a:solidFill>
              </a:rPr>
              <a:t>A </a:t>
            </a:r>
            <a:r>
              <a:rPr lang="en-US" sz="1800" b="1" dirty="0" err="1">
                <a:solidFill>
                  <a:schemeClr val="bg1"/>
                </a:solidFill>
              </a:rPr>
              <a:t>arte</a:t>
            </a:r>
            <a:r>
              <a:rPr lang="en-US" sz="1800" b="1" dirty="0">
                <a:solidFill>
                  <a:schemeClr val="bg1"/>
                </a:solidFill>
              </a:rPr>
              <a:t> de </a:t>
            </a:r>
            <a:r>
              <a:rPr lang="en-US" sz="1800" b="1" dirty="0" err="1">
                <a:solidFill>
                  <a:schemeClr val="bg1"/>
                </a:solidFill>
              </a:rPr>
              <a:t>ensinar</a:t>
            </a:r>
            <a:r>
              <a:rPr lang="en-US" sz="1800" b="1" dirty="0">
                <a:solidFill>
                  <a:schemeClr val="bg1"/>
                </a:solidFill>
              </a:rPr>
              <a:t> a </a:t>
            </a:r>
            <a:r>
              <a:rPr lang="en-US" sz="1800" b="1" dirty="0" err="1">
                <a:solidFill>
                  <a:schemeClr val="bg1"/>
                </a:solidFill>
              </a:rPr>
              <a:t>escrever</a:t>
            </a:r>
            <a:r>
              <a:rPr lang="en-US" sz="1800" dirty="0">
                <a:solidFill>
                  <a:schemeClr val="bg1"/>
                </a:solidFill>
              </a:rPr>
              <a:t>. O </a:t>
            </a:r>
            <a:r>
              <a:rPr lang="en-US" sz="1800" dirty="0" err="1">
                <a:solidFill>
                  <a:schemeClr val="bg1"/>
                </a:solidFill>
              </a:rPr>
              <a:t>desenvolvimento</a:t>
            </a:r>
            <a:r>
              <a:rPr lang="en-US" sz="1800" dirty="0">
                <a:solidFill>
                  <a:schemeClr val="bg1"/>
                </a:solidFill>
              </a:rPr>
              <a:t> do </a:t>
            </a:r>
            <a:r>
              <a:rPr lang="en-US" sz="1800" dirty="0" err="1">
                <a:solidFill>
                  <a:schemeClr val="bg1"/>
                </a:solidFill>
              </a:rPr>
              <a:t>discurso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escrito</a:t>
            </a:r>
            <a:r>
              <a:rPr lang="en-US" sz="1800" dirty="0">
                <a:solidFill>
                  <a:schemeClr val="bg1"/>
                </a:solidFill>
              </a:rPr>
              <a:t>. Porto Alegre: Artes </a:t>
            </a:r>
            <a:r>
              <a:rPr lang="en-US" sz="1800" dirty="0" err="1">
                <a:solidFill>
                  <a:schemeClr val="bg1"/>
                </a:solidFill>
              </a:rPr>
              <a:t>Médicas</a:t>
            </a:r>
            <a:r>
              <a:rPr lang="en-US" sz="1800" dirty="0">
                <a:solidFill>
                  <a:schemeClr val="bg1"/>
                </a:solidFill>
              </a:rPr>
              <a:t>, 1989. pp. 14-43.</a:t>
            </a:r>
          </a:p>
        </p:txBody>
      </p:sp>
    </p:spTree>
    <p:extLst>
      <p:ext uri="{BB962C8B-B14F-4D97-AF65-F5344CB8AC3E}">
        <p14:creationId xmlns:p14="http://schemas.microsoft.com/office/powerpoint/2010/main" val="1647993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D661B11-6F07-4DF0-993D-63BE33AA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pt-BR" sz="2800">
                <a:solidFill>
                  <a:srgbClr val="FFFFFF"/>
                </a:solidFill>
              </a:rPr>
              <a:t>O que é a escrita?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53F8F22-C289-4418-8740-E0A430690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/>
              <a:t>É um processo de diálogo entre o escritor e o texto que deverá surgir (p. 33).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F180DE6-C3D0-4446-801C-895EE846A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3671315"/>
            <a:ext cx="5057398" cy="2546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700" dirty="0"/>
              <a:t>O que eu disse até agora?</a:t>
            </a:r>
          </a:p>
          <a:p>
            <a:pPr marL="0" indent="0">
              <a:buNone/>
            </a:pPr>
            <a:r>
              <a:rPr lang="pt-BR" sz="1700" dirty="0"/>
              <a:t>O que estou tentando dizer?</a:t>
            </a:r>
          </a:p>
          <a:p>
            <a:pPr marL="0" indent="0">
              <a:buNone/>
            </a:pPr>
            <a:r>
              <a:rPr lang="pt-BR" sz="1700" dirty="0"/>
              <a:t>Eu gosto do que escrevi?</a:t>
            </a:r>
          </a:p>
          <a:p>
            <a:pPr marL="0" indent="0">
              <a:buNone/>
            </a:pPr>
            <a:r>
              <a:rPr lang="pt-BR" sz="1700" dirty="0"/>
              <a:t>O que não está tão bom que pode melhorar?</a:t>
            </a:r>
          </a:p>
          <a:p>
            <a:pPr marL="0" indent="0">
              <a:buNone/>
            </a:pPr>
            <a:r>
              <a:rPr lang="pt-BR" sz="1700" dirty="0"/>
              <a:t>Como meu texto soa?</a:t>
            </a:r>
          </a:p>
          <a:p>
            <a:pPr marL="0" indent="0">
              <a:buNone/>
            </a:pPr>
            <a:r>
              <a:rPr lang="pt-BR" sz="1700" dirty="0"/>
              <a:t>O que o leitor vai pensar quando ler isso?</a:t>
            </a:r>
          </a:p>
          <a:p>
            <a:pPr marL="0" indent="0">
              <a:buNone/>
            </a:pPr>
            <a:r>
              <a:rPr lang="pt-BR" sz="1700" dirty="0"/>
              <a:t>O que eu farei a seguir?</a:t>
            </a:r>
          </a:p>
        </p:txBody>
      </p:sp>
    </p:spTree>
    <p:extLst>
      <p:ext uri="{BB962C8B-B14F-4D97-AF65-F5344CB8AC3E}">
        <p14:creationId xmlns:p14="http://schemas.microsoft.com/office/powerpoint/2010/main" val="3767472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621D334-0636-40BA-B60D-DE7C9B7A3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3800" dirty="0"/>
              <a:t>Não é necessário chantagear para que o aluno escreva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056D7E-8B98-48CC-85B6-39B033DC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/>
              <a:t>Representar a experiência humana por meio da escrita responde a profundas necessidades: 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/>
              <a:t>Tornar nossas verdades bonitas</a:t>
            </a:r>
          </a:p>
          <a:p>
            <a:pPr marL="0" indent="0">
              <a:buNone/>
            </a:pPr>
            <a:r>
              <a:rPr lang="pt-BR" sz="2400"/>
              <a:t>Entender nossas vidas</a:t>
            </a:r>
          </a:p>
          <a:p>
            <a:pPr marL="0" indent="0">
              <a:buNone/>
            </a:pPr>
            <a:r>
              <a:rPr lang="pt-BR" sz="2400"/>
              <a:t>Tirar sentido da existência</a:t>
            </a:r>
          </a:p>
          <a:p>
            <a:pPr marL="0" indent="0">
              <a:buNone/>
            </a:pPr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2329903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6B07DB-BC1B-411E-A140-7B498BA6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pt-BR" dirty="0"/>
              <a:t>Um ensino além da técnica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C7F393-C74C-4619-919E-92ACFC797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/>
              <a:t>Quando a escrita torna-se um projeto pessoal para as crianças, os professores não necessitam adular, pressionar, seduzir e motivar (p. 19).</a:t>
            </a:r>
          </a:p>
        </p:txBody>
      </p:sp>
    </p:spTree>
    <p:extLst>
      <p:ext uri="{BB962C8B-B14F-4D97-AF65-F5344CB8AC3E}">
        <p14:creationId xmlns:p14="http://schemas.microsoft.com/office/powerpoint/2010/main" val="38377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2B29CE2-D7F3-46EF-A3F6-D0576728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A importância do ritmo e da ordem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25BEFD-8D60-4EBA-966F-558B93800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Se a escrita precisa se tornar um projeto pessoal para os alunos, então, é necessário criar um ambiente propício: consistente e previsível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37E79D-21C5-43DF-A246-1CC0AF484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Leitura complementar: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LAHIRE, Bernard. </a:t>
            </a:r>
            <a:r>
              <a:rPr lang="pt-BR" sz="2000" b="1" dirty="0"/>
              <a:t>Sucesso</a:t>
            </a:r>
          </a:p>
          <a:p>
            <a:pPr marL="0" indent="0">
              <a:buNone/>
            </a:pPr>
            <a:r>
              <a:rPr lang="pt-BR" sz="2000" b="1" dirty="0"/>
              <a:t>escolar nos meios populares</a:t>
            </a:r>
            <a:r>
              <a:rPr lang="pt-BR" sz="2000" dirty="0"/>
              <a:t>: as razões do improvável. São Paulo: Ática, 1997 (Item 13 das referências)</a:t>
            </a:r>
          </a:p>
        </p:txBody>
      </p:sp>
    </p:spTree>
    <p:extLst>
      <p:ext uri="{BB962C8B-B14F-4D97-AF65-F5344CB8AC3E}">
        <p14:creationId xmlns:p14="http://schemas.microsoft.com/office/powerpoint/2010/main" val="244734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1CFCC-DF7D-4A49-BE10-D69215F2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8D2EDF-5C58-4883-B960-2AFFBDD9E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Trabalhar com um conceito de ensino de escrita que permita trabalhar de maneira consistente nos anos finais do fundamental 2</a:t>
            </a:r>
          </a:p>
        </p:txBody>
      </p:sp>
    </p:spTree>
    <p:extLst>
      <p:ext uri="{BB962C8B-B14F-4D97-AF65-F5344CB8AC3E}">
        <p14:creationId xmlns:p14="http://schemas.microsoft.com/office/powerpoint/2010/main" val="2397296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D95B5A-2E3B-4869-8F52-CF6C86C09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804064" cy="5571065"/>
          </a:xfrm>
        </p:spPr>
        <p:txBody>
          <a:bodyPr>
            <a:normAutofit/>
          </a:bodyPr>
          <a:lstStyle/>
          <a:p>
            <a:r>
              <a:rPr lang="pt-BR" sz="3600"/>
              <a:t>Do produto para o processo</a:t>
            </a:r>
            <a:br>
              <a:rPr lang="pt-BR" sz="3600"/>
            </a:br>
            <a:r>
              <a:rPr lang="pt-BR" sz="3600"/>
              <a:t>É possível ensinar o processo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B2228B2-5B4D-484F-83A0-0784B91B4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998" y="643467"/>
            <a:ext cx="5457533" cy="55710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b="1" dirty="0"/>
              <a:t>Ensaio</a:t>
            </a:r>
            <a:r>
              <a:rPr lang="pt-BR" sz="2000" dirty="0"/>
              <a:t>: modo de vida, ser alguém que escreve</a:t>
            </a:r>
          </a:p>
          <a:p>
            <a:pPr marL="0" indent="0">
              <a:buNone/>
            </a:pPr>
            <a:r>
              <a:rPr lang="pt-BR" sz="2000" b="1" dirty="0"/>
              <a:t>Esboço</a:t>
            </a:r>
            <a:r>
              <a:rPr lang="pt-BR" sz="2000" dirty="0"/>
              <a:t>: imagem, recordação, um </a:t>
            </a:r>
            <a:r>
              <a:rPr lang="pt-BR" sz="2000" i="1" dirty="0"/>
              <a:t>start</a:t>
            </a:r>
          </a:p>
          <a:p>
            <a:pPr marL="0" indent="0">
              <a:buNone/>
            </a:pPr>
            <a:r>
              <a:rPr lang="pt-BR" sz="2000" b="1" dirty="0"/>
              <a:t>Revisão</a:t>
            </a:r>
            <a:r>
              <a:rPr lang="pt-BR" sz="2000" dirty="0"/>
              <a:t>: primeira olhadela</a:t>
            </a:r>
          </a:p>
          <a:p>
            <a:pPr marL="0" indent="0">
              <a:buNone/>
            </a:pPr>
            <a:r>
              <a:rPr lang="pt-BR" sz="2000" b="1" dirty="0"/>
              <a:t>Edição</a:t>
            </a:r>
            <a:r>
              <a:rPr lang="pt-BR" sz="2000" dirty="0"/>
              <a:t>: parte da reescrita, da preocupação formal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83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A0A77D-818F-4D1A-B5AC-436A4C2F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pt-BR" dirty="0"/>
              <a:t>Ensaio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909B19-E16D-41CD-87F0-72FD8B7F4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/>
              <a:t>Primeira série</a:t>
            </a:r>
            <a:r>
              <a:rPr lang="pt-BR"/>
              <a:t>: desenho</a:t>
            </a:r>
          </a:p>
          <a:p>
            <a:pPr marL="0" indent="0">
              <a:buNone/>
            </a:pPr>
            <a:r>
              <a:rPr lang="pt-BR" b="1"/>
              <a:t>Segunda série</a:t>
            </a:r>
            <a:r>
              <a:rPr lang="pt-BR"/>
              <a:t>: pasta de “histórias quebradas”</a:t>
            </a:r>
          </a:p>
          <a:p>
            <a:pPr marL="0" indent="0">
              <a:buNone/>
            </a:pPr>
            <a:r>
              <a:rPr lang="pt-BR" b="1"/>
              <a:t>Terceira série</a:t>
            </a:r>
            <a:r>
              <a:rPr lang="pt-BR"/>
              <a:t>: brainstorm, para ensinar a correr riscos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D0D687-51C3-4F92-9956-B76EAB998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19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C158A4-00FC-40E5-916D-649644718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/>
              <a:t>Esboço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116E08-DF3B-4B98-AA6B-96CCD632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b="1" dirty="0"/>
              <a:t>Primeira série</a:t>
            </a:r>
            <a:r>
              <a:rPr lang="pt-BR" sz="2400" dirty="0"/>
              <a:t>: sequência de letras aleatórias, por exemplo</a:t>
            </a:r>
          </a:p>
          <a:p>
            <a:pPr marL="0" indent="0">
              <a:buNone/>
            </a:pPr>
            <a:r>
              <a:rPr lang="pt-BR" sz="2400" b="1" dirty="0"/>
              <a:t>Segunda série</a:t>
            </a:r>
            <a:r>
              <a:rPr lang="pt-BR" sz="2400" dirty="0"/>
              <a:t>: época de padrões de escrita</a:t>
            </a:r>
          </a:p>
          <a:p>
            <a:pPr marL="0" indent="0">
              <a:buNone/>
            </a:pPr>
            <a:r>
              <a:rPr lang="pt-BR" sz="2400" b="1" dirty="0"/>
              <a:t>Terceira série</a:t>
            </a:r>
            <a:r>
              <a:rPr lang="pt-BR" sz="2400" dirty="0"/>
              <a:t>: costumam deixar que os eventos moldem o texto</a:t>
            </a:r>
          </a:p>
          <a:p>
            <a:pPr marL="0" indent="0">
              <a:buNone/>
            </a:pPr>
            <a:r>
              <a:rPr lang="pt-BR" sz="2400" b="1" dirty="0"/>
              <a:t>Quarta série em diante</a:t>
            </a:r>
            <a:r>
              <a:rPr lang="pt-BR" sz="2400" dirty="0"/>
              <a:t>: as crianças passam a considerar internamente os modos de dizer algo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87096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8E0626-3BEC-4B6C-A97B-6595DCAF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/>
              <a:t>Revisão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CBE819-B68D-406B-8110-1B9BCEFF9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400" b="1" dirty="0"/>
              <a:t>Primeira série</a:t>
            </a:r>
            <a:r>
              <a:rPr lang="pt-BR" sz="2400" dirty="0"/>
              <a:t>: tendência para acrescentar algo</a:t>
            </a:r>
          </a:p>
          <a:p>
            <a:pPr marL="0" indent="0">
              <a:buNone/>
            </a:pPr>
            <a:r>
              <a:rPr lang="pt-BR" sz="2400" b="1" dirty="0"/>
              <a:t>Segunda série</a:t>
            </a:r>
            <a:r>
              <a:rPr lang="pt-BR" sz="2400" dirty="0"/>
              <a:t>: encontram prazer em atividades de revisão com pares</a:t>
            </a:r>
          </a:p>
          <a:p>
            <a:pPr marL="0" indent="0">
              <a:buNone/>
            </a:pPr>
            <a:r>
              <a:rPr lang="pt-BR" sz="2400" b="1" dirty="0"/>
              <a:t>Terceira série</a:t>
            </a:r>
            <a:r>
              <a:rPr lang="pt-BR" sz="2400" dirty="0"/>
              <a:t>: tendência a brincar com o início do texto</a:t>
            </a:r>
          </a:p>
          <a:p>
            <a:pPr marL="0" indent="0">
              <a:buNone/>
            </a:pPr>
            <a:r>
              <a:rPr lang="pt-BR" sz="2400" b="1" dirty="0"/>
              <a:t>Quarta série em diante</a:t>
            </a:r>
            <a:r>
              <a:rPr lang="pt-BR" sz="2400" dirty="0"/>
              <a:t>: as crianças tem condições de internalizar as estratégias concretas de revisão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9140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D9953F-DFFB-4351-94B9-C4E405F50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t-BR" sz="4000">
                <a:solidFill>
                  <a:srgbClr val="FFFFFF"/>
                </a:solidFill>
              </a:rPr>
              <a:t>Edição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1AD26F-7DE8-45A8-896D-6F6B64BC8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r>
              <a:rPr lang="pt-BR" sz="2000"/>
              <a:t>Primeira à terceira série: reler o que escreveram para acrescentar dados</a:t>
            </a:r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C6E576-6966-4079-9785-7804BE874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Raciocínio metonímico, dificuldade de retroação</a:t>
            </a:r>
          </a:p>
        </p:txBody>
      </p:sp>
    </p:spTree>
    <p:extLst>
      <p:ext uri="{BB962C8B-B14F-4D97-AF65-F5344CB8AC3E}">
        <p14:creationId xmlns:p14="http://schemas.microsoft.com/office/powerpoint/2010/main" val="305818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98B029-3373-4BA7-BD21-7B63BC9E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endParaRPr lang="pt-BR" sz="5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4FF28B-2E8B-4BD5-A77D-79197D3E4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3. Sugestões de atividades pontuais/provocativas</a:t>
            </a:r>
          </a:p>
        </p:txBody>
      </p:sp>
    </p:spTree>
    <p:extLst>
      <p:ext uri="{BB962C8B-B14F-4D97-AF65-F5344CB8AC3E}">
        <p14:creationId xmlns:p14="http://schemas.microsoft.com/office/powerpoint/2010/main" val="1147448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4" name="Rectangle 134">
            <a:extLst>
              <a:ext uri="{FF2B5EF4-FFF2-40B4-BE49-F238E27FC236}">
                <a16:creationId xmlns:a16="http://schemas.microsoft.com/office/drawing/2014/main" id="{1E234CF4-802C-4AA1-B540-36C3B838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85" name="Rectangle 136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86" name="Rectangle 1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D800584-727A-48CF-8223-244AD971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967" y="-1"/>
            <a:ext cx="5038344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82" name="Título 1">
            <a:extLst>
              <a:ext uri="{FF2B5EF4-FFF2-40B4-BE49-F238E27FC236}">
                <a16:creationId xmlns:a16="http://schemas.microsoft.com/office/drawing/2014/main" id="{2DF5BF8E-B630-445B-94EF-9E854A396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650" y="1332952"/>
            <a:ext cx="3926898" cy="3921176"/>
          </a:xfrm>
        </p:spPr>
        <p:txBody>
          <a:bodyPr anchor="ctr">
            <a:normAutofit/>
          </a:bodyPr>
          <a:lstStyle/>
          <a:p>
            <a:r>
              <a:rPr lang="pt-BR" altLang="pt-BR" sz="5400" dirty="0"/>
              <a:t>1. Revistas verdadeiras e falsas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0CED441-B73B-4907-9AF2-614CEAC6A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5422392" y="64008"/>
            <a:chExt cx="1178966" cy="232963"/>
          </a:xfrm>
        </p:grpSpPr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A03170C9-14E4-4D47-827E-51518FA9C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757EFF12-1826-499E-94C2-AF4400A66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2221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20CC511B-2DB0-4523-82ED-40CCC5C7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6CB93565-67D6-49DD-8D4E-4685AC81A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8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AE9D45A7-FFB3-4E69-A4EC-FAA3489B0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A29467A6-0F59-4991-89B5-35408BD725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2303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AA726CA1-9A94-4AF0-B9DD-3572C692A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EB03BD70-FD68-460B-A88B-005DAB5BE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47347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C1040543-6AB1-4FE1-8946-59D0E7BB8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BEEF4851-38D3-48A2-B05D-269771626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22392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DEC37F16-C638-42B2-AA09-CA5142D85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0AC31779-80E9-4BF3-9703-F63FE8094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4699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D71CA5FF-D764-4C4E-8854-E5875684F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81A1FA9D-7285-4D42-ADF3-BC14114B2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22035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A1E40F6A-5F88-46D9-A510-00D54F0B8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938C555D-926A-4092-966E-1BC7E455F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97080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58D049FF-3E13-4E3E-A5BE-CF5253B8E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A16547CF-5B03-4E57-B466-A0FDCECAD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72124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Rectangle 64">
              <a:extLst>
                <a:ext uri="{FF2B5EF4-FFF2-40B4-BE49-F238E27FC236}">
                  <a16:creationId xmlns:a16="http://schemas.microsoft.com/office/drawing/2014/main" id="{84C012C4-5959-40D5-8A7B-8542BD4B9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6400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Rectangle 66">
              <a:extLst>
                <a:ext uri="{FF2B5EF4-FFF2-40B4-BE49-F238E27FC236}">
                  <a16:creationId xmlns:a16="http://schemas.microsoft.com/office/drawing/2014/main" id="{8C7DF75A-2C0D-4388-A295-397333ADB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47169" y="237744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55" name="Espaço Reservado para Conteúdo 2">
            <a:extLst>
              <a:ext uri="{FF2B5EF4-FFF2-40B4-BE49-F238E27FC236}">
                <a16:creationId xmlns:a16="http://schemas.microsoft.com/office/drawing/2014/main" id="{383C2A42-F31B-49BF-8855-73F554ACF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1120" y="499833"/>
            <a:ext cx="5100320" cy="5581226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endParaRPr lang="pt-BR" altLang="pt-BR" sz="2200"/>
          </a:p>
          <a:p>
            <a:pPr marL="0" indent="0">
              <a:buNone/>
              <a:defRPr/>
            </a:pPr>
            <a:r>
              <a:rPr lang="pt-BR" altLang="pt-BR" sz="2200"/>
              <a:t>O publicitário Guilherme Pereira brincou com capas de revistas, produzindo clones com capas que você nunca verá nas bancas. O exercício é:</a:t>
            </a:r>
          </a:p>
          <a:p>
            <a:pPr marL="0" indent="0">
              <a:buNone/>
              <a:defRPr/>
            </a:pPr>
            <a:endParaRPr lang="pt-BR" altLang="pt-BR" sz="2200"/>
          </a:p>
          <a:p>
            <a:pPr marL="457200" indent="-457200">
              <a:buFont typeface="Wingdings" panose="05000000000000000000" pitchFamily="2" charset="2"/>
              <a:buAutoNum type="arabicParenR"/>
              <a:defRPr/>
            </a:pPr>
            <a:r>
              <a:rPr lang="pt-BR" altLang="pt-BR" sz="2200"/>
              <a:t>Diferenciar a capa verdadeira da falsa</a:t>
            </a:r>
          </a:p>
          <a:p>
            <a:pPr marL="457200" indent="-457200">
              <a:buFont typeface="Wingdings" panose="05000000000000000000" pitchFamily="2" charset="2"/>
              <a:buAutoNum type="arabicParenR"/>
              <a:defRPr/>
            </a:pPr>
            <a:r>
              <a:rPr lang="pt-BR" altLang="pt-BR" sz="2200"/>
              <a:t>Explicar porque a falsa nunca seria publicada </a:t>
            </a:r>
          </a:p>
          <a:p>
            <a:pPr marL="0" indent="0">
              <a:buNone/>
              <a:defRPr/>
            </a:pPr>
            <a:br>
              <a:rPr lang="pt-BR" altLang="pt-BR" sz="2200"/>
            </a:br>
            <a:endParaRPr lang="pt-BR" altLang="pt-BR" sz="2200"/>
          </a:p>
          <a:p>
            <a:pPr marL="0" indent="0">
              <a:buNone/>
              <a:defRPr/>
            </a:pPr>
            <a:endParaRPr lang="pt-BR" altLang="pt-BR" sz="2200"/>
          </a:p>
        </p:txBody>
      </p:sp>
    </p:spTree>
    <p:extLst>
      <p:ext uri="{BB962C8B-B14F-4D97-AF65-F5344CB8AC3E}">
        <p14:creationId xmlns:p14="http://schemas.microsoft.com/office/powerpoint/2010/main" val="3609881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3314DD-C152-46FE-B636-6FF4050B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 sz="4100">
                <a:solidFill>
                  <a:srgbClr val="FFFFFF"/>
                </a:solidFill>
              </a:rPr>
              <a:t>Práticas de linguagem leitura/escuta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DAAA41-E49B-4CBC-B6F0-1958DE6C5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dirty="0"/>
              <a:t>(EF67LP08) Identificar os </a:t>
            </a:r>
            <a:r>
              <a:rPr lang="pt-BR" b="1" dirty="0"/>
              <a:t>efeitos de sentido </a:t>
            </a:r>
            <a:r>
              <a:rPr lang="pt-BR" dirty="0"/>
              <a:t>devidos à escolha de imagens estáticas, sequenciação ou sobreposição de imagens, definição de figura/fundo, ângulo, profundidade e foco, cores/tonalidades, relação com o escrito (relações de reiteração, complementação ou oposição) etc. em notícias, reportagens, fotorreportagens, foto-denúncias, memes, gifs, anúncios publicitários e propagandas publicados em jornais, revistas, sites na internet etc. </a:t>
            </a:r>
          </a:p>
        </p:txBody>
      </p:sp>
    </p:spTree>
    <p:extLst>
      <p:ext uri="{BB962C8B-B14F-4D97-AF65-F5344CB8AC3E}">
        <p14:creationId xmlns:p14="http://schemas.microsoft.com/office/powerpoint/2010/main" val="1841230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7">
            <a:extLst>
              <a:ext uri="{FF2B5EF4-FFF2-40B4-BE49-F238E27FC236}">
                <a16:creationId xmlns:a16="http://schemas.microsoft.com/office/drawing/2014/main" id="{055D0E2F-8362-4823-A62D-441BB1CE4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69" y="404814"/>
            <a:ext cx="4783446" cy="644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Espaço Reservado para Conteúdo 6">
            <a:extLst>
              <a:ext uri="{FF2B5EF4-FFF2-40B4-BE49-F238E27FC236}">
                <a16:creationId xmlns:a16="http://schemas.microsoft.com/office/drawing/2014/main" id="{20F5164F-68C8-4508-B778-EC47BFEA49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9176" y="404813"/>
            <a:ext cx="5181600" cy="6437634"/>
          </a:xfrm>
        </p:spPr>
      </p:pic>
    </p:spTree>
    <p:extLst>
      <p:ext uri="{BB962C8B-B14F-4D97-AF65-F5344CB8AC3E}">
        <p14:creationId xmlns:p14="http://schemas.microsoft.com/office/powerpoint/2010/main" val="2425387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>
            <a:extLst>
              <a:ext uri="{FF2B5EF4-FFF2-40B4-BE49-F238E27FC236}">
                <a16:creationId xmlns:a16="http://schemas.microsoft.com/office/drawing/2014/main" id="{122CD898-AF42-429F-9F8B-6757CB7FA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48131" name="Espaço Reservado para Conteúdo 7">
            <a:extLst>
              <a:ext uri="{FF2B5EF4-FFF2-40B4-BE49-F238E27FC236}">
                <a16:creationId xmlns:a16="http://schemas.microsoft.com/office/drawing/2014/main" id="{5380384A-2F75-4F78-828E-76502513FB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9703" y="101934"/>
            <a:ext cx="4815811" cy="6336968"/>
          </a:xfrm>
        </p:spPr>
      </p:pic>
      <p:pic>
        <p:nvPicPr>
          <p:cNvPr id="48132" name="Espaço Reservado para Conteúdo 5">
            <a:extLst>
              <a:ext uri="{FF2B5EF4-FFF2-40B4-BE49-F238E27FC236}">
                <a16:creationId xmlns:a16="http://schemas.microsoft.com/office/drawing/2014/main" id="{AEDC109E-E15A-4897-95AF-8376CD7DF32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7099" y="101934"/>
            <a:ext cx="5105471" cy="6336968"/>
          </a:xfrm>
        </p:spPr>
      </p:pic>
    </p:spTree>
    <p:extLst>
      <p:ext uri="{BB962C8B-B14F-4D97-AF65-F5344CB8AC3E}">
        <p14:creationId xmlns:p14="http://schemas.microsoft.com/office/powerpoint/2010/main" val="34557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264E7-CD02-4DF6-9F56-31BFC081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Partes da aula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96533E14-6F03-43E2-87AA-8F45C4F3A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027981"/>
              </p:ext>
            </p:extLst>
          </p:nvPr>
        </p:nvGraphicFramePr>
        <p:xfrm>
          <a:off x="1327727" y="1917989"/>
          <a:ext cx="10328564" cy="448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50309">
                  <a:extLst>
                    <a:ext uri="{9D8B030D-6E8A-4147-A177-3AD203B41FA5}">
                      <a16:colId xmlns:a16="http://schemas.microsoft.com/office/drawing/2014/main" val="3538653953"/>
                    </a:ext>
                  </a:extLst>
                </a:gridCol>
                <a:gridCol w="3629891">
                  <a:extLst>
                    <a:ext uri="{9D8B030D-6E8A-4147-A177-3AD203B41FA5}">
                      <a16:colId xmlns:a16="http://schemas.microsoft.com/office/drawing/2014/main" val="596455067"/>
                    </a:ext>
                  </a:extLst>
                </a:gridCol>
                <a:gridCol w="3648364">
                  <a:extLst>
                    <a:ext uri="{9D8B030D-6E8A-4147-A177-3AD203B41FA5}">
                      <a16:colId xmlns:a16="http://schemas.microsoft.com/office/drawing/2014/main" val="21334915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r>
                        <a:rPr lang="pt-BR" sz="3200" dirty="0"/>
                        <a:t>1. Aspectos conceituais</a:t>
                      </a:r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endParaRPr lang="pt-BR" sz="3200" dirty="0"/>
                    </a:p>
                    <a:p>
                      <a:pPr algn="ctr"/>
                      <a:r>
                        <a:rPr lang="pt-BR" sz="3200" dirty="0"/>
                        <a:t>2. Aspectos metodológicos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142875" algn="ctr"/>
                      <a:endParaRPr lang="pt-BR" sz="3200" dirty="0"/>
                    </a:p>
                    <a:p>
                      <a:pPr marL="0" indent="-142875" algn="ctr"/>
                      <a:endParaRPr lang="pt-BR" sz="3200" dirty="0"/>
                    </a:p>
                    <a:p>
                      <a:pPr marL="0" indent="-142875" algn="ctr"/>
                      <a:endParaRPr lang="pt-BR" sz="3200" dirty="0"/>
                    </a:p>
                    <a:p>
                      <a:pPr marL="0" indent="-142875" algn="ctr"/>
                      <a:r>
                        <a:rPr lang="pt-BR" sz="3200" dirty="0"/>
                        <a:t>3. Sugestões de atividades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1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580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>
            <a:extLst>
              <a:ext uri="{FF2B5EF4-FFF2-40B4-BE49-F238E27FC236}">
                <a16:creationId xmlns:a16="http://schemas.microsoft.com/office/drawing/2014/main" id="{F4C0E7D2-00E2-4D33-9C70-939DBAAA0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50179" name="Espaço Reservado para Conteúdo 5">
            <a:extLst>
              <a:ext uri="{FF2B5EF4-FFF2-40B4-BE49-F238E27FC236}">
                <a16:creationId xmlns:a16="http://schemas.microsoft.com/office/drawing/2014/main" id="{D2FAAE92-719C-448B-86A1-FD8B83FD7A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8193" y="460375"/>
            <a:ext cx="4660747" cy="6134688"/>
          </a:xfrm>
        </p:spPr>
      </p:pic>
      <p:pic>
        <p:nvPicPr>
          <p:cNvPr id="50180" name="Espaço Reservado para Conteúdo 4">
            <a:extLst>
              <a:ext uri="{FF2B5EF4-FFF2-40B4-BE49-F238E27FC236}">
                <a16:creationId xmlns:a16="http://schemas.microsoft.com/office/drawing/2014/main" id="{BBB73F78-99FD-4C85-8EDF-8873BC8498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8374" y="460375"/>
            <a:ext cx="4940075" cy="6134688"/>
          </a:xfrm>
        </p:spPr>
      </p:pic>
    </p:spTree>
    <p:extLst>
      <p:ext uri="{BB962C8B-B14F-4D97-AF65-F5344CB8AC3E}">
        <p14:creationId xmlns:p14="http://schemas.microsoft.com/office/powerpoint/2010/main" val="3046213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78D245-D83D-4E3F-BC86-8D3A513B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pt-BR" sz="3700">
                <a:solidFill>
                  <a:srgbClr val="FFFFFF"/>
                </a:solidFill>
              </a:rPr>
              <a:t>Práticas de linguagem produção escrita e multissemiótica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F689C0-BD28-4603-8E9F-4CF66E64A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2600" dirty="0"/>
          </a:p>
          <a:p>
            <a:pPr marL="0" indent="0">
              <a:buNone/>
            </a:pPr>
            <a:r>
              <a:rPr lang="pt-BR" sz="2600" dirty="0"/>
              <a:t>(EF67LP30) Criar narrativas ficcionais, tais como contos populares, contos de suspense, mistério, terror, humor, narrativas de enigma, crônicas, histórias em quadrinhos, dentre outros, que utilizem cenários e personagens realistas ou de fantasia, observando os elementos da estrutura narrativa próprios ao gênero pretendido, tais como enredo, personagens, tempo, espaço e narrador, utilizando tempos verbais adequados à narração de fatos passados, empregando conhecimentos sobre diferentes modos de se iniciar uma história e de inserir os discursos direto e indireto. P. 169</a:t>
            </a:r>
          </a:p>
          <a:p>
            <a:pPr marL="0" indent="0">
              <a:buNone/>
            </a:pP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560921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D1B626-2BEF-4A7D-8801-A4B43A6C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Quebra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-do-terror  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╬ ▀ ☻ ▼♠♫◘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D72C58-0E4E-4A43-8FAD-AE70BF7A1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5018" y="4884873"/>
            <a:ext cx="8021781" cy="183920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b="1" dirty="0" err="1"/>
              <a:t>Objetivo</a:t>
            </a:r>
            <a:r>
              <a:rPr lang="en-US" sz="1800" dirty="0"/>
              <a:t>: </a:t>
            </a:r>
            <a:r>
              <a:rPr lang="en-US" sz="1800" dirty="0" err="1"/>
              <a:t>montar</a:t>
            </a:r>
            <a:r>
              <a:rPr lang="en-US" sz="1800" dirty="0"/>
              <a:t> o </a:t>
            </a:r>
            <a:r>
              <a:rPr lang="en-US" sz="1800" dirty="0" err="1"/>
              <a:t>máximo</a:t>
            </a:r>
            <a:r>
              <a:rPr lang="en-US" sz="1800" dirty="0"/>
              <a:t> </a:t>
            </a:r>
            <a:r>
              <a:rPr lang="en-US" sz="1800" dirty="0" err="1"/>
              <a:t>possível</a:t>
            </a:r>
            <a:r>
              <a:rPr lang="en-US" sz="1800" dirty="0"/>
              <a:t> de </a:t>
            </a:r>
            <a:r>
              <a:rPr lang="en-US" sz="1800" dirty="0" err="1"/>
              <a:t>historietas</a:t>
            </a:r>
            <a:r>
              <a:rPr lang="en-US" sz="1800" dirty="0"/>
              <a:t> </a:t>
            </a:r>
            <a:r>
              <a:rPr lang="en-US" sz="1800" dirty="0" err="1"/>
              <a:t>medonhas</a:t>
            </a:r>
            <a:r>
              <a:rPr lang="en-US" sz="1800" dirty="0"/>
              <a:t> a </a:t>
            </a:r>
            <a:r>
              <a:rPr lang="en-US" sz="1800" dirty="0" err="1"/>
              <a:t>partir</a:t>
            </a:r>
            <a:r>
              <a:rPr lang="en-US" sz="1800" dirty="0"/>
              <a:t> de um </a:t>
            </a:r>
            <a:r>
              <a:rPr lang="en-US" sz="1800" dirty="0" err="1"/>
              <a:t>quebra-cabeças</a:t>
            </a:r>
            <a:endParaRPr lang="en-US" sz="1800" dirty="0"/>
          </a:p>
          <a:p>
            <a:pPr marL="0"/>
            <a:endParaRPr lang="en-US" sz="18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86FFA66-F5D9-4FF4-8290-7D7948045F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61675233"/>
              </p:ext>
            </p:extLst>
          </p:nvPr>
        </p:nvGraphicFramePr>
        <p:xfrm>
          <a:off x="3565236" y="1511035"/>
          <a:ext cx="7661566" cy="3642856"/>
        </p:xfrm>
        <a:graphic>
          <a:graphicData uri="http://schemas.openxmlformats.org/drawingml/2006/table">
            <a:tbl>
              <a:tblPr firstRow="1" firstCol="1" bandRow="1"/>
              <a:tblGrid>
                <a:gridCol w="1230582">
                  <a:extLst>
                    <a:ext uri="{9D8B030D-6E8A-4147-A177-3AD203B41FA5}">
                      <a16:colId xmlns:a16="http://schemas.microsoft.com/office/drawing/2014/main" val="421024579"/>
                    </a:ext>
                  </a:extLst>
                </a:gridCol>
                <a:gridCol w="950571">
                  <a:extLst>
                    <a:ext uri="{9D8B030D-6E8A-4147-A177-3AD203B41FA5}">
                      <a16:colId xmlns:a16="http://schemas.microsoft.com/office/drawing/2014/main" val="3643792682"/>
                    </a:ext>
                  </a:extLst>
                </a:gridCol>
                <a:gridCol w="1040783">
                  <a:extLst>
                    <a:ext uri="{9D8B030D-6E8A-4147-A177-3AD203B41FA5}">
                      <a16:colId xmlns:a16="http://schemas.microsoft.com/office/drawing/2014/main" val="170211835"/>
                    </a:ext>
                  </a:extLst>
                </a:gridCol>
                <a:gridCol w="1105221">
                  <a:extLst>
                    <a:ext uri="{9D8B030D-6E8A-4147-A177-3AD203B41FA5}">
                      <a16:colId xmlns:a16="http://schemas.microsoft.com/office/drawing/2014/main" val="199096984"/>
                    </a:ext>
                  </a:extLst>
                </a:gridCol>
                <a:gridCol w="1078274">
                  <a:extLst>
                    <a:ext uri="{9D8B030D-6E8A-4147-A177-3AD203B41FA5}">
                      <a16:colId xmlns:a16="http://schemas.microsoft.com/office/drawing/2014/main" val="1460411264"/>
                    </a:ext>
                  </a:extLst>
                </a:gridCol>
                <a:gridCol w="1019694">
                  <a:extLst>
                    <a:ext uri="{9D8B030D-6E8A-4147-A177-3AD203B41FA5}">
                      <a16:colId xmlns:a16="http://schemas.microsoft.com/office/drawing/2014/main" val="970060441"/>
                    </a:ext>
                  </a:extLst>
                </a:gridCol>
                <a:gridCol w="1236441">
                  <a:extLst>
                    <a:ext uri="{9D8B030D-6E8A-4147-A177-3AD203B41FA5}">
                      <a16:colId xmlns:a16="http://schemas.microsoft.com/office/drawing/2014/main" val="226379727"/>
                    </a:ext>
                  </a:extLst>
                </a:gridCol>
              </a:tblGrid>
              <a:tr h="789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INOCENTE GAROTINHA DE TRANÇAS DOURADAS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RAPAZOTE BRINCANDO DE PIÃO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CASA CHAMADA DE MAL-ASSOMBRADA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QUANDO COMEÇOU UMA TEMPESTADE REPENTINA 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PORTA FECHOU SOZINHA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GRITARAM POR SOCORRO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ESTÃO ATÉ HOJE ESPERANDO AJUDA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481349"/>
                  </a:ext>
                </a:extLst>
              </a:tr>
              <a:tr h="942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SENHORA DE ÓCULOS, PASSADA DOS 50 ANOS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HOMEM DE TERNO, MOSTRANDO AS RUGAS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CASA, PORTA ABERTA PELO CALOR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VOLTA DA MEIA NOITE, SEXTA-FEIRA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PESSOAS ESTRANHAS ENTRARAM NA SALA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 MEDO, FORAM EDUCADOS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ERAM RELIGIOSOS, QUERENDO PREGAR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833888"/>
                  </a:ext>
                </a:extLst>
              </a:tr>
              <a:tr h="637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JOVEM GRÁVIDA, JÁ BARRIGUDA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DENTISTA AINDA JOVEM, DE JALECO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SALA DE ESPERA DE UM PRONTO-SOCORRO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MADRUGADA FRIA, COM MUITA NEBLINA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RIO DE SANGUE CORREU PELO CHÃO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FORAM VER A ORIGEM DO LÍQUIDO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 VIDRO TINHA CAÍDO SOBRE AS BOLSAS DE SANGUE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8722362"/>
                  </a:ext>
                </a:extLst>
              </a:tr>
              <a:tr h="637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ADOLESCENTE, DE UNIFORME DE ESCOLA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RAPAZ MATANDO AULA, MOCHILA NAS COSTAS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UMA PISTA DE SKATE VAZIA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 UMA NOITE QUENTE DE VERÃO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OUVIRAM BARULHOS DE PASSOS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ESCONDERAM-SE ATRÁS DOS ESCOMBROS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 UM TRAFICANTE VENDENDO DROGAS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722089"/>
                  </a:ext>
                </a:extLst>
              </a:tr>
              <a:tr h="637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╬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UMA BEBÊ DE FRALDAS, AINDA ENGATINHANDO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▀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MENINO DE 3 ANOS, CHUPANDO PIRULITO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☻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QUARTO, BRINCANDO TRANQUILOS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▼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MEIO DE UM ECLIPSE SOLAR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♠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OUVIRAM UM GEMIDO SINISTRO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♫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BERRARAM CHAMANDO PELA MÃE</a:t>
                      </a:r>
                      <a:endParaRPr lang="pt-BR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◘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ERA SÓ UM GATINHO TENTANDO ENTRAR</a:t>
                      </a:r>
                      <a:endParaRPr lang="pt-BR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810" marR="24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808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641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56C1C-0DA4-4B70-A642-9182F684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3. Reformulação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CAB790-60D3-4A04-90A0-73287F3C0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3114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O fragmento de texto foi retirado de uma placa encontrada em um camping. Reformule-a para que fique com uma forma parecida com a de uma placa, gramaticalmente correta e completa com relação às informações que o dono do camping quer fornecer.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19C10A-FA37-4674-9041-F07ABC377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1418" y="1825625"/>
            <a:ext cx="77423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ALÔ ATENÇÃO Quando Você sair do banheiro apagar a luz por favor obrigado. Outras </a:t>
            </a:r>
            <a:r>
              <a:rPr lang="pt-BR" sz="3200" dirty="0" err="1"/>
              <a:t>coizas</a:t>
            </a:r>
            <a:r>
              <a:rPr lang="pt-BR" sz="3200" dirty="0"/>
              <a:t> </a:t>
            </a:r>
            <a:r>
              <a:rPr lang="pt-BR" sz="3200" dirty="0" err="1"/>
              <a:t>voceis</a:t>
            </a:r>
            <a:r>
              <a:rPr lang="pt-BR" sz="3200" dirty="0"/>
              <a:t> que </a:t>
            </a:r>
            <a:r>
              <a:rPr lang="pt-BR" sz="3200" dirty="0" err="1"/>
              <a:t>fumân</a:t>
            </a:r>
            <a:r>
              <a:rPr lang="pt-BR" sz="3200" dirty="0"/>
              <a:t> por favor não jogue bituca de cigarro em </a:t>
            </a:r>
            <a:r>
              <a:rPr lang="pt-BR" sz="3200" dirty="0" err="1"/>
              <a:t>quau</a:t>
            </a:r>
            <a:r>
              <a:rPr lang="pt-BR" sz="3200" dirty="0"/>
              <a:t> quer lugar. Respeite a regra do camping. Obrigado. Não andar gritando </a:t>
            </a:r>
            <a:r>
              <a:rPr lang="pt-BR" sz="3200" dirty="0" err="1"/>
              <a:t>nein</a:t>
            </a:r>
            <a:r>
              <a:rPr lang="pt-BR" sz="3200" dirty="0"/>
              <a:t> de dia </a:t>
            </a:r>
            <a:r>
              <a:rPr lang="pt-BR" sz="3200" dirty="0" err="1"/>
              <a:t>nein</a:t>
            </a:r>
            <a:r>
              <a:rPr lang="pt-BR" sz="3200" dirty="0"/>
              <a:t> </a:t>
            </a:r>
            <a:r>
              <a:rPr lang="pt-BR" sz="3200" dirty="0" err="1"/>
              <a:t>dinoite</a:t>
            </a:r>
            <a:r>
              <a:rPr lang="pt-BR" sz="3200" dirty="0"/>
              <a:t>. Joel agradece a todos a </a:t>
            </a:r>
            <a:r>
              <a:rPr lang="pt-BR" sz="3200" dirty="0" err="1"/>
              <a:t>comprienção</a:t>
            </a:r>
            <a:r>
              <a:rPr lang="pt-BR" sz="3200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3975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F08502-A999-4CD0-B554-0EDF00BE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pt-BR" sz="3100" dirty="0">
                <a:solidFill>
                  <a:schemeClr val="accent1"/>
                </a:solidFill>
              </a:rPr>
              <a:t>Práticas de linguagem análise linguística/semiótica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0B1C64-E98E-4370-913F-63AACC744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pt-BR" sz="2000" dirty="0"/>
              <a:t>(EF69LP56) Fazer uso consciente e reflexivo de regras e normas da norma-padrão em situações de fala e escrita nas quais ela deve ser usada.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701D186-0800-4EAA-A1EB-AE8731AA3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337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AB8BD-7508-4DC3-B726-7F6190CF4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17FC30-BEA9-48AC-A224-4DC371266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1. Aspectos conceituais</a:t>
            </a:r>
          </a:p>
        </p:txBody>
      </p:sp>
    </p:spTree>
    <p:extLst>
      <p:ext uri="{BB962C8B-B14F-4D97-AF65-F5344CB8AC3E}">
        <p14:creationId xmlns:p14="http://schemas.microsoft.com/office/powerpoint/2010/main" val="136202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82455043-5CFD-4790-A30C-152D3B694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D790CBA0-32A4-48C6-8140-9148B3A0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12">
            <a:extLst>
              <a:ext uri="{FF2B5EF4-FFF2-40B4-BE49-F238E27FC236}">
                <a16:creationId xmlns:a16="http://schemas.microsoft.com/office/drawing/2014/main" id="{B4056F06-1067-40CC-8153-8A04EA0AB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015350-BCF9-4ACA-99D9-2A98FB05C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C57B1E4-5A42-473F-837E-3C5946D1F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D49C7C-52B4-4D8F-B956-ECCA10BD7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AF0C458-F592-426F-B531-304500025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4B5212-F988-4671-B9F2-02B065E40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6C93D35-1EA4-427C-832E-C077C1603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8648C95-1EC5-40D8-8D96-3DC3D112A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0134DF-195E-4609-BE91-D38A8334E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0757759-EC34-4221-B044-E44E140CD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D397B4-F579-4427-8501-9D3412F87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F669F62-C345-4D12-9436-F3E2B3AE6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9D0B0E-94E0-4A18-A5D4-F8999345F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09F982E-B4F0-4CF1-9698-0CA793629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A6FD1C-ABC0-436A-9073-E0EED7D89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E42E75-3FFE-428A-BBD2-CC87097B5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F8E869C-899B-4BCE-8E7E-07CF2384D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BF071B4-ED93-480C-8E69-73432F0CE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CA65703-32A1-4699-BC19-1CA9884BD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4A96F06-B785-4EC7-A73C-59B8A4514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68" r="3" b="4028"/>
          <a:stretch/>
        </p:blipFill>
        <p:spPr>
          <a:xfrm>
            <a:off x="2869896" y="194718"/>
            <a:ext cx="5487890" cy="663517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1DD3-8D1D-4757-B035-70019593D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0" y="850149"/>
            <a:ext cx="304800" cy="429768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8184D1F-A6B0-4989-8187-7DA9B69FD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E4AAB83-8364-4EEC-B775-EB5BF22973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8334B8F-87AB-40F9-B22B-309F79C2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07BCE7-4481-4881-ACD6-7B9E0A53B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418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D9CEC9-3AC2-4431-AF89-C44F1B28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pt-BR" sz="4000" dirty="0">
                <a:solidFill>
                  <a:srgbClr val="FFFFFF"/>
                </a:solidFill>
              </a:rPr>
              <a:t>Dificuldades de “cálculo” na leitura: o discurso irônico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CC03ED-C40D-4B4D-9C05-6EE7C419F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/>
              <a:t>Presença de um locutor L que veicula uma posição julgada absurda, como se esta posição fosse de um outro</a:t>
            </a:r>
          </a:p>
          <a:p>
            <a:pPr marL="0" indent="0">
              <a:buNone/>
            </a:pPr>
            <a:r>
              <a:rPr lang="pt-BR" sz="2000"/>
              <a:t>Seu modo de se marcar distinto da posição que está sendo ironizada são as evidências situacionais (entonação e torneios especializados)</a:t>
            </a:r>
          </a:p>
          <a:p>
            <a:pPr marL="0" indent="0">
              <a:buNone/>
            </a:pPr>
            <a:r>
              <a:rPr lang="pt-BR" sz="2000"/>
              <a:t>DUCROT, Oswald. </a:t>
            </a:r>
            <a:r>
              <a:rPr lang="pt-BR" sz="2000" b="1"/>
              <a:t>O Dizer e o Dito</a:t>
            </a:r>
            <a:r>
              <a:rPr lang="pt-BR" sz="2000"/>
              <a:t>. Campinas / SP: Pontes Editores, 1987.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179DE3-4533-44CD-8982-3041EBD72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“Consiste sempre em fazer dizer, por alguém diferente do locutor, coisas evidentemente absurdas, a fazer, pois, ouvir uma voz que não é a do locutor e que sustenta o insustentável” </a:t>
            </a:r>
          </a:p>
          <a:p>
            <a:pPr marL="0" indent="0">
              <a:buNone/>
            </a:pPr>
            <a:r>
              <a:rPr lang="pt-BR" sz="2000" dirty="0"/>
              <a:t>(DUCROT, 1987, p. 197).</a:t>
            </a:r>
          </a:p>
          <a:p>
            <a:pPr marL="0" indent="0">
              <a:buNone/>
            </a:pPr>
            <a:r>
              <a:rPr lang="pt-BR" sz="2000" dirty="0"/>
              <a:t> 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974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042A7F2-9AB5-495D-AAAB-60313A318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altLang="pt-BR" sz="4100" b="1" dirty="0"/>
              <a:t>Editor?</a:t>
            </a:r>
            <a:br>
              <a:rPr lang="pt-BR" altLang="pt-BR" sz="4100" dirty="0"/>
            </a:br>
            <a:r>
              <a:rPr lang="pt-BR" altLang="pt-BR" sz="4100" dirty="0"/>
              <a:t>Para editar, é necessário fazer um “cálculo lógico”</a:t>
            </a:r>
          </a:p>
        </p:txBody>
      </p:sp>
      <p:graphicFrame>
        <p:nvGraphicFramePr>
          <p:cNvPr id="57349" name="Rectangle 3">
            <a:extLst>
              <a:ext uri="{FF2B5EF4-FFF2-40B4-BE49-F238E27FC236}">
                <a16:creationId xmlns:a16="http://schemas.microsoft.com/office/drawing/2014/main" id="{F973E976-A925-45FF-ABD1-D19859F5A3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123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DB541-465E-439A-A474-1DC85618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ler 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D9ED78-3264-45E4-89AD-FE6842BF2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r>
              <a:rPr lang="pt-BR" sz="1700" dirty="0"/>
              <a:t>Para ler mais: RIOLFI, Claudia Rosa. Ensinar a escrever: considerações sobre a especificidade do trabalho da escrita. </a:t>
            </a:r>
            <a:r>
              <a:rPr lang="pt-BR" sz="1700" b="1" dirty="0"/>
              <a:t>Leitura. Teoria &amp; Prática</a:t>
            </a:r>
            <a:r>
              <a:rPr lang="pt-BR" sz="1700" dirty="0"/>
              <a:t>. Revista da Associação de Leitura do Brasil, Campinas, v. 40, p. 47-51, jan./jul., 2003. Disponível em: </a:t>
            </a:r>
            <a:r>
              <a:rPr lang="pt-BR" sz="1700" dirty="0">
                <a:hlinkClick r:id="rId2"/>
              </a:rPr>
              <a:t>https://edisciplinas.usp.br/pluginfile.php/5915985/mod_resource/content/1/Ensinar20a20escrever%5B1%5D.pdf</a:t>
            </a:r>
            <a:r>
              <a:rPr lang="pt-BR" sz="1700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C38094-5CD1-4BF0-AF4D-B8E1401ED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740" y="1542236"/>
            <a:ext cx="6959877" cy="37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05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DB541-465E-439A-A474-1DC85618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relação do sujeito com a escrita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4DC042-FB0C-42C8-A982-335C4A2C3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Melhor dos casos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5D9ED78-3264-45E4-89AD-FE6842BF22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Existe inconsciente</a:t>
            </a:r>
          </a:p>
          <a:p>
            <a:pPr marL="0" indent="0">
              <a:buNone/>
            </a:pPr>
            <a:r>
              <a:rPr lang="pt-BR" dirty="0"/>
              <a:t>O sujeito é dividido</a:t>
            </a:r>
          </a:p>
          <a:p>
            <a:pPr marL="0" indent="0">
              <a:buNone/>
            </a:pPr>
            <a:r>
              <a:rPr lang="pt-BR" dirty="0"/>
              <a:t>Um “eu” deposita certo projeto textual em uma superfície</a:t>
            </a:r>
          </a:p>
          <a:p>
            <a:pPr marL="0" indent="0">
              <a:buNone/>
            </a:pPr>
            <a:r>
              <a:rPr lang="pt-BR" dirty="0"/>
              <a:t>Outro “eu” se deixa afetar pela materialidade do texto</a:t>
            </a:r>
          </a:p>
          <a:p>
            <a:pPr marL="0" indent="0">
              <a:buNone/>
            </a:pPr>
            <a:r>
              <a:rPr lang="pt-BR" dirty="0"/>
              <a:t>Uma terceira instância revisa o texto, adequando o projeto textual inicial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3C8CF32-C436-464B-A50C-F8BD85DF9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BR" dirty="0"/>
              <a:t>Caso difícil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88501DC-44C0-4DDC-9FD1-1CA09BF75A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O inconsciente não é operacional, afoga o sujeito</a:t>
            </a:r>
          </a:p>
          <a:p>
            <a:pPr marL="0" indent="0">
              <a:buNone/>
            </a:pPr>
            <a:r>
              <a:rPr lang="pt-BR" dirty="0"/>
              <a:t>A pessoa funciona como uma </a:t>
            </a:r>
            <a:r>
              <a:rPr lang="pt-BR" dirty="0" err="1"/>
              <a:t>mônada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Não existe projeto textual inicial, ou ele não é passível de ser dialetizado</a:t>
            </a:r>
          </a:p>
          <a:p>
            <a:pPr marL="0" indent="0">
              <a:buNone/>
            </a:pPr>
            <a:r>
              <a:rPr lang="pt-BR" dirty="0"/>
              <a:t>A pessoa pode reescrever, mas o texto dificilmente melhora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9599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1669</Words>
  <Application>Microsoft Office PowerPoint</Application>
  <PresentationFormat>Widescreen</PresentationFormat>
  <Paragraphs>268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Wingdings</vt:lpstr>
      <vt:lpstr>Tema do Office</vt:lpstr>
      <vt:lpstr>Aula 7/15: Em busca do aluno como o editor </vt:lpstr>
      <vt:lpstr>Objetivo</vt:lpstr>
      <vt:lpstr>Partes da aula</vt:lpstr>
      <vt:lpstr>Apresentação do PowerPoint</vt:lpstr>
      <vt:lpstr>Apresentação do PowerPoint</vt:lpstr>
      <vt:lpstr>Dificuldades de “cálculo” na leitura: o discurso irônico</vt:lpstr>
      <vt:lpstr>Editor? Para editar, é necessário fazer um “cálculo lógico”</vt:lpstr>
      <vt:lpstr>Para ler mais</vt:lpstr>
      <vt:lpstr>A relação do sujeito com a escrita</vt:lpstr>
      <vt:lpstr>Aluno da escola básica compreende isso?</vt:lpstr>
      <vt:lpstr>A contabilidade do corpus:</vt:lpstr>
      <vt:lpstr>Conclusão</vt:lpstr>
      <vt:lpstr>Apresentação do PowerPoint</vt:lpstr>
      <vt:lpstr>Apresentação do PowerPoint</vt:lpstr>
      <vt:lpstr>Leitura prévia recomendada:</vt:lpstr>
      <vt:lpstr>O que é a escrita?</vt:lpstr>
      <vt:lpstr>Não é necessário chantagear para que o aluno escreva</vt:lpstr>
      <vt:lpstr>Um ensino além da técnica</vt:lpstr>
      <vt:lpstr>A importância do ritmo e da ordem</vt:lpstr>
      <vt:lpstr>Do produto para o processo É possível ensinar o processo</vt:lpstr>
      <vt:lpstr>Ensaio</vt:lpstr>
      <vt:lpstr>Esboço</vt:lpstr>
      <vt:lpstr>Revisão</vt:lpstr>
      <vt:lpstr>Edição</vt:lpstr>
      <vt:lpstr>Apresentação do PowerPoint</vt:lpstr>
      <vt:lpstr>1. Revistas verdadeiras e falsas</vt:lpstr>
      <vt:lpstr>Práticas de linguagem leitura/escuta</vt:lpstr>
      <vt:lpstr>Apresentação do PowerPoint</vt:lpstr>
      <vt:lpstr>Apresentação do PowerPoint</vt:lpstr>
      <vt:lpstr>Apresentação do PowerPoint</vt:lpstr>
      <vt:lpstr>Práticas de linguagem produção escrita e multissemiótica</vt:lpstr>
      <vt:lpstr>2. Quebra-do-terror         ╬ ▀ ☻ ▼♠♫◘ </vt:lpstr>
      <vt:lpstr>3. Reformulação</vt:lpstr>
      <vt:lpstr>Práticas de linguagem análise linguística/semiótica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apoio da aula 5/15: Em busca do aluno como o editor</dc:title>
  <dc:creator>Claudia Riolfi</dc:creator>
  <cp:lastModifiedBy>Claudia Riolfi</cp:lastModifiedBy>
  <cp:revision>7</cp:revision>
  <dcterms:created xsi:type="dcterms:W3CDTF">2020-03-25T14:23:13Z</dcterms:created>
  <dcterms:modified xsi:type="dcterms:W3CDTF">2021-03-17T18:02:54Z</dcterms:modified>
</cp:coreProperties>
</file>