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pt-BR" smtClean="0"/>
              <a:t>Clique para editar o título mestre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813656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55D997E6-A869-4808-8273-8B813F8D4F17}" type="datetimeFigureOut">
              <a:rPr lang="pt-BR" smtClean="0"/>
              <a:t>25/08/2020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351460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pt-BR" smtClean="0"/>
              <a:t>Clique para editar o título mestre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8690682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pt-BR" smtClean="0"/>
              <a:t>Clique para editar o título mestre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pt-BR" smtClean="0"/>
              <a:t>Editar estilos de texto Mestre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047123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2302826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n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smtClean="0"/>
              <a:t>Clique para editar o título mestre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4"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40761976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unas de Imag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pt-BR" smtClean="0"/>
              <a:t>Clique para editar o título mestre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4"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0624483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nchorCtr="0"/>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268116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3646982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700836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Editar estilos de texto Mestre</a:t>
            </a:r>
          </a:p>
        </p:txBody>
      </p:sp>
      <p:sp>
        <p:nvSpPr>
          <p:cNvPr id="4" name="Date Placeholder 3"/>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48357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55D997E6-A869-4808-8273-8B813F8D4F17}" type="datetimeFigureOut">
              <a:rPr lang="pt-BR" smtClean="0"/>
              <a:t>25/08/2020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061809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Editar estilos de texto Mestre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55D997E6-A869-4808-8273-8B813F8D4F17}" type="datetimeFigureOut">
              <a:rPr lang="pt-BR" smtClean="0"/>
              <a:t>25/08/2020</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122066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7" name="Date Placeholder 2"/>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3"/>
          <p:cNvSpPr>
            <a:spLocks noGrp="1"/>
          </p:cNvSpPr>
          <p:nvPr>
            <p:ph type="ftr" sz="quarter" idx="11"/>
          </p:nvPr>
        </p:nvSpPr>
        <p:spPr/>
        <p:txBody>
          <a:bodyPr/>
          <a:lstStyle/>
          <a:p>
            <a:endParaRPr lang="pt-BR"/>
          </a:p>
        </p:txBody>
      </p:sp>
      <p:sp>
        <p:nvSpPr>
          <p:cNvPr id="6" name="Slide Number Placeholder 4"/>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2044031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2"/>
          <p:cNvSpPr>
            <a:spLocks noGrp="1"/>
          </p:cNvSpPr>
          <p:nvPr>
            <p:ph type="ftr" sz="quarter" idx="11"/>
          </p:nvPr>
        </p:nvSpPr>
        <p:spPr/>
        <p:txBody>
          <a:bodyPr/>
          <a:lstStyle/>
          <a:p>
            <a:endParaRPr lang="pt-BR"/>
          </a:p>
        </p:txBody>
      </p:sp>
      <p:sp>
        <p:nvSpPr>
          <p:cNvPr id="6" name="Slide Number Placeholder 3"/>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396650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7" name="Date Placeholder 4"/>
          <p:cNvSpPr>
            <a:spLocks noGrp="1"/>
          </p:cNvSpPr>
          <p:nvPr>
            <p:ph type="dt" sz="half" idx="10"/>
          </p:nvPr>
        </p:nvSpPr>
        <p:spPr/>
        <p:txBody>
          <a:bodyPr/>
          <a:lstStyle/>
          <a:p>
            <a:fld id="{55D997E6-A869-4808-8273-8B813F8D4F17}" type="datetimeFigureOut">
              <a:rPr lang="pt-BR" smtClean="0"/>
              <a:t>25/08/2020</a:t>
            </a:fld>
            <a:endParaRPr lang="pt-BR"/>
          </a:p>
        </p:txBody>
      </p:sp>
      <p:sp>
        <p:nvSpPr>
          <p:cNvPr id="5" name="Footer Placeholder 5"/>
          <p:cNvSpPr>
            <a:spLocks noGrp="1"/>
          </p:cNvSpPr>
          <p:nvPr>
            <p:ph type="ftr" sz="quarter" idx="11"/>
          </p:nvPr>
        </p:nvSpPr>
        <p:spPr/>
        <p:txBody>
          <a:bodyPr/>
          <a:lstStyle/>
          <a:p>
            <a:endParaRPr lang="pt-BR"/>
          </a:p>
        </p:txBody>
      </p:sp>
      <p:sp>
        <p:nvSpPr>
          <p:cNvPr id="6" name="Slide Number Placeholder 6"/>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524609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Editar estilos de texto Mestre</a:t>
            </a:r>
          </a:p>
        </p:txBody>
      </p:sp>
      <p:sp>
        <p:nvSpPr>
          <p:cNvPr id="5" name="Date Placeholder 4"/>
          <p:cNvSpPr>
            <a:spLocks noGrp="1"/>
          </p:cNvSpPr>
          <p:nvPr>
            <p:ph type="dt" sz="half" idx="10"/>
          </p:nvPr>
        </p:nvSpPr>
        <p:spPr/>
        <p:txBody>
          <a:bodyPr/>
          <a:lstStyle/>
          <a:p>
            <a:fld id="{55D997E6-A869-4808-8273-8B813F8D4F17}" type="datetimeFigureOut">
              <a:rPr lang="pt-BR" smtClean="0"/>
              <a:t>25/08/2020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340D0A77-7CCF-407D-AD17-656C77440AED}" type="slidenum">
              <a:rPr lang="pt-BR" smtClean="0"/>
              <a:t>‹nº›</a:t>
            </a:fld>
            <a:endParaRPr lang="pt-BR"/>
          </a:p>
        </p:txBody>
      </p:sp>
    </p:spTree>
    <p:extLst>
      <p:ext uri="{BB962C8B-B14F-4D97-AF65-F5344CB8AC3E}">
        <p14:creationId xmlns:p14="http://schemas.microsoft.com/office/powerpoint/2010/main" val="1914506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pt-BR" smtClean="0"/>
              <a:t>Editar estilos de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5D997E6-A869-4808-8273-8B813F8D4F17}" type="datetimeFigureOut">
              <a:rPr lang="pt-BR" smtClean="0"/>
              <a:t>25/08/2020</a:t>
            </a:fld>
            <a:endParaRPr lang="pt-B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pt-B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40D0A77-7CCF-407D-AD17-656C77440AED}" type="slidenum">
              <a:rPr lang="pt-BR" smtClean="0"/>
              <a:t>‹nº›</a:t>
            </a:fld>
            <a:endParaRPr lang="pt-BR"/>
          </a:p>
        </p:txBody>
      </p:sp>
    </p:spTree>
    <p:extLst>
      <p:ext uri="{BB962C8B-B14F-4D97-AF65-F5344CB8AC3E}">
        <p14:creationId xmlns:p14="http://schemas.microsoft.com/office/powerpoint/2010/main" val="3295040628"/>
      </p:ext>
    </p:extLst>
  </p:cSld>
  <p:clrMap bg1="dk1" tx1="lt1" bg2="dk2" tx2="lt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 id="214748371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O que é o IEB USP</a:t>
            </a:r>
            <a:endParaRPr lang="pt-BR" dirty="0"/>
          </a:p>
        </p:txBody>
      </p:sp>
      <p:sp>
        <p:nvSpPr>
          <p:cNvPr id="3" name="Subtítulo 2"/>
          <p:cNvSpPr>
            <a:spLocks noGrp="1"/>
          </p:cNvSpPr>
          <p:nvPr>
            <p:ph type="subTitle" idx="1"/>
          </p:nvPr>
        </p:nvSpPr>
        <p:spPr/>
        <p:txBody>
          <a:bodyPr/>
          <a:lstStyle/>
          <a:p>
            <a:endParaRPr lang="pt-BR" dirty="0"/>
          </a:p>
        </p:txBody>
      </p:sp>
    </p:spTree>
    <p:extLst>
      <p:ext uri="{BB962C8B-B14F-4D97-AF65-F5344CB8AC3E}">
        <p14:creationId xmlns:p14="http://schemas.microsoft.com/office/powerpoint/2010/main" val="407135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INSTITUTO ESPECIALIZADO</a:t>
            </a:r>
            <a:endParaRPr lang="pt-BR" dirty="0"/>
          </a:p>
        </p:txBody>
      </p:sp>
      <p:sp>
        <p:nvSpPr>
          <p:cNvPr id="3" name="Espaço Reservado para Conteúdo 2"/>
          <p:cNvSpPr>
            <a:spLocks noGrp="1"/>
          </p:cNvSpPr>
          <p:nvPr>
            <p:ph idx="1"/>
          </p:nvPr>
        </p:nvSpPr>
        <p:spPr>
          <a:xfrm>
            <a:off x="1103312" y="1565564"/>
            <a:ext cx="10437524" cy="4682835"/>
          </a:xfrm>
        </p:spPr>
        <p:txBody>
          <a:bodyPr>
            <a:normAutofit lnSpcReduction="10000"/>
          </a:bodyPr>
          <a:lstStyle/>
          <a:p>
            <a:endParaRPr lang="pt-BR" dirty="0" smtClean="0"/>
          </a:p>
          <a:p>
            <a:r>
              <a:rPr lang="pt-BR" sz="2800" dirty="0" smtClean="0"/>
              <a:t>Temático: </a:t>
            </a:r>
            <a:r>
              <a:rPr lang="pt-BR" sz="2800" i="1" dirty="0" smtClean="0"/>
              <a:t>Estudos Brasileiros </a:t>
            </a:r>
            <a:r>
              <a:rPr lang="pt-BR" sz="2800" dirty="0" smtClean="0"/>
              <a:t>(Uma interdisciplinaridade em torno do objeto Brasil e também uma interculturalidade)</a:t>
            </a:r>
          </a:p>
          <a:p>
            <a:r>
              <a:rPr lang="pt-BR" sz="2800" dirty="0" smtClean="0"/>
              <a:t>Pesquisa: de patrimônio cultural/artístico, bibliográfico e científico sob a guarda do Instituto, além do que for complementar a esse acervo.</a:t>
            </a:r>
          </a:p>
          <a:p>
            <a:r>
              <a:rPr lang="pt-BR" sz="2800" dirty="0" smtClean="0"/>
              <a:t>Guarda de patrimônio cultural e científico: Os principais acervos documentais, artísticos e bibliográficos da USP (e um dos principais do país) são da responsabilidade e da especialidade do IEB</a:t>
            </a:r>
          </a:p>
          <a:p>
            <a:endParaRPr lang="pt-BR" dirty="0"/>
          </a:p>
        </p:txBody>
      </p:sp>
    </p:spTree>
    <p:extLst>
      <p:ext uri="{BB962C8B-B14F-4D97-AF65-F5344CB8AC3E}">
        <p14:creationId xmlns:p14="http://schemas.microsoft.com/office/powerpoint/2010/main" val="389186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HISTÓRIA</a:t>
            </a:r>
            <a:endParaRPr lang="pt-BR" dirty="0"/>
          </a:p>
        </p:txBody>
      </p:sp>
      <p:sp>
        <p:nvSpPr>
          <p:cNvPr id="3" name="Espaço Reservado para Conteúdo 2"/>
          <p:cNvSpPr>
            <a:spLocks noGrp="1"/>
          </p:cNvSpPr>
          <p:nvPr>
            <p:ph idx="1"/>
          </p:nvPr>
        </p:nvSpPr>
        <p:spPr>
          <a:xfrm>
            <a:off x="277091" y="1305383"/>
            <a:ext cx="11596254" cy="5427926"/>
          </a:xfrm>
        </p:spPr>
        <p:txBody>
          <a:bodyPr>
            <a:noAutofit/>
          </a:bodyPr>
          <a:lstStyle/>
          <a:p>
            <a:r>
              <a:rPr lang="pt-BR" sz="2600" dirty="0" smtClean="0"/>
              <a:t>Fundado pelo historiador e grande intelectual brasileiros (um dos “Intérpretes do Brasil), Sérgio Buarque de Holanda em 1962.</a:t>
            </a:r>
          </a:p>
          <a:p>
            <a:r>
              <a:rPr lang="pt-BR" sz="2600" dirty="0" smtClean="0"/>
              <a:t>Nos seus primeiros anos teve uma vida quase simbólica, apenas.</a:t>
            </a:r>
          </a:p>
          <a:p>
            <a:r>
              <a:rPr lang="pt-BR" sz="2600" dirty="0" smtClean="0"/>
              <a:t>Sem instalações, sem corpo de funcionários e sem corpo de docentes/pesquisadores</a:t>
            </a:r>
          </a:p>
          <a:p>
            <a:r>
              <a:rPr lang="pt-BR" sz="2600" dirty="0" smtClean="0"/>
              <a:t>A virada se dá com a chegada do acervo de Mário de Andrade, principal figura da cultura brasileira (inventor da cultura brasileira, na verdade) em 1967. </a:t>
            </a:r>
          </a:p>
          <a:p>
            <a:r>
              <a:rPr lang="pt-BR" sz="2600" dirty="0" smtClean="0"/>
              <a:t>Acervo riquíssimo, espelhando a vida de Mário de Andrade, é composto por vasta correspondência, material bibliográfico, artístico e objetos da cultura </a:t>
            </a:r>
            <a:r>
              <a:rPr lang="pt-BR" sz="2800" dirty="0" smtClean="0"/>
              <a:t>popular do Brasil. </a:t>
            </a:r>
            <a:endParaRPr lang="pt-BR" sz="2800" dirty="0"/>
          </a:p>
        </p:txBody>
      </p:sp>
    </p:spTree>
    <p:extLst>
      <p:ext uri="{BB962C8B-B14F-4D97-AF65-F5344CB8AC3E}">
        <p14:creationId xmlns:p14="http://schemas.microsoft.com/office/powerpoint/2010/main" val="3941206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HISTÓRIA (II)</a:t>
            </a:r>
            <a:endParaRPr lang="pt-BR" dirty="0"/>
          </a:p>
        </p:txBody>
      </p:sp>
      <p:sp>
        <p:nvSpPr>
          <p:cNvPr id="3" name="Espaço Reservado para Conteúdo 2"/>
          <p:cNvSpPr>
            <a:spLocks noGrp="1"/>
          </p:cNvSpPr>
          <p:nvPr>
            <p:ph idx="1"/>
          </p:nvPr>
        </p:nvSpPr>
        <p:spPr>
          <a:xfrm>
            <a:off x="646111" y="1664990"/>
            <a:ext cx="10908580" cy="4195481"/>
          </a:xfrm>
        </p:spPr>
        <p:txBody>
          <a:bodyPr>
            <a:normAutofit fontScale="92500" lnSpcReduction="20000"/>
          </a:bodyPr>
          <a:lstStyle/>
          <a:p>
            <a:endParaRPr lang="pt-BR" dirty="0" smtClean="0"/>
          </a:p>
          <a:p>
            <a:r>
              <a:rPr lang="pt-BR" sz="2800" dirty="0" smtClean="0"/>
              <a:t>Depois da chegada desse acervo (acervo que foi tombado pelo IPHAN), novos acervos começaram a ir para o IEB</a:t>
            </a:r>
          </a:p>
          <a:p>
            <a:r>
              <a:rPr lang="pt-BR" sz="2800" dirty="0" smtClean="0"/>
              <a:t>Lista de alguns bem relevantes: Caio Prado Jr.; Camargo Guarnieri; Tarsila do Amaral, Anita Malfatti, Brasiliana de Alberto Lamego,  Antonio Candido, Guimarães Rosa, Graciliano Ramos, Celso Furtado, Paul Singer, Milton Santos (e muitos outros, ver no catálogo eletrônico no site do IEB)</a:t>
            </a:r>
          </a:p>
          <a:p>
            <a:r>
              <a:rPr lang="pt-BR" sz="2800" dirty="0" smtClean="0"/>
              <a:t>Todo esse material está disponível para pesquisa pública, há muita coisa inédita, reveladora de como o pensamento e a cultura no Brasil se desenvolveram </a:t>
            </a:r>
            <a:endParaRPr lang="pt-BR" sz="2800" dirty="0"/>
          </a:p>
        </p:txBody>
      </p:sp>
    </p:spTree>
    <p:extLst>
      <p:ext uri="{BB962C8B-B14F-4D97-AF65-F5344CB8AC3E}">
        <p14:creationId xmlns:p14="http://schemas.microsoft.com/office/powerpoint/2010/main" val="357016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ATIVIDADES ACADÊMICAS</a:t>
            </a:r>
            <a:endParaRPr lang="pt-BR" dirty="0"/>
          </a:p>
        </p:txBody>
      </p:sp>
      <p:sp>
        <p:nvSpPr>
          <p:cNvPr id="3" name="Espaço Reservado para Conteúdo 2"/>
          <p:cNvSpPr>
            <a:spLocks noGrp="1"/>
          </p:cNvSpPr>
          <p:nvPr>
            <p:ph idx="1"/>
          </p:nvPr>
        </p:nvSpPr>
        <p:spPr>
          <a:xfrm>
            <a:off x="937057" y="1651136"/>
            <a:ext cx="10174288" cy="4458719"/>
          </a:xfrm>
        </p:spPr>
        <p:txBody>
          <a:bodyPr>
            <a:noAutofit/>
          </a:bodyPr>
          <a:lstStyle/>
          <a:p>
            <a:r>
              <a:rPr lang="pt-BR" sz="2800" dirty="0" smtClean="0"/>
              <a:t>O corpo docente do IEB  é constituído por 13 professores /pesquisadores de diversas áreas;</a:t>
            </a:r>
          </a:p>
          <a:p>
            <a:r>
              <a:rPr lang="pt-BR" sz="2800" dirty="0" smtClean="0"/>
              <a:t>Devem trabalhar juntos na pesquisa e na docência</a:t>
            </a:r>
          </a:p>
          <a:p>
            <a:r>
              <a:rPr lang="pt-BR" sz="2800" dirty="0" smtClean="0"/>
              <a:t>Práticas interdisciplinares devem ser organizadas na pesquisa e nos cursos</a:t>
            </a:r>
          </a:p>
          <a:p>
            <a:r>
              <a:rPr lang="pt-BR" sz="2800" dirty="0" smtClean="0"/>
              <a:t>Oferece disciplinas optativas de graduação para toda USP</a:t>
            </a:r>
          </a:p>
          <a:p>
            <a:r>
              <a:rPr lang="pt-BR" sz="2800" dirty="0" smtClean="0"/>
              <a:t>CURSO DE MESTRADO PÓS-GRADUAÇÃO (“Culturas e Identidades Brasileiras)</a:t>
            </a:r>
            <a:endParaRPr lang="pt-BR" sz="2800" dirty="0"/>
          </a:p>
        </p:txBody>
      </p:sp>
    </p:spTree>
    <p:extLst>
      <p:ext uri="{BB962C8B-B14F-4D97-AF65-F5344CB8AC3E}">
        <p14:creationId xmlns:p14="http://schemas.microsoft.com/office/powerpoint/2010/main" val="19938824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Íon">
  <a:themeElements>
    <a:clrScheme name="Í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Í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Í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33</TotalTime>
  <Words>350</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5</vt:i4>
      </vt:variant>
    </vt:vector>
  </HeadingPairs>
  <TitlesOfParts>
    <vt:vector size="9" baseType="lpstr">
      <vt:lpstr>Arial</vt:lpstr>
      <vt:lpstr>Century Gothic</vt:lpstr>
      <vt:lpstr>Wingdings 3</vt:lpstr>
      <vt:lpstr>Íon</vt:lpstr>
      <vt:lpstr>O que é o IEB USP</vt:lpstr>
      <vt:lpstr>INSTITUTO ESPECIALIZADO</vt:lpstr>
      <vt:lpstr>HISTÓRIA</vt:lpstr>
      <vt:lpstr>HISTÓRIA (II)</vt:lpstr>
      <vt:lpstr>ATIVIDADES ACADÊMICAS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que é o IEB USP</dc:title>
  <dc:creator>Jaime</dc:creator>
  <cp:lastModifiedBy>Jaime</cp:lastModifiedBy>
  <cp:revision>5</cp:revision>
  <dcterms:created xsi:type="dcterms:W3CDTF">2020-08-25T20:00:05Z</dcterms:created>
  <dcterms:modified xsi:type="dcterms:W3CDTF">2020-08-25T20:33:22Z</dcterms:modified>
</cp:coreProperties>
</file>