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344" r:id="rId3"/>
    <p:sldId id="257" r:id="rId4"/>
    <p:sldId id="301" r:id="rId5"/>
    <p:sldId id="302" r:id="rId6"/>
    <p:sldId id="337" r:id="rId7"/>
    <p:sldId id="338" r:id="rId8"/>
    <p:sldId id="348" r:id="rId9"/>
    <p:sldId id="349" r:id="rId10"/>
    <p:sldId id="336" r:id="rId11"/>
    <p:sldId id="341" r:id="rId12"/>
    <p:sldId id="351" r:id="rId13"/>
    <p:sldId id="340" r:id="rId14"/>
    <p:sldId id="374" r:id="rId15"/>
    <p:sldId id="268" r:id="rId16"/>
    <p:sldId id="389" r:id="rId17"/>
    <p:sldId id="388" r:id="rId18"/>
    <p:sldId id="335" r:id="rId19"/>
    <p:sldId id="352" r:id="rId20"/>
    <p:sldId id="376" r:id="rId21"/>
    <p:sldId id="378" r:id="rId22"/>
    <p:sldId id="358" r:id="rId23"/>
    <p:sldId id="322" r:id="rId24"/>
    <p:sldId id="353" r:id="rId25"/>
    <p:sldId id="356" r:id="rId26"/>
    <p:sldId id="361" r:id="rId27"/>
    <p:sldId id="387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3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82662" autoAdjust="0"/>
  </p:normalViewPr>
  <p:slideViewPr>
    <p:cSldViewPr snapToGrid="0">
      <p:cViewPr varScale="1">
        <p:scale>
          <a:sx n="91" d="100"/>
          <a:sy n="91" d="100"/>
        </p:scale>
        <p:origin x="13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ECE1B-65E8-4CA0-A3A3-49453E76B474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295A44-71A0-4AAA-BC56-A07CBAF3ADEE}">
      <dgm:prSet phldrT="[Texto]"/>
      <dgm:spPr/>
      <dgm:t>
        <a:bodyPr/>
        <a:lstStyle/>
        <a:p>
          <a:r>
            <a:rPr lang="pt-BR" b="1" dirty="0"/>
            <a:t>Currículo: Múltiplas Dimensões</a:t>
          </a:r>
        </a:p>
      </dgm:t>
    </dgm:pt>
    <dgm:pt modelId="{395202C3-181E-4248-8DAA-CA491B54E86C}" type="parTrans" cxnId="{737963BD-CD0A-4D34-AE86-39BE91A931F7}">
      <dgm:prSet/>
      <dgm:spPr/>
      <dgm:t>
        <a:bodyPr/>
        <a:lstStyle/>
        <a:p>
          <a:endParaRPr lang="pt-BR"/>
        </a:p>
      </dgm:t>
    </dgm:pt>
    <dgm:pt modelId="{A592B501-ECC0-4D0C-A3B4-FF771309EA92}" type="sibTrans" cxnId="{737963BD-CD0A-4D34-AE86-39BE91A931F7}">
      <dgm:prSet/>
      <dgm:spPr/>
      <dgm:t>
        <a:bodyPr/>
        <a:lstStyle/>
        <a:p>
          <a:endParaRPr lang="pt-BR"/>
        </a:p>
      </dgm:t>
    </dgm:pt>
    <dgm:pt modelId="{B0F3B778-A957-42F7-9781-8EB3540BB7DE}">
      <dgm:prSet phldrT="[Texto]"/>
      <dgm:spPr/>
      <dgm:t>
        <a:bodyPr/>
        <a:lstStyle/>
        <a:p>
          <a:r>
            <a:rPr lang="pt-BR" b="1" dirty="0"/>
            <a:t>Dilemas e Diversas Situações</a:t>
          </a:r>
        </a:p>
      </dgm:t>
    </dgm:pt>
    <dgm:pt modelId="{D1A594D2-1CD7-4F89-9D35-9B919FEFE3A8}" type="parTrans" cxnId="{FAA89B54-42E3-4444-8CE5-B9309FE9C57A}">
      <dgm:prSet/>
      <dgm:spPr/>
      <dgm:t>
        <a:bodyPr/>
        <a:lstStyle/>
        <a:p>
          <a:endParaRPr lang="pt-BR"/>
        </a:p>
      </dgm:t>
    </dgm:pt>
    <dgm:pt modelId="{9F4B1898-894A-4735-9C1C-856714A549E8}" type="sibTrans" cxnId="{FAA89B54-42E3-4444-8CE5-B9309FE9C57A}">
      <dgm:prSet/>
      <dgm:spPr/>
      <dgm:t>
        <a:bodyPr/>
        <a:lstStyle/>
        <a:p>
          <a:endParaRPr lang="pt-BR"/>
        </a:p>
      </dgm:t>
    </dgm:pt>
    <dgm:pt modelId="{58EBB6E2-F188-4E2A-ADAB-2D3572B5808B}" type="pres">
      <dgm:prSet presAssocID="{BFEECE1B-65E8-4CA0-A3A3-49453E76B474}" presName="compositeShape" presStyleCnt="0">
        <dgm:presLayoutVars>
          <dgm:chMax val="2"/>
          <dgm:dir/>
          <dgm:resizeHandles val="exact"/>
        </dgm:presLayoutVars>
      </dgm:prSet>
      <dgm:spPr/>
    </dgm:pt>
    <dgm:pt modelId="{EAA97D41-4F95-4577-9249-9D22A398F982}" type="pres">
      <dgm:prSet presAssocID="{0C295A44-71A0-4AAA-BC56-A07CBAF3ADEE}" presName="upArrow" presStyleLbl="node1" presStyleIdx="0" presStyleCnt="2"/>
      <dgm:spPr/>
    </dgm:pt>
    <dgm:pt modelId="{83A60C33-2877-4DE4-AEDA-B889011BD889}" type="pres">
      <dgm:prSet presAssocID="{0C295A44-71A0-4AAA-BC56-A07CBAF3ADEE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D87D0A5E-3A47-41CA-B9D5-188101EADED6}" type="pres">
      <dgm:prSet presAssocID="{B0F3B778-A957-42F7-9781-8EB3540BB7DE}" presName="downArrow" presStyleLbl="node1" presStyleIdx="1" presStyleCnt="2"/>
      <dgm:spPr/>
    </dgm:pt>
    <dgm:pt modelId="{74A77323-8388-4A44-AA4B-ADC539C8D49E}" type="pres">
      <dgm:prSet presAssocID="{B0F3B778-A957-42F7-9781-8EB3540BB7DE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22423A2B-157F-4FD6-866B-D1754FB0AEB6}" type="presOf" srcId="{BFEECE1B-65E8-4CA0-A3A3-49453E76B474}" destId="{58EBB6E2-F188-4E2A-ADAB-2D3572B5808B}" srcOrd="0" destOrd="0" presId="urn:microsoft.com/office/officeart/2005/8/layout/arrow4"/>
    <dgm:cxn modelId="{CCD2B12D-87CA-4C17-9ACD-4FD40A14F9A2}" type="presOf" srcId="{B0F3B778-A957-42F7-9781-8EB3540BB7DE}" destId="{74A77323-8388-4A44-AA4B-ADC539C8D49E}" srcOrd="0" destOrd="0" presId="urn:microsoft.com/office/officeart/2005/8/layout/arrow4"/>
    <dgm:cxn modelId="{FAA89B54-42E3-4444-8CE5-B9309FE9C57A}" srcId="{BFEECE1B-65E8-4CA0-A3A3-49453E76B474}" destId="{B0F3B778-A957-42F7-9781-8EB3540BB7DE}" srcOrd="1" destOrd="0" parTransId="{D1A594D2-1CD7-4F89-9D35-9B919FEFE3A8}" sibTransId="{9F4B1898-894A-4735-9C1C-856714A549E8}"/>
    <dgm:cxn modelId="{A1720B89-5911-4FF9-857F-438D17E7D136}" type="presOf" srcId="{0C295A44-71A0-4AAA-BC56-A07CBAF3ADEE}" destId="{83A60C33-2877-4DE4-AEDA-B889011BD889}" srcOrd="0" destOrd="0" presId="urn:microsoft.com/office/officeart/2005/8/layout/arrow4"/>
    <dgm:cxn modelId="{737963BD-CD0A-4D34-AE86-39BE91A931F7}" srcId="{BFEECE1B-65E8-4CA0-A3A3-49453E76B474}" destId="{0C295A44-71A0-4AAA-BC56-A07CBAF3ADEE}" srcOrd="0" destOrd="0" parTransId="{395202C3-181E-4248-8DAA-CA491B54E86C}" sibTransId="{A592B501-ECC0-4D0C-A3B4-FF771309EA92}"/>
    <dgm:cxn modelId="{F2831656-D8ED-4285-AA3F-46F2BEA99632}" type="presParOf" srcId="{58EBB6E2-F188-4E2A-ADAB-2D3572B5808B}" destId="{EAA97D41-4F95-4577-9249-9D22A398F982}" srcOrd="0" destOrd="0" presId="urn:microsoft.com/office/officeart/2005/8/layout/arrow4"/>
    <dgm:cxn modelId="{AC044EB1-1BE4-4BE8-BD84-4ED39B7A0B64}" type="presParOf" srcId="{58EBB6E2-F188-4E2A-ADAB-2D3572B5808B}" destId="{83A60C33-2877-4DE4-AEDA-B889011BD889}" srcOrd="1" destOrd="0" presId="urn:microsoft.com/office/officeart/2005/8/layout/arrow4"/>
    <dgm:cxn modelId="{1CC51150-8F73-4FA4-8C0A-04D15E3D2CF5}" type="presParOf" srcId="{58EBB6E2-F188-4E2A-ADAB-2D3572B5808B}" destId="{D87D0A5E-3A47-41CA-B9D5-188101EADED6}" srcOrd="2" destOrd="0" presId="urn:microsoft.com/office/officeart/2005/8/layout/arrow4"/>
    <dgm:cxn modelId="{36280AFF-422F-49F8-85B2-32EF7432CB4C}" type="presParOf" srcId="{58EBB6E2-F188-4E2A-ADAB-2D3572B5808B}" destId="{74A77323-8388-4A44-AA4B-ADC539C8D49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24F731-A64A-41D4-AE99-74F60E1FB3B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A7C0D19-B871-448B-990E-43F87DF6F4C0}">
      <dgm:prSet phldrT="[Texto]"/>
      <dgm:spPr/>
      <dgm:t>
        <a:bodyPr/>
        <a:lstStyle/>
        <a:p>
          <a:r>
            <a:rPr lang="pt-BR" dirty="0"/>
            <a:t>Teorias tradicionais(Conservadoras)</a:t>
          </a:r>
        </a:p>
      </dgm:t>
    </dgm:pt>
    <dgm:pt modelId="{F563C248-6940-47E9-826C-E052547145E3}" type="parTrans" cxnId="{1F9C1D72-E6D8-45D0-8463-B354EDE90FB9}">
      <dgm:prSet/>
      <dgm:spPr/>
      <dgm:t>
        <a:bodyPr/>
        <a:lstStyle/>
        <a:p>
          <a:endParaRPr lang="pt-BR"/>
        </a:p>
      </dgm:t>
    </dgm:pt>
    <dgm:pt modelId="{58E30F3B-2A33-4E07-B657-6DC46A7E0C34}" type="sibTrans" cxnId="{1F9C1D72-E6D8-45D0-8463-B354EDE90FB9}">
      <dgm:prSet/>
      <dgm:spPr/>
      <dgm:t>
        <a:bodyPr/>
        <a:lstStyle/>
        <a:p>
          <a:endParaRPr lang="pt-BR"/>
        </a:p>
      </dgm:t>
    </dgm:pt>
    <dgm:pt modelId="{28972BF5-4D2C-4F8C-8EFF-5C88A8C216A9}">
      <dgm:prSet phldrT="[Texto]"/>
      <dgm:spPr/>
      <dgm:t>
        <a:bodyPr/>
        <a:lstStyle/>
        <a:p>
          <a:r>
            <a:rPr lang="pt-BR" dirty="0"/>
            <a:t>Modelo econômico</a:t>
          </a:r>
        </a:p>
      </dgm:t>
    </dgm:pt>
    <dgm:pt modelId="{DB05C350-FA4B-4870-8668-B2A8EAB2B1CD}" type="parTrans" cxnId="{233B578F-0290-43EB-91F7-FFB6C668475B}">
      <dgm:prSet/>
      <dgm:spPr/>
      <dgm:t>
        <a:bodyPr/>
        <a:lstStyle/>
        <a:p>
          <a:endParaRPr lang="pt-BR"/>
        </a:p>
      </dgm:t>
    </dgm:pt>
    <dgm:pt modelId="{2343635C-BD51-4F87-A3AC-AD90E23209D7}" type="sibTrans" cxnId="{233B578F-0290-43EB-91F7-FFB6C668475B}">
      <dgm:prSet/>
      <dgm:spPr/>
      <dgm:t>
        <a:bodyPr/>
        <a:lstStyle/>
        <a:p>
          <a:endParaRPr lang="pt-BR"/>
        </a:p>
      </dgm:t>
    </dgm:pt>
    <dgm:pt modelId="{E9BB82DA-E92F-4752-8C9F-82F723D364F2}">
      <dgm:prSet phldrT="[Texto]"/>
      <dgm:spPr/>
      <dgm:t>
        <a:bodyPr/>
        <a:lstStyle/>
        <a:p>
          <a:r>
            <a:rPr lang="pt-BR" dirty="0"/>
            <a:t>Escolarização das massas</a:t>
          </a:r>
        </a:p>
      </dgm:t>
    </dgm:pt>
    <dgm:pt modelId="{9D4F054D-72E6-4106-85C7-DA66EDD07EE1}" type="parTrans" cxnId="{DC67FF1A-6478-48E7-9D2E-73C7318BE10F}">
      <dgm:prSet/>
      <dgm:spPr/>
      <dgm:t>
        <a:bodyPr/>
        <a:lstStyle/>
        <a:p>
          <a:endParaRPr lang="pt-BR"/>
        </a:p>
      </dgm:t>
    </dgm:pt>
    <dgm:pt modelId="{4EB1EAB9-BDFC-4753-95A4-D89B53042675}" type="sibTrans" cxnId="{DC67FF1A-6478-48E7-9D2E-73C7318BE10F}">
      <dgm:prSet/>
      <dgm:spPr/>
      <dgm:t>
        <a:bodyPr/>
        <a:lstStyle/>
        <a:p>
          <a:endParaRPr lang="pt-BR"/>
        </a:p>
      </dgm:t>
    </dgm:pt>
    <dgm:pt modelId="{0ACE5ABA-5596-4992-BB63-FFA40F3FD163}">
      <dgm:prSet phldrT="[Texto]"/>
      <dgm:spPr/>
      <dgm:t>
        <a:bodyPr/>
        <a:lstStyle/>
        <a:p>
          <a:r>
            <a:rPr lang="pt-BR" dirty="0"/>
            <a:t>Dewey (1902)</a:t>
          </a:r>
        </a:p>
      </dgm:t>
    </dgm:pt>
    <dgm:pt modelId="{F863F5EB-7A1D-4A36-A772-0B8EC3FC74E6}" type="parTrans" cxnId="{64C06124-D5D4-417D-AFA7-83B648983252}">
      <dgm:prSet/>
      <dgm:spPr/>
      <dgm:t>
        <a:bodyPr/>
        <a:lstStyle/>
        <a:p>
          <a:endParaRPr lang="pt-BR"/>
        </a:p>
      </dgm:t>
    </dgm:pt>
    <dgm:pt modelId="{7BB5F3FA-D905-48D4-8A89-1AF838053898}" type="sibTrans" cxnId="{64C06124-D5D4-417D-AFA7-83B648983252}">
      <dgm:prSet/>
      <dgm:spPr/>
      <dgm:t>
        <a:bodyPr/>
        <a:lstStyle/>
        <a:p>
          <a:endParaRPr lang="pt-BR"/>
        </a:p>
      </dgm:t>
    </dgm:pt>
    <dgm:pt modelId="{65AA7D18-3498-405F-9EDB-B0173D32356E}">
      <dgm:prSet phldrT="[Texto]"/>
      <dgm:spPr/>
      <dgm:t>
        <a:bodyPr/>
        <a:lstStyle/>
        <a:p>
          <a:r>
            <a:rPr lang="pt-BR" dirty="0"/>
            <a:t>Construção da democracia</a:t>
          </a:r>
        </a:p>
      </dgm:t>
    </dgm:pt>
    <dgm:pt modelId="{E6320668-3F71-4A69-974B-7154B4EDDB17}" type="parTrans" cxnId="{A19D004A-5BC1-4EFC-9BFF-F07209F19905}">
      <dgm:prSet/>
      <dgm:spPr/>
      <dgm:t>
        <a:bodyPr/>
        <a:lstStyle/>
        <a:p>
          <a:endParaRPr lang="pt-BR"/>
        </a:p>
      </dgm:t>
    </dgm:pt>
    <dgm:pt modelId="{D9E758D1-6057-4925-AD8F-2BEEC40F8BC0}" type="sibTrans" cxnId="{A19D004A-5BC1-4EFC-9BFF-F07209F19905}">
      <dgm:prSet/>
      <dgm:spPr/>
      <dgm:t>
        <a:bodyPr/>
        <a:lstStyle/>
        <a:p>
          <a:endParaRPr lang="pt-BR"/>
        </a:p>
      </dgm:t>
    </dgm:pt>
    <dgm:pt modelId="{0820A536-08EF-4C4D-BA5B-CB5BF5025BA5}">
      <dgm:prSet phldrT="[Texto]"/>
      <dgm:spPr/>
      <dgm:t>
        <a:bodyPr/>
        <a:lstStyle/>
        <a:p>
          <a:r>
            <a:rPr lang="pt-BR" dirty="0"/>
            <a:t>Teorias críticas ( Michael Young; Paulo Freire; Althusser; </a:t>
          </a:r>
          <a:r>
            <a:rPr lang="pt-BR" dirty="0" err="1"/>
            <a:t>Bourdieu</a:t>
          </a:r>
          <a:r>
            <a:rPr lang="pt-BR" dirty="0"/>
            <a:t>; </a:t>
          </a:r>
          <a:r>
            <a:rPr lang="pt-BR" dirty="0" err="1"/>
            <a:t>Passeron</a:t>
          </a:r>
          <a:r>
            <a:rPr lang="pt-BR" dirty="0"/>
            <a:t>; </a:t>
          </a:r>
          <a:r>
            <a:rPr lang="pt-BR" dirty="0" err="1"/>
            <a:t>Baudelot</a:t>
          </a:r>
          <a:r>
            <a:rPr lang="pt-BR" dirty="0"/>
            <a:t> e </a:t>
          </a:r>
          <a:r>
            <a:rPr lang="pt-BR" dirty="0" err="1"/>
            <a:t>Establet</a:t>
          </a:r>
          <a:r>
            <a:rPr lang="pt-BR" dirty="0"/>
            <a:t>)</a:t>
          </a:r>
        </a:p>
      </dgm:t>
    </dgm:pt>
    <dgm:pt modelId="{A0B2D1BC-8CF8-465F-A6FF-F6F015776823}" type="parTrans" cxnId="{CD146D7C-BED2-45F1-9A72-C24DE71E12BB}">
      <dgm:prSet/>
      <dgm:spPr/>
      <dgm:t>
        <a:bodyPr/>
        <a:lstStyle/>
        <a:p>
          <a:endParaRPr lang="pt-BR"/>
        </a:p>
      </dgm:t>
    </dgm:pt>
    <dgm:pt modelId="{FBAAEFFA-A53D-49EA-8E56-956A1ABC018D}" type="sibTrans" cxnId="{CD146D7C-BED2-45F1-9A72-C24DE71E12BB}">
      <dgm:prSet/>
      <dgm:spPr/>
      <dgm:t>
        <a:bodyPr/>
        <a:lstStyle/>
        <a:p>
          <a:endParaRPr lang="pt-BR"/>
        </a:p>
      </dgm:t>
    </dgm:pt>
    <dgm:pt modelId="{3AEA1192-46C7-477D-9564-140B0D4C84A5}">
      <dgm:prSet phldrT="[Texto]"/>
      <dgm:spPr/>
      <dgm:t>
        <a:bodyPr/>
        <a:lstStyle/>
        <a:p>
          <a:r>
            <a:rPr lang="pt-BR" dirty="0"/>
            <a:t>Desconfiam do </a:t>
          </a:r>
          <a:r>
            <a:rPr lang="pt-BR" i="1" dirty="0"/>
            <a:t>status </a:t>
          </a:r>
          <a:r>
            <a:rPr lang="pt-BR" i="1" dirty="0" err="1"/>
            <a:t>quo</a:t>
          </a:r>
          <a:r>
            <a:rPr lang="pt-BR" i="1" dirty="0"/>
            <a:t> (desigualdade e injustiça social)</a:t>
          </a:r>
        </a:p>
      </dgm:t>
    </dgm:pt>
    <dgm:pt modelId="{98F3068E-94D7-4585-925F-409F16DE63F6}" type="parTrans" cxnId="{933B5889-630B-4177-8919-2371C88E2DCA}">
      <dgm:prSet/>
      <dgm:spPr/>
      <dgm:t>
        <a:bodyPr/>
        <a:lstStyle/>
        <a:p>
          <a:endParaRPr lang="pt-BR"/>
        </a:p>
      </dgm:t>
    </dgm:pt>
    <dgm:pt modelId="{1960E956-1C32-43A5-9BFB-FBF5B38698CB}" type="sibTrans" cxnId="{933B5889-630B-4177-8919-2371C88E2DCA}">
      <dgm:prSet/>
      <dgm:spPr/>
      <dgm:t>
        <a:bodyPr/>
        <a:lstStyle/>
        <a:p>
          <a:endParaRPr lang="pt-BR"/>
        </a:p>
      </dgm:t>
    </dgm:pt>
    <dgm:pt modelId="{A52399BC-7BC2-42CB-A342-1E8C7B8569F9}">
      <dgm:prSet phldrT="[Texto]"/>
      <dgm:spPr/>
      <dgm:t>
        <a:bodyPr/>
        <a:lstStyle/>
        <a:p>
          <a:r>
            <a:rPr lang="pt-BR" dirty="0"/>
            <a:t>Ideologia/ autonomia/relações sociais/ cultura</a:t>
          </a:r>
        </a:p>
      </dgm:t>
    </dgm:pt>
    <dgm:pt modelId="{7F051999-2721-405E-9CC9-E47A1FC7D48E}" type="parTrans" cxnId="{1793D671-3765-46E8-8AFA-0FCCBDFD430A}">
      <dgm:prSet/>
      <dgm:spPr/>
      <dgm:t>
        <a:bodyPr/>
        <a:lstStyle/>
        <a:p>
          <a:endParaRPr lang="pt-BR"/>
        </a:p>
      </dgm:t>
    </dgm:pt>
    <dgm:pt modelId="{FCA6141E-1B1C-4028-AE07-D23CEBA62A74}" type="sibTrans" cxnId="{1793D671-3765-46E8-8AFA-0FCCBDFD430A}">
      <dgm:prSet/>
      <dgm:spPr/>
      <dgm:t>
        <a:bodyPr/>
        <a:lstStyle/>
        <a:p>
          <a:endParaRPr lang="pt-BR"/>
        </a:p>
      </dgm:t>
    </dgm:pt>
    <dgm:pt modelId="{59C25C6E-E8B5-4619-A647-7AF9CD08121F}">
      <dgm:prSet phldrT="[Texto]"/>
      <dgm:spPr/>
      <dgm:t>
        <a:bodyPr/>
        <a:lstStyle/>
        <a:p>
          <a:r>
            <a:rPr lang="pt-BR" dirty="0"/>
            <a:t>Tyler (1949)</a:t>
          </a:r>
        </a:p>
      </dgm:t>
    </dgm:pt>
    <dgm:pt modelId="{ABD1C1B1-4DE4-4A13-888F-65B1A46AD08B}" type="parTrans" cxnId="{9D84410F-472E-48DA-A749-5B2900033EF6}">
      <dgm:prSet/>
      <dgm:spPr/>
      <dgm:t>
        <a:bodyPr/>
        <a:lstStyle/>
        <a:p>
          <a:endParaRPr lang="pt-BR"/>
        </a:p>
      </dgm:t>
    </dgm:pt>
    <dgm:pt modelId="{D256A8C3-CF02-4619-9A7E-27F238415E6A}" type="sibTrans" cxnId="{9D84410F-472E-48DA-A749-5B2900033EF6}">
      <dgm:prSet/>
      <dgm:spPr/>
      <dgm:t>
        <a:bodyPr/>
        <a:lstStyle/>
        <a:p>
          <a:endParaRPr lang="pt-BR"/>
        </a:p>
      </dgm:t>
    </dgm:pt>
    <dgm:pt modelId="{02FB7D9F-57BB-4E6C-9E3A-16AE5ACC5F6E}">
      <dgm:prSet phldrT="[Texto]"/>
      <dgm:spPr/>
      <dgm:t>
        <a:bodyPr/>
        <a:lstStyle/>
        <a:p>
          <a:r>
            <a:rPr lang="pt-BR" i="0" dirty="0"/>
            <a:t>Não desenvolvimento de técnicas  de como fazer currículo, mas sim de conceitos para sua compreensão</a:t>
          </a:r>
        </a:p>
      </dgm:t>
    </dgm:pt>
    <dgm:pt modelId="{D0393891-0A32-45A9-BDD3-3EBE7DA0D47F}" type="parTrans" cxnId="{3DCE39B3-CD59-4570-AE1A-B64D3C35DA20}">
      <dgm:prSet/>
      <dgm:spPr/>
      <dgm:t>
        <a:bodyPr/>
        <a:lstStyle/>
        <a:p>
          <a:endParaRPr lang="pt-BR"/>
        </a:p>
      </dgm:t>
    </dgm:pt>
    <dgm:pt modelId="{C1AD9470-10B0-437A-8558-25FEFCAE8FB5}" type="sibTrans" cxnId="{3DCE39B3-CD59-4570-AE1A-B64D3C35DA20}">
      <dgm:prSet/>
      <dgm:spPr/>
      <dgm:t>
        <a:bodyPr/>
        <a:lstStyle/>
        <a:p>
          <a:endParaRPr lang="pt-BR"/>
        </a:p>
      </dgm:t>
    </dgm:pt>
    <dgm:pt modelId="{C97F6507-F6D2-49C6-8E5D-01C2FF58A46D}">
      <dgm:prSet phldrT="[Texto]"/>
      <dgm:spPr/>
      <dgm:t>
        <a:bodyPr/>
        <a:lstStyle/>
        <a:p>
          <a:endParaRPr lang="pt-BR" dirty="0"/>
        </a:p>
      </dgm:t>
    </dgm:pt>
    <dgm:pt modelId="{3E408BF2-EC9B-4338-87B8-FAAA1D5B9BF5}" type="parTrans" cxnId="{4AF29CB5-B55D-467C-BF42-0D2233E72B93}">
      <dgm:prSet/>
      <dgm:spPr/>
      <dgm:t>
        <a:bodyPr/>
        <a:lstStyle/>
        <a:p>
          <a:endParaRPr lang="pt-BR"/>
        </a:p>
      </dgm:t>
    </dgm:pt>
    <dgm:pt modelId="{69608630-D4DB-4447-99C8-8ABA9EE45A97}" type="sibTrans" cxnId="{4AF29CB5-B55D-467C-BF42-0D2233E72B93}">
      <dgm:prSet/>
      <dgm:spPr/>
      <dgm:t>
        <a:bodyPr/>
        <a:lstStyle/>
        <a:p>
          <a:endParaRPr lang="pt-BR"/>
        </a:p>
      </dgm:t>
    </dgm:pt>
    <dgm:pt modelId="{AB717A01-0D8F-43D4-8C0F-70B51C752089}" type="pres">
      <dgm:prSet presAssocID="{1C24F731-A64A-41D4-AE99-74F60E1FB3B4}" presName="Name0" presStyleCnt="0">
        <dgm:presLayoutVars>
          <dgm:dir/>
          <dgm:animLvl val="lvl"/>
          <dgm:resizeHandles val="exact"/>
        </dgm:presLayoutVars>
      </dgm:prSet>
      <dgm:spPr/>
    </dgm:pt>
    <dgm:pt modelId="{ADAF0D0A-8DFD-47C2-B5D3-B7D3E29C24E6}" type="pres">
      <dgm:prSet presAssocID="{1C24F731-A64A-41D4-AE99-74F60E1FB3B4}" presName="tSp" presStyleCnt="0"/>
      <dgm:spPr/>
    </dgm:pt>
    <dgm:pt modelId="{02B7C04A-A6AE-473C-9318-BE0A967D2972}" type="pres">
      <dgm:prSet presAssocID="{1C24F731-A64A-41D4-AE99-74F60E1FB3B4}" presName="bSp" presStyleCnt="0"/>
      <dgm:spPr/>
    </dgm:pt>
    <dgm:pt modelId="{526AA14E-9F54-4F59-990B-4D67F6D685D3}" type="pres">
      <dgm:prSet presAssocID="{1C24F731-A64A-41D4-AE99-74F60E1FB3B4}" presName="process" presStyleCnt="0"/>
      <dgm:spPr/>
    </dgm:pt>
    <dgm:pt modelId="{779FDE18-8D28-4532-A545-582D5E4C8730}" type="pres">
      <dgm:prSet presAssocID="{8A7C0D19-B871-448B-990E-43F87DF6F4C0}" presName="composite1" presStyleCnt="0"/>
      <dgm:spPr/>
    </dgm:pt>
    <dgm:pt modelId="{1219E71D-EFB9-4B7F-97A1-16ACA3587C16}" type="pres">
      <dgm:prSet presAssocID="{8A7C0D19-B871-448B-990E-43F87DF6F4C0}" presName="dummyNode1" presStyleLbl="node1" presStyleIdx="0" presStyleCnt="3"/>
      <dgm:spPr/>
    </dgm:pt>
    <dgm:pt modelId="{AC52EB79-0729-4C2B-B0F2-200204888091}" type="pres">
      <dgm:prSet presAssocID="{8A7C0D19-B871-448B-990E-43F87DF6F4C0}" presName="childNode1" presStyleLbl="bgAcc1" presStyleIdx="0" presStyleCnt="3" custScaleY="116054">
        <dgm:presLayoutVars>
          <dgm:bulletEnabled val="1"/>
        </dgm:presLayoutVars>
      </dgm:prSet>
      <dgm:spPr/>
    </dgm:pt>
    <dgm:pt modelId="{AD437E62-3988-424E-8440-993A02A89B19}" type="pres">
      <dgm:prSet presAssocID="{8A7C0D19-B871-448B-990E-43F87DF6F4C0}" presName="childNode1tx" presStyleLbl="bgAcc1" presStyleIdx="0" presStyleCnt="3">
        <dgm:presLayoutVars>
          <dgm:bulletEnabled val="1"/>
        </dgm:presLayoutVars>
      </dgm:prSet>
      <dgm:spPr/>
    </dgm:pt>
    <dgm:pt modelId="{861DCF38-B04A-4A87-AA2D-696A07AD1E45}" type="pres">
      <dgm:prSet presAssocID="{8A7C0D19-B871-448B-990E-43F87DF6F4C0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53B5883E-928B-4DBB-BEA9-3C4ADE250928}" type="pres">
      <dgm:prSet presAssocID="{8A7C0D19-B871-448B-990E-43F87DF6F4C0}" presName="connSite1" presStyleCnt="0"/>
      <dgm:spPr/>
    </dgm:pt>
    <dgm:pt modelId="{98B03031-6310-4B55-9135-5B67AB20B7F4}" type="pres">
      <dgm:prSet presAssocID="{58E30F3B-2A33-4E07-B657-6DC46A7E0C34}" presName="Name9" presStyleLbl="sibTrans2D1" presStyleIdx="0" presStyleCnt="2"/>
      <dgm:spPr/>
    </dgm:pt>
    <dgm:pt modelId="{02B876F0-45CD-4E44-B58E-179798A28133}" type="pres">
      <dgm:prSet presAssocID="{0ACE5ABA-5596-4992-BB63-FFA40F3FD163}" presName="composite2" presStyleCnt="0"/>
      <dgm:spPr/>
    </dgm:pt>
    <dgm:pt modelId="{E759F2D4-37DA-4344-854F-35812F2DCF27}" type="pres">
      <dgm:prSet presAssocID="{0ACE5ABA-5596-4992-BB63-FFA40F3FD163}" presName="dummyNode2" presStyleLbl="node1" presStyleIdx="0" presStyleCnt="3"/>
      <dgm:spPr/>
    </dgm:pt>
    <dgm:pt modelId="{6A433B4D-0CEB-4E16-9FC3-949EF8C4BF45}" type="pres">
      <dgm:prSet presAssocID="{0ACE5ABA-5596-4992-BB63-FFA40F3FD163}" presName="childNode2" presStyleLbl="bgAcc1" presStyleIdx="1" presStyleCnt="3">
        <dgm:presLayoutVars>
          <dgm:bulletEnabled val="1"/>
        </dgm:presLayoutVars>
      </dgm:prSet>
      <dgm:spPr/>
    </dgm:pt>
    <dgm:pt modelId="{427036A1-165C-498B-ABA9-A387AAF8AD9E}" type="pres">
      <dgm:prSet presAssocID="{0ACE5ABA-5596-4992-BB63-FFA40F3FD163}" presName="childNode2tx" presStyleLbl="bgAcc1" presStyleIdx="1" presStyleCnt="3">
        <dgm:presLayoutVars>
          <dgm:bulletEnabled val="1"/>
        </dgm:presLayoutVars>
      </dgm:prSet>
      <dgm:spPr/>
    </dgm:pt>
    <dgm:pt modelId="{2FA57DCB-49EF-4830-9A01-9B0C6152C5B0}" type="pres">
      <dgm:prSet presAssocID="{0ACE5ABA-5596-4992-BB63-FFA40F3FD163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1F2F0717-F0A6-4EFE-A160-66AECC507CEB}" type="pres">
      <dgm:prSet presAssocID="{0ACE5ABA-5596-4992-BB63-FFA40F3FD163}" presName="connSite2" presStyleCnt="0"/>
      <dgm:spPr/>
    </dgm:pt>
    <dgm:pt modelId="{3A1C6D5A-6429-4594-9B42-D7DF65554861}" type="pres">
      <dgm:prSet presAssocID="{7BB5F3FA-D905-48D4-8A89-1AF838053898}" presName="Name18" presStyleLbl="sibTrans2D1" presStyleIdx="1" presStyleCnt="2"/>
      <dgm:spPr/>
    </dgm:pt>
    <dgm:pt modelId="{89E8ABE0-92B4-40E6-A520-866DB1A58725}" type="pres">
      <dgm:prSet presAssocID="{0820A536-08EF-4C4D-BA5B-CB5BF5025BA5}" presName="composite1" presStyleCnt="0"/>
      <dgm:spPr/>
    </dgm:pt>
    <dgm:pt modelId="{3BCD5239-5917-4382-BB49-258569A129C2}" type="pres">
      <dgm:prSet presAssocID="{0820A536-08EF-4C4D-BA5B-CB5BF5025BA5}" presName="dummyNode1" presStyleLbl="node1" presStyleIdx="1" presStyleCnt="3"/>
      <dgm:spPr/>
    </dgm:pt>
    <dgm:pt modelId="{75BB7382-E569-435E-813E-07AE674A5940}" type="pres">
      <dgm:prSet presAssocID="{0820A536-08EF-4C4D-BA5B-CB5BF5025BA5}" presName="childNode1" presStyleLbl="bgAcc1" presStyleIdx="2" presStyleCnt="3" custScaleX="130744" custScaleY="165054">
        <dgm:presLayoutVars>
          <dgm:bulletEnabled val="1"/>
        </dgm:presLayoutVars>
      </dgm:prSet>
      <dgm:spPr/>
    </dgm:pt>
    <dgm:pt modelId="{F6E0FEBE-8A3B-4F57-8937-5C400264D99D}" type="pres">
      <dgm:prSet presAssocID="{0820A536-08EF-4C4D-BA5B-CB5BF5025BA5}" presName="childNode1tx" presStyleLbl="bgAcc1" presStyleIdx="2" presStyleCnt="3">
        <dgm:presLayoutVars>
          <dgm:bulletEnabled val="1"/>
        </dgm:presLayoutVars>
      </dgm:prSet>
      <dgm:spPr/>
    </dgm:pt>
    <dgm:pt modelId="{882EE037-36B6-434F-99B9-5D92359F0420}" type="pres">
      <dgm:prSet presAssocID="{0820A536-08EF-4C4D-BA5B-CB5BF5025BA5}" presName="parentNode1" presStyleLbl="node1" presStyleIdx="2" presStyleCnt="3" custScaleX="125206" custScaleY="131591" custLinFactNeighborX="12264" custLinFactNeighborY="43910">
        <dgm:presLayoutVars>
          <dgm:chMax val="1"/>
          <dgm:bulletEnabled val="1"/>
        </dgm:presLayoutVars>
      </dgm:prSet>
      <dgm:spPr/>
    </dgm:pt>
    <dgm:pt modelId="{BBBDE4B5-D814-4278-8481-5463602F803A}" type="pres">
      <dgm:prSet presAssocID="{0820A536-08EF-4C4D-BA5B-CB5BF5025BA5}" presName="connSite1" presStyleCnt="0"/>
      <dgm:spPr/>
    </dgm:pt>
  </dgm:ptLst>
  <dgm:cxnLst>
    <dgm:cxn modelId="{9D84410F-472E-48DA-A749-5B2900033EF6}" srcId="{8A7C0D19-B871-448B-990E-43F87DF6F4C0}" destId="{59C25C6E-E8B5-4619-A647-7AF9CD08121F}" srcOrd="2" destOrd="0" parTransId="{ABD1C1B1-4DE4-4A13-888F-65B1A46AD08B}" sibTransId="{D256A8C3-CF02-4619-9A7E-27F238415E6A}"/>
    <dgm:cxn modelId="{0A8DEA17-6958-4056-941B-337A3BF65CA4}" type="presOf" srcId="{59C25C6E-E8B5-4619-A647-7AF9CD08121F}" destId="{AD437E62-3988-424E-8440-993A02A89B19}" srcOrd="1" destOrd="2" presId="urn:microsoft.com/office/officeart/2005/8/layout/hProcess4"/>
    <dgm:cxn modelId="{DC67FF1A-6478-48E7-9D2E-73C7318BE10F}" srcId="{8A7C0D19-B871-448B-990E-43F87DF6F4C0}" destId="{E9BB82DA-E92F-4752-8C9F-82F723D364F2}" srcOrd="1" destOrd="0" parTransId="{9D4F054D-72E6-4106-85C7-DA66EDD07EE1}" sibTransId="{4EB1EAB9-BDFC-4753-95A4-D89B53042675}"/>
    <dgm:cxn modelId="{B1B4B81C-2D06-457F-AFC4-31EAAA5E5107}" type="presOf" srcId="{C97F6507-F6D2-49C6-8E5D-01C2FF58A46D}" destId="{75BB7382-E569-435E-813E-07AE674A5940}" srcOrd="0" destOrd="3" presId="urn:microsoft.com/office/officeart/2005/8/layout/hProcess4"/>
    <dgm:cxn modelId="{3A261D1E-896F-4370-BC18-16BAC6860CAD}" type="presOf" srcId="{1C24F731-A64A-41D4-AE99-74F60E1FB3B4}" destId="{AB717A01-0D8F-43D4-8C0F-70B51C752089}" srcOrd="0" destOrd="0" presId="urn:microsoft.com/office/officeart/2005/8/layout/hProcess4"/>
    <dgm:cxn modelId="{64C06124-D5D4-417D-AFA7-83B648983252}" srcId="{1C24F731-A64A-41D4-AE99-74F60E1FB3B4}" destId="{0ACE5ABA-5596-4992-BB63-FFA40F3FD163}" srcOrd="1" destOrd="0" parTransId="{F863F5EB-7A1D-4A36-A772-0B8EC3FC74E6}" sibTransId="{7BB5F3FA-D905-48D4-8A89-1AF838053898}"/>
    <dgm:cxn modelId="{341E5924-AA6D-47F3-B100-4C89D26DE461}" type="presOf" srcId="{3AEA1192-46C7-477D-9564-140B0D4C84A5}" destId="{F6E0FEBE-8A3B-4F57-8937-5C400264D99D}" srcOrd="1" destOrd="0" presId="urn:microsoft.com/office/officeart/2005/8/layout/hProcess4"/>
    <dgm:cxn modelId="{94AF1828-0914-4FE7-9630-EFC991714645}" type="presOf" srcId="{02FB7D9F-57BB-4E6C-9E3A-16AE5ACC5F6E}" destId="{F6E0FEBE-8A3B-4F57-8937-5C400264D99D}" srcOrd="1" destOrd="1" presId="urn:microsoft.com/office/officeart/2005/8/layout/hProcess4"/>
    <dgm:cxn modelId="{9DD9E831-0FCB-49BE-924C-EDC4B8094623}" type="presOf" srcId="{0820A536-08EF-4C4D-BA5B-CB5BF5025BA5}" destId="{882EE037-36B6-434F-99B9-5D92359F0420}" srcOrd="0" destOrd="0" presId="urn:microsoft.com/office/officeart/2005/8/layout/hProcess4"/>
    <dgm:cxn modelId="{7317E465-1805-4E31-984E-A5CB327A10AC}" type="presOf" srcId="{0ACE5ABA-5596-4992-BB63-FFA40F3FD163}" destId="{2FA57DCB-49EF-4830-9A01-9B0C6152C5B0}" srcOrd="0" destOrd="0" presId="urn:microsoft.com/office/officeart/2005/8/layout/hProcess4"/>
    <dgm:cxn modelId="{A19D004A-5BC1-4EFC-9BFF-F07209F19905}" srcId="{0ACE5ABA-5596-4992-BB63-FFA40F3FD163}" destId="{65AA7D18-3498-405F-9EDB-B0173D32356E}" srcOrd="0" destOrd="0" parTransId="{E6320668-3F71-4A69-974B-7154B4EDDB17}" sibTransId="{D9E758D1-6057-4925-AD8F-2BEEC40F8BC0}"/>
    <dgm:cxn modelId="{B24FFD4A-5B04-471C-AEA6-8BACB659D34A}" type="presOf" srcId="{8A7C0D19-B871-448B-990E-43F87DF6F4C0}" destId="{861DCF38-B04A-4A87-AA2D-696A07AD1E45}" srcOrd="0" destOrd="0" presId="urn:microsoft.com/office/officeart/2005/8/layout/hProcess4"/>
    <dgm:cxn modelId="{CDF8416F-1B4A-4171-8062-A1E7DDC2359C}" type="presOf" srcId="{02FB7D9F-57BB-4E6C-9E3A-16AE5ACC5F6E}" destId="{75BB7382-E569-435E-813E-07AE674A5940}" srcOrd="0" destOrd="1" presId="urn:microsoft.com/office/officeart/2005/8/layout/hProcess4"/>
    <dgm:cxn modelId="{E7A45350-574B-4945-BF74-56BA39A947EA}" type="presOf" srcId="{65AA7D18-3498-405F-9EDB-B0173D32356E}" destId="{6A433B4D-0CEB-4E16-9FC3-949EF8C4BF45}" srcOrd="0" destOrd="0" presId="urn:microsoft.com/office/officeart/2005/8/layout/hProcess4"/>
    <dgm:cxn modelId="{1793D671-3765-46E8-8AFA-0FCCBDFD430A}" srcId="{0820A536-08EF-4C4D-BA5B-CB5BF5025BA5}" destId="{A52399BC-7BC2-42CB-A342-1E8C7B8569F9}" srcOrd="2" destOrd="0" parTransId="{7F051999-2721-405E-9CC9-E47A1FC7D48E}" sibTransId="{FCA6141E-1B1C-4028-AE07-D23CEBA62A74}"/>
    <dgm:cxn modelId="{1F9C1D72-E6D8-45D0-8463-B354EDE90FB9}" srcId="{1C24F731-A64A-41D4-AE99-74F60E1FB3B4}" destId="{8A7C0D19-B871-448B-990E-43F87DF6F4C0}" srcOrd="0" destOrd="0" parTransId="{F563C248-6940-47E9-826C-E052547145E3}" sibTransId="{58E30F3B-2A33-4E07-B657-6DC46A7E0C34}"/>
    <dgm:cxn modelId="{CD146D7C-BED2-45F1-9A72-C24DE71E12BB}" srcId="{1C24F731-A64A-41D4-AE99-74F60E1FB3B4}" destId="{0820A536-08EF-4C4D-BA5B-CB5BF5025BA5}" srcOrd="2" destOrd="0" parTransId="{A0B2D1BC-8CF8-465F-A6FF-F6F015776823}" sibTransId="{FBAAEFFA-A53D-49EA-8E56-956A1ABC018D}"/>
    <dgm:cxn modelId="{04546385-E87C-4603-9F95-E3C2BB5E262F}" type="presOf" srcId="{7BB5F3FA-D905-48D4-8A89-1AF838053898}" destId="{3A1C6D5A-6429-4594-9B42-D7DF65554861}" srcOrd="0" destOrd="0" presId="urn:microsoft.com/office/officeart/2005/8/layout/hProcess4"/>
    <dgm:cxn modelId="{933B5889-630B-4177-8919-2371C88E2DCA}" srcId="{0820A536-08EF-4C4D-BA5B-CB5BF5025BA5}" destId="{3AEA1192-46C7-477D-9564-140B0D4C84A5}" srcOrd="0" destOrd="0" parTransId="{98F3068E-94D7-4585-925F-409F16DE63F6}" sibTransId="{1960E956-1C32-43A5-9BFB-FBF5B38698CB}"/>
    <dgm:cxn modelId="{233B578F-0290-43EB-91F7-FFB6C668475B}" srcId="{8A7C0D19-B871-448B-990E-43F87DF6F4C0}" destId="{28972BF5-4D2C-4F8C-8EFF-5C88A8C216A9}" srcOrd="0" destOrd="0" parTransId="{DB05C350-FA4B-4870-8668-B2A8EAB2B1CD}" sibTransId="{2343635C-BD51-4F87-A3AC-AD90E23209D7}"/>
    <dgm:cxn modelId="{836D5FA2-59EE-44EF-9CA2-4CD91917E4A5}" type="presOf" srcId="{59C25C6E-E8B5-4619-A647-7AF9CD08121F}" destId="{AC52EB79-0729-4C2B-B0F2-200204888091}" srcOrd="0" destOrd="2" presId="urn:microsoft.com/office/officeart/2005/8/layout/hProcess4"/>
    <dgm:cxn modelId="{15ACD6A6-9E99-4EEA-ABDD-C72DBFC0C6AE}" type="presOf" srcId="{E9BB82DA-E92F-4752-8C9F-82F723D364F2}" destId="{AD437E62-3988-424E-8440-993A02A89B19}" srcOrd="1" destOrd="1" presId="urn:microsoft.com/office/officeart/2005/8/layout/hProcess4"/>
    <dgm:cxn modelId="{58EDF0B2-9B81-4B0A-9460-A0D619000900}" type="presOf" srcId="{E9BB82DA-E92F-4752-8C9F-82F723D364F2}" destId="{AC52EB79-0729-4C2B-B0F2-200204888091}" srcOrd="0" destOrd="1" presId="urn:microsoft.com/office/officeart/2005/8/layout/hProcess4"/>
    <dgm:cxn modelId="{3DCE39B3-CD59-4570-AE1A-B64D3C35DA20}" srcId="{0820A536-08EF-4C4D-BA5B-CB5BF5025BA5}" destId="{02FB7D9F-57BB-4E6C-9E3A-16AE5ACC5F6E}" srcOrd="1" destOrd="0" parTransId="{D0393891-0A32-45A9-BDD3-3EBE7DA0D47F}" sibTransId="{C1AD9470-10B0-437A-8558-25FEFCAE8FB5}"/>
    <dgm:cxn modelId="{4AF29CB5-B55D-467C-BF42-0D2233E72B93}" srcId="{0820A536-08EF-4C4D-BA5B-CB5BF5025BA5}" destId="{C97F6507-F6D2-49C6-8E5D-01C2FF58A46D}" srcOrd="3" destOrd="0" parTransId="{3E408BF2-EC9B-4338-87B8-FAAA1D5B9BF5}" sibTransId="{69608630-D4DB-4447-99C8-8ABA9EE45A97}"/>
    <dgm:cxn modelId="{6C3131B7-83BD-4240-80B9-C92D1FC091B7}" type="presOf" srcId="{C97F6507-F6D2-49C6-8E5D-01C2FF58A46D}" destId="{F6E0FEBE-8A3B-4F57-8937-5C400264D99D}" srcOrd="1" destOrd="3" presId="urn:microsoft.com/office/officeart/2005/8/layout/hProcess4"/>
    <dgm:cxn modelId="{BC945CB8-EA8C-4EF3-9D42-71D87C26F904}" type="presOf" srcId="{65AA7D18-3498-405F-9EDB-B0173D32356E}" destId="{427036A1-165C-498B-ABA9-A387AAF8AD9E}" srcOrd="1" destOrd="0" presId="urn:microsoft.com/office/officeart/2005/8/layout/hProcess4"/>
    <dgm:cxn modelId="{94150BBE-4DC8-4651-A039-B5088A8507F7}" type="presOf" srcId="{A52399BC-7BC2-42CB-A342-1E8C7B8569F9}" destId="{75BB7382-E569-435E-813E-07AE674A5940}" srcOrd="0" destOrd="2" presId="urn:microsoft.com/office/officeart/2005/8/layout/hProcess4"/>
    <dgm:cxn modelId="{DDB210C2-D2D6-4D15-9F48-D2D66144D084}" type="presOf" srcId="{28972BF5-4D2C-4F8C-8EFF-5C88A8C216A9}" destId="{AC52EB79-0729-4C2B-B0F2-200204888091}" srcOrd="0" destOrd="0" presId="urn:microsoft.com/office/officeart/2005/8/layout/hProcess4"/>
    <dgm:cxn modelId="{0DF96BCE-3EEB-4E55-B690-E347EA83563B}" type="presOf" srcId="{58E30F3B-2A33-4E07-B657-6DC46A7E0C34}" destId="{98B03031-6310-4B55-9135-5B67AB20B7F4}" srcOrd="0" destOrd="0" presId="urn:microsoft.com/office/officeart/2005/8/layout/hProcess4"/>
    <dgm:cxn modelId="{FFBD7BD1-118B-4B7C-A534-FC22F59F875B}" type="presOf" srcId="{3AEA1192-46C7-477D-9564-140B0D4C84A5}" destId="{75BB7382-E569-435E-813E-07AE674A5940}" srcOrd="0" destOrd="0" presId="urn:microsoft.com/office/officeart/2005/8/layout/hProcess4"/>
    <dgm:cxn modelId="{A17A46FB-6AE1-40B8-8F2F-F21DF6A60E4F}" type="presOf" srcId="{28972BF5-4D2C-4F8C-8EFF-5C88A8C216A9}" destId="{AD437E62-3988-424E-8440-993A02A89B19}" srcOrd="1" destOrd="0" presId="urn:microsoft.com/office/officeart/2005/8/layout/hProcess4"/>
    <dgm:cxn modelId="{20626DFC-2BEC-4DC4-AC28-1DD54477E9AA}" type="presOf" srcId="{A52399BC-7BC2-42CB-A342-1E8C7B8569F9}" destId="{F6E0FEBE-8A3B-4F57-8937-5C400264D99D}" srcOrd="1" destOrd="2" presId="urn:microsoft.com/office/officeart/2005/8/layout/hProcess4"/>
    <dgm:cxn modelId="{573AED7C-3D95-4C6C-B071-594315C45FD0}" type="presParOf" srcId="{AB717A01-0D8F-43D4-8C0F-70B51C752089}" destId="{ADAF0D0A-8DFD-47C2-B5D3-B7D3E29C24E6}" srcOrd="0" destOrd="0" presId="urn:microsoft.com/office/officeart/2005/8/layout/hProcess4"/>
    <dgm:cxn modelId="{E9A80ED5-DDC7-4336-9CBF-DB97BBA3839B}" type="presParOf" srcId="{AB717A01-0D8F-43D4-8C0F-70B51C752089}" destId="{02B7C04A-A6AE-473C-9318-BE0A967D2972}" srcOrd="1" destOrd="0" presId="urn:microsoft.com/office/officeart/2005/8/layout/hProcess4"/>
    <dgm:cxn modelId="{EE945E2D-0450-43A5-BAF5-6F24C0133A4A}" type="presParOf" srcId="{AB717A01-0D8F-43D4-8C0F-70B51C752089}" destId="{526AA14E-9F54-4F59-990B-4D67F6D685D3}" srcOrd="2" destOrd="0" presId="urn:microsoft.com/office/officeart/2005/8/layout/hProcess4"/>
    <dgm:cxn modelId="{0A4DC69A-89CF-497F-B951-9EA1A42D922F}" type="presParOf" srcId="{526AA14E-9F54-4F59-990B-4D67F6D685D3}" destId="{779FDE18-8D28-4532-A545-582D5E4C8730}" srcOrd="0" destOrd="0" presId="urn:microsoft.com/office/officeart/2005/8/layout/hProcess4"/>
    <dgm:cxn modelId="{40CAA77D-77A7-46A0-950F-74C96B54D240}" type="presParOf" srcId="{779FDE18-8D28-4532-A545-582D5E4C8730}" destId="{1219E71D-EFB9-4B7F-97A1-16ACA3587C16}" srcOrd="0" destOrd="0" presId="urn:microsoft.com/office/officeart/2005/8/layout/hProcess4"/>
    <dgm:cxn modelId="{E82165B3-07B1-4523-A28D-C5ACD26E1246}" type="presParOf" srcId="{779FDE18-8D28-4532-A545-582D5E4C8730}" destId="{AC52EB79-0729-4C2B-B0F2-200204888091}" srcOrd="1" destOrd="0" presId="urn:microsoft.com/office/officeart/2005/8/layout/hProcess4"/>
    <dgm:cxn modelId="{461A1A82-38B7-4A1A-BD1A-60B0620FF2F1}" type="presParOf" srcId="{779FDE18-8D28-4532-A545-582D5E4C8730}" destId="{AD437E62-3988-424E-8440-993A02A89B19}" srcOrd="2" destOrd="0" presId="urn:microsoft.com/office/officeart/2005/8/layout/hProcess4"/>
    <dgm:cxn modelId="{CA2F2FA7-BF22-4C23-86AD-24E267EF6509}" type="presParOf" srcId="{779FDE18-8D28-4532-A545-582D5E4C8730}" destId="{861DCF38-B04A-4A87-AA2D-696A07AD1E45}" srcOrd="3" destOrd="0" presId="urn:microsoft.com/office/officeart/2005/8/layout/hProcess4"/>
    <dgm:cxn modelId="{832BE5FC-6E64-49E3-962D-4A2E608E6632}" type="presParOf" srcId="{779FDE18-8D28-4532-A545-582D5E4C8730}" destId="{53B5883E-928B-4DBB-BEA9-3C4ADE250928}" srcOrd="4" destOrd="0" presId="urn:microsoft.com/office/officeart/2005/8/layout/hProcess4"/>
    <dgm:cxn modelId="{EFD03926-889D-465A-8ADA-3F620A2E7DE2}" type="presParOf" srcId="{526AA14E-9F54-4F59-990B-4D67F6D685D3}" destId="{98B03031-6310-4B55-9135-5B67AB20B7F4}" srcOrd="1" destOrd="0" presId="urn:microsoft.com/office/officeart/2005/8/layout/hProcess4"/>
    <dgm:cxn modelId="{9BAA032D-A026-4F67-BC4C-4F77995AEE54}" type="presParOf" srcId="{526AA14E-9F54-4F59-990B-4D67F6D685D3}" destId="{02B876F0-45CD-4E44-B58E-179798A28133}" srcOrd="2" destOrd="0" presId="urn:microsoft.com/office/officeart/2005/8/layout/hProcess4"/>
    <dgm:cxn modelId="{4DB3F36A-7C93-4CF8-9F08-E1249304EB6A}" type="presParOf" srcId="{02B876F0-45CD-4E44-B58E-179798A28133}" destId="{E759F2D4-37DA-4344-854F-35812F2DCF27}" srcOrd="0" destOrd="0" presId="urn:microsoft.com/office/officeart/2005/8/layout/hProcess4"/>
    <dgm:cxn modelId="{F0B05AA1-EF87-47E1-AAC3-CF70C0B62261}" type="presParOf" srcId="{02B876F0-45CD-4E44-B58E-179798A28133}" destId="{6A433B4D-0CEB-4E16-9FC3-949EF8C4BF45}" srcOrd="1" destOrd="0" presId="urn:microsoft.com/office/officeart/2005/8/layout/hProcess4"/>
    <dgm:cxn modelId="{906D80F2-835A-4EB3-A139-305866E0D18D}" type="presParOf" srcId="{02B876F0-45CD-4E44-B58E-179798A28133}" destId="{427036A1-165C-498B-ABA9-A387AAF8AD9E}" srcOrd="2" destOrd="0" presId="urn:microsoft.com/office/officeart/2005/8/layout/hProcess4"/>
    <dgm:cxn modelId="{6B1B9A19-E602-43BC-BEC4-B068467A300D}" type="presParOf" srcId="{02B876F0-45CD-4E44-B58E-179798A28133}" destId="{2FA57DCB-49EF-4830-9A01-9B0C6152C5B0}" srcOrd="3" destOrd="0" presId="urn:microsoft.com/office/officeart/2005/8/layout/hProcess4"/>
    <dgm:cxn modelId="{8E0575D9-9E32-4ABE-8531-D90B4135358C}" type="presParOf" srcId="{02B876F0-45CD-4E44-B58E-179798A28133}" destId="{1F2F0717-F0A6-4EFE-A160-66AECC507CEB}" srcOrd="4" destOrd="0" presId="urn:microsoft.com/office/officeart/2005/8/layout/hProcess4"/>
    <dgm:cxn modelId="{08CF9488-1CD2-4184-9BB7-27C14C5B8A51}" type="presParOf" srcId="{526AA14E-9F54-4F59-990B-4D67F6D685D3}" destId="{3A1C6D5A-6429-4594-9B42-D7DF65554861}" srcOrd="3" destOrd="0" presId="urn:microsoft.com/office/officeart/2005/8/layout/hProcess4"/>
    <dgm:cxn modelId="{C2CB3258-054C-4E47-B625-B83F6E84DDED}" type="presParOf" srcId="{526AA14E-9F54-4F59-990B-4D67F6D685D3}" destId="{89E8ABE0-92B4-40E6-A520-866DB1A58725}" srcOrd="4" destOrd="0" presId="urn:microsoft.com/office/officeart/2005/8/layout/hProcess4"/>
    <dgm:cxn modelId="{1E244878-F30F-408F-B81E-724A99D212A5}" type="presParOf" srcId="{89E8ABE0-92B4-40E6-A520-866DB1A58725}" destId="{3BCD5239-5917-4382-BB49-258569A129C2}" srcOrd="0" destOrd="0" presId="urn:microsoft.com/office/officeart/2005/8/layout/hProcess4"/>
    <dgm:cxn modelId="{CE9D3B52-671B-4B3E-9F8F-7143FC77DD7F}" type="presParOf" srcId="{89E8ABE0-92B4-40E6-A520-866DB1A58725}" destId="{75BB7382-E569-435E-813E-07AE674A5940}" srcOrd="1" destOrd="0" presId="urn:microsoft.com/office/officeart/2005/8/layout/hProcess4"/>
    <dgm:cxn modelId="{E4DA4A0A-52D7-4B20-955B-5A45D022BA77}" type="presParOf" srcId="{89E8ABE0-92B4-40E6-A520-866DB1A58725}" destId="{F6E0FEBE-8A3B-4F57-8937-5C400264D99D}" srcOrd="2" destOrd="0" presId="urn:microsoft.com/office/officeart/2005/8/layout/hProcess4"/>
    <dgm:cxn modelId="{203F4D59-1016-4B98-8535-872C802139B0}" type="presParOf" srcId="{89E8ABE0-92B4-40E6-A520-866DB1A58725}" destId="{882EE037-36B6-434F-99B9-5D92359F0420}" srcOrd="3" destOrd="0" presId="urn:microsoft.com/office/officeart/2005/8/layout/hProcess4"/>
    <dgm:cxn modelId="{82D7645F-2E85-4D63-9CF4-6099B100A656}" type="presParOf" srcId="{89E8ABE0-92B4-40E6-A520-866DB1A58725}" destId="{BBBDE4B5-D814-4278-8481-5463602F803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08CB34-BABE-47E7-9C6A-FD6FB720DC7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F1D03E5-0D73-492A-8A11-2DA91CCE6A97}">
      <dgm:prSet phldrT="[Texto]" custT="1"/>
      <dgm:spPr/>
      <dgm:t>
        <a:bodyPr/>
        <a:lstStyle/>
        <a:p>
          <a:r>
            <a:rPr lang="pt-BR" sz="2400" b="1" dirty="0"/>
            <a:t>Currículo: Hegemonia, Ideologia e Poder</a:t>
          </a:r>
        </a:p>
      </dgm:t>
    </dgm:pt>
    <dgm:pt modelId="{2AECCA8C-884F-4E8D-A432-164409300B32}" type="parTrans" cxnId="{E8FEAC67-218E-482E-9DCB-572DA6DCD897}">
      <dgm:prSet/>
      <dgm:spPr/>
      <dgm:t>
        <a:bodyPr/>
        <a:lstStyle/>
        <a:p>
          <a:endParaRPr lang="pt-BR"/>
        </a:p>
      </dgm:t>
    </dgm:pt>
    <dgm:pt modelId="{3EF9A4CC-965A-4A5E-90D9-758FC1F868CD}" type="sibTrans" cxnId="{E8FEAC67-218E-482E-9DCB-572DA6DCD897}">
      <dgm:prSet/>
      <dgm:spPr/>
      <dgm:t>
        <a:bodyPr/>
        <a:lstStyle/>
        <a:p>
          <a:endParaRPr lang="pt-BR"/>
        </a:p>
      </dgm:t>
    </dgm:pt>
    <dgm:pt modelId="{A14D02A8-5A98-440E-A631-1FDBB256EE46}">
      <dgm:prSet phldrT="[Texto]" custT="1"/>
      <dgm:spPr/>
      <dgm:t>
        <a:bodyPr/>
        <a:lstStyle/>
        <a:p>
          <a:r>
            <a:rPr lang="pt-BR" sz="2000" dirty="0"/>
            <a:t>Escola e Currículo: Aparatos do Controle Social</a:t>
          </a:r>
        </a:p>
      </dgm:t>
    </dgm:pt>
    <dgm:pt modelId="{E6A45321-15DF-4B5D-8A7F-F4C606F3F5BA}" type="parTrans" cxnId="{1AD23DC1-370A-43E1-A308-CCAEDB56A6F6}">
      <dgm:prSet/>
      <dgm:spPr/>
      <dgm:t>
        <a:bodyPr/>
        <a:lstStyle/>
        <a:p>
          <a:endParaRPr lang="pt-BR"/>
        </a:p>
      </dgm:t>
    </dgm:pt>
    <dgm:pt modelId="{326C811A-D1E7-4595-858F-805EBF08FD21}" type="sibTrans" cxnId="{1AD23DC1-370A-43E1-A308-CCAEDB56A6F6}">
      <dgm:prSet/>
      <dgm:spPr/>
      <dgm:t>
        <a:bodyPr/>
        <a:lstStyle/>
        <a:p>
          <a:endParaRPr lang="pt-BR"/>
        </a:p>
      </dgm:t>
    </dgm:pt>
    <dgm:pt modelId="{9DA0934C-1CC5-42E8-A395-4F7DC3EB3E3F}">
      <dgm:prSet phldrT="[Texto]" custT="1"/>
      <dgm:spPr/>
      <dgm:t>
        <a:bodyPr/>
        <a:lstStyle/>
        <a:p>
          <a:r>
            <a:rPr lang="pt-BR" sz="2000" dirty="0"/>
            <a:t>Teorias Crítico-Reprodutivistas</a:t>
          </a:r>
        </a:p>
      </dgm:t>
    </dgm:pt>
    <dgm:pt modelId="{DE1C80D7-450E-4832-B2AA-2DD062ACC561}" type="parTrans" cxnId="{933275DC-5FAA-4009-A216-F9A00D605AD6}">
      <dgm:prSet/>
      <dgm:spPr/>
      <dgm:t>
        <a:bodyPr/>
        <a:lstStyle/>
        <a:p>
          <a:endParaRPr lang="pt-BR"/>
        </a:p>
      </dgm:t>
    </dgm:pt>
    <dgm:pt modelId="{81F37CDF-536D-4BA3-A6A6-38BB9BE8BF6C}" type="sibTrans" cxnId="{933275DC-5FAA-4009-A216-F9A00D605AD6}">
      <dgm:prSet/>
      <dgm:spPr/>
      <dgm:t>
        <a:bodyPr/>
        <a:lstStyle/>
        <a:p>
          <a:endParaRPr lang="pt-BR"/>
        </a:p>
      </dgm:t>
    </dgm:pt>
    <dgm:pt modelId="{B016B8E7-C99D-42C3-A761-5A3F7742E9D9}">
      <dgm:prSet phldrT="[Texto]" custT="1"/>
      <dgm:spPr/>
      <dgm:t>
        <a:bodyPr/>
        <a:lstStyle/>
        <a:p>
          <a:r>
            <a:rPr lang="pt-BR" sz="2400" b="1" dirty="0"/>
            <a:t>Currículo: Reprodução  da Estrutura de Classes</a:t>
          </a:r>
        </a:p>
      </dgm:t>
    </dgm:pt>
    <dgm:pt modelId="{E02519A8-7B8D-4319-9B6A-4B0D191D94C6}" type="parTrans" cxnId="{21A0A486-3B05-4758-8595-77B41C8C32BA}">
      <dgm:prSet/>
      <dgm:spPr/>
      <dgm:t>
        <a:bodyPr/>
        <a:lstStyle/>
        <a:p>
          <a:endParaRPr lang="pt-BR"/>
        </a:p>
      </dgm:t>
    </dgm:pt>
    <dgm:pt modelId="{30FD2493-719E-4C88-964F-56BE349448DD}" type="sibTrans" cxnId="{21A0A486-3B05-4758-8595-77B41C8C32BA}">
      <dgm:prSet/>
      <dgm:spPr/>
      <dgm:t>
        <a:bodyPr/>
        <a:lstStyle/>
        <a:p>
          <a:endParaRPr lang="pt-BR"/>
        </a:p>
      </dgm:t>
    </dgm:pt>
    <dgm:pt modelId="{611D15C6-CAD9-4122-9B93-1D9FCAA9A87C}">
      <dgm:prSet phldrT="[Texto]" custT="1"/>
      <dgm:spPr/>
      <dgm:t>
        <a:bodyPr/>
        <a:lstStyle/>
        <a:p>
          <a:r>
            <a:rPr lang="pt-BR" sz="2000" dirty="0"/>
            <a:t>Mistificação Ideológica (Althusser, 1971, Aparelhos Ideológicos do Estado)</a:t>
          </a:r>
        </a:p>
      </dgm:t>
    </dgm:pt>
    <dgm:pt modelId="{467EA031-7F59-4E8C-8C14-874055C0D38B}" type="parTrans" cxnId="{1771F0FF-13B3-4B24-A249-51F553910DCC}">
      <dgm:prSet/>
      <dgm:spPr/>
      <dgm:t>
        <a:bodyPr/>
        <a:lstStyle/>
        <a:p>
          <a:endParaRPr lang="pt-BR"/>
        </a:p>
      </dgm:t>
    </dgm:pt>
    <dgm:pt modelId="{1B6E650A-D006-403E-88B4-0700E0D18EC1}" type="sibTrans" cxnId="{1771F0FF-13B3-4B24-A249-51F553910DCC}">
      <dgm:prSet/>
      <dgm:spPr/>
      <dgm:t>
        <a:bodyPr/>
        <a:lstStyle/>
        <a:p>
          <a:endParaRPr lang="pt-BR"/>
        </a:p>
      </dgm:t>
    </dgm:pt>
    <dgm:pt modelId="{4BC29F1C-757F-4960-BABF-D195D319B855}">
      <dgm:prSet phldrT="[Texto]" custT="1"/>
      <dgm:spPr/>
      <dgm:t>
        <a:bodyPr/>
        <a:lstStyle/>
        <a:p>
          <a:r>
            <a:rPr lang="pt-BR" sz="2000" dirty="0"/>
            <a:t>Correspondência  da Base econômica com a superestrutura</a:t>
          </a:r>
        </a:p>
      </dgm:t>
    </dgm:pt>
    <dgm:pt modelId="{D8188128-D881-46BC-B0FA-18AC1F0DFA3E}" type="parTrans" cxnId="{77997DF4-ADE4-4487-9E3C-EF799E6002E1}">
      <dgm:prSet/>
      <dgm:spPr/>
      <dgm:t>
        <a:bodyPr/>
        <a:lstStyle/>
        <a:p>
          <a:endParaRPr lang="pt-BR"/>
        </a:p>
      </dgm:t>
    </dgm:pt>
    <dgm:pt modelId="{8852D6B5-80F0-4E3F-B8A8-66B738353521}" type="sibTrans" cxnId="{77997DF4-ADE4-4487-9E3C-EF799E6002E1}">
      <dgm:prSet/>
      <dgm:spPr/>
      <dgm:t>
        <a:bodyPr/>
        <a:lstStyle/>
        <a:p>
          <a:endParaRPr lang="pt-BR"/>
        </a:p>
      </dgm:t>
    </dgm:pt>
    <dgm:pt modelId="{B65E6DAF-7E20-4852-AFEF-D3A6D68A62EE}">
      <dgm:prSet phldrT="[Texto]" custT="1"/>
      <dgm:spPr/>
      <dgm:t>
        <a:bodyPr/>
        <a:lstStyle/>
        <a:p>
          <a:r>
            <a:rPr lang="pt-BR" sz="2400" b="1" dirty="0"/>
            <a:t>Materialidade da Ideologia e Reprodução de Processos Culturais </a:t>
          </a:r>
        </a:p>
      </dgm:t>
    </dgm:pt>
    <dgm:pt modelId="{D6607323-6483-49E7-94DA-AE5C23C549E9}" type="parTrans" cxnId="{32FA0F66-E651-4B78-B405-EF23BB38472C}">
      <dgm:prSet/>
      <dgm:spPr/>
      <dgm:t>
        <a:bodyPr/>
        <a:lstStyle/>
        <a:p>
          <a:endParaRPr lang="pt-BR"/>
        </a:p>
      </dgm:t>
    </dgm:pt>
    <dgm:pt modelId="{8D8AF7FB-EB99-46DC-9AEC-108CFFA25CAE}" type="sibTrans" cxnId="{32FA0F66-E651-4B78-B405-EF23BB38472C}">
      <dgm:prSet/>
      <dgm:spPr/>
      <dgm:t>
        <a:bodyPr/>
        <a:lstStyle/>
        <a:p>
          <a:endParaRPr lang="pt-BR"/>
        </a:p>
      </dgm:t>
    </dgm:pt>
    <dgm:pt modelId="{6103CF6D-03EB-449A-AA31-6B112FD3CD02}">
      <dgm:prSet phldrT="[Texto]" custT="1"/>
      <dgm:spPr/>
      <dgm:t>
        <a:bodyPr/>
        <a:lstStyle/>
        <a:p>
          <a:r>
            <a:rPr lang="pt-BR" sz="1800" dirty="0"/>
            <a:t>Sistema escolar atua para garantir a diferenciação </a:t>
          </a:r>
          <a:r>
            <a:rPr lang="pt-BR" sz="1800" dirty="0" err="1"/>
            <a:t>Baudelot</a:t>
          </a:r>
          <a:r>
            <a:rPr lang="pt-BR" sz="1800" dirty="0"/>
            <a:t> e </a:t>
          </a:r>
          <a:r>
            <a:rPr lang="pt-BR" sz="1800" dirty="0" err="1"/>
            <a:t>Establet</a:t>
          </a:r>
          <a:r>
            <a:rPr lang="pt-BR" sz="1800" dirty="0"/>
            <a:t> (1971</a:t>
          </a:r>
          <a:r>
            <a:rPr lang="pt-BR" sz="2400" dirty="0"/>
            <a:t>)</a:t>
          </a:r>
        </a:p>
      </dgm:t>
    </dgm:pt>
    <dgm:pt modelId="{5B77A03E-FB88-4B87-8863-10D9A12DC6FA}" type="parTrans" cxnId="{002F7930-169F-41DC-979F-0AE04ABE396F}">
      <dgm:prSet/>
      <dgm:spPr/>
      <dgm:t>
        <a:bodyPr/>
        <a:lstStyle/>
        <a:p>
          <a:endParaRPr lang="pt-BR"/>
        </a:p>
      </dgm:t>
    </dgm:pt>
    <dgm:pt modelId="{2E3EC3AC-6B13-4B3C-8915-26EE54781417}" type="sibTrans" cxnId="{002F7930-169F-41DC-979F-0AE04ABE396F}">
      <dgm:prSet/>
      <dgm:spPr/>
      <dgm:t>
        <a:bodyPr/>
        <a:lstStyle/>
        <a:p>
          <a:endParaRPr lang="pt-BR"/>
        </a:p>
      </dgm:t>
    </dgm:pt>
    <dgm:pt modelId="{BF822365-A5F3-4863-B6E1-C9256438883B}">
      <dgm:prSet phldrT="[Texto]" custT="1"/>
      <dgm:spPr/>
      <dgm:t>
        <a:bodyPr/>
        <a:lstStyle/>
        <a:p>
          <a:r>
            <a:rPr lang="pt-BR" sz="2000" dirty="0"/>
            <a:t>Violência Simbólica, Capital Cultural, </a:t>
          </a:r>
          <a:r>
            <a:rPr lang="pt-BR" sz="2000" dirty="0" err="1"/>
            <a:t>Habitus</a:t>
          </a:r>
          <a:r>
            <a:rPr lang="pt-BR" sz="2000" dirty="0"/>
            <a:t> (</a:t>
          </a:r>
          <a:r>
            <a:rPr lang="pt-BR" sz="2000" dirty="0" err="1"/>
            <a:t>Bourdieu</a:t>
          </a:r>
          <a:r>
            <a:rPr lang="pt-BR" sz="2000" dirty="0"/>
            <a:t> e </a:t>
          </a:r>
          <a:r>
            <a:rPr lang="pt-BR" sz="2000" dirty="0" err="1"/>
            <a:t>Passeron</a:t>
          </a:r>
          <a:r>
            <a:rPr lang="pt-BR" sz="2000" dirty="0"/>
            <a:t>, 1970)</a:t>
          </a:r>
        </a:p>
      </dgm:t>
    </dgm:pt>
    <dgm:pt modelId="{718E1638-64B0-4854-B3BE-475D53737FC1}" type="parTrans" cxnId="{680DC0B9-2A6B-4818-97B6-E08571764E2F}">
      <dgm:prSet/>
      <dgm:spPr/>
      <dgm:t>
        <a:bodyPr/>
        <a:lstStyle/>
        <a:p>
          <a:endParaRPr lang="pt-BR"/>
        </a:p>
      </dgm:t>
    </dgm:pt>
    <dgm:pt modelId="{C143CCC9-3AB8-45C1-9BF4-3F89F9366AC0}" type="sibTrans" cxnId="{680DC0B9-2A6B-4818-97B6-E08571764E2F}">
      <dgm:prSet/>
      <dgm:spPr/>
      <dgm:t>
        <a:bodyPr/>
        <a:lstStyle/>
        <a:p>
          <a:endParaRPr lang="pt-BR"/>
        </a:p>
      </dgm:t>
    </dgm:pt>
    <dgm:pt modelId="{5F8B7E42-4F8C-4EC3-AFF3-C643FF853627}" type="pres">
      <dgm:prSet presAssocID="{2108CB34-BABE-47E7-9C6A-FD6FB720DC7F}" presName="Name0" presStyleCnt="0">
        <dgm:presLayoutVars>
          <dgm:dir/>
          <dgm:animLvl val="lvl"/>
          <dgm:resizeHandles val="exact"/>
        </dgm:presLayoutVars>
      </dgm:prSet>
      <dgm:spPr/>
    </dgm:pt>
    <dgm:pt modelId="{0CD58426-36B8-4034-8F7B-3D4760A6D2D3}" type="pres">
      <dgm:prSet presAssocID="{B65E6DAF-7E20-4852-AFEF-D3A6D68A62EE}" presName="boxAndChildren" presStyleCnt="0"/>
      <dgm:spPr/>
    </dgm:pt>
    <dgm:pt modelId="{3EA84E11-C90C-4DE2-9704-49F5B48CCC95}" type="pres">
      <dgm:prSet presAssocID="{B65E6DAF-7E20-4852-AFEF-D3A6D68A62EE}" presName="parentTextBox" presStyleLbl="node1" presStyleIdx="0" presStyleCnt="3"/>
      <dgm:spPr/>
    </dgm:pt>
    <dgm:pt modelId="{E2AAB583-3371-4BAD-9E33-C23196466F57}" type="pres">
      <dgm:prSet presAssocID="{B65E6DAF-7E20-4852-AFEF-D3A6D68A62EE}" presName="entireBox" presStyleLbl="node1" presStyleIdx="0" presStyleCnt="3"/>
      <dgm:spPr/>
    </dgm:pt>
    <dgm:pt modelId="{63FB9600-B6EC-4391-9478-A04DF5FE9447}" type="pres">
      <dgm:prSet presAssocID="{B65E6DAF-7E20-4852-AFEF-D3A6D68A62EE}" presName="descendantBox" presStyleCnt="0"/>
      <dgm:spPr/>
    </dgm:pt>
    <dgm:pt modelId="{B061B572-9F60-467B-9F79-54E8C8C14512}" type="pres">
      <dgm:prSet presAssocID="{6103CF6D-03EB-449A-AA31-6B112FD3CD02}" presName="childTextBox" presStyleLbl="fgAccFollowNode1" presStyleIdx="0" presStyleCnt="6">
        <dgm:presLayoutVars>
          <dgm:bulletEnabled val="1"/>
        </dgm:presLayoutVars>
      </dgm:prSet>
      <dgm:spPr/>
    </dgm:pt>
    <dgm:pt modelId="{D389880C-1226-4261-8DEB-7575B120F723}" type="pres">
      <dgm:prSet presAssocID="{BF822365-A5F3-4863-B6E1-C9256438883B}" presName="childTextBox" presStyleLbl="fgAccFollowNode1" presStyleIdx="1" presStyleCnt="6">
        <dgm:presLayoutVars>
          <dgm:bulletEnabled val="1"/>
        </dgm:presLayoutVars>
      </dgm:prSet>
      <dgm:spPr/>
    </dgm:pt>
    <dgm:pt modelId="{550C1620-75EA-49E9-9628-238631AF4414}" type="pres">
      <dgm:prSet presAssocID="{30FD2493-719E-4C88-964F-56BE349448DD}" presName="sp" presStyleCnt="0"/>
      <dgm:spPr/>
    </dgm:pt>
    <dgm:pt modelId="{5621685C-07D7-4C4C-B12D-AC2345411778}" type="pres">
      <dgm:prSet presAssocID="{B016B8E7-C99D-42C3-A761-5A3F7742E9D9}" presName="arrowAndChildren" presStyleCnt="0"/>
      <dgm:spPr/>
    </dgm:pt>
    <dgm:pt modelId="{2B055EF0-BB12-4819-8760-884749286776}" type="pres">
      <dgm:prSet presAssocID="{B016B8E7-C99D-42C3-A761-5A3F7742E9D9}" presName="parentTextArrow" presStyleLbl="node1" presStyleIdx="0" presStyleCnt="3"/>
      <dgm:spPr/>
    </dgm:pt>
    <dgm:pt modelId="{3D6B9C42-9189-4ECB-834E-ADFAE5FE7A6A}" type="pres">
      <dgm:prSet presAssocID="{B016B8E7-C99D-42C3-A761-5A3F7742E9D9}" presName="arrow" presStyleLbl="node1" presStyleIdx="1" presStyleCnt="3" custLinFactNeighborX="0"/>
      <dgm:spPr/>
    </dgm:pt>
    <dgm:pt modelId="{6B5454C2-5D54-47A7-B7CF-0BABCF9A4841}" type="pres">
      <dgm:prSet presAssocID="{B016B8E7-C99D-42C3-A761-5A3F7742E9D9}" presName="descendantArrow" presStyleCnt="0"/>
      <dgm:spPr/>
    </dgm:pt>
    <dgm:pt modelId="{AAE815F0-450F-4917-ADA2-D918734D540B}" type="pres">
      <dgm:prSet presAssocID="{611D15C6-CAD9-4122-9B93-1D9FCAA9A87C}" presName="childTextArrow" presStyleLbl="fgAccFollowNode1" presStyleIdx="2" presStyleCnt="6">
        <dgm:presLayoutVars>
          <dgm:bulletEnabled val="1"/>
        </dgm:presLayoutVars>
      </dgm:prSet>
      <dgm:spPr/>
    </dgm:pt>
    <dgm:pt modelId="{608DBFE4-B90B-477A-BA88-AB923B5668AB}" type="pres">
      <dgm:prSet presAssocID="{4BC29F1C-757F-4960-BABF-D195D319B855}" presName="childTextArrow" presStyleLbl="fgAccFollowNode1" presStyleIdx="3" presStyleCnt="6">
        <dgm:presLayoutVars>
          <dgm:bulletEnabled val="1"/>
        </dgm:presLayoutVars>
      </dgm:prSet>
      <dgm:spPr/>
    </dgm:pt>
    <dgm:pt modelId="{1D093253-B23B-4F37-959A-4307D030BDDD}" type="pres">
      <dgm:prSet presAssocID="{3EF9A4CC-965A-4A5E-90D9-758FC1F868CD}" presName="sp" presStyleCnt="0"/>
      <dgm:spPr/>
    </dgm:pt>
    <dgm:pt modelId="{C2F84A54-51BC-461F-A26B-FD534F5D0472}" type="pres">
      <dgm:prSet presAssocID="{0F1D03E5-0D73-492A-8A11-2DA91CCE6A97}" presName="arrowAndChildren" presStyleCnt="0"/>
      <dgm:spPr/>
    </dgm:pt>
    <dgm:pt modelId="{039BD4EC-FA50-4FBB-B391-10199AA30F9F}" type="pres">
      <dgm:prSet presAssocID="{0F1D03E5-0D73-492A-8A11-2DA91CCE6A97}" presName="parentTextArrow" presStyleLbl="node1" presStyleIdx="1" presStyleCnt="3"/>
      <dgm:spPr/>
    </dgm:pt>
    <dgm:pt modelId="{B5EF3149-3FAA-429D-90EF-22755DDD9528}" type="pres">
      <dgm:prSet presAssocID="{0F1D03E5-0D73-492A-8A11-2DA91CCE6A97}" presName="arrow" presStyleLbl="node1" presStyleIdx="2" presStyleCnt="3"/>
      <dgm:spPr/>
    </dgm:pt>
    <dgm:pt modelId="{11E2D41D-D422-441A-B43A-181891F8B0B5}" type="pres">
      <dgm:prSet presAssocID="{0F1D03E5-0D73-492A-8A11-2DA91CCE6A97}" presName="descendantArrow" presStyleCnt="0"/>
      <dgm:spPr/>
    </dgm:pt>
    <dgm:pt modelId="{1FBA294E-1428-45F5-964D-D6955BF3FF7A}" type="pres">
      <dgm:prSet presAssocID="{A14D02A8-5A98-440E-A631-1FDBB256EE46}" presName="childTextArrow" presStyleLbl="fgAccFollowNode1" presStyleIdx="4" presStyleCnt="6">
        <dgm:presLayoutVars>
          <dgm:bulletEnabled val="1"/>
        </dgm:presLayoutVars>
      </dgm:prSet>
      <dgm:spPr/>
    </dgm:pt>
    <dgm:pt modelId="{404AA19A-C582-4F28-9A8D-0D6DF9C41286}" type="pres">
      <dgm:prSet presAssocID="{9DA0934C-1CC5-42E8-A395-4F7DC3EB3E3F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AE3F3423-1EC0-4A5F-B689-C9C4467DA826}" type="presOf" srcId="{BF822365-A5F3-4863-B6E1-C9256438883B}" destId="{D389880C-1226-4261-8DEB-7575B120F723}" srcOrd="0" destOrd="0" presId="urn:microsoft.com/office/officeart/2005/8/layout/process4"/>
    <dgm:cxn modelId="{94E0152C-D3E4-4146-AEA0-BD7F689E2C4F}" type="presOf" srcId="{A14D02A8-5A98-440E-A631-1FDBB256EE46}" destId="{1FBA294E-1428-45F5-964D-D6955BF3FF7A}" srcOrd="0" destOrd="0" presId="urn:microsoft.com/office/officeart/2005/8/layout/process4"/>
    <dgm:cxn modelId="{002F7930-169F-41DC-979F-0AE04ABE396F}" srcId="{B65E6DAF-7E20-4852-AFEF-D3A6D68A62EE}" destId="{6103CF6D-03EB-449A-AA31-6B112FD3CD02}" srcOrd="0" destOrd="0" parTransId="{5B77A03E-FB88-4B87-8863-10D9A12DC6FA}" sibTransId="{2E3EC3AC-6B13-4B3C-8915-26EE54781417}"/>
    <dgm:cxn modelId="{CF61CB37-C0B2-44E0-ADC7-99D55BBACEEA}" type="presOf" srcId="{6103CF6D-03EB-449A-AA31-6B112FD3CD02}" destId="{B061B572-9F60-467B-9F79-54E8C8C14512}" srcOrd="0" destOrd="0" presId="urn:microsoft.com/office/officeart/2005/8/layout/process4"/>
    <dgm:cxn modelId="{B60AEF37-6BA8-4683-981C-0394856C8FD4}" type="presOf" srcId="{B65E6DAF-7E20-4852-AFEF-D3A6D68A62EE}" destId="{E2AAB583-3371-4BAD-9E33-C23196466F57}" srcOrd="1" destOrd="0" presId="urn:microsoft.com/office/officeart/2005/8/layout/process4"/>
    <dgm:cxn modelId="{97F8925D-8401-4690-B62B-73E7FFF310AB}" type="presOf" srcId="{611D15C6-CAD9-4122-9B93-1D9FCAA9A87C}" destId="{AAE815F0-450F-4917-ADA2-D918734D540B}" srcOrd="0" destOrd="0" presId="urn:microsoft.com/office/officeart/2005/8/layout/process4"/>
    <dgm:cxn modelId="{32FA0F66-E651-4B78-B405-EF23BB38472C}" srcId="{2108CB34-BABE-47E7-9C6A-FD6FB720DC7F}" destId="{B65E6DAF-7E20-4852-AFEF-D3A6D68A62EE}" srcOrd="2" destOrd="0" parTransId="{D6607323-6483-49E7-94DA-AE5C23C549E9}" sibTransId="{8D8AF7FB-EB99-46DC-9AEC-108CFFA25CAE}"/>
    <dgm:cxn modelId="{E8FEAC67-218E-482E-9DCB-572DA6DCD897}" srcId="{2108CB34-BABE-47E7-9C6A-FD6FB720DC7F}" destId="{0F1D03E5-0D73-492A-8A11-2DA91CCE6A97}" srcOrd="0" destOrd="0" parTransId="{2AECCA8C-884F-4E8D-A432-164409300B32}" sibTransId="{3EF9A4CC-965A-4A5E-90D9-758FC1F868CD}"/>
    <dgm:cxn modelId="{3CAA8C4B-69DF-4A17-83CD-118C9B9EDA61}" type="presOf" srcId="{9DA0934C-1CC5-42E8-A395-4F7DC3EB3E3F}" destId="{404AA19A-C582-4F28-9A8D-0D6DF9C41286}" srcOrd="0" destOrd="0" presId="urn:microsoft.com/office/officeart/2005/8/layout/process4"/>
    <dgm:cxn modelId="{42515C6E-ACE5-44A8-90C0-3FDB25517E0C}" type="presOf" srcId="{0F1D03E5-0D73-492A-8A11-2DA91CCE6A97}" destId="{039BD4EC-FA50-4FBB-B391-10199AA30F9F}" srcOrd="0" destOrd="0" presId="urn:microsoft.com/office/officeart/2005/8/layout/process4"/>
    <dgm:cxn modelId="{C6835B79-C59E-429D-82EA-B1F320C14F94}" type="presOf" srcId="{0F1D03E5-0D73-492A-8A11-2DA91CCE6A97}" destId="{B5EF3149-3FAA-429D-90EF-22755DDD9528}" srcOrd="1" destOrd="0" presId="urn:microsoft.com/office/officeart/2005/8/layout/process4"/>
    <dgm:cxn modelId="{67EB1D7C-F660-4582-83FE-3B5D50CBE902}" type="presOf" srcId="{B016B8E7-C99D-42C3-A761-5A3F7742E9D9}" destId="{2B055EF0-BB12-4819-8760-884749286776}" srcOrd="0" destOrd="0" presId="urn:microsoft.com/office/officeart/2005/8/layout/process4"/>
    <dgm:cxn modelId="{21A0A486-3B05-4758-8595-77B41C8C32BA}" srcId="{2108CB34-BABE-47E7-9C6A-FD6FB720DC7F}" destId="{B016B8E7-C99D-42C3-A761-5A3F7742E9D9}" srcOrd="1" destOrd="0" parTransId="{E02519A8-7B8D-4319-9B6A-4B0D191D94C6}" sibTransId="{30FD2493-719E-4C88-964F-56BE349448DD}"/>
    <dgm:cxn modelId="{8A1371AE-304E-40EC-B23B-7F8FBB5E6466}" type="presOf" srcId="{4BC29F1C-757F-4960-BABF-D195D319B855}" destId="{608DBFE4-B90B-477A-BA88-AB923B5668AB}" srcOrd="0" destOrd="0" presId="urn:microsoft.com/office/officeart/2005/8/layout/process4"/>
    <dgm:cxn modelId="{680DC0B9-2A6B-4818-97B6-E08571764E2F}" srcId="{B65E6DAF-7E20-4852-AFEF-D3A6D68A62EE}" destId="{BF822365-A5F3-4863-B6E1-C9256438883B}" srcOrd="1" destOrd="0" parTransId="{718E1638-64B0-4854-B3BE-475D53737FC1}" sibTransId="{C143CCC9-3AB8-45C1-9BF4-3F89F9366AC0}"/>
    <dgm:cxn modelId="{F93BB6BD-AFB3-4319-8924-DE47D846F8CA}" type="presOf" srcId="{2108CB34-BABE-47E7-9C6A-FD6FB720DC7F}" destId="{5F8B7E42-4F8C-4EC3-AFF3-C643FF853627}" srcOrd="0" destOrd="0" presId="urn:microsoft.com/office/officeart/2005/8/layout/process4"/>
    <dgm:cxn modelId="{1AD23DC1-370A-43E1-A308-CCAEDB56A6F6}" srcId="{0F1D03E5-0D73-492A-8A11-2DA91CCE6A97}" destId="{A14D02A8-5A98-440E-A631-1FDBB256EE46}" srcOrd="0" destOrd="0" parTransId="{E6A45321-15DF-4B5D-8A7F-F4C606F3F5BA}" sibTransId="{326C811A-D1E7-4595-858F-805EBF08FD21}"/>
    <dgm:cxn modelId="{933275DC-5FAA-4009-A216-F9A00D605AD6}" srcId="{0F1D03E5-0D73-492A-8A11-2DA91CCE6A97}" destId="{9DA0934C-1CC5-42E8-A395-4F7DC3EB3E3F}" srcOrd="1" destOrd="0" parTransId="{DE1C80D7-450E-4832-B2AA-2DD062ACC561}" sibTransId="{81F37CDF-536D-4BA3-A6A6-38BB9BE8BF6C}"/>
    <dgm:cxn modelId="{77997DF4-ADE4-4487-9E3C-EF799E6002E1}" srcId="{B016B8E7-C99D-42C3-A761-5A3F7742E9D9}" destId="{4BC29F1C-757F-4960-BABF-D195D319B855}" srcOrd="1" destOrd="0" parTransId="{D8188128-D881-46BC-B0FA-18AC1F0DFA3E}" sibTransId="{8852D6B5-80F0-4E3F-B8A8-66B738353521}"/>
    <dgm:cxn modelId="{D2B30CFE-BA16-41CD-8295-73C3B49FD9F1}" type="presOf" srcId="{B65E6DAF-7E20-4852-AFEF-D3A6D68A62EE}" destId="{3EA84E11-C90C-4DE2-9704-49F5B48CCC95}" srcOrd="0" destOrd="0" presId="urn:microsoft.com/office/officeart/2005/8/layout/process4"/>
    <dgm:cxn modelId="{2C4329FE-9659-4ECB-88A3-BCB208DFF940}" type="presOf" srcId="{B016B8E7-C99D-42C3-A761-5A3F7742E9D9}" destId="{3D6B9C42-9189-4ECB-834E-ADFAE5FE7A6A}" srcOrd="1" destOrd="0" presId="urn:microsoft.com/office/officeart/2005/8/layout/process4"/>
    <dgm:cxn modelId="{1771F0FF-13B3-4B24-A249-51F553910DCC}" srcId="{B016B8E7-C99D-42C3-A761-5A3F7742E9D9}" destId="{611D15C6-CAD9-4122-9B93-1D9FCAA9A87C}" srcOrd="0" destOrd="0" parTransId="{467EA031-7F59-4E8C-8C14-874055C0D38B}" sibTransId="{1B6E650A-D006-403E-88B4-0700E0D18EC1}"/>
    <dgm:cxn modelId="{33112A32-6A04-4CA8-82B7-CABB1132C6D6}" type="presParOf" srcId="{5F8B7E42-4F8C-4EC3-AFF3-C643FF853627}" destId="{0CD58426-36B8-4034-8F7B-3D4760A6D2D3}" srcOrd="0" destOrd="0" presId="urn:microsoft.com/office/officeart/2005/8/layout/process4"/>
    <dgm:cxn modelId="{27352CB7-F4BB-4AB4-92ED-836E6882DFC9}" type="presParOf" srcId="{0CD58426-36B8-4034-8F7B-3D4760A6D2D3}" destId="{3EA84E11-C90C-4DE2-9704-49F5B48CCC95}" srcOrd="0" destOrd="0" presId="urn:microsoft.com/office/officeart/2005/8/layout/process4"/>
    <dgm:cxn modelId="{309FC7B2-4DA7-4F42-8C85-39EBFD8C3231}" type="presParOf" srcId="{0CD58426-36B8-4034-8F7B-3D4760A6D2D3}" destId="{E2AAB583-3371-4BAD-9E33-C23196466F57}" srcOrd="1" destOrd="0" presId="urn:microsoft.com/office/officeart/2005/8/layout/process4"/>
    <dgm:cxn modelId="{22CE80C0-545D-423D-8CD3-05D38FF0A06F}" type="presParOf" srcId="{0CD58426-36B8-4034-8F7B-3D4760A6D2D3}" destId="{63FB9600-B6EC-4391-9478-A04DF5FE9447}" srcOrd="2" destOrd="0" presId="urn:microsoft.com/office/officeart/2005/8/layout/process4"/>
    <dgm:cxn modelId="{50371DBC-06BD-4EEC-9479-539FBD0C9524}" type="presParOf" srcId="{63FB9600-B6EC-4391-9478-A04DF5FE9447}" destId="{B061B572-9F60-467B-9F79-54E8C8C14512}" srcOrd="0" destOrd="0" presId="urn:microsoft.com/office/officeart/2005/8/layout/process4"/>
    <dgm:cxn modelId="{78C64654-0CAC-49A1-82CB-D0F3ABF18230}" type="presParOf" srcId="{63FB9600-B6EC-4391-9478-A04DF5FE9447}" destId="{D389880C-1226-4261-8DEB-7575B120F723}" srcOrd="1" destOrd="0" presId="urn:microsoft.com/office/officeart/2005/8/layout/process4"/>
    <dgm:cxn modelId="{596B3057-0B69-4236-9842-BB4A37D40752}" type="presParOf" srcId="{5F8B7E42-4F8C-4EC3-AFF3-C643FF853627}" destId="{550C1620-75EA-49E9-9628-238631AF4414}" srcOrd="1" destOrd="0" presId="urn:microsoft.com/office/officeart/2005/8/layout/process4"/>
    <dgm:cxn modelId="{DC2E5DB8-6003-4C73-8701-059B8FD81595}" type="presParOf" srcId="{5F8B7E42-4F8C-4EC3-AFF3-C643FF853627}" destId="{5621685C-07D7-4C4C-B12D-AC2345411778}" srcOrd="2" destOrd="0" presId="urn:microsoft.com/office/officeart/2005/8/layout/process4"/>
    <dgm:cxn modelId="{1ACA8F02-8E56-4735-B90E-6A71C939D715}" type="presParOf" srcId="{5621685C-07D7-4C4C-B12D-AC2345411778}" destId="{2B055EF0-BB12-4819-8760-884749286776}" srcOrd="0" destOrd="0" presId="urn:microsoft.com/office/officeart/2005/8/layout/process4"/>
    <dgm:cxn modelId="{A3D22095-DC94-4386-AE88-09CDCF6CC19D}" type="presParOf" srcId="{5621685C-07D7-4C4C-B12D-AC2345411778}" destId="{3D6B9C42-9189-4ECB-834E-ADFAE5FE7A6A}" srcOrd="1" destOrd="0" presId="urn:microsoft.com/office/officeart/2005/8/layout/process4"/>
    <dgm:cxn modelId="{BC1FADA8-FD61-4879-8940-22D0ABAE1F8F}" type="presParOf" srcId="{5621685C-07D7-4C4C-B12D-AC2345411778}" destId="{6B5454C2-5D54-47A7-B7CF-0BABCF9A4841}" srcOrd="2" destOrd="0" presId="urn:microsoft.com/office/officeart/2005/8/layout/process4"/>
    <dgm:cxn modelId="{61476D93-B67B-4E85-9A96-74837A6D6FD4}" type="presParOf" srcId="{6B5454C2-5D54-47A7-B7CF-0BABCF9A4841}" destId="{AAE815F0-450F-4917-ADA2-D918734D540B}" srcOrd="0" destOrd="0" presId="urn:microsoft.com/office/officeart/2005/8/layout/process4"/>
    <dgm:cxn modelId="{C00D1E60-ED41-4D8F-85A2-C238CF8EE3E6}" type="presParOf" srcId="{6B5454C2-5D54-47A7-B7CF-0BABCF9A4841}" destId="{608DBFE4-B90B-477A-BA88-AB923B5668AB}" srcOrd="1" destOrd="0" presId="urn:microsoft.com/office/officeart/2005/8/layout/process4"/>
    <dgm:cxn modelId="{852E6D1F-4AB2-4469-A180-585F96EC3FEC}" type="presParOf" srcId="{5F8B7E42-4F8C-4EC3-AFF3-C643FF853627}" destId="{1D093253-B23B-4F37-959A-4307D030BDDD}" srcOrd="3" destOrd="0" presId="urn:microsoft.com/office/officeart/2005/8/layout/process4"/>
    <dgm:cxn modelId="{FD1AC35A-0CF5-467E-8A6D-1FFBB08313D2}" type="presParOf" srcId="{5F8B7E42-4F8C-4EC3-AFF3-C643FF853627}" destId="{C2F84A54-51BC-461F-A26B-FD534F5D0472}" srcOrd="4" destOrd="0" presId="urn:microsoft.com/office/officeart/2005/8/layout/process4"/>
    <dgm:cxn modelId="{8E642C22-C56B-45CA-9901-64AFF52547BC}" type="presParOf" srcId="{C2F84A54-51BC-461F-A26B-FD534F5D0472}" destId="{039BD4EC-FA50-4FBB-B391-10199AA30F9F}" srcOrd="0" destOrd="0" presId="urn:microsoft.com/office/officeart/2005/8/layout/process4"/>
    <dgm:cxn modelId="{676532D0-9217-47A8-ADB3-A4D8CD1FD071}" type="presParOf" srcId="{C2F84A54-51BC-461F-A26B-FD534F5D0472}" destId="{B5EF3149-3FAA-429D-90EF-22755DDD9528}" srcOrd="1" destOrd="0" presId="urn:microsoft.com/office/officeart/2005/8/layout/process4"/>
    <dgm:cxn modelId="{8C42E403-5442-4B44-961C-94C2366CFFD7}" type="presParOf" srcId="{C2F84A54-51BC-461F-A26B-FD534F5D0472}" destId="{11E2D41D-D422-441A-B43A-181891F8B0B5}" srcOrd="2" destOrd="0" presId="urn:microsoft.com/office/officeart/2005/8/layout/process4"/>
    <dgm:cxn modelId="{3514A95A-6C0A-4722-93BF-416FC2D8F0ED}" type="presParOf" srcId="{11E2D41D-D422-441A-B43A-181891F8B0B5}" destId="{1FBA294E-1428-45F5-964D-D6955BF3FF7A}" srcOrd="0" destOrd="0" presId="urn:microsoft.com/office/officeart/2005/8/layout/process4"/>
    <dgm:cxn modelId="{A094B852-006B-43CE-AED2-C2F746689110}" type="presParOf" srcId="{11E2D41D-D422-441A-B43A-181891F8B0B5}" destId="{404AA19A-C582-4F28-9A8D-0D6DF9C4128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0C2A2E-9887-46AA-B01E-F5885917B15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2DA369-E91E-460B-946C-311DB08A5306}">
      <dgm:prSet phldrT="[Texto]"/>
      <dgm:spPr/>
      <dgm:t>
        <a:bodyPr/>
        <a:lstStyle/>
        <a:p>
          <a:r>
            <a:rPr lang="pt-BR" b="1" dirty="0"/>
            <a:t>Paradigma Moderno de Ciência </a:t>
          </a:r>
        </a:p>
      </dgm:t>
    </dgm:pt>
    <dgm:pt modelId="{A1F4DC9C-FC71-42A3-862E-0611B4739D7F}" type="parTrans" cxnId="{0DE45C21-8BD9-4A2A-A781-A796AAD73D21}">
      <dgm:prSet/>
      <dgm:spPr/>
      <dgm:t>
        <a:bodyPr/>
        <a:lstStyle/>
        <a:p>
          <a:endParaRPr lang="pt-BR"/>
        </a:p>
      </dgm:t>
    </dgm:pt>
    <dgm:pt modelId="{827C83B7-95F2-40EF-AD0E-238AB6E459AD}" type="sibTrans" cxnId="{0DE45C21-8BD9-4A2A-A781-A796AAD73D21}">
      <dgm:prSet/>
      <dgm:spPr/>
      <dgm:t>
        <a:bodyPr/>
        <a:lstStyle/>
        <a:p>
          <a:endParaRPr lang="pt-BR"/>
        </a:p>
      </dgm:t>
    </dgm:pt>
    <dgm:pt modelId="{BCD3991C-205C-4A2D-9C4E-2134F8DF9F3E}">
      <dgm:prSet phldrT="[Texto]" custT="1"/>
      <dgm:spPr/>
      <dgm:t>
        <a:bodyPr/>
        <a:lstStyle/>
        <a:p>
          <a:r>
            <a:rPr lang="pt-BR" sz="2400" b="1" dirty="0"/>
            <a:t>Racionalidade</a:t>
          </a:r>
        </a:p>
      </dgm:t>
    </dgm:pt>
    <dgm:pt modelId="{3E2064F8-3096-4C62-BE41-A88C1EEC8F44}" type="parTrans" cxnId="{44B9B516-2D3B-4C49-AB12-F22028153B4F}">
      <dgm:prSet/>
      <dgm:spPr/>
      <dgm:t>
        <a:bodyPr/>
        <a:lstStyle/>
        <a:p>
          <a:endParaRPr lang="pt-BR"/>
        </a:p>
      </dgm:t>
    </dgm:pt>
    <dgm:pt modelId="{57DAE7BC-854E-4A51-938E-0B45A0CF05AF}" type="sibTrans" cxnId="{44B9B516-2D3B-4C49-AB12-F22028153B4F}">
      <dgm:prSet/>
      <dgm:spPr/>
      <dgm:t>
        <a:bodyPr/>
        <a:lstStyle/>
        <a:p>
          <a:endParaRPr lang="pt-BR"/>
        </a:p>
      </dgm:t>
    </dgm:pt>
    <dgm:pt modelId="{C49FA675-260C-44F4-80A3-686E0EC49CA2}">
      <dgm:prSet/>
      <dgm:spPr/>
      <dgm:t>
        <a:bodyPr/>
        <a:lstStyle/>
        <a:p>
          <a:r>
            <a:rPr lang="pt-BR" b="1" dirty="0"/>
            <a:t>Paradigma Emergente </a:t>
          </a:r>
        </a:p>
      </dgm:t>
    </dgm:pt>
    <dgm:pt modelId="{5F72363D-7103-478F-A9DB-E48EFC3183F1}" type="parTrans" cxnId="{BD811BA9-CB5B-4D4B-8C0B-078CD644FB9E}">
      <dgm:prSet/>
      <dgm:spPr/>
      <dgm:t>
        <a:bodyPr/>
        <a:lstStyle/>
        <a:p>
          <a:endParaRPr lang="pt-BR"/>
        </a:p>
      </dgm:t>
    </dgm:pt>
    <dgm:pt modelId="{60DDA81E-E9A5-44D9-9F1E-CF859B18348A}" type="sibTrans" cxnId="{BD811BA9-CB5B-4D4B-8C0B-078CD644FB9E}">
      <dgm:prSet/>
      <dgm:spPr/>
      <dgm:t>
        <a:bodyPr/>
        <a:lstStyle/>
        <a:p>
          <a:endParaRPr lang="pt-BR"/>
        </a:p>
      </dgm:t>
    </dgm:pt>
    <dgm:pt modelId="{9D514CD2-9C0A-46B4-BBD2-66FBC1F05901}">
      <dgm:prSet/>
      <dgm:spPr/>
      <dgm:t>
        <a:bodyPr/>
        <a:lstStyle/>
        <a:p>
          <a:r>
            <a:rPr lang="pt-BR" b="1" dirty="0"/>
            <a:t>Desafia a estrutura hierárquica do conhecimento e do poder</a:t>
          </a:r>
        </a:p>
      </dgm:t>
    </dgm:pt>
    <dgm:pt modelId="{BE215AA9-66D1-4B30-A48A-C74E14E6F3C9}" type="parTrans" cxnId="{F24EF86F-C77D-4E6B-8904-55FB00217F19}">
      <dgm:prSet/>
      <dgm:spPr/>
      <dgm:t>
        <a:bodyPr/>
        <a:lstStyle/>
        <a:p>
          <a:endParaRPr lang="pt-BR"/>
        </a:p>
      </dgm:t>
    </dgm:pt>
    <dgm:pt modelId="{4501602F-FD58-429E-8503-4B6F22F9E179}" type="sibTrans" cxnId="{F24EF86F-C77D-4E6B-8904-55FB00217F19}">
      <dgm:prSet/>
      <dgm:spPr/>
      <dgm:t>
        <a:bodyPr/>
        <a:lstStyle/>
        <a:p>
          <a:endParaRPr lang="pt-BR"/>
        </a:p>
      </dgm:t>
    </dgm:pt>
    <dgm:pt modelId="{43086C8E-B4E6-4A15-9A52-AC1287F929ED}">
      <dgm:prSet/>
      <dgm:spPr/>
      <dgm:t>
        <a:bodyPr/>
        <a:lstStyle/>
        <a:p>
          <a:r>
            <a:rPr lang="pt-BR" b="1" dirty="0"/>
            <a:t>Pensamento pós-moderno </a:t>
          </a:r>
        </a:p>
      </dgm:t>
    </dgm:pt>
    <dgm:pt modelId="{746C884F-C448-410D-9200-3FAFCF511F6E}" type="parTrans" cxnId="{271742F1-DC0A-4DFA-8031-3EC6D230BAEB}">
      <dgm:prSet/>
      <dgm:spPr/>
      <dgm:t>
        <a:bodyPr/>
        <a:lstStyle/>
        <a:p>
          <a:endParaRPr lang="pt-BR"/>
        </a:p>
      </dgm:t>
    </dgm:pt>
    <dgm:pt modelId="{0F3FFD91-39CC-4CFB-89A0-C35B52B6E61D}" type="sibTrans" cxnId="{271742F1-DC0A-4DFA-8031-3EC6D230BAEB}">
      <dgm:prSet/>
      <dgm:spPr/>
      <dgm:t>
        <a:bodyPr/>
        <a:lstStyle/>
        <a:p>
          <a:endParaRPr lang="pt-BR"/>
        </a:p>
      </dgm:t>
    </dgm:pt>
    <dgm:pt modelId="{9BA5CF48-17CB-4557-ABE5-25A73C6AF7C8}">
      <dgm:prSet phldrT="[Texto]" custT="1"/>
      <dgm:spPr/>
      <dgm:t>
        <a:bodyPr/>
        <a:lstStyle/>
        <a:p>
          <a:r>
            <a:rPr lang="pt-BR" sz="2400" b="1" dirty="0"/>
            <a:t>Currículo Fragmentado</a:t>
          </a:r>
        </a:p>
      </dgm:t>
    </dgm:pt>
    <dgm:pt modelId="{0FEF2166-1EE8-47FC-AA93-277EE0CAE831}" type="parTrans" cxnId="{E3AFE664-3824-4B03-887D-8AE1ADBA5369}">
      <dgm:prSet/>
      <dgm:spPr/>
    </dgm:pt>
    <dgm:pt modelId="{2FFD961E-0D18-4814-8D1A-EA8FB82FC4DF}" type="sibTrans" cxnId="{E3AFE664-3824-4B03-887D-8AE1ADBA5369}">
      <dgm:prSet/>
      <dgm:spPr/>
    </dgm:pt>
    <dgm:pt modelId="{301FD935-2B2F-4B4B-B097-934AD1B95601}">
      <dgm:prSet phldrT="[Texto]" custT="1"/>
      <dgm:spPr/>
      <dgm:t>
        <a:bodyPr/>
        <a:lstStyle/>
        <a:p>
          <a:r>
            <a:rPr lang="pt-BR" sz="2400" b="1" dirty="0"/>
            <a:t>Negação do pensamento dominante (fé X razão</a:t>
          </a:r>
        </a:p>
      </dgm:t>
    </dgm:pt>
    <dgm:pt modelId="{97B92A6E-C3CE-4534-8EC0-24310280A850}" type="parTrans" cxnId="{79771FCF-9410-4F41-864B-0AFCF095EBD7}">
      <dgm:prSet/>
      <dgm:spPr/>
    </dgm:pt>
    <dgm:pt modelId="{9EDCD949-CF6F-4AE5-BD50-D04F30AA7E90}" type="sibTrans" cxnId="{79771FCF-9410-4F41-864B-0AFCF095EBD7}">
      <dgm:prSet/>
      <dgm:spPr/>
    </dgm:pt>
    <dgm:pt modelId="{AD699212-E132-460C-A059-92128DCE8B52}">
      <dgm:prSet phldrT="[Texto]" custT="1"/>
      <dgm:spPr/>
      <dgm:t>
        <a:bodyPr/>
        <a:lstStyle/>
        <a:p>
          <a:r>
            <a:rPr lang="pt-BR" sz="2400" b="1" dirty="0"/>
            <a:t>Domínio  da natureza</a:t>
          </a:r>
        </a:p>
      </dgm:t>
    </dgm:pt>
    <dgm:pt modelId="{B4B24BFB-CBB5-4FEC-BFDB-3C0E16B90AAA}" type="parTrans" cxnId="{FA38150C-8C2C-473E-9E0F-8C856A5D459C}">
      <dgm:prSet/>
      <dgm:spPr/>
    </dgm:pt>
    <dgm:pt modelId="{0A50168C-19FE-4D53-ADE7-CE5F5E16DB6D}" type="sibTrans" cxnId="{FA38150C-8C2C-473E-9E0F-8C856A5D459C}">
      <dgm:prSet/>
      <dgm:spPr/>
    </dgm:pt>
    <dgm:pt modelId="{B1F3494C-9FF4-4306-854D-2BC1D2D77232}" type="pres">
      <dgm:prSet presAssocID="{640C2A2E-9887-46AA-B01E-F5885917B151}" presName="Name0" presStyleCnt="0">
        <dgm:presLayoutVars>
          <dgm:dir/>
          <dgm:animLvl val="lvl"/>
          <dgm:resizeHandles/>
        </dgm:presLayoutVars>
      </dgm:prSet>
      <dgm:spPr/>
    </dgm:pt>
    <dgm:pt modelId="{BA41945A-8EBB-442E-8990-6A6753DB1E12}" type="pres">
      <dgm:prSet presAssocID="{682DA369-E91E-460B-946C-311DB08A5306}" presName="linNode" presStyleCnt="0"/>
      <dgm:spPr/>
    </dgm:pt>
    <dgm:pt modelId="{49D943B4-3A8B-4E8E-82CB-29BD8BBE782E}" type="pres">
      <dgm:prSet presAssocID="{682DA369-E91E-460B-946C-311DB08A5306}" presName="parentShp" presStyleLbl="node1" presStyleIdx="0" presStyleCnt="2">
        <dgm:presLayoutVars>
          <dgm:bulletEnabled val="1"/>
        </dgm:presLayoutVars>
      </dgm:prSet>
      <dgm:spPr/>
    </dgm:pt>
    <dgm:pt modelId="{FE19D4AA-5596-4782-B2FB-B5F1F4707A08}" type="pres">
      <dgm:prSet presAssocID="{682DA369-E91E-460B-946C-311DB08A5306}" presName="childShp" presStyleLbl="bgAccFollowNode1" presStyleIdx="0" presStyleCnt="2" custScaleY="133800" custLinFactNeighborX="1360" custLinFactNeighborY="4702">
        <dgm:presLayoutVars>
          <dgm:bulletEnabled val="1"/>
        </dgm:presLayoutVars>
      </dgm:prSet>
      <dgm:spPr/>
    </dgm:pt>
    <dgm:pt modelId="{69FE9DDA-DAA2-41FC-8226-0CE39C38E211}" type="pres">
      <dgm:prSet presAssocID="{827C83B7-95F2-40EF-AD0E-238AB6E459AD}" presName="spacing" presStyleCnt="0"/>
      <dgm:spPr/>
    </dgm:pt>
    <dgm:pt modelId="{51823ADD-ECFE-45B9-A060-EFEC142F16BD}" type="pres">
      <dgm:prSet presAssocID="{C49FA675-260C-44F4-80A3-686E0EC49CA2}" presName="linNode" presStyleCnt="0"/>
      <dgm:spPr/>
    </dgm:pt>
    <dgm:pt modelId="{C056E19C-CD17-46F5-A26E-7E7AF7CB2167}" type="pres">
      <dgm:prSet presAssocID="{C49FA675-260C-44F4-80A3-686E0EC49CA2}" presName="parentShp" presStyleLbl="node1" presStyleIdx="1" presStyleCnt="2">
        <dgm:presLayoutVars>
          <dgm:bulletEnabled val="1"/>
        </dgm:presLayoutVars>
      </dgm:prSet>
      <dgm:spPr/>
    </dgm:pt>
    <dgm:pt modelId="{2E31DD48-89A1-40DD-9ABC-FF255E08349E}" type="pres">
      <dgm:prSet presAssocID="{C49FA675-260C-44F4-80A3-686E0EC49CA2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059A708-EE5E-4AAC-81AF-3B63F397E750}" type="presOf" srcId="{AD699212-E132-460C-A059-92128DCE8B52}" destId="{FE19D4AA-5596-4782-B2FB-B5F1F4707A08}" srcOrd="0" destOrd="1" presId="urn:microsoft.com/office/officeart/2005/8/layout/vList6"/>
    <dgm:cxn modelId="{FA38150C-8C2C-473E-9E0F-8C856A5D459C}" srcId="{682DA369-E91E-460B-946C-311DB08A5306}" destId="{AD699212-E132-460C-A059-92128DCE8B52}" srcOrd="1" destOrd="0" parTransId="{B4B24BFB-CBB5-4FEC-BFDB-3C0E16B90AAA}" sibTransId="{0A50168C-19FE-4D53-ADE7-CE5F5E16DB6D}"/>
    <dgm:cxn modelId="{77E8FD0D-07D4-41E8-9FDE-56699F5D9B00}" type="presOf" srcId="{640C2A2E-9887-46AA-B01E-F5885917B151}" destId="{B1F3494C-9FF4-4306-854D-2BC1D2D77232}" srcOrd="0" destOrd="0" presId="urn:microsoft.com/office/officeart/2005/8/layout/vList6"/>
    <dgm:cxn modelId="{6B2FE310-712E-4B9F-9239-60B22001A2CF}" type="presOf" srcId="{BCD3991C-205C-4A2D-9C4E-2134F8DF9F3E}" destId="{FE19D4AA-5596-4782-B2FB-B5F1F4707A08}" srcOrd="0" destOrd="0" presId="urn:microsoft.com/office/officeart/2005/8/layout/vList6"/>
    <dgm:cxn modelId="{44B9B516-2D3B-4C49-AB12-F22028153B4F}" srcId="{682DA369-E91E-460B-946C-311DB08A5306}" destId="{BCD3991C-205C-4A2D-9C4E-2134F8DF9F3E}" srcOrd="0" destOrd="0" parTransId="{3E2064F8-3096-4C62-BE41-A88C1EEC8F44}" sibTransId="{57DAE7BC-854E-4A51-938E-0B45A0CF05AF}"/>
    <dgm:cxn modelId="{6319CC1B-9330-44E5-8783-34A6D52E4060}" type="presOf" srcId="{682DA369-E91E-460B-946C-311DB08A5306}" destId="{49D943B4-3A8B-4E8E-82CB-29BD8BBE782E}" srcOrd="0" destOrd="0" presId="urn:microsoft.com/office/officeart/2005/8/layout/vList6"/>
    <dgm:cxn modelId="{0DE45C21-8BD9-4A2A-A781-A796AAD73D21}" srcId="{640C2A2E-9887-46AA-B01E-F5885917B151}" destId="{682DA369-E91E-460B-946C-311DB08A5306}" srcOrd="0" destOrd="0" parTransId="{A1F4DC9C-FC71-42A3-862E-0611B4739D7F}" sibTransId="{827C83B7-95F2-40EF-AD0E-238AB6E459AD}"/>
    <dgm:cxn modelId="{CAF2632D-23BB-43E5-89B3-B2D8F6EB24C5}" type="presOf" srcId="{9D514CD2-9C0A-46B4-BBD2-66FBC1F05901}" destId="{2E31DD48-89A1-40DD-9ABC-FF255E08349E}" srcOrd="0" destOrd="0" presId="urn:microsoft.com/office/officeart/2005/8/layout/vList6"/>
    <dgm:cxn modelId="{DAF09260-8AC8-4A46-B18E-923E726DE34D}" type="presOf" srcId="{C49FA675-260C-44F4-80A3-686E0EC49CA2}" destId="{C056E19C-CD17-46F5-A26E-7E7AF7CB2167}" srcOrd="0" destOrd="0" presId="urn:microsoft.com/office/officeart/2005/8/layout/vList6"/>
    <dgm:cxn modelId="{E3AFE664-3824-4B03-887D-8AE1ADBA5369}" srcId="{682DA369-E91E-460B-946C-311DB08A5306}" destId="{9BA5CF48-17CB-4557-ABE5-25A73C6AF7C8}" srcOrd="3" destOrd="0" parTransId="{0FEF2166-1EE8-47FC-AA93-277EE0CAE831}" sibTransId="{2FFD961E-0D18-4814-8D1A-EA8FB82FC4DF}"/>
    <dgm:cxn modelId="{F24EF86F-C77D-4E6B-8904-55FB00217F19}" srcId="{C49FA675-260C-44F4-80A3-686E0EC49CA2}" destId="{9D514CD2-9C0A-46B4-BBD2-66FBC1F05901}" srcOrd="0" destOrd="0" parTransId="{BE215AA9-66D1-4B30-A48A-C74E14E6F3C9}" sibTransId="{4501602F-FD58-429E-8503-4B6F22F9E179}"/>
    <dgm:cxn modelId="{BD2B618A-1A55-4E99-B654-30E5653BBDCE}" type="presOf" srcId="{9BA5CF48-17CB-4557-ABE5-25A73C6AF7C8}" destId="{FE19D4AA-5596-4782-B2FB-B5F1F4707A08}" srcOrd="0" destOrd="3" presId="urn:microsoft.com/office/officeart/2005/8/layout/vList6"/>
    <dgm:cxn modelId="{BD811BA9-CB5B-4D4B-8C0B-078CD644FB9E}" srcId="{640C2A2E-9887-46AA-B01E-F5885917B151}" destId="{C49FA675-260C-44F4-80A3-686E0EC49CA2}" srcOrd="1" destOrd="0" parTransId="{5F72363D-7103-478F-A9DB-E48EFC3183F1}" sibTransId="{60DDA81E-E9A5-44D9-9F1E-CF859B18348A}"/>
    <dgm:cxn modelId="{29C6EFC2-6999-4573-ACC6-3EF5B4A7A976}" type="presOf" srcId="{301FD935-2B2F-4B4B-B097-934AD1B95601}" destId="{FE19D4AA-5596-4782-B2FB-B5F1F4707A08}" srcOrd="0" destOrd="2" presId="urn:microsoft.com/office/officeart/2005/8/layout/vList6"/>
    <dgm:cxn modelId="{79771FCF-9410-4F41-864B-0AFCF095EBD7}" srcId="{682DA369-E91E-460B-946C-311DB08A5306}" destId="{301FD935-2B2F-4B4B-B097-934AD1B95601}" srcOrd="2" destOrd="0" parTransId="{97B92A6E-C3CE-4534-8EC0-24310280A850}" sibTransId="{9EDCD949-CF6F-4AE5-BD50-D04F30AA7E90}"/>
    <dgm:cxn modelId="{861978CF-9057-4624-BAA4-6CA948A66139}" type="presOf" srcId="{43086C8E-B4E6-4A15-9A52-AC1287F929ED}" destId="{2E31DD48-89A1-40DD-9ABC-FF255E08349E}" srcOrd="0" destOrd="1" presId="urn:microsoft.com/office/officeart/2005/8/layout/vList6"/>
    <dgm:cxn modelId="{271742F1-DC0A-4DFA-8031-3EC6D230BAEB}" srcId="{C49FA675-260C-44F4-80A3-686E0EC49CA2}" destId="{43086C8E-B4E6-4A15-9A52-AC1287F929ED}" srcOrd="1" destOrd="0" parTransId="{746C884F-C448-410D-9200-3FAFCF511F6E}" sibTransId="{0F3FFD91-39CC-4CFB-89A0-C35B52B6E61D}"/>
    <dgm:cxn modelId="{D582D24A-A384-4941-95B5-77F905B898EB}" type="presParOf" srcId="{B1F3494C-9FF4-4306-854D-2BC1D2D77232}" destId="{BA41945A-8EBB-442E-8990-6A6753DB1E12}" srcOrd="0" destOrd="0" presId="urn:microsoft.com/office/officeart/2005/8/layout/vList6"/>
    <dgm:cxn modelId="{C6F55850-2A8C-47EF-876A-D22AC48FFD89}" type="presParOf" srcId="{BA41945A-8EBB-442E-8990-6A6753DB1E12}" destId="{49D943B4-3A8B-4E8E-82CB-29BD8BBE782E}" srcOrd="0" destOrd="0" presId="urn:microsoft.com/office/officeart/2005/8/layout/vList6"/>
    <dgm:cxn modelId="{0206F53B-13BB-47E6-942A-FA93E5BF6EED}" type="presParOf" srcId="{BA41945A-8EBB-442E-8990-6A6753DB1E12}" destId="{FE19D4AA-5596-4782-B2FB-B5F1F4707A08}" srcOrd="1" destOrd="0" presId="urn:microsoft.com/office/officeart/2005/8/layout/vList6"/>
    <dgm:cxn modelId="{263CEE38-975A-4097-AC32-48154617EAC8}" type="presParOf" srcId="{B1F3494C-9FF4-4306-854D-2BC1D2D77232}" destId="{69FE9DDA-DAA2-41FC-8226-0CE39C38E211}" srcOrd="1" destOrd="0" presId="urn:microsoft.com/office/officeart/2005/8/layout/vList6"/>
    <dgm:cxn modelId="{6CB4D197-6D8E-461E-8A66-656C94FAC113}" type="presParOf" srcId="{B1F3494C-9FF4-4306-854D-2BC1D2D77232}" destId="{51823ADD-ECFE-45B9-A060-EFEC142F16BD}" srcOrd="2" destOrd="0" presId="urn:microsoft.com/office/officeart/2005/8/layout/vList6"/>
    <dgm:cxn modelId="{7A391218-0D08-48C1-9DCE-AD69F82A77A5}" type="presParOf" srcId="{51823ADD-ECFE-45B9-A060-EFEC142F16BD}" destId="{C056E19C-CD17-46F5-A26E-7E7AF7CB2167}" srcOrd="0" destOrd="0" presId="urn:microsoft.com/office/officeart/2005/8/layout/vList6"/>
    <dgm:cxn modelId="{72D1A5D0-0B8E-49D7-A2E8-38C13E217176}" type="presParOf" srcId="{51823ADD-ECFE-45B9-A060-EFEC142F16BD}" destId="{2E31DD48-89A1-40DD-9ABC-FF255E08349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0AB17-1D18-428B-A8A2-A8BB2BA8DB1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D423FB5-2A6C-44F4-8676-D374B373CB25}">
      <dgm:prSet phldrT="[Texto]" custT="1"/>
      <dgm:spPr/>
      <dgm:t>
        <a:bodyPr/>
        <a:lstStyle/>
        <a:p>
          <a:r>
            <a:rPr lang="pt-BR" sz="2000" b="1" dirty="0"/>
            <a:t>Projeto de Educação: O texto curricular- Currículo oficial</a:t>
          </a:r>
        </a:p>
      </dgm:t>
    </dgm:pt>
    <dgm:pt modelId="{5DAECC78-39B8-4D9B-8955-8212A970747F}" type="parTrans" cxnId="{67860E55-DF33-4887-B6E3-0204DB55AC96}">
      <dgm:prSet/>
      <dgm:spPr/>
      <dgm:t>
        <a:bodyPr/>
        <a:lstStyle/>
        <a:p>
          <a:endParaRPr lang="pt-BR"/>
        </a:p>
      </dgm:t>
    </dgm:pt>
    <dgm:pt modelId="{DBC35BF9-52A6-4F84-A4CE-A8B8D106D54E}" type="sibTrans" cxnId="{67860E55-DF33-4887-B6E3-0204DB55AC96}">
      <dgm:prSet/>
      <dgm:spPr/>
      <dgm:t>
        <a:bodyPr/>
        <a:lstStyle/>
        <a:p>
          <a:endParaRPr lang="pt-BR"/>
        </a:p>
      </dgm:t>
    </dgm:pt>
    <dgm:pt modelId="{11D06FC4-2570-4C7C-B327-594B23C9433A}">
      <dgm:prSet phldrT="[Texto]" custT="1"/>
      <dgm:spPr/>
      <dgm:t>
        <a:bodyPr/>
        <a:lstStyle/>
        <a:p>
          <a:r>
            <a:rPr lang="pt-BR" sz="2000" b="1" dirty="0"/>
            <a:t>Currículo interpretado pelos professores, materiais</a:t>
          </a:r>
        </a:p>
      </dgm:t>
    </dgm:pt>
    <dgm:pt modelId="{4950F50C-5204-4C2F-8C68-CE630E1D0C6C}" type="parTrans" cxnId="{D28A4DB0-98B5-4EBF-891C-D38CF5848DAC}">
      <dgm:prSet/>
      <dgm:spPr/>
      <dgm:t>
        <a:bodyPr/>
        <a:lstStyle/>
        <a:p>
          <a:endParaRPr lang="pt-BR"/>
        </a:p>
      </dgm:t>
    </dgm:pt>
    <dgm:pt modelId="{B1DAFA10-7823-4857-AD15-D0521A5BEBEA}" type="sibTrans" cxnId="{D28A4DB0-98B5-4EBF-891C-D38CF5848DAC}">
      <dgm:prSet/>
      <dgm:spPr/>
      <dgm:t>
        <a:bodyPr/>
        <a:lstStyle/>
        <a:p>
          <a:endParaRPr lang="pt-BR"/>
        </a:p>
      </dgm:t>
    </dgm:pt>
    <dgm:pt modelId="{879D8426-9D81-499B-843F-0593171AACEF}">
      <dgm:prSet phldrT="[Texto]"/>
      <dgm:spPr/>
      <dgm:t>
        <a:bodyPr/>
        <a:lstStyle/>
        <a:p>
          <a:r>
            <a:rPr lang="pt-BR" b="1" dirty="0"/>
            <a:t>Currículo realizado em práticas, com sujeitos concretos ,  inseridos em contextos</a:t>
          </a:r>
        </a:p>
      </dgm:t>
    </dgm:pt>
    <dgm:pt modelId="{6E53D2DF-E60A-469C-ACB4-E45CC66B609B}" type="parTrans" cxnId="{328938AB-0F09-4455-9612-1F31B36032DB}">
      <dgm:prSet/>
      <dgm:spPr/>
      <dgm:t>
        <a:bodyPr/>
        <a:lstStyle/>
        <a:p>
          <a:endParaRPr lang="pt-BR"/>
        </a:p>
      </dgm:t>
    </dgm:pt>
    <dgm:pt modelId="{5A0A445E-479C-4910-9B5A-090D908033FA}" type="sibTrans" cxnId="{328938AB-0F09-4455-9612-1F31B36032DB}">
      <dgm:prSet/>
      <dgm:spPr/>
      <dgm:t>
        <a:bodyPr/>
        <a:lstStyle/>
        <a:p>
          <a:endParaRPr lang="pt-BR"/>
        </a:p>
      </dgm:t>
    </dgm:pt>
    <dgm:pt modelId="{E4AA9BF0-B695-4FEE-AEAF-0B1B87EA3F30}">
      <dgm:prSet phldrT="[Texto]" custT="1"/>
      <dgm:spPr/>
      <dgm:t>
        <a:bodyPr/>
        <a:lstStyle/>
        <a:p>
          <a:r>
            <a:rPr lang="pt-BR" sz="2000" b="1" dirty="0"/>
            <a:t>Efeitos educacionais reis (plano subjetivo dos estudantes)</a:t>
          </a:r>
        </a:p>
      </dgm:t>
    </dgm:pt>
    <dgm:pt modelId="{AAC28845-4E58-45BD-BB9D-FF798A5E75F0}" type="parTrans" cxnId="{CA3FE404-003F-411B-BB48-1F55839AF10C}">
      <dgm:prSet/>
      <dgm:spPr/>
      <dgm:t>
        <a:bodyPr/>
        <a:lstStyle/>
        <a:p>
          <a:endParaRPr lang="pt-BR"/>
        </a:p>
      </dgm:t>
    </dgm:pt>
    <dgm:pt modelId="{ECAC71B0-E5A2-4D8A-9A75-3657B290E6AA}" type="sibTrans" cxnId="{CA3FE404-003F-411B-BB48-1F55839AF10C}">
      <dgm:prSet/>
      <dgm:spPr/>
      <dgm:t>
        <a:bodyPr/>
        <a:lstStyle/>
        <a:p>
          <a:endParaRPr lang="pt-BR"/>
        </a:p>
      </dgm:t>
    </dgm:pt>
    <dgm:pt modelId="{2A295B4A-3CE0-411A-8CBA-DD53EF6F7F1D}">
      <dgm:prSet phldrT="[Texto]" custT="1"/>
      <dgm:spPr/>
      <dgm:t>
        <a:bodyPr/>
        <a:lstStyle/>
        <a:p>
          <a:r>
            <a:rPr lang="pt-BR" sz="2000" b="1" dirty="0"/>
            <a:t>Efeitos comprováveis e comprovados (Currículo avaliado)</a:t>
          </a:r>
        </a:p>
      </dgm:t>
    </dgm:pt>
    <dgm:pt modelId="{A31746F7-0C8F-480D-88D0-E9DB5D24D8AC}" type="parTrans" cxnId="{C21674B7-CFB6-49A5-B8AF-1294A6483DF1}">
      <dgm:prSet/>
      <dgm:spPr/>
      <dgm:t>
        <a:bodyPr/>
        <a:lstStyle/>
        <a:p>
          <a:endParaRPr lang="pt-BR"/>
        </a:p>
      </dgm:t>
    </dgm:pt>
    <dgm:pt modelId="{B77893B0-0E31-455E-A563-BDCA0721C2AE}" type="sibTrans" cxnId="{C21674B7-CFB6-49A5-B8AF-1294A6483DF1}">
      <dgm:prSet/>
      <dgm:spPr/>
      <dgm:t>
        <a:bodyPr/>
        <a:lstStyle/>
        <a:p>
          <a:endParaRPr lang="pt-BR"/>
        </a:p>
      </dgm:t>
    </dgm:pt>
    <dgm:pt modelId="{4811BC81-2072-4EC6-B3D2-D33F1A97DD0F}" type="pres">
      <dgm:prSet presAssocID="{7C70AB17-1D18-428B-A8A2-A8BB2BA8DB16}" presName="diagram" presStyleCnt="0">
        <dgm:presLayoutVars>
          <dgm:dir/>
          <dgm:resizeHandles val="exact"/>
        </dgm:presLayoutVars>
      </dgm:prSet>
      <dgm:spPr/>
    </dgm:pt>
    <dgm:pt modelId="{58CF2E87-12BF-48BB-A35C-17CF2EACF6D8}" type="pres">
      <dgm:prSet presAssocID="{9D423FB5-2A6C-44F4-8676-D374B373CB25}" presName="node" presStyleLbl="node1" presStyleIdx="0" presStyleCnt="5">
        <dgm:presLayoutVars>
          <dgm:bulletEnabled val="1"/>
        </dgm:presLayoutVars>
      </dgm:prSet>
      <dgm:spPr/>
    </dgm:pt>
    <dgm:pt modelId="{D151AAA8-3C7B-4705-86C5-85E1E5D6DB78}" type="pres">
      <dgm:prSet presAssocID="{DBC35BF9-52A6-4F84-A4CE-A8B8D106D54E}" presName="sibTrans" presStyleCnt="0"/>
      <dgm:spPr/>
    </dgm:pt>
    <dgm:pt modelId="{87CED610-32B7-4F61-9FC4-72D856C890FD}" type="pres">
      <dgm:prSet presAssocID="{11D06FC4-2570-4C7C-B327-594B23C9433A}" presName="node" presStyleLbl="node1" presStyleIdx="1" presStyleCnt="5">
        <dgm:presLayoutVars>
          <dgm:bulletEnabled val="1"/>
        </dgm:presLayoutVars>
      </dgm:prSet>
      <dgm:spPr/>
    </dgm:pt>
    <dgm:pt modelId="{5A35548D-18D0-4BD6-92E0-C5DB68153B45}" type="pres">
      <dgm:prSet presAssocID="{B1DAFA10-7823-4857-AD15-D0521A5BEBEA}" presName="sibTrans" presStyleCnt="0"/>
      <dgm:spPr/>
    </dgm:pt>
    <dgm:pt modelId="{4F9F92CE-9731-4FA5-9404-6CD5D01186E1}" type="pres">
      <dgm:prSet presAssocID="{879D8426-9D81-499B-843F-0593171AACEF}" presName="node" presStyleLbl="node1" presStyleIdx="2" presStyleCnt="5">
        <dgm:presLayoutVars>
          <dgm:bulletEnabled val="1"/>
        </dgm:presLayoutVars>
      </dgm:prSet>
      <dgm:spPr/>
    </dgm:pt>
    <dgm:pt modelId="{3D893EC0-2E40-44A5-8690-96DB8753AF87}" type="pres">
      <dgm:prSet presAssocID="{5A0A445E-479C-4910-9B5A-090D908033FA}" presName="sibTrans" presStyleCnt="0"/>
      <dgm:spPr/>
    </dgm:pt>
    <dgm:pt modelId="{9B56D170-605D-4EA8-9586-46E43287936E}" type="pres">
      <dgm:prSet presAssocID="{E4AA9BF0-B695-4FEE-AEAF-0B1B87EA3F30}" presName="node" presStyleLbl="node1" presStyleIdx="3" presStyleCnt="5">
        <dgm:presLayoutVars>
          <dgm:bulletEnabled val="1"/>
        </dgm:presLayoutVars>
      </dgm:prSet>
      <dgm:spPr/>
    </dgm:pt>
    <dgm:pt modelId="{0ED8326A-B76F-4C50-953F-9A69FD112C77}" type="pres">
      <dgm:prSet presAssocID="{ECAC71B0-E5A2-4D8A-9A75-3657B290E6AA}" presName="sibTrans" presStyleCnt="0"/>
      <dgm:spPr/>
    </dgm:pt>
    <dgm:pt modelId="{1D167771-EA9A-407E-9A94-0C664EA18616}" type="pres">
      <dgm:prSet presAssocID="{2A295B4A-3CE0-411A-8CBA-DD53EF6F7F1D}" presName="node" presStyleLbl="node1" presStyleIdx="4" presStyleCnt="5">
        <dgm:presLayoutVars>
          <dgm:bulletEnabled val="1"/>
        </dgm:presLayoutVars>
      </dgm:prSet>
      <dgm:spPr/>
    </dgm:pt>
  </dgm:ptLst>
  <dgm:cxnLst>
    <dgm:cxn modelId="{CA3FE404-003F-411B-BB48-1F55839AF10C}" srcId="{7C70AB17-1D18-428B-A8A2-A8BB2BA8DB16}" destId="{E4AA9BF0-B695-4FEE-AEAF-0B1B87EA3F30}" srcOrd="3" destOrd="0" parTransId="{AAC28845-4E58-45BD-BB9D-FF798A5E75F0}" sibTransId="{ECAC71B0-E5A2-4D8A-9A75-3657B290E6AA}"/>
    <dgm:cxn modelId="{BCC61310-B350-4CA5-B24D-AE760F671C5E}" type="presOf" srcId="{11D06FC4-2570-4C7C-B327-594B23C9433A}" destId="{87CED610-32B7-4F61-9FC4-72D856C890FD}" srcOrd="0" destOrd="0" presId="urn:microsoft.com/office/officeart/2005/8/layout/default"/>
    <dgm:cxn modelId="{0DCFB744-6F23-48C0-B9AB-CF6C83F5A8C9}" type="presOf" srcId="{E4AA9BF0-B695-4FEE-AEAF-0B1B87EA3F30}" destId="{9B56D170-605D-4EA8-9586-46E43287936E}" srcOrd="0" destOrd="0" presId="urn:microsoft.com/office/officeart/2005/8/layout/default"/>
    <dgm:cxn modelId="{67860E55-DF33-4887-B6E3-0204DB55AC96}" srcId="{7C70AB17-1D18-428B-A8A2-A8BB2BA8DB16}" destId="{9D423FB5-2A6C-44F4-8676-D374B373CB25}" srcOrd="0" destOrd="0" parTransId="{5DAECC78-39B8-4D9B-8955-8212A970747F}" sibTransId="{DBC35BF9-52A6-4F84-A4CE-A8B8D106D54E}"/>
    <dgm:cxn modelId="{AF7F219A-0B80-4E60-827E-792A6CFC6F08}" type="presOf" srcId="{2A295B4A-3CE0-411A-8CBA-DD53EF6F7F1D}" destId="{1D167771-EA9A-407E-9A94-0C664EA18616}" srcOrd="0" destOrd="0" presId="urn:microsoft.com/office/officeart/2005/8/layout/default"/>
    <dgm:cxn modelId="{ACBE68A1-729B-48F3-9463-FD3B1A30F0AF}" type="presOf" srcId="{9D423FB5-2A6C-44F4-8676-D374B373CB25}" destId="{58CF2E87-12BF-48BB-A35C-17CF2EACF6D8}" srcOrd="0" destOrd="0" presId="urn:microsoft.com/office/officeart/2005/8/layout/default"/>
    <dgm:cxn modelId="{328938AB-0F09-4455-9612-1F31B36032DB}" srcId="{7C70AB17-1D18-428B-A8A2-A8BB2BA8DB16}" destId="{879D8426-9D81-499B-843F-0593171AACEF}" srcOrd="2" destOrd="0" parTransId="{6E53D2DF-E60A-469C-ACB4-E45CC66B609B}" sibTransId="{5A0A445E-479C-4910-9B5A-090D908033FA}"/>
    <dgm:cxn modelId="{D28A4DB0-98B5-4EBF-891C-D38CF5848DAC}" srcId="{7C70AB17-1D18-428B-A8A2-A8BB2BA8DB16}" destId="{11D06FC4-2570-4C7C-B327-594B23C9433A}" srcOrd="1" destOrd="0" parTransId="{4950F50C-5204-4C2F-8C68-CE630E1D0C6C}" sibTransId="{B1DAFA10-7823-4857-AD15-D0521A5BEBEA}"/>
    <dgm:cxn modelId="{C21674B7-CFB6-49A5-B8AF-1294A6483DF1}" srcId="{7C70AB17-1D18-428B-A8A2-A8BB2BA8DB16}" destId="{2A295B4A-3CE0-411A-8CBA-DD53EF6F7F1D}" srcOrd="4" destOrd="0" parTransId="{A31746F7-0C8F-480D-88D0-E9DB5D24D8AC}" sibTransId="{B77893B0-0E31-455E-A563-BDCA0721C2AE}"/>
    <dgm:cxn modelId="{DAA418B8-7C55-4562-A9AF-903DAAF4F386}" type="presOf" srcId="{7C70AB17-1D18-428B-A8A2-A8BB2BA8DB16}" destId="{4811BC81-2072-4EC6-B3D2-D33F1A97DD0F}" srcOrd="0" destOrd="0" presId="urn:microsoft.com/office/officeart/2005/8/layout/default"/>
    <dgm:cxn modelId="{5F317DC9-ECA6-4E86-9A9B-EEB785E44813}" type="presOf" srcId="{879D8426-9D81-499B-843F-0593171AACEF}" destId="{4F9F92CE-9731-4FA5-9404-6CD5D01186E1}" srcOrd="0" destOrd="0" presId="urn:microsoft.com/office/officeart/2005/8/layout/default"/>
    <dgm:cxn modelId="{F29F78DE-1B1B-43AE-AF5C-2EB40C667F69}" type="presParOf" srcId="{4811BC81-2072-4EC6-B3D2-D33F1A97DD0F}" destId="{58CF2E87-12BF-48BB-A35C-17CF2EACF6D8}" srcOrd="0" destOrd="0" presId="urn:microsoft.com/office/officeart/2005/8/layout/default"/>
    <dgm:cxn modelId="{B5287FCE-6E5A-4F4E-BB7D-055DBDC7B829}" type="presParOf" srcId="{4811BC81-2072-4EC6-B3D2-D33F1A97DD0F}" destId="{D151AAA8-3C7B-4705-86C5-85E1E5D6DB78}" srcOrd="1" destOrd="0" presId="urn:microsoft.com/office/officeart/2005/8/layout/default"/>
    <dgm:cxn modelId="{6880FF4A-1E91-400D-B5E5-CD171CF8AB07}" type="presParOf" srcId="{4811BC81-2072-4EC6-B3D2-D33F1A97DD0F}" destId="{87CED610-32B7-4F61-9FC4-72D856C890FD}" srcOrd="2" destOrd="0" presId="urn:microsoft.com/office/officeart/2005/8/layout/default"/>
    <dgm:cxn modelId="{D98B2B18-2A5B-4A38-BD36-7812D2501DEA}" type="presParOf" srcId="{4811BC81-2072-4EC6-B3D2-D33F1A97DD0F}" destId="{5A35548D-18D0-4BD6-92E0-C5DB68153B45}" srcOrd="3" destOrd="0" presId="urn:microsoft.com/office/officeart/2005/8/layout/default"/>
    <dgm:cxn modelId="{D55F667C-DD62-4B35-A505-21639EF39947}" type="presParOf" srcId="{4811BC81-2072-4EC6-B3D2-D33F1A97DD0F}" destId="{4F9F92CE-9731-4FA5-9404-6CD5D01186E1}" srcOrd="4" destOrd="0" presId="urn:microsoft.com/office/officeart/2005/8/layout/default"/>
    <dgm:cxn modelId="{7CC5E18B-5BA5-4274-A4C8-AF2497B12BFD}" type="presParOf" srcId="{4811BC81-2072-4EC6-B3D2-D33F1A97DD0F}" destId="{3D893EC0-2E40-44A5-8690-96DB8753AF87}" srcOrd="5" destOrd="0" presId="urn:microsoft.com/office/officeart/2005/8/layout/default"/>
    <dgm:cxn modelId="{4CC4B8D6-0C09-4CDC-B0EA-F68C7055CCC7}" type="presParOf" srcId="{4811BC81-2072-4EC6-B3D2-D33F1A97DD0F}" destId="{9B56D170-605D-4EA8-9586-46E43287936E}" srcOrd="6" destOrd="0" presId="urn:microsoft.com/office/officeart/2005/8/layout/default"/>
    <dgm:cxn modelId="{3108C1A3-9B92-48B0-A726-D1E1CA6F41E7}" type="presParOf" srcId="{4811BC81-2072-4EC6-B3D2-D33F1A97DD0F}" destId="{0ED8326A-B76F-4C50-953F-9A69FD112C77}" srcOrd="7" destOrd="0" presId="urn:microsoft.com/office/officeart/2005/8/layout/default"/>
    <dgm:cxn modelId="{6E06948A-2A2B-4F0B-9D8C-255E502B8EE3}" type="presParOf" srcId="{4811BC81-2072-4EC6-B3D2-D33F1A97DD0F}" destId="{1D167771-EA9A-407E-9A94-0C664EA1861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50889E-58DA-408B-86BA-E829522FC40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7E69EBF-446C-4F8F-A021-2FE2993907B3}">
      <dgm:prSet phldrT="[Texto]" custT="1"/>
      <dgm:spPr/>
      <dgm:t>
        <a:bodyPr/>
        <a:lstStyle/>
        <a:p>
          <a:r>
            <a:rPr lang="pt-BR" sz="2400" b="1" dirty="0"/>
            <a:t>Instituição/gestão/participação da comunidade</a:t>
          </a:r>
          <a:endParaRPr lang="pt-BR" sz="2400" dirty="0"/>
        </a:p>
      </dgm:t>
    </dgm:pt>
    <dgm:pt modelId="{3975D77E-228C-4335-B363-2691CFBCC7D9}" type="parTrans" cxnId="{2B3BFE41-B95A-4E7A-A7CC-BDF8F15D7686}">
      <dgm:prSet/>
      <dgm:spPr/>
      <dgm:t>
        <a:bodyPr/>
        <a:lstStyle/>
        <a:p>
          <a:endParaRPr lang="pt-BR"/>
        </a:p>
      </dgm:t>
    </dgm:pt>
    <dgm:pt modelId="{7A6529F3-4B38-4578-B30E-38546E2266AE}" type="sibTrans" cxnId="{2B3BFE41-B95A-4E7A-A7CC-BDF8F15D7686}">
      <dgm:prSet/>
      <dgm:spPr/>
      <dgm:t>
        <a:bodyPr/>
        <a:lstStyle/>
        <a:p>
          <a:endParaRPr lang="pt-BR"/>
        </a:p>
      </dgm:t>
    </dgm:pt>
    <dgm:pt modelId="{0248F419-755B-4593-A3D3-6DF23E24A8A6}">
      <dgm:prSet phldrT="[Texto]" custT="1"/>
      <dgm:spPr/>
      <dgm:t>
        <a:bodyPr/>
        <a:lstStyle/>
        <a:p>
          <a:r>
            <a:rPr lang="pt-BR" sz="2800" b="1" dirty="0"/>
            <a:t>Objetivos</a:t>
          </a:r>
        </a:p>
        <a:p>
          <a:r>
            <a:rPr lang="pt-BR" sz="2800" b="1" dirty="0"/>
            <a:t> Espaço e tempo</a:t>
          </a:r>
        </a:p>
      </dgm:t>
    </dgm:pt>
    <dgm:pt modelId="{565C3AC8-4576-45B4-8B67-6D1EC75762DF}" type="parTrans" cxnId="{B67B3ACE-5071-4CE8-9064-80AC1CD3DC0B}">
      <dgm:prSet/>
      <dgm:spPr/>
      <dgm:t>
        <a:bodyPr/>
        <a:lstStyle/>
        <a:p>
          <a:endParaRPr lang="pt-BR"/>
        </a:p>
      </dgm:t>
    </dgm:pt>
    <dgm:pt modelId="{DFEB4FBB-2A32-4663-A4DE-37D792A44A86}" type="sibTrans" cxnId="{B67B3ACE-5071-4CE8-9064-80AC1CD3DC0B}">
      <dgm:prSet/>
      <dgm:spPr/>
      <dgm:t>
        <a:bodyPr/>
        <a:lstStyle/>
        <a:p>
          <a:endParaRPr lang="pt-BR"/>
        </a:p>
      </dgm:t>
    </dgm:pt>
    <dgm:pt modelId="{30FD0A14-5B97-41F3-80F4-2E71DD9287AD}">
      <dgm:prSet phldrT="[Texto]" custT="1"/>
      <dgm:spPr/>
      <dgm:t>
        <a:bodyPr/>
        <a:lstStyle/>
        <a:p>
          <a:r>
            <a:rPr lang="pt-BR" sz="3200" b="1" dirty="0"/>
            <a:t>Professor Estudante</a:t>
          </a:r>
          <a:endParaRPr lang="pt-BR" sz="3200" dirty="0"/>
        </a:p>
      </dgm:t>
    </dgm:pt>
    <dgm:pt modelId="{4BC748E5-E72F-4A5F-A481-6BCFE87A15CD}" type="parTrans" cxnId="{8E967801-F1B6-4DFA-889F-EEB8086FF17B}">
      <dgm:prSet/>
      <dgm:spPr/>
      <dgm:t>
        <a:bodyPr/>
        <a:lstStyle/>
        <a:p>
          <a:endParaRPr lang="pt-BR"/>
        </a:p>
      </dgm:t>
    </dgm:pt>
    <dgm:pt modelId="{99B41F55-D1EC-4868-9195-29B91A985BF7}" type="sibTrans" cxnId="{8E967801-F1B6-4DFA-889F-EEB8086FF17B}">
      <dgm:prSet/>
      <dgm:spPr/>
      <dgm:t>
        <a:bodyPr/>
        <a:lstStyle/>
        <a:p>
          <a:endParaRPr lang="pt-BR"/>
        </a:p>
      </dgm:t>
    </dgm:pt>
    <dgm:pt modelId="{5683857D-9E6E-4EF2-A857-EEC236A3C701}">
      <dgm:prSet phldrT="[Texto]" custT="1"/>
      <dgm:spPr/>
      <dgm:t>
        <a:bodyPr/>
        <a:lstStyle/>
        <a:p>
          <a:r>
            <a:rPr lang="pt-BR" sz="2800" b="1" dirty="0"/>
            <a:t>Ensino-Aprendizagem</a:t>
          </a:r>
          <a:endParaRPr lang="pt-BR" sz="2800" dirty="0"/>
        </a:p>
      </dgm:t>
    </dgm:pt>
    <dgm:pt modelId="{1DE5901E-B98C-47E8-ADF7-3B37B868A1DC}" type="parTrans" cxnId="{5A84D523-8EDE-4F56-AE02-8BA4DF4C8B8B}">
      <dgm:prSet/>
      <dgm:spPr/>
      <dgm:t>
        <a:bodyPr/>
        <a:lstStyle/>
        <a:p>
          <a:endParaRPr lang="pt-BR"/>
        </a:p>
      </dgm:t>
    </dgm:pt>
    <dgm:pt modelId="{B303680C-C94D-45D7-A9EE-092DA294AE03}" type="sibTrans" cxnId="{5A84D523-8EDE-4F56-AE02-8BA4DF4C8B8B}">
      <dgm:prSet/>
      <dgm:spPr/>
      <dgm:t>
        <a:bodyPr/>
        <a:lstStyle/>
        <a:p>
          <a:endParaRPr lang="pt-BR"/>
        </a:p>
      </dgm:t>
    </dgm:pt>
    <dgm:pt modelId="{D09564AB-89A3-4AB3-9A0D-DF3672A0E36F}">
      <dgm:prSet/>
      <dgm:spPr/>
      <dgm:t>
        <a:bodyPr/>
        <a:lstStyle/>
        <a:p>
          <a:r>
            <a:rPr lang="pt-BR" b="1" dirty="0"/>
            <a:t>Princípios epistemológicos: contextualização social e política</a:t>
          </a:r>
        </a:p>
      </dgm:t>
    </dgm:pt>
    <dgm:pt modelId="{CFA62F2B-2E45-4DC4-8AC0-B6045222F7FE}" type="parTrans" cxnId="{2F52FF5D-57BF-4992-A0EC-E4E02A26DBC7}">
      <dgm:prSet/>
      <dgm:spPr/>
      <dgm:t>
        <a:bodyPr/>
        <a:lstStyle/>
        <a:p>
          <a:endParaRPr lang="pt-BR"/>
        </a:p>
      </dgm:t>
    </dgm:pt>
    <dgm:pt modelId="{7923C9AF-1846-44E4-80B4-67CF4C88019C}" type="sibTrans" cxnId="{2F52FF5D-57BF-4992-A0EC-E4E02A26DBC7}">
      <dgm:prSet/>
      <dgm:spPr/>
      <dgm:t>
        <a:bodyPr/>
        <a:lstStyle/>
        <a:p>
          <a:endParaRPr lang="pt-BR"/>
        </a:p>
      </dgm:t>
    </dgm:pt>
    <dgm:pt modelId="{9EE2390C-F5B8-45E0-AD8F-46D5C3B9D01C}">
      <dgm:prSet custT="1"/>
      <dgm:spPr/>
      <dgm:t>
        <a:bodyPr/>
        <a:lstStyle/>
        <a:p>
          <a:r>
            <a:rPr lang="pt-BR" sz="3600" b="1" dirty="0"/>
            <a:t>Avaliação</a:t>
          </a:r>
        </a:p>
      </dgm:t>
    </dgm:pt>
    <dgm:pt modelId="{4089663E-0AEE-4588-B0C3-F6B3C1753B8D}" type="parTrans" cxnId="{5F2C825A-42BC-4955-A287-69F9F910175D}">
      <dgm:prSet/>
      <dgm:spPr/>
      <dgm:t>
        <a:bodyPr/>
        <a:lstStyle/>
        <a:p>
          <a:endParaRPr lang="pt-BR"/>
        </a:p>
      </dgm:t>
    </dgm:pt>
    <dgm:pt modelId="{D7F49B66-B049-4BC0-8336-1691C7AFC34D}" type="sibTrans" cxnId="{5F2C825A-42BC-4955-A287-69F9F910175D}">
      <dgm:prSet/>
      <dgm:spPr/>
      <dgm:t>
        <a:bodyPr/>
        <a:lstStyle/>
        <a:p>
          <a:endParaRPr lang="pt-BR"/>
        </a:p>
      </dgm:t>
    </dgm:pt>
    <dgm:pt modelId="{1F0206E9-9F42-4D5A-97CC-E416CC755529}" type="pres">
      <dgm:prSet presAssocID="{D950889E-58DA-408B-86BA-E829522FC40B}" presName="diagram" presStyleCnt="0">
        <dgm:presLayoutVars>
          <dgm:dir/>
          <dgm:resizeHandles val="exact"/>
        </dgm:presLayoutVars>
      </dgm:prSet>
      <dgm:spPr/>
    </dgm:pt>
    <dgm:pt modelId="{84495BBD-A22B-4A66-B8C4-1C31FE7BB6B2}" type="pres">
      <dgm:prSet presAssocID="{A7E69EBF-446C-4F8F-A021-2FE2993907B3}" presName="node" presStyleLbl="node1" presStyleIdx="0" presStyleCnt="6">
        <dgm:presLayoutVars>
          <dgm:bulletEnabled val="1"/>
        </dgm:presLayoutVars>
      </dgm:prSet>
      <dgm:spPr/>
    </dgm:pt>
    <dgm:pt modelId="{F1BDC9BA-A5C0-4630-93C0-0C9894588A3B}" type="pres">
      <dgm:prSet presAssocID="{7A6529F3-4B38-4578-B30E-38546E2266AE}" presName="sibTrans" presStyleCnt="0"/>
      <dgm:spPr/>
    </dgm:pt>
    <dgm:pt modelId="{F948DE52-666E-4DA1-8B3A-6B1AE08F53CF}" type="pres">
      <dgm:prSet presAssocID="{D09564AB-89A3-4AB3-9A0D-DF3672A0E36F}" presName="node" presStyleLbl="node1" presStyleIdx="1" presStyleCnt="6">
        <dgm:presLayoutVars>
          <dgm:bulletEnabled val="1"/>
        </dgm:presLayoutVars>
      </dgm:prSet>
      <dgm:spPr/>
    </dgm:pt>
    <dgm:pt modelId="{30937B43-FA9F-48AD-8327-8D0A77F9F99C}" type="pres">
      <dgm:prSet presAssocID="{7923C9AF-1846-44E4-80B4-67CF4C88019C}" presName="sibTrans" presStyleCnt="0"/>
      <dgm:spPr/>
    </dgm:pt>
    <dgm:pt modelId="{37AC9688-F0EC-466E-B636-4C6767B943B0}" type="pres">
      <dgm:prSet presAssocID="{0248F419-755B-4593-A3D3-6DF23E24A8A6}" presName="node" presStyleLbl="node1" presStyleIdx="2" presStyleCnt="6">
        <dgm:presLayoutVars>
          <dgm:bulletEnabled val="1"/>
        </dgm:presLayoutVars>
      </dgm:prSet>
      <dgm:spPr/>
    </dgm:pt>
    <dgm:pt modelId="{AC1DCE36-343C-4848-8998-5348BA89E9E2}" type="pres">
      <dgm:prSet presAssocID="{DFEB4FBB-2A32-4663-A4DE-37D792A44A86}" presName="sibTrans" presStyleCnt="0"/>
      <dgm:spPr/>
    </dgm:pt>
    <dgm:pt modelId="{EB2E30F4-4C5C-4974-9FD5-101DB9DF9F4C}" type="pres">
      <dgm:prSet presAssocID="{30FD0A14-5B97-41F3-80F4-2E71DD9287AD}" presName="node" presStyleLbl="node1" presStyleIdx="3" presStyleCnt="6">
        <dgm:presLayoutVars>
          <dgm:bulletEnabled val="1"/>
        </dgm:presLayoutVars>
      </dgm:prSet>
      <dgm:spPr/>
    </dgm:pt>
    <dgm:pt modelId="{1A0933B0-7301-424F-BF2C-CE39981E9F24}" type="pres">
      <dgm:prSet presAssocID="{99B41F55-D1EC-4868-9195-29B91A985BF7}" presName="sibTrans" presStyleCnt="0"/>
      <dgm:spPr/>
    </dgm:pt>
    <dgm:pt modelId="{6955D1C9-671B-4A33-995F-345B89CC88F3}" type="pres">
      <dgm:prSet presAssocID="{5683857D-9E6E-4EF2-A857-EEC236A3C701}" presName="node" presStyleLbl="node1" presStyleIdx="4" presStyleCnt="6" custLinFactNeighborY="-3217">
        <dgm:presLayoutVars>
          <dgm:bulletEnabled val="1"/>
        </dgm:presLayoutVars>
      </dgm:prSet>
      <dgm:spPr/>
    </dgm:pt>
    <dgm:pt modelId="{386FFCC0-3588-47F4-8897-7ABC502DA5F8}" type="pres">
      <dgm:prSet presAssocID="{B303680C-C94D-45D7-A9EE-092DA294AE03}" presName="sibTrans" presStyleCnt="0"/>
      <dgm:spPr/>
    </dgm:pt>
    <dgm:pt modelId="{CAFAADC6-0FAB-42D3-8357-195684E09F22}" type="pres">
      <dgm:prSet presAssocID="{9EE2390C-F5B8-45E0-AD8F-46D5C3B9D01C}" presName="node" presStyleLbl="node1" presStyleIdx="5" presStyleCnt="6" custLinFactNeighborX="-2896">
        <dgm:presLayoutVars>
          <dgm:bulletEnabled val="1"/>
        </dgm:presLayoutVars>
      </dgm:prSet>
      <dgm:spPr/>
    </dgm:pt>
  </dgm:ptLst>
  <dgm:cxnLst>
    <dgm:cxn modelId="{8E967801-F1B6-4DFA-889F-EEB8086FF17B}" srcId="{D950889E-58DA-408B-86BA-E829522FC40B}" destId="{30FD0A14-5B97-41F3-80F4-2E71DD9287AD}" srcOrd="3" destOrd="0" parTransId="{4BC748E5-E72F-4A5F-A481-6BCFE87A15CD}" sibTransId="{99B41F55-D1EC-4868-9195-29B91A985BF7}"/>
    <dgm:cxn modelId="{5A84D523-8EDE-4F56-AE02-8BA4DF4C8B8B}" srcId="{D950889E-58DA-408B-86BA-E829522FC40B}" destId="{5683857D-9E6E-4EF2-A857-EEC236A3C701}" srcOrd="4" destOrd="0" parTransId="{1DE5901E-B98C-47E8-ADF7-3B37B868A1DC}" sibTransId="{B303680C-C94D-45D7-A9EE-092DA294AE03}"/>
    <dgm:cxn modelId="{DD22A429-E5F8-41D3-9F7C-D79C0C96B2CF}" type="presOf" srcId="{A7E69EBF-446C-4F8F-A021-2FE2993907B3}" destId="{84495BBD-A22B-4A66-B8C4-1C31FE7BB6B2}" srcOrd="0" destOrd="0" presId="urn:microsoft.com/office/officeart/2005/8/layout/default"/>
    <dgm:cxn modelId="{2F52FF5D-57BF-4992-A0EC-E4E02A26DBC7}" srcId="{D950889E-58DA-408B-86BA-E829522FC40B}" destId="{D09564AB-89A3-4AB3-9A0D-DF3672A0E36F}" srcOrd="1" destOrd="0" parTransId="{CFA62F2B-2E45-4DC4-8AC0-B6045222F7FE}" sibTransId="{7923C9AF-1846-44E4-80B4-67CF4C88019C}"/>
    <dgm:cxn modelId="{2252DA60-C200-4F84-ACF8-B31D6EE181E2}" type="presOf" srcId="{9EE2390C-F5B8-45E0-AD8F-46D5C3B9D01C}" destId="{CAFAADC6-0FAB-42D3-8357-195684E09F22}" srcOrd="0" destOrd="0" presId="urn:microsoft.com/office/officeart/2005/8/layout/default"/>
    <dgm:cxn modelId="{2B3BFE41-B95A-4E7A-A7CC-BDF8F15D7686}" srcId="{D950889E-58DA-408B-86BA-E829522FC40B}" destId="{A7E69EBF-446C-4F8F-A021-2FE2993907B3}" srcOrd="0" destOrd="0" parTransId="{3975D77E-228C-4335-B363-2691CFBCC7D9}" sibTransId="{7A6529F3-4B38-4578-B30E-38546E2266AE}"/>
    <dgm:cxn modelId="{3FD92B49-2642-46A7-8427-81B5DA6EF80A}" type="presOf" srcId="{30FD0A14-5B97-41F3-80F4-2E71DD9287AD}" destId="{EB2E30F4-4C5C-4974-9FD5-101DB9DF9F4C}" srcOrd="0" destOrd="0" presId="urn:microsoft.com/office/officeart/2005/8/layout/default"/>
    <dgm:cxn modelId="{5F2C825A-42BC-4955-A287-69F9F910175D}" srcId="{D950889E-58DA-408B-86BA-E829522FC40B}" destId="{9EE2390C-F5B8-45E0-AD8F-46D5C3B9D01C}" srcOrd="5" destOrd="0" parTransId="{4089663E-0AEE-4588-B0C3-F6B3C1753B8D}" sibTransId="{D7F49B66-B049-4BC0-8336-1691C7AFC34D}"/>
    <dgm:cxn modelId="{43F2A27D-6FF2-4D7A-BFE5-CEE05C99944B}" type="presOf" srcId="{D09564AB-89A3-4AB3-9A0D-DF3672A0E36F}" destId="{F948DE52-666E-4DA1-8B3A-6B1AE08F53CF}" srcOrd="0" destOrd="0" presId="urn:microsoft.com/office/officeart/2005/8/layout/default"/>
    <dgm:cxn modelId="{850752B9-F641-4334-897F-3C4B1708013F}" type="presOf" srcId="{D950889E-58DA-408B-86BA-E829522FC40B}" destId="{1F0206E9-9F42-4D5A-97CC-E416CC755529}" srcOrd="0" destOrd="0" presId="urn:microsoft.com/office/officeart/2005/8/layout/default"/>
    <dgm:cxn modelId="{7DF3D1BD-F811-4BD8-B867-3C0473BA2FB6}" type="presOf" srcId="{0248F419-755B-4593-A3D3-6DF23E24A8A6}" destId="{37AC9688-F0EC-466E-B636-4C6767B943B0}" srcOrd="0" destOrd="0" presId="urn:microsoft.com/office/officeart/2005/8/layout/default"/>
    <dgm:cxn modelId="{B67B3ACE-5071-4CE8-9064-80AC1CD3DC0B}" srcId="{D950889E-58DA-408B-86BA-E829522FC40B}" destId="{0248F419-755B-4593-A3D3-6DF23E24A8A6}" srcOrd="2" destOrd="0" parTransId="{565C3AC8-4576-45B4-8B67-6D1EC75762DF}" sibTransId="{DFEB4FBB-2A32-4663-A4DE-37D792A44A86}"/>
    <dgm:cxn modelId="{1EF3B8F7-5E08-488D-82E5-269D0C720AB4}" type="presOf" srcId="{5683857D-9E6E-4EF2-A857-EEC236A3C701}" destId="{6955D1C9-671B-4A33-995F-345B89CC88F3}" srcOrd="0" destOrd="0" presId="urn:microsoft.com/office/officeart/2005/8/layout/default"/>
    <dgm:cxn modelId="{A6F066B0-2908-4DCA-9EAB-1F8F4F20EE71}" type="presParOf" srcId="{1F0206E9-9F42-4D5A-97CC-E416CC755529}" destId="{84495BBD-A22B-4A66-B8C4-1C31FE7BB6B2}" srcOrd="0" destOrd="0" presId="urn:microsoft.com/office/officeart/2005/8/layout/default"/>
    <dgm:cxn modelId="{64B64537-3650-46DB-B975-0113660FBCFA}" type="presParOf" srcId="{1F0206E9-9F42-4D5A-97CC-E416CC755529}" destId="{F1BDC9BA-A5C0-4630-93C0-0C9894588A3B}" srcOrd="1" destOrd="0" presId="urn:microsoft.com/office/officeart/2005/8/layout/default"/>
    <dgm:cxn modelId="{92D6D9D8-BBD9-495F-861F-6AD3E0BF2BC5}" type="presParOf" srcId="{1F0206E9-9F42-4D5A-97CC-E416CC755529}" destId="{F948DE52-666E-4DA1-8B3A-6B1AE08F53CF}" srcOrd="2" destOrd="0" presId="urn:microsoft.com/office/officeart/2005/8/layout/default"/>
    <dgm:cxn modelId="{2CC6448E-E337-43C5-B426-454A9F56A8F6}" type="presParOf" srcId="{1F0206E9-9F42-4D5A-97CC-E416CC755529}" destId="{30937B43-FA9F-48AD-8327-8D0A77F9F99C}" srcOrd="3" destOrd="0" presId="urn:microsoft.com/office/officeart/2005/8/layout/default"/>
    <dgm:cxn modelId="{EB5B75F8-A6C3-44D4-885A-A39EBAA96815}" type="presParOf" srcId="{1F0206E9-9F42-4D5A-97CC-E416CC755529}" destId="{37AC9688-F0EC-466E-B636-4C6767B943B0}" srcOrd="4" destOrd="0" presId="urn:microsoft.com/office/officeart/2005/8/layout/default"/>
    <dgm:cxn modelId="{E50E8C4F-4E40-459C-ADFB-CFC63E1731F2}" type="presParOf" srcId="{1F0206E9-9F42-4D5A-97CC-E416CC755529}" destId="{AC1DCE36-343C-4848-8998-5348BA89E9E2}" srcOrd="5" destOrd="0" presId="urn:microsoft.com/office/officeart/2005/8/layout/default"/>
    <dgm:cxn modelId="{A251CEE5-B968-45D7-8FA5-BE01862A7F4E}" type="presParOf" srcId="{1F0206E9-9F42-4D5A-97CC-E416CC755529}" destId="{EB2E30F4-4C5C-4974-9FD5-101DB9DF9F4C}" srcOrd="6" destOrd="0" presId="urn:microsoft.com/office/officeart/2005/8/layout/default"/>
    <dgm:cxn modelId="{10C61B5B-CF52-42BF-A646-1AE7F0A9CC0C}" type="presParOf" srcId="{1F0206E9-9F42-4D5A-97CC-E416CC755529}" destId="{1A0933B0-7301-424F-BF2C-CE39981E9F24}" srcOrd="7" destOrd="0" presId="urn:microsoft.com/office/officeart/2005/8/layout/default"/>
    <dgm:cxn modelId="{EDF71532-04EA-4FC4-ABDE-E1714F96E62F}" type="presParOf" srcId="{1F0206E9-9F42-4D5A-97CC-E416CC755529}" destId="{6955D1C9-671B-4A33-995F-345B89CC88F3}" srcOrd="8" destOrd="0" presId="urn:microsoft.com/office/officeart/2005/8/layout/default"/>
    <dgm:cxn modelId="{B49CD054-FF98-4380-9BE0-87C20B584E54}" type="presParOf" srcId="{1F0206E9-9F42-4D5A-97CC-E416CC755529}" destId="{386FFCC0-3588-47F4-8897-7ABC502DA5F8}" srcOrd="9" destOrd="0" presId="urn:microsoft.com/office/officeart/2005/8/layout/default"/>
    <dgm:cxn modelId="{7ED7244B-7973-48E7-8EC8-AFD31168C5C3}" type="presParOf" srcId="{1F0206E9-9F42-4D5A-97CC-E416CC755529}" destId="{CAFAADC6-0FAB-42D3-8357-195684E09F2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97D41-4F95-4577-9249-9D22A398F982}">
      <dsp:nvSpPr>
        <dsp:cNvPr id="0" name=""/>
        <dsp:cNvSpPr/>
      </dsp:nvSpPr>
      <dsp:spPr>
        <a:xfrm>
          <a:off x="3005" y="0"/>
          <a:ext cx="1803262" cy="198103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60C33-2877-4DE4-AEDA-B889011BD889}">
      <dsp:nvSpPr>
        <dsp:cNvPr id="0" name=""/>
        <dsp:cNvSpPr/>
      </dsp:nvSpPr>
      <dsp:spPr>
        <a:xfrm>
          <a:off x="1860365" y="0"/>
          <a:ext cx="3060081" cy="1981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0" rIns="284480" bIns="28448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/>
            <a:t>Currículo: Múltiplas Dimensões</a:t>
          </a:r>
        </a:p>
      </dsp:txBody>
      <dsp:txXfrm>
        <a:off x="1860365" y="0"/>
        <a:ext cx="3060081" cy="1981035"/>
      </dsp:txXfrm>
    </dsp:sp>
    <dsp:sp modelId="{D87D0A5E-3A47-41CA-B9D5-188101EADED6}">
      <dsp:nvSpPr>
        <dsp:cNvPr id="0" name=""/>
        <dsp:cNvSpPr/>
      </dsp:nvSpPr>
      <dsp:spPr>
        <a:xfrm>
          <a:off x="543984" y="2146121"/>
          <a:ext cx="1803262" cy="198103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77323-8388-4A44-AA4B-ADC539C8D49E}">
      <dsp:nvSpPr>
        <dsp:cNvPr id="0" name=""/>
        <dsp:cNvSpPr/>
      </dsp:nvSpPr>
      <dsp:spPr>
        <a:xfrm>
          <a:off x="2401344" y="2146121"/>
          <a:ext cx="3060081" cy="1981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0" rIns="284480" bIns="28448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/>
            <a:t>Dilemas e Diversas Situações</a:t>
          </a:r>
        </a:p>
      </dsp:txBody>
      <dsp:txXfrm>
        <a:off x="2401344" y="2146121"/>
        <a:ext cx="3060081" cy="1981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2EB79-0729-4C2B-B0F2-200204888091}">
      <dsp:nvSpPr>
        <dsp:cNvPr id="0" name=""/>
        <dsp:cNvSpPr/>
      </dsp:nvSpPr>
      <dsp:spPr>
        <a:xfrm>
          <a:off x="1756" y="2187826"/>
          <a:ext cx="2323328" cy="2223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Modelo econômico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Escolarização das massas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Tyler (1949)</a:t>
          </a:r>
        </a:p>
      </dsp:txBody>
      <dsp:txXfrm>
        <a:off x="52934" y="2239004"/>
        <a:ext cx="2220972" cy="1644991"/>
      </dsp:txXfrm>
    </dsp:sp>
    <dsp:sp modelId="{98B03031-6310-4B55-9135-5B67AB20B7F4}">
      <dsp:nvSpPr>
        <dsp:cNvPr id="0" name=""/>
        <dsp:cNvSpPr/>
      </dsp:nvSpPr>
      <dsp:spPr>
        <a:xfrm>
          <a:off x="1343787" y="2929275"/>
          <a:ext cx="2367513" cy="2367513"/>
        </a:xfrm>
        <a:prstGeom prst="leftCircularArrow">
          <a:avLst>
            <a:gd name="adj1" fmla="val 2338"/>
            <a:gd name="adj2" fmla="val 282266"/>
            <a:gd name="adj3" fmla="val 2055844"/>
            <a:gd name="adj4" fmla="val 9022557"/>
            <a:gd name="adj5" fmla="val 27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DCF38-B04A-4A87-AA2D-696A07AD1E45}">
      <dsp:nvSpPr>
        <dsp:cNvPr id="0" name=""/>
        <dsp:cNvSpPr/>
      </dsp:nvSpPr>
      <dsp:spPr>
        <a:xfrm>
          <a:off x="518051" y="3847277"/>
          <a:ext cx="2065180" cy="821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Teorias tradicionais(Conservadoras)</a:t>
          </a:r>
        </a:p>
      </dsp:txBody>
      <dsp:txXfrm>
        <a:off x="542105" y="3871331"/>
        <a:ext cx="2017072" cy="773146"/>
      </dsp:txXfrm>
    </dsp:sp>
    <dsp:sp modelId="{6A433B4D-0CEB-4E16-9FC3-949EF8C4BF45}">
      <dsp:nvSpPr>
        <dsp:cNvPr id="0" name=""/>
        <dsp:cNvSpPr/>
      </dsp:nvSpPr>
      <dsp:spPr>
        <a:xfrm>
          <a:off x="2846793" y="2340545"/>
          <a:ext cx="2323328" cy="191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Construção da democracia</a:t>
          </a:r>
        </a:p>
      </dsp:txBody>
      <dsp:txXfrm>
        <a:off x="2890891" y="2795271"/>
        <a:ext cx="2235132" cy="1417436"/>
      </dsp:txXfrm>
    </dsp:sp>
    <dsp:sp modelId="{3A1C6D5A-6429-4594-9B42-D7DF65554861}">
      <dsp:nvSpPr>
        <dsp:cNvPr id="0" name=""/>
        <dsp:cNvSpPr/>
      </dsp:nvSpPr>
      <dsp:spPr>
        <a:xfrm>
          <a:off x="4145509" y="1117569"/>
          <a:ext cx="3075113" cy="3075113"/>
        </a:xfrm>
        <a:prstGeom prst="circularArrow">
          <a:avLst>
            <a:gd name="adj1" fmla="val 1800"/>
            <a:gd name="adj2" fmla="val 214654"/>
            <a:gd name="adj3" fmla="val 19597924"/>
            <a:gd name="adj4" fmla="val 12563599"/>
            <a:gd name="adj5" fmla="val 21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57DCB-49EF-4830-9A01-9B0C6152C5B0}">
      <dsp:nvSpPr>
        <dsp:cNvPr id="0" name=""/>
        <dsp:cNvSpPr/>
      </dsp:nvSpPr>
      <dsp:spPr>
        <a:xfrm>
          <a:off x="3363088" y="1929918"/>
          <a:ext cx="2065180" cy="821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Dewey (1902)</a:t>
          </a:r>
        </a:p>
      </dsp:txBody>
      <dsp:txXfrm>
        <a:off x="3387142" y="1953972"/>
        <a:ext cx="2017072" cy="773146"/>
      </dsp:txXfrm>
    </dsp:sp>
    <dsp:sp modelId="{75BB7382-E569-435E-813E-07AE674A5940}">
      <dsp:nvSpPr>
        <dsp:cNvPr id="0" name=""/>
        <dsp:cNvSpPr/>
      </dsp:nvSpPr>
      <dsp:spPr>
        <a:xfrm>
          <a:off x="5691830" y="1717243"/>
          <a:ext cx="3037612" cy="3162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Desconfiam do </a:t>
          </a:r>
          <a:r>
            <a:rPr lang="pt-BR" sz="1600" i="1" kern="1200" dirty="0"/>
            <a:t>status </a:t>
          </a:r>
          <a:r>
            <a:rPr lang="pt-BR" sz="1600" i="1" kern="1200" dirty="0" err="1"/>
            <a:t>quo</a:t>
          </a:r>
          <a:r>
            <a:rPr lang="pt-BR" sz="1600" i="1" kern="1200" dirty="0"/>
            <a:t> (desigualdade e injustiça social)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i="0" kern="1200" dirty="0"/>
            <a:t>Não desenvolvimento de técnicas  de como fazer currículo, mas sim de conceitos para sua compreensão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Ideologia/ autonomia/relações sociais/ cultura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600" kern="1200" dirty="0"/>
        </a:p>
      </dsp:txBody>
      <dsp:txXfrm>
        <a:off x="5764616" y="1790029"/>
        <a:ext cx="2892040" cy="2339535"/>
      </dsp:txXfrm>
    </dsp:sp>
    <dsp:sp modelId="{882EE037-36B6-434F-99B9-5D92359F0420}">
      <dsp:nvSpPr>
        <dsp:cNvPr id="0" name=""/>
        <dsp:cNvSpPr/>
      </dsp:nvSpPr>
      <dsp:spPr>
        <a:xfrm>
          <a:off x="6306749" y="4077070"/>
          <a:ext cx="2585730" cy="1080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Teorias críticas ( Michael Young; Paulo Freire; Althusser; </a:t>
          </a:r>
          <a:r>
            <a:rPr lang="pt-BR" sz="1300" kern="1200" dirty="0" err="1"/>
            <a:t>Bourdieu</a:t>
          </a:r>
          <a:r>
            <a:rPr lang="pt-BR" sz="1300" kern="1200" dirty="0"/>
            <a:t>; </a:t>
          </a:r>
          <a:r>
            <a:rPr lang="pt-BR" sz="1300" kern="1200" dirty="0" err="1"/>
            <a:t>Passeron</a:t>
          </a:r>
          <a:r>
            <a:rPr lang="pt-BR" sz="1300" kern="1200" dirty="0"/>
            <a:t>; </a:t>
          </a:r>
          <a:r>
            <a:rPr lang="pt-BR" sz="1300" kern="1200" dirty="0" err="1"/>
            <a:t>Baudelot</a:t>
          </a:r>
          <a:r>
            <a:rPr lang="pt-BR" sz="1300" kern="1200" dirty="0"/>
            <a:t> e </a:t>
          </a:r>
          <a:r>
            <a:rPr lang="pt-BR" sz="1300" kern="1200" dirty="0" err="1"/>
            <a:t>Establet</a:t>
          </a:r>
          <a:r>
            <a:rPr lang="pt-BR" sz="1300" kern="1200" dirty="0"/>
            <a:t>)</a:t>
          </a:r>
        </a:p>
      </dsp:txBody>
      <dsp:txXfrm>
        <a:off x="6338402" y="4108723"/>
        <a:ext cx="2522424" cy="1017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AB583-3371-4BAD-9E33-C23196466F57}">
      <dsp:nvSpPr>
        <dsp:cNvPr id="0" name=""/>
        <dsp:cNvSpPr/>
      </dsp:nvSpPr>
      <dsp:spPr>
        <a:xfrm>
          <a:off x="0" y="3191832"/>
          <a:ext cx="10018712" cy="1047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Materialidade da Ideologia e Reprodução de Processos Culturais </a:t>
          </a:r>
        </a:p>
      </dsp:txBody>
      <dsp:txXfrm>
        <a:off x="0" y="3191832"/>
        <a:ext cx="10018712" cy="565720"/>
      </dsp:txXfrm>
    </dsp:sp>
    <dsp:sp modelId="{B061B572-9F60-467B-9F79-54E8C8C14512}">
      <dsp:nvSpPr>
        <dsp:cNvPr id="0" name=""/>
        <dsp:cNvSpPr/>
      </dsp:nvSpPr>
      <dsp:spPr>
        <a:xfrm>
          <a:off x="0" y="3736600"/>
          <a:ext cx="5009356" cy="481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Sistema escolar atua para garantir a diferenciação </a:t>
          </a:r>
          <a:r>
            <a:rPr lang="pt-BR" sz="1800" kern="1200" dirty="0" err="1"/>
            <a:t>Baudelot</a:t>
          </a:r>
          <a:r>
            <a:rPr lang="pt-BR" sz="1800" kern="1200" dirty="0"/>
            <a:t> e </a:t>
          </a:r>
          <a:r>
            <a:rPr lang="pt-BR" sz="1800" kern="1200" dirty="0" err="1"/>
            <a:t>Establet</a:t>
          </a:r>
          <a:r>
            <a:rPr lang="pt-BR" sz="1800" kern="1200" dirty="0"/>
            <a:t> (1971</a:t>
          </a:r>
          <a:r>
            <a:rPr lang="pt-BR" sz="2400" kern="1200" dirty="0"/>
            <a:t>)</a:t>
          </a:r>
        </a:p>
      </dsp:txBody>
      <dsp:txXfrm>
        <a:off x="0" y="3736600"/>
        <a:ext cx="5009356" cy="481910"/>
      </dsp:txXfrm>
    </dsp:sp>
    <dsp:sp modelId="{D389880C-1226-4261-8DEB-7575B120F723}">
      <dsp:nvSpPr>
        <dsp:cNvPr id="0" name=""/>
        <dsp:cNvSpPr/>
      </dsp:nvSpPr>
      <dsp:spPr>
        <a:xfrm>
          <a:off x="5009356" y="3736600"/>
          <a:ext cx="5009356" cy="481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Violência Simbólica, Capital Cultural, </a:t>
          </a:r>
          <a:r>
            <a:rPr lang="pt-BR" sz="2000" kern="1200" dirty="0" err="1"/>
            <a:t>Habitus</a:t>
          </a:r>
          <a:r>
            <a:rPr lang="pt-BR" sz="2000" kern="1200" dirty="0"/>
            <a:t> (</a:t>
          </a:r>
          <a:r>
            <a:rPr lang="pt-BR" sz="2000" kern="1200" dirty="0" err="1"/>
            <a:t>Bourdieu</a:t>
          </a:r>
          <a:r>
            <a:rPr lang="pt-BR" sz="2000" kern="1200" dirty="0"/>
            <a:t> e </a:t>
          </a:r>
          <a:r>
            <a:rPr lang="pt-BR" sz="2000" kern="1200" dirty="0" err="1"/>
            <a:t>Passeron</a:t>
          </a:r>
          <a:r>
            <a:rPr lang="pt-BR" sz="2000" kern="1200" dirty="0"/>
            <a:t>, 1970)</a:t>
          </a:r>
        </a:p>
      </dsp:txBody>
      <dsp:txXfrm>
        <a:off x="5009356" y="3736600"/>
        <a:ext cx="5009356" cy="481910"/>
      </dsp:txXfrm>
    </dsp:sp>
    <dsp:sp modelId="{3D6B9C42-9189-4ECB-834E-ADFAE5FE7A6A}">
      <dsp:nvSpPr>
        <dsp:cNvPr id="0" name=""/>
        <dsp:cNvSpPr/>
      </dsp:nvSpPr>
      <dsp:spPr>
        <a:xfrm rot="10800000">
          <a:off x="0" y="1596291"/>
          <a:ext cx="10018712" cy="161125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Currículo: Reprodução  da Estrutura de Classes</a:t>
          </a:r>
        </a:p>
      </dsp:txBody>
      <dsp:txXfrm rot="-10800000">
        <a:off x="0" y="1596291"/>
        <a:ext cx="10018712" cy="565550"/>
      </dsp:txXfrm>
    </dsp:sp>
    <dsp:sp modelId="{AAE815F0-450F-4917-ADA2-D918734D540B}">
      <dsp:nvSpPr>
        <dsp:cNvPr id="0" name=""/>
        <dsp:cNvSpPr/>
      </dsp:nvSpPr>
      <dsp:spPr>
        <a:xfrm>
          <a:off x="0" y="2161842"/>
          <a:ext cx="5009356" cy="481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Mistificação Ideológica (Althusser, 1971, Aparelhos Ideológicos do Estado)</a:t>
          </a:r>
        </a:p>
      </dsp:txBody>
      <dsp:txXfrm>
        <a:off x="0" y="2161842"/>
        <a:ext cx="5009356" cy="481765"/>
      </dsp:txXfrm>
    </dsp:sp>
    <dsp:sp modelId="{608DBFE4-B90B-477A-BA88-AB923B5668AB}">
      <dsp:nvSpPr>
        <dsp:cNvPr id="0" name=""/>
        <dsp:cNvSpPr/>
      </dsp:nvSpPr>
      <dsp:spPr>
        <a:xfrm>
          <a:off x="5009356" y="2161842"/>
          <a:ext cx="5009356" cy="481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Correspondência  da Base econômica com a superestrutura</a:t>
          </a:r>
        </a:p>
      </dsp:txBody>
      <dsp:txXfrm>
        <a:off x="5009356" y="2161842"/>
        <a:ext cx="5009356" cy="481765"/>
      </dsp:txXfrm>
    </dsp:sp>
    <dsp:sp modelId="{B5EF3149-3FAA-429D-90EF-22755DDD9528}">
      <dsp:nvSpPr>
        <dsp:cNvPr id="0" name=""/>
        <dsp:cNvSpPr/>
      </dsp:nvSpPr>
      <dsp:spPr>
        <a:xfrm rot="10800000">
          <a:off x="0" y="749"/>
          <a:ext cx="10018712" cy="161125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Currículo: Hegemonia, Ideologia e Poder</a:t>
          </a:r>
        </a:p>
      </dsp:txBody>
      <dsp:txXfrm rot="-10800000">
        <a:off x="0" y="749"/>
        <a:ext cx="10018712" cy="565550"/>
      </dsp:txXfrm>
    </dsp:sp>
    <dsp:sp modelId="{1FBA294E-1428-45F5-964D-D6955BF3FF7A}">
      <dsp:nvSpPr>
        <dsp:cNvPr id="0" name=""/>
        <dsp:cNvSpPr/>
      </dsp:nvSpPr>
      <dsp:spPr>
        <a:xfrm>
          <a:off x="0" y="566300"/>
          <a:ext cx="5009356" cy="481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Escola e Currículo: Aparatos do Controle Social</a:t>
          </a:r>
        </a:p>
      </dsp:txBody>
      <dsp:txXfrm>
        <a:off x="0" y="566300"/>
        <a:ext cx="5009356" cy="481765"/>
      </dsp:txXfrm>
    </dsp:sp>
    <dsp:sp modelId="{404AA19A-C582-4F28-9A8D-0D6DF9C41286}">
      <dsp:nvSpPr>
        <dsp:cNvPr id="0" name=""/>
        <dsp:cNvSpPr/>
      </dsp:nvSpPr>
      <dsp:spPr>
        <a:xfrm>
          <a:off x="5009356" y="566300"/>
          <a:ext cx="5009356" cy="481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Teorias Crítico-Reprodutivistas</a:t>
          </a:r>
        </a:p>
      </dsp:txBody>
      <dsp:txXfrm>
        <a:off x="5009356" y="566300"/>
        <a:ext cx="5009356" cy="4817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9D4AA-5596-4782-B2FB-B5F1F4707A08}">
      <dsp:nvSpPr>
        <dsp:cNvPr id="0" name=""/>
        <dsp:cNvSpPr/>
      </dsp:nvSpPr>
      <dsp:spPr>
        <a:xfrm>
          <a:off x="3529147" y="104607"/>
          <a:ext cx="5267961" cy="29737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1" kern="1200" dirty="0"/>
            <a:t>Racionalidade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1" kern="1200" dirty="0"/>
            <a:t>Domínio  da natureza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1" kern="1200" dirty="0"/>
            <a:t>Negação do pensamento dominante (fé X razão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1" kern="1200" dirty="0"/>
            <a:t>Currículo Fragmentado</a:t>
          </a:r>
        </a:p>
      </dsp:txBody>
      <dsp:txXfrm>
        <a:off x="3529147" y="476320"/>
        <a:ext cx="4152822" cy="2230279"/>
      </dsp:txXfrm>
    </dsp:sp>
    <dsp:sp modelId="{49D943B4-3A8B-4E8E-82CB-29BD8BBE782E}">
      <dsp:nvSpPr>
        <dsp:cNvPr id="0" name=""/>
        <dsp:cNvSpPr/>
      </dsp:nvSpPr>
      <dsp:spPr>
        <a:xfrm>
          <a:off x="8586" y="375708"/>
          <a:ext cx="3511974" cy="2222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1" kern="1200" dirty="0"/>
            <a:t>Paradigma Moderno de Ciência </a:t>
          </a:r>
        </a:p>
      </dsp:txBody>
      <dsp:txXfrm>
        <a:off x="117080" y="484202"/>
        <a:ext cx="3294986" cy="2005512"/>
      </dsp:txXfrm>
    </dsp:sp>
    <dsp:sp modelId="{2E31DD48-89A1-40DD-9ABC-FF255E08349E}">
      <dsp:nvSpPr>
        <dsp:cNvPr id="0" name=""/>
        <dsp:cNvSpPr/>
      </dsp:nvSpPr>
      <dsp:spPr>
        <a:xfrm>
          <a:off x="3518843" y="3196061"/>
          <a:ext cx="5278265" cy="22225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kern="1200" dirty="0"/>
            <a:t>Desafia a estrutura hierárquica do conhecimento e do poder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kern="1200" dirty="0"/>
            <a:t>Pensamento pós-moderno </a:t>
          </a:r>
        </a:p>
      </dsp:txBody>
      <dsp:txXfrm>
        <a:off x="3518843" y="3473874"/>
        <a:ext cx="4444828" cy="1666875"/>
      </dsp:txXfrm>
    </dsp:sp>
    <dsp:sp modelId="{C056E19C-CD17-46F5-A26E-7E7AF7CB2167}">
      <dsp:nvSpPr>
        <dsp:cNvPr id="0" name=""/>
        <dsp:cNvSpPr/>
      </dsp:nvSpPr>
      <dsp:spPr>
        <a:xfrm>
          <a:off x="0" y="3196061"/>
          <a:ext cx="3518843" cy="2222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1" kern="1200" dirty="0"/>
            <a:t>Paradigma Emergente </a:t>
          </a:r>
        </a:p>
      </dsp:txBody>
      <dsp:txXfrm>
        <a:off x="108494" y="3304555"/>
        <a:ext cx="3301855" cy="20055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F2E87-12BF-48BB-A35C-17CF2EACF6D8}">
      <dsp:nvSpPr>
        <dsp:cNvPr id="0" name=""/>
        <dsp:cNvSpPr/>
      </dsp:nvSpPr>
      <dsp:spPr>
        <a:xfrm>
          <a:off x="1166240" y="834"/>
          <a:ext cx="2401947" cy="1441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Projeto de Educação: O texto curricular- Currículo oficial</a:t>
          </a:r>
        </a:p>
      </dsp:txBody>
      <dsp:txXfrm>
        <a:off x="1166240" y="834"/>
        <a:ext cx="2401947" cy="1441168"/>
      </dsp:txXfrm>
    </dsp:sp>
    <dsp:sp modelId="{87CED610-32B7-4F61-9FC4-72D856C890FD}">
      <dsp:nvSpPr>
        <dsp:cNvPr id="0" name=""/>
        <dsp:cNvSpPr/>
      </dsp:nvSpPr>
      <dsp:spPr>
        <a:xfrm>
          <a:off x="3808382" y="834"/>
          <a:ext cx="2401947" cy="1441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Currículo interpretado pelos professores, materiais</a:t>
          </a:r>
        </a:p>
      </dsp:txBody>
      <dsp:txXfrm>
        <a:off x="3808382" y="834"/>
        <a:ext cx="2401947" cy="1441168"/>
      </dsp:txXfrm>
    </dsp:sp>
    <dsp:sp modelId="{4F9F92CE-9731-4FA5-9404-6CD5D01186E1}">
      <dsp:nvSpPr>
        <dsp:cNvPr id="0" name=""/>
        <dsp:cNvSpPr/>
      </dsp:nvSpPr>
      <dsp:spPr>
        <a:xfrm>
          <a:off x="6450524" y="834"/>
          <a:ext cx="2401947" cy="1441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Currículo realizado em práticas, com sujeitos concretos ,  inseridos em contextos</a:t>
          </a:r>
        </a:p>
      </dsp:txBody>
      <dsp:txXfrm>
        <a:off x="6450524" y="834"/>
        <a:ext cx="2401947" cy="1441168"/>
      </dsp:txXfrm>
    </dsp:sp>
    <dsp:sp modelId="{9B56D170-605D-4EA8-9586-46E43287936E}">
      <dsp:nvSpPr>
        <dsp:cNvPr id="0" name=""/>
        <dsp:cNvSpPr/>
      </dsp:nvSpPr>
      <dsp:spPr>
        <a:xfrm>
          <a:off x="2487311" y="1682197"/>
          <a:ext cx="2401947" cy="1441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Efeitos educacionais reis (plano subjetivo dos estudantes)</a:t>
          </a:r>
        </a:p>
      </dsp:txBody>
      <dsp:txXfrm>
        <a:off x="2487311" y="1682197"/>
        <a:ext cx="2401947" cy="1441168"/>
      </dsp:txXfrm>
    </dsp:sp>
    <dsp:sp modelId="{1D167771-EA9A-407E-9A94-0C664EA18616}">
      <dsp:nvSpPr>
        <dsp:cNvPr id="0" name=""/>
        <dsp:cNvSpPr/>
      </dsp:nvSpPr>
      <dsp:spPr>
        <a:xfrm>
          <a:off x="5129453" y="1682197"/>
          <a:ext cx="2401947" cy="1441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Efeitos comprováveis e comprovados (Currículo avaliado)</a:t>
          </a:r>
        </a:p>
      </dsp:txBody>
      <dsp:txXfrm>
        <a:off x="5129453" y="1682197"/>
        <a:ext cx="2401947" cy="14411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95BBD-A22B-4A66-B8C4-1C31FE7BB6B2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Instituição/gestão/participação da comunidade</a:t>
          </a:r>
          <a:endParaRPr lang="pt-BR" sz="2400" kern="1200" dirty="0"/>
        </a:p>
      </dsp:txBody>
      <dsp:txXfrm>
        <a:off x="1221978" y="2645"/>
        <a:ext cx="2706687" cy="1624012"/>
      </dsp:txXfrm>
    </dsp:sp>
    <dsp:sp modelId="{F948DE52-666E-4DA1-8B3A-6B1AE08F53CF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Princípios epistemológicos: contextualização social e política</a:t>
          </a:r>
        </a:p>
      </dsp:txBody>
      <dsp:txXfrm>
        <a:off x="4199334" y="2645"/>
        <a:ext cx="2706687" cy="1624012"/>
      </dsp:txXfrm>
    </dsp:sp>
    <dsp:sp modelId="{37AC9688-F0EC-466E-B636-4C6767B943B0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Objetivos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 Espaço e tempo</a:t>
          </a:r>
        </a:p>
      </dsp:txBody>
      <dsp:txXfrm>
        <a:off x="1221978" y="1897327"/>
        <a:ext cx="2706687" cy="1624012"/>
      </dsp:txXfrm>
    </dsp:sp>
    <dsp:sp modelId="{EB2E30F4-4C5C-4974-9FD5-101DB9DF9F4C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Professor Estudante</a:t>
          </a:r>
          <a:endParaRPr lang="pt-BR" sz="3200" kern="1200" dirty="0"/>
        </a:p>
      </dsp:txBody>
      <dsp:txXfrm>
        <a:off x="4199334" y="1897327"/>
        <a:ext cx="2706687" cy="1624012"/>
      </dsp:txXfrm>
    </dsp:sp>
    <dsp:sp modelId="{6955D1C9-671B-4A33-995F-345B89CC88F3}">
      <dsp:nvSpPr>
        <dsp:cNvPr id="0" name=""/>
        <dsp:cNvSpPr/>
      </dsp:nvSpPr>
      <dsp:spPr>
        <a:xfrm>
          <a:off x="1221978" y="3739764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Ensino-Aprendizagem</a:t>
          </a:r>
          <a:endParaRPr lang="pt-BR" sz="2800" kern="1200" dirty="0"/>
        </a:p>
      </dsp:txBody>
      <dsp:txXfrm>
        <a:off x="1221978" y="3739764"/>
        <a:ext cx="2706687" cy="1624012"/>
      </dsp:txXfrm>
    </dsp:sp>
    <dsp:sp modelId="{CAFAADC6-0FAB-42D3-8357-195684E09F22}">
      <dsp:nvSpPr>
        <dsp:cNvPr id="0" name=""/>
        <dsp:cNvSpPr/>
      </dsp:nvSpPr>
      <dsp:spPr>
        <a:xfrm>
          <a:off x="4120948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Avaliação</a:t>
          </a:r>
        </a:p>
      </dsp:txBody>
      <dsp:txXfrm>
        <a:off x="4120948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1AA7C-8C18-46DD-B83A-2D915531BDF6}" type="datetimeFigureOut">
              <a:rPr lang="pt-BR" smtClean="0"/>
              <a:t>19/04/2018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23EEF-6ED8-442C-AEFD-EFADD0D4C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21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1B21041-623E-44B0-B903-0E2EAF331758}" type="slidenum">
              <a:rPr lang="pt-BR" altLang="pt-BR" smtClean="0"/>
              <a:pPr>
                <a:spcBef>
                  <a:spcPct val="0"/>
                </a:spcBef>
              </a:pPr>
              <a:t>29</a:t>
            </a:fld>
            <a:endParaRPr lang="pt-BR" altLang="pt-B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541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2FA44-7B6D-4218-81A6-04B033C3CA5B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8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A132EAE-0CBB-42D7-B554-1C791146F01C}" type="slidenum">
              <a:rPr lang="pt-BR" altLang="pt-BR" smtClean="0"/>
              <a:pPr>
                <a:spcBef>
                  <a:spcPct val="0"/>
                </a:spcBef>
              </a:pPr>
              <a:t>33</a:t>
            </a:fld>
            <a:endParaRPr lang="pt-BR" altLang="pt-B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940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9D34286-8792-497D-996B-F7725C134835}" type="slidenum">
              <a:rPr lang="pt-BR" altLang="pt-BR" smtClean="0"/>
              <a:pPr>
                <a:spcBef>
                  <a:spcPct val="0"/>
                </a:spcBef>
              </a:pPr>
              <a:t>34</a:t>
            </a:fld>
            <a:endParaRPr lang="pt-BR" altLang="pt-B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6382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19E5DFA-4CC6-48CE-BDE8-86F6E035C9C0}" type="slidenum">
              <a:rPr lang="pt-BR" altLang="pt-BR" smtClean="0"/>
              <a:pPr>
                <a:spcBef>
                  <a:spcPct val="0"/>
                </a:spcBef>
              </a:pPr>
              <a:t>35</a:t>
            </a:fld>
            <a:endParaRPr lang="pt-BR" altLang="pt-B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586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1757B76-2F27-4A71-9446-734038D2B783}" type="slidenum">
              <a:rPr lang="pt-BR" altLang="pt-BR" smtClean="0"/>
              <a:pPr>
                <a:spcBef>
                  <a:spcPct val="0"/>
                </a:spcBef>
              </a:pPr>
              <a:t>36</a:t>
            </a:fld>
            <a:endParaRPr lang="pt-BR" alt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8455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790DFC0-77A7-4542-9166-F4815B66F61D}" type="slidenum">
              <a:rPr lang="pt-BR" altLang="pt-BR" smtClean="0"/>
              <a:pPr>
                <a:spcBef>
                  <a:spcPct val="0"/>
                </a:spcBef>
              </a:pPr>
              <a:t>37</a:t>
            </a:fld>
            <a:endParaRPr lang="pt-BR" altLang="pt-B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3583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D2AF14D-92C2-4D97-B87F-1870578A5E13}" type="slidenum">
              <a:rPr lang="pt-BR" altLang="pt-BR" smtClean="0"/>
              <a:pPr>
                <a:spcBef>
                  <a:spcPct val="0"/>
                </a:spcBef>
              </a:pPr>
              <a:t>38</a:t>
            </a:fld>
            <a:endParaRPr lang="pt-BR" altLang="pt-B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725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dirty="0"/>
          </a:p>
        </p:txBody>
      </p:sp>
      <p:sp>
        <p:nvSpPr>
          <p:cNvPr id="1566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A7A7-BC5C-4A20-A283-6844995A400A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pt-PT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9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1" y="613954"/>
            <a:ext cx="8574622" cy="338231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Fundamentos do Currículo para a Educação Superior.</a:t>
            </a:r>
            <a:br>
              <a:rPr lang="pt-BR" dirty="0"/>
            </a:br>
            <a:r>
              <a:rPr lang="pt-BR" sz="6600" b="1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64833" y="3996267"/>
            <a:ext cx="6987645" cy="207090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BR" sz="3200" b="1" dirty="0"/>
              <a:t>Profa. Noeli Prestes Padilha Rivas – FFCLRP/USP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BR" sz="3200" b="1" dirty="0"/>
              <a:t>noerivas@ffclrp.usp.br</a:t>
            </a:r>
          </a:p>
        </p:txBody>
      </p:sp>
    </p:spTree>
    <p:extLst>
      <p:ext uri="{BB962C8B-B14F-4D97-AF65-F5344CB8AC3E}">
        <p14:creationId xmlns:p14="http://schemas.microsoft.com/office/powerpoint/2010/main" val="120608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469571"/>
          </a:xfrm>
        </p:spPr>
        <p:txBody>
          <a:bodyPr/>
          <a:lstStyle/>
          <a:p>
            <a:r>
              <a:rPr lang="pt-BR" b="1" dirty="0"/>
              <a:t>PARADIGMA CURRÍCULAR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946367"/>
            <a:ext cx="10018713" cy="46373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/>
              <a:t>É  uma </a:t>
            </a:r>
            <a:r>
              <a:rPr lang="pt-BR" sz="2800" b="1" dirty="0">
                <a:solidFill>
                  <a:srgbClr val="FF0000"/>
                </a:solidFill>
              </a:rPr>
              <a:t>teoria estruturada </a:t>
            </a:r>
            <a:r>
              <a:rPr lang="pt-BR" sz="2800" dirty="0"/>
              <a:t>para uma ação educativa envolvendo uma visão de homem, uma concepção de educação, de história e sociedade.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/>
              <a:t>É uma </a:t>
            </a:r>
            <a:r>
              <a:rPr lang="pt-BR" sz="2800" b="1" dirty="0">
                <a:solidFill>
                  <a:srgbClr val="FF0000"/>
                </a:solidFill>
              </a:rPr>
              <a:t>estrutura de modelos e crenças educacionais delineando os princípios norteadores do trabalho</a:t>
            </a:r>
            <a:r>
              <a:rPr lang="pt-BR" sz="2800" dirty="0"/>
              <a:t>, sendo considerado também um conjunto de pressupostos epistemológicos que influenciam a ação educacional. (Pacheco, 2013)</a:t>
            </a:r>
          </a:p>
        </p:txBody>
      </p:sp>
    </p:spTree>
    <p:extLst>
      <p:ext uri="{BB962C8B-B14F-4D97-AF65-F5344CB8AC3E}">
        <p14:creationId xmlns:p14="http://schemas.microsoft.com/office/powerpoint/2010/main" val="348614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469571"/>
          </a:xfrm>
        </p:spPr>
        <p:txBody>
          <a:bodyPr/>
          <a:lstStyle/>
          <a:p>
            <a:r>
              <a:rPr lang="pt-BR" b="1" dirty="0"/>
              <a:t>CONCEPÇÃO  DE CURRÍCULO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946367"/>
            <a:ext cx="10018713" cy="46373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/>
              <a:t>É o </a:t>
            </a:r>
            <a:r>
              <a:rPr lang="pt-BR" sz="2800" b="1" dirty="0">
                <a:solidFill>
                  <a:srgbClr val="FF0000"/>
                </a:solidFill>
              </a:rPr>
              <a:t>conjunto de conhecimentos, habilidades, atitudes </a:t>
            </a:r>
            <a:r>
              <a:rPr lang="pt-BR" sz="2800" dirty="0"/>
              <a:t>consideradas importantes para o desenvolvimento de um grupo, num determinado </a:t>
            </a:r>
            <a:r>
              <a:rPr lang="pt-BR" sz="2800" b="1" dirty="0">
                <a:solidFill>
                  <a:srgbClr val="FF0000"/>
                </a:solidFill>
              </a:rPr>
              <a:t>tempo e espaço</a:t>
            </a:r>
            <a:r>
              <a:rPr lang="pt-BR" sz="2800" dirty="0"/>
              <a:t>. </a:t>
            </a:r>
          </a:p>
          <a:p>
            <a:r>
              <a:rPr lang="pt-BR" sz="2800" dirty="0"/>
              <a:t>O currículo é um </a:t>
            </a:r>
            <a:r>
              <a:rPr lang="pt-BR" sz="2800" b="1" dirty="0">
                <a:solidFill>
                  <a:srgbClr val="FF0000"/>
                </a:solidFill>
              </a:rPr>
              <a:t>espaço tencionado </a:t>
            </a:r>
            <a:r>
              <a:rPr lang="pt-BR" sz="2800" dirty="0"/>
              <a:t>de forças culturais e políticas, não está pronto e posto para ser cumprido, </a:t>
            </a:r>
            <a:r>
              <a:rPr lang="pt-BR" sz="2800" b="1" dirty="0">
                <a:solidFill>
                  <a:srgbClr val="FF0000"/>
                </a:solidFill>
              </a:rPr>
              <a:t>ele é construído </a:t>
            </a:r>
            <a:r>
              <a:rPr lang="pt-BR" sz="2800" dirty="0"/>
              <a:t>na medida em que os sujeitos se envolvem , se entrelaçam e se comprometem na construção dos conhecimentos necessários para a sobrevivência do grupo social. (Silva, 1995, 2001) </a:t>
            </a:r>
          </a:p>
        </p:txBody>
      </p:sp>
    </p:spTree>
    <p:extLst>
      <p:ext uri="{BB962C8B-B14F-4D97-AF65-F5344CB8AC3E}">
        <p14:creationId xmlns:p14="http://schemas.microsoft.com/office/powerpoint/2010/main" val="28127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3105343" y="332656"/>
            <a:ext cx="6589712" cy="1281112"/>
          </a:xfrm>
        </p:spPr>
        <p:txBody>
          <a:bodyPr/>
          <a:lstStyle/>
          <a:p>
            <a:pPr eaLnBrk="1" hangingPunct="1"/>
            <a:r>
              <a:rPr lang="pt-BR" b="1" dirty="0"/>
              <a:t>Concepção de Currículo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2566988" y="1773238"/>
            <a:ext cx="7131050" cy="446405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pt-BR" sz="2800" dirty="0"/>
              <a:t>“O currículo não é um conceito, mas uma </a:t>
            </a:r>
            <a:r>
              <a:rPr lang="pt-BR" sz="2800" b="1" dirty="0">
                <a:solidFill>
                  <a:srgbClr val="FF0000"/>
                </a:solidFill>
              </a:rPr>
              <a:t>construção cultural</a:t>
            </a:r>
            <a:r>
              <a:rPr lang="pt-BR" sz="2800" dirty="0"/>
              <a:t>. Isto é, não se trata de um conceito abstrato, mas que tenha algum tipo de existência fora e previamente à experiência humana. É, antes,  um </a:t>
            </a:r>
            <a:r>
              <a:rPr lang="pt-BR" sz="2800" b="1" dirty="0">
                <a:solidFill>
                  <a:srgbClr val="FF0000"/>
                </a:solidFill>
              </a:rPr>
              <a:t>modo de organizar uma série de práticas educativas</a:t>
            </a:r>
            <a:r>
              <a:rPr lang="pt-BR" sz="2800" dirty="0"/>
              <a:t>.” (</a:t>
            </a:r>
            <a:r>
              <a:rPr lang="pt-BR" sz="2800" dirty="0" err="1"/>
              <a:t>Grundy</a:t>
            </a:r>
            <a:r>
              <a:rPr lang="pt-BR" sz="2800" dirty="0"/>
              <a:t>, 1987 in </a:t>
            </a:r>
            <a:r>
              <a:rPr lang="pt-BR" sz="2800" dirty="0" err="1"/>
              <a:t>Gimeno</a:t>
            </a:r>
            <a:r>
              <a:rPr lang="pt-BR" sz="2800" dirty="0"/>
              <a:t> Sacristán,1998, p.130 ).</a:t>
            </a:r>
          </a:p>
          <a:p>
            <a:pPr eaLnBrk="1" hangingPunct="1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5661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31789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Concepção de Currículo como processo e práxis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1484313" y="2308225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952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3920" y="340775"/>
            <a:ext cx="8796901" cy="59394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Currículo e Didática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5267" y="1352283"/>
            <a:ext cx="9220715" cy="4932608"/>
          </a:xfrm>
        </p:spPr>
        <p:txBody>
          <a:bodyPr>
            <a:noAutofit/>
          </a:bodyPr>
          <a:lstStyle/>
          <a:p>
            <a:r>
              <a:rPr lang="pt-BR" sz="3200" dirty="0"/>
              <a:t>Roldão (2014)- </a:t>
            </a:r>
            <a:r>
              <a:rPr lang="pt-BR" sz="3200" b="1" dirty="0">
                <a:solidFill>
                  <a:srgbClr val="FF0000"/>
                </a:solidFill>
              </a:rPr>
              <a:t>Currículo</a:t>
            </a:r>
            <a:r>
              <a:rPr lang="pt-BR" sz="3200" dirty="0"/>
              <a:t>: </a:t>
            </a:r>
            <a:r>
              <a:rPr lang="pt-BR" sz="3200" b="1" dirty="0">
                <a:solidFill>
                  <a:srgbClr val="FF0000"/>
                </a:solidFill>
              </a:rPr>
              <a:t>Corpus de aprendizagens </a:t>
            </a:r>
            <a:r>
              <a:rPr lang="pt-BR" sz="3200" dirty="0"/>
              <a:t>socialmente percecionadas como necessárias, no tempo e no contexto atuais, aos cidadãos, destinatários da educação escolar. </a:t>
            </a:r>
          </a:p>
          <a:p>
            <a:r>
              <a:rPr lang="pt-BR" sz="3200" b="1" dirty="0">
                <a:solidFill>
                  <a:srgbClr val="FF0000"/>
                </a:solidFill>
              </a:rPr>
              <a:t>Didática</a:t>
            </a:r>
            <a:r>
              <a:rPr lang="pt-BR" sz="3200" dirty="0"/>
              <a:t>: </a:t>
            </a:r>
            <a:r>
              <a:rPr lang="pt-BR" sz="3200" b="1" dirty="0">
                <a:solidFill>
                  <a:srgbClr val="FF0000"/>
                </a:solidFill>
              </a:rPr>
              <a:t>Corpus de saberes específicos relativos ao como ensinar</a:t>
            </a:r>
            <a:r>
              <a:rPr lang="pt-BR" sz="3200" dirty="0"/>
              <a:t>, situados na confluência das suas finalidades curriculares e da especificidade da iniciação científica- didáticas a cada campo de saber.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229125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C736F-CEB2-473E-8E73-9BC03AF29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73269"/>
            <a:ext cx="10350337" cy="956441"/>
          </a:xfrm>
        </p:spPr>
        <p:txBody>
          <a:bodyPr>
            <a:normAutofit/>
          </a:bodyPr>
          <a:lstStyle/>
          <a:p>
            <a:r>
              <a:rPr lang="pt-BR" dirty="0"/>
              <a:t>Michael Young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70252A-88B8-4BDA-9373-DBEB776D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145" y="1471449"/>
            <a:ext cx="10520855" cy="5386552"/>
          </a:xfrm>
        </p:spPr>
        <p:txBody>
          <a:bodyPr>
            <a:noAutofit/>
          </a:bodyPr>
          <a:lstStyle/>
          <a:p>
            <a:r>
              <a:rPr lang="pt-BR" sz="3200" dirty="0"/>
              <a:t>As escolas devem perguntar: “Este currículo é um meio para que os alunos possam adquirir conhecimento poderoso?”. Para crianças de lares desfavorecidos, a participação ativa na escola pode ser a única oportunidade de adquirirem </a:t>
            </a:r>
            <a:r>
              <a:rPr lang="pt-BR" sz="3200" b="1" dirty="0">
                <a:solidFill>
                  <a:srgbClr val="FF0000"/>
                </a:solidFill>
              </a:rPr>
              <a:t>conhecimento poderoso e serem capazes de caminhar, ao menos intelectualmente</a:t>
            </a:r>
            <a:r>
              <a:rPr lang="pt-BR" sz="3200" dirty="0"/>
              <a:t>, para além de suas circunstâncias locais e particulares. Não há nenhuma utilidade para os alunos em se construir um currículo em torno da sua experiência, para que este currículo possa ser validado e, como resultado, deixá-los sempre na mesma condição”</a:t>
            </a:r>
            <a:r>
              <a:rPr lang="pt-BR" sz="2400" dirty="0"/>
              <a:t>. (YOUNG, 2007, p. 1297)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68903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C736F-CEB2-473E-8E73-9BC03AF29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73269"/>
            <a:ext cx="10350337" cy="956441"/>
          </a:xfrm>
        </p:spPr>
        <p:txBody>
          <a:bodyPr>
            <a:normAutofit/>
          </a:bodyPr>
          <a:lstStyle/>
          <a:p>
            <a:r>
              <a:rPr lang="pt-BR" dirty="0"/>
              <a:t>José Augusto Pacheco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70252A-88B8-4BDA-9373-DBEB776D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145" y="1334814"/>
            <a:ext cx="10520855" cy="5523187"/>
          </a:xfrm>
        </p:spPr>
        <p:txBody>
          <a:bodyPr>
            <a:noAutofit/>
          </a:bodyPr>
          <a:lstStyle/>
          <a:p>
            <a:r>
              <a:rPr lang="pt-BR" sz="3200" dirty="0"/>
              <a:t>Relação entre </a:t>
            </a:r>
            <a:r>
              <a:rPr lang="pt-BR" sz="3200" b="1" dirty="0">
                <a:solidFill>
                  <a:srgbClr val="FF0000"/>
                </a:solidFill>
              </a:rPr>
              <a:t>conhecimento e currículo</a:t>
            </a:r>
            <a:r>
              <a:rPr lang="pt-BR" sz="3200" dirty="0"/>
              <a:t>.</a:t>
            </a:r>
          </a:p>
          <a:p>
            <a:r>
              <a:rPr lang="pt-BR" sz="3200" dirty="0"/>
              <a:t>O modo como uma sociedade </a:t>
            </a:r>
            <a:r>
              <a:rPr lang="pt-BR" sz="3200" b="1" dirty="0">
                <a:solidFill>
                  <a:srgbClr val="FF0000"/>
                </a:solidFill>
              </a:rPr>
              <a:t>seleciona, classifica, distribui, transmite e avalia o conhecimento </a:t>
            </a:r>
            <a:r>
              <a:rPr lang="pt-BR" sz="3200" dirty="0"/>
              <a:t>educacional que considera ser público, reflete, simultaneamente, a distribuição do poder e os princípios do controlo social. </a:t>
            </a:r>
          </a:p>
          <a:p>
            <a:r>
              <a:rPr lang="pt-BR" sz="3200" dirty="0"/>
              <a:t>O conhecimento deve ser assumido como produção social, histórica e temporalmente contextualizada, assim, a seleção, a organização e a transformação do conhecimento em conhecimento escolar são </a:t>
            </a:r>
            <a:r>
              <a:rPr lang="pt-BR" sz="3200" b="1" dirty="0">
                <a:solidFill>
                  <a:srgbClr val="FF0000"/>
                </a:solidFill>
              </a:rPr>
              <a:t>perspetivadas como um processo de transformação curricular e de transformação didática.</a:t>
            </a:r>
          </a:p>
        </p:txBody>
      </p:sp>
    </p:spTree>
    <p:extLst>
      <p:ext uri="{BB962C8B-B14F-4D97-AF65-F5344CB8AC3E}">
        <p14:creationId xmlns:p14="http://schemas.microsoft.com/office/powerpoint/2010/main" val="950696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3920" y="340775"/>
            <a:ext cx="8796901" cy="59394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Currículo Oculto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71039" y="1290320"/>
            <a:ext cx="9194943" cy="4994571"/>
          </a:xfrm>
        </p:spPr>
        <p:txBody>
          <a:bodyPr>
            <a:noAutofit/>
          </a:bodyPr>
          <a:lstStyle/>
          <a:p>
            <a:endParaRPr lang="pt-BR" sz="3200" dirty="0"/>
          </a:p>
          <a:p>
            <a:r>
              <a:rPr lang="pt-BR" sz="3200" dirty="0"/>
              <a:t>Silva (1992) explica o </a:t>
            </a:r>
            <a:r>
              <a:rPr lang="pt-BR" sz="3200" b="1" dirty="0">
                <a:solidFill>
                  <a:srgbClr val="FF0000"/>
                </a:solidFill>
              </a:rPr>
              <a:t>currículo oculto </a:t>
            </a:r>
            <a:r>
              <a:rPr lang="pt-BR" sz="3200" dirty="0"/>
              <a:t>como resultado de uma trama complexa que envolve os rituais e as práticas escolares, as relações hierárquicas desenvolvidas na escola e as características físicas do ambiente escolar. </a:t>
            </a:r>
          </a:p>
          <a:p>
            <a:r>
              <a:rPr lang="pt-BR" sz="3200" dirty="0"/>
              <a:t>As </a:t>
            </a:r>
            <a:r>
              <a:rPr lang="pt-BR" sz="3200" b="1" dirty="0">
                <a:solidFill>
                  <a:srgbClr val="FF0000"/>
                </a:solidFill>
              </a:rPr>
              <a:t>aprendizagens educacionais </a:t>
            </a:r>
            <a:r>
              <a:rPr lang="pt-BR" sz="3200" dirty="0"/>
              <a:t>resultantes do currículo oculto são a docilidade, a obediência, a competição e as normas e atitudes para funcionar adequadamente numa sociedade injusta e desigual.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4868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 flipH="1">
            <a:off x="9187544" y="1397726"/>
            <a:ext cx="30044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n w="3175" cmpd="sng">
                  <a:noFill/>
                </a:ln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Indicadores</a:t>
            </a:r>
            <a:br>
              <a:rPr lang="pt-BR" sz="3200" b="1" dirty="0">
                <a:ln w="3175" cmpd="sng">
                  <a:noFill/>
                </a:ln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</a:br>
            <a:r>
              <a:rPr lang="pt-BR" sz="3200" b="1" dirty="0">
                <a:ln w="3175" cmpd="sng">
                  <a:noFill/>
                </a:ln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de </a:t>
            </a:r>
            <a:r>
              <a:rPr lang="pt-BR" sz="3200" b="1" dirty="0">
                <a:ln w="3175" cmpd="sng">
                  <a:noFill/>
                </a:ln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projeto curricular de formação de profissionais </a:t>
            </a:r>
            <a:r>
              <a:rPr lang="pt-BR" sz="3200" b="1" dirty="0">
                <a:ln w="3175" cmpd="sng">
                  <a:noFill/>
                </a:ln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para a educação superior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731496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3467100" y="6135689"/>
            <a:ext cx="5716588" cy="365125"/>
          </a:xfrm>
        </p:spPr>
        <p:txBody>
          <a:bodyPr/>
          <a:lstStyle/>
          <a:p>
            <a:pPr algn="l">
              <a:defRPr/>
            </a:pPr>
            <a:fld id="{240C46F0-535D-4A84-9ABF-765E4CD8EE4D}" type="slidenum">
              <a:rPr lang="pt-BR" sz="900">
                <a:solidFill>
                  <a:schemeClr val="tx1">
                    <a:tint val="75000"/>
                  </a:schemeClr>
                </a:solidFill>
              </a:rPr>
              <a:pPr algn="l">
                <a:defRPr/>
              </a:pPr>
              <a:t>19</a:t>
            </a:fld>
            <a:endParaRPr lang="pt-BR" sz="9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7651" name="Espaço Reservado para Data 5"/>
          <p:cNvSpPr>
            <a:spLocks noGrp="1"/>
          </p:cNvSpPr>
          <p:nvPr>
            <p:ph type="dt" sz="quarter" idx="10"/>
          </p:nvPr>
        </p:nvSpPr>
        <p:spPr bwMode="gray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CC52DC-F89E-441C-B0BE-413968EF6243}" type="datetime1">
              <a:rPr lang="pt-BR" altLang="pt-BR" sz="2000">
                <a:solidFill>
                  <a:srgbClr val="FEFFFF"/>
                </a:solidFill>
                <a:latin typeface="Arial" panose="020B0604020202020204" pitchFamily="34" charset="0"/>
                <a:ea typeface="ＭＳ Ｐゴシック" panose="020B060007020508020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19/04/2018</a:t>
            </a:fld>
            <a:endParaRPr lang="pt-BR" altLang="pt-BR" sz="2000">
              <a:solidFill>
                <a:srgbClr val="FEFFFF"/>
              </a:solidFill>
              <a:latin typeface="Arial" panose="020B0604020202020204" pitchFamily="34" charset="0"/>
              <a:ea typeface="ＭＳ Ｐゴシック" panose="020B0600070205080204" charset="-128"/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Currículo como cultura da Universidade 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981200"/>
            <a:ext cx="8435975" cy="4400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800" b="1">
                <a:solidFill>
                  <a:schemeClr val="tx2"/>
                </a:solidFill>
              </a:rPr>
              <a:t>Conteúdos, códigos, saberes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b="1">
                <a:solidFill>
                  <a:schemeClr val="tx2"/>
                </a:solidFill>
              </a:rPr>
              <a:t>Currículo: Explícito e Oculto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b="1">
                <a:solidFill>
                  <a:schemeClr val="tx2"/>
                </a:solidFill>
              </a:rPr>
              <a:t>Concepções curriculares: opções políticas, concepções filosófica,  psicológica, epistemológica, valores sociais e modelos educativos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b="1">
                <a:solidFill>
                  <a:schemeClr val="tx2"/>
                </a:solidFill>
              </a:rPr>
              <a:t> Seleção Cultural: o que se seleciona? Como se organiza?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b="1">
                <a:solidFill>
                  <a:schemeClr val="tx2"/>
                </a:solidFill>
              </a:rPr>
              <a:t>Condições Institucionais: política curricular, estrutura do sistema educativo e organização curricular</a:t>
            </a:r>
            <a:endParaRPr lang="pt-BR" altLang="pt-BR" sz="2800"/>
          </a:p>
        </p:txBody>
      </p:sp>
    </p:spTree>
    <p:extLst>
      <p:ext uri="{BB962C8B-B14F-4D97-AF65-F5344CB8AC3E}">
        <p14:creationId xmlns:p14="http://schemas.microsoft.com/office/powerpoint/2010/main" val="423966906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sz="3200" dirty="0"/>
              <a:t>Concepções de Currículo</a:t>
            </a:r>
          </a:p>
          <a:p>
            <a:pPr>
              <a:buFont typeface="Wingdings" pitchFamily="2" charset="2"/>
              <a:buChar char="q"/>
            </a:pPr>
            <a:r>
              <a:rPr lang="pt-BR" sz="3200" dirty="0"/>
              <a:t>Paradigmas Curriculares</a:t>
            </a:r>
          </a:p>
          <a:p>
            <a:pPr>
              <a:buFont typeface="Wingdings" pitchFamily="2" charset="2"/>
              <a:buChar char="q"/>
            </a:pPr>
            <a:r>
              <a:rPr lang="pt-BR" sz="3200" dirty="0"/>
              <a:t>Os desafios do  Currículo para os Cursos de Graduação</a:t>
            </a:r>
          </a:p>
          <a:p>
            <a:pPr>
              <a:buFont typeface="Wingdings" pitchFamily="2" charset="2"/>
              <a:buChar char="q"/>
            </a:pPr>
            <a:r>
              <a:rPr lang="pt-BR" sz="3200" dirty="0"/>
              <a:t>Currículo, Projeto Pedagógico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b="1" dirty="0"/>
              <a:t>O CAMPO DO CURRÍCULO NA EDUCAÇÃO SUPERIOR</a:t>
            </a:r>
          </a:p>
        </p:txBody>
      </p:sp>
    </p:spTree>
    <p:extLst>
      <p:ext uri="{BB962C8B-B14F-4D97-AF65-F5344CB8AC3E}">
        <p14:creationId xmlns:p14="http://schemas.microsoft.com/office/powerpoint/2010/main" val="2709848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311" y="685801"/>
            <a:ext cx="10018713" cy="827690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/>
              <a:t>Flexibilização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310" y="1889761"/>
            <a:ext cx="10018713" cy="475488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altLang="pt-BR" sz="3200" dirty="0"/>
              <a:t>A </a:t>
            </a:r>
            <a:r>
              <a:rPr lang="pt-BR" altLang="pt-BR" sz="3200" b="1" dirty="0">
                <a:solidFill>
                  <a:srgbClr val="FF0000"/>
                </a:solidFill>
              </a:rPr>
              <a:t>flexibilização</a:t>
            </a:r>
            <a:r>
              <a:rPr lang="pt-BR" altLang="pt-BR" sz="3200" dirty="0"/>
              <a:t> compreende modificações no currículo  em consonância com o plano político pedagógico, de maneira ressignificar a prática pedagógica do docente e proporcionar ao educando condições de inserção no mundo d0 trabalho.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200" dirty="0"/>
              <a:t> A flexibilização do currículo se caracteriza tanto pela </a:t>
            </a:r>
            <a:r>
              <a:rPr lang="pt-BR" altLang="pt-BR" sz="3200" b="1" dirty="0">
                <a:solidFill>
                  <a:srgbClr val="FF0000"/>
                </a:solidFill>
              </a:rPr>
              <a:t>verticalidade, quanto pela horizontalidade. </a:t>
            </a:r>
            <a:r>
              <a:rPr lang="pt-BR" altLang="pt-BR" sz="3200" dirty="0"/>
              <a:t>A primeira forma prevê a possibilidade da organização do saber ao longo dos semestres e anos e, a segunda, possibilita ao educando o aproveitamento de várias atividades acadêmicas para fins de integralização curricular.</a:t>
            </a:r>
          </a:p>
          <a:p>
            <a:pPr eaLnBrk="1" hangingPunct="1">
              <a:lnSpc>
                <a:spcPct val="80000"/>
              </a:lnSpc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33156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6871" y="584200"/>
            <a:ext cx="9966009" cy="1752599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/>
              <a:t>Justificativa da Flexibilização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310" y="2214881"/>
            <a:ext cx="10707690" cy="480568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altLang="pt-BR" sz="2800" b="1" dirty="0">
                <a:solidFill>
                  <a:srgbClr val="FF0000"/>
                </a:solidFill>
              </a:rPr>
              <a:t>Demandas sociais </a:t>
            </a:r>
            <a:r>
              <a:rPr lang="pt-BR" altLang="pt-BR" sz="2800" dirty="0"/>
              <a:t>– O processo de mundialização do capital determinou mudanças nas relações de produção e no processo de organização de trabalho que não pode ser ignorado pela universidade:  A necessidade de profissionais críticos no mundo do trabalho.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dirty="0"/>
              <a:t>Novos conceitos acerca da </a:t>
            </a:r>
            <a:r>
              <a:rPr lang="pt-BR" altLang="pt-BR" sz="2800" b="1" dirty="0">
                <a:solidFill>
                  <a:srgbClr val="FF0000"/>
                </a:solidFill>
              </a:rPr>
              <a:t>ciência e tecnologia  </a:t>
            </a:r>
            <a:r>
              <a:rPr lang="pt-BR" altLang="pt-BR" sz="2800" dirty="0"/>
              <a:t>– A crise de paradigmas e o grande avanço da tecnologia exigem dos cursos universitários a existência de um processo permanente de investigação articulado com a produção do saber e de novas tecnologias.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dirty="0"/>
              <a:t>Necessidade de uma </a:t>
            </a:r>
            <a:r>
              <a:rPr lang="pt-BR" altLang="pt-BR" sz="2800" b="1" dirty="0">
                <a:solidFill>
                  <a:srgbClr val="FF0000"/>
                </a:solidFill>
              </a:rPr>
              <a:t>formação crítica de profissionais </a:t>
            </a:r>
            <a:r>
              <a:rPr lang="pt-BR" altLang="pt-BR" sz="2800" dirty="0"/>
              <a:t>atuantes no processo de consolidação da nossa democracia.</a:t>
            </a:r>
          </a:p>
        </p:txBody>
      </p:sp>
    </p:spTree>
    <p:extLst>
      <p:ext uri="{BB962C8B-B14F-4D97-AF65-F5344CB8AC3E}">
        <p14:creationId xmlns:p14="http://schemas.microsoft.com/office/powerpoint/2010/main" val="3913394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665" y="548680"/>
            <a:ext cx="6589199" cy="1280890"/>
          </a:xfrm>
          <a:extLst/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 Fundamentos legais</a:t>
            </a: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706880" y="1361440"/>
            <a:ext cx="10302240" cy="657606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3200" b="1" dirty="0">
                <a:solidFill>
                  <a:srgbClr val="FF0000"/>
                </a:solidFill>
              </a:rPr>
              <a:t>Lei</a:t>
            </a:r>
            <a:r>
              <a:rPr lang="pt-BR" altLang="pt-BR" sz="3200" dirty="0"/>
              <a:t> de Diretrizes e Bases da Educação Nacional  9394/96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200" b="1" dirty="0">
                <a:solidFill>
                  <a:srgbClr val="FF0000"/>
                </a:solidFill>
              </a:rPr>
              <a:t>Diretrizes Curriculares Nacionais </a:t>
            </a:r>
            <a:r>
              <a:rPr lang="pt-BR" altLang="pt-BR" sz="3200" dirty="0"/>
              <a:t>(por área de conhecimento): metas,  objetivos e compromissos.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200" b="1" dirty="0">
                <a:solidFill>
                  <a:srgbClr val="FF0000"/>
                </a:solidFill>
              </a:rPr>
              <a:t>Perfil com formação generalista</a:t>
            </a:r>
            <a:r>
              <a:rPr lang="pt-BR" altLang="pt-BR" sz="3200" dirty="0"/>
              <a:t>, humanista, crítica e reflexiva, apto a compreender e traduzir as necessidades de indivíduos, grupos sociais e comunidades.</a:t>
            </a:r>
            <a:endParaRPr lang="pt-BR" altLang="pt-BR" sz="3200" b="1" dirty="0"/>
          </a:p>
          <a:p>
            <a:pPr eaLnBrk="1" hangingPunct="1">
              <a:lnSpc>
                <a:spcPct val="90000"/>
              </a:lnSpc>
            </a:pPr>
            <a:r>
              <a:rPr lang="pt-BR" altLang="pt-BR" sz="3200" dirty="0"/>
              <a:t>Competências e Habilidades</a:t>
            </a:r>
            <a:endParaRPr lang="pt-BR" altLang="pt-BR" sz="3200" b="1" dirty="0"/>
          </a:p>
          <a:p>
            <a:pPr eaLnBrk="1" hangingPunct="1">
              <a:lnSpc>
                <a:spcPct val="90000"/>
              </a:lnSpc>
            </a:pPr>
            <a:r>
              <a:rPr lang="pt-BR" altLang="pt-BR" sz="3200" b="1" dirty="0">
                <a:solidFill>
                  <a:srgbClr val="FF0000"/>
                </a:solidFill>
              </a:rPr>
              <a:t>Matriz articulada em áreas, módulos em torno de eixos</a:t>
            </a:r>
            <a:r>
              <a:rPr lang="pt-BR" altLang="pt-BR" sz="3200" b="1" dirty="0"/>
              <a:t>. </a:t>
            </a: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123320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ço Reservado para Conteúdo 1"/>
          <p:cNvSpPr>
            <a:spLocks noGrp="1"/>
          </p:cNvSpPr>
          <p:nvPr>
            <p:ph sz="quarter" idx="4294967295"/>
          </p:nvPr>
        </p:nvSpPr>
        <p:spPr>
          <a:xfrm>
            <a:off x="1706880" y="2895600"/>
            <a:ext cx="10058400" cy="3728720"/>
          </a:xfrm>
          <a:noFill/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pt-BR" sz="2800" b="1" dirty="0"/>
              <a:t>Disciplina: </a:t>
            </a:r>
            <a:r>
              <a:rPr lang="pt-BR" sz="2800" dirty="0"/>
              <a:t>organizações de conhecimento capazes de criar vínculos entre atores sociais, mobilizam recursos materiais e simbólicos, envolvem relações de poder e delimitam a territorialidade de atuação. </a:t>
            </a:r>
          </a:p>
          <a:p>
            <a:pPr>
              <a:buFont typeface="Wingdings" pitchFamily="2" charset="2"/>
              <a:buChar char="q"/>
            </a:pPr>
            <a:r>
              <a:rPr lang="pt-BR" sz="2800" b="1" dirty="0"/>
              <a:t>Matriz Curricular: </a:t>
            </a:r>
            <a:r>
              <a:rPr lang="pt-BR" sz="2800" dirty="0"/>
              <a:t>novas estruturações, diversidade; nova visão de ciência</a:t>
            </a:r>
          </a:p>
          <a:p>
            <a:pPr>
              <a:buFont typeface="Wingdings" pitchFamily="2" charset="2"/>
              <a:buChar char="q"/>
            </a:pPr>
            <a:r>
              <a:rPr lang="pt-BR" sz="2800" b="1" dirty="0"/>
              <a:t>Currículo integrativo: </a:t>
            </a:r>
            <a:r>
              <a:rPr lang="pt-BR" sz="2800" dirty="0"/>
              <a:t>saberes, saber fazer e ser; construção evolutiva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pt-BR" b="1" dirty="0"/>
              <a:t>A atualidade do pensamento curricular</a:t>
            </a:r>
          </a:p>
        </p:txBody>
      </p:sp>
    </p:spTree>
    <p:extLst>
      <p:ext uri="{BB962C8B-B14F-4D97-AF65-F5344CB8AC3E}">
        <p14:creationId xmlns:p14="http://schemas.microsoft.com/office/powerpoint/2010/main" val="208968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Historicamente: Currículo - formato grade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1869441" y="2217683"/>
            <a:ext cx="9250504" cy="4283765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800" b="1" dirty="0">
                <a:solidFill>
                  <a:srgbClr val="FF0000"/>
                </a:solidFill>
              </a:rPr>
              <a:t>Grade</a:t>
            </a:r>
            <a:r>
              <a:rPr lang="pt-BR" altLang="pt-BR" sz="2800" b="1" dirty="0"/>
              <a:t>: todo como soma das partes</a:t>
            </a:r>
          </a:p>
          <a:p>
            <a:pPr eaLnBrk="1" hangingPunct="1"/>
            <a:r>
              <a:rPr lang="pt-BR" altLang="pt-BR" sz="2800" b="1" dirty="0">
                <a:solidFill>
                  <a:srgbClr val="FF0000"/>
                </a:solidFill>
              </a:rPr>
              <a:t>Disciplina</a:t>
            </a:r>
            <a:r>
              <a:rPr lang="pt-BR" altLang="pt-BR" sz="2800" b="1" dirty="0"/>
              <a:t>: fim em si mesma (Independente) </a:t>
            </a:r>
          </a:p>
          <a:p>
            <a:pPr eaLnBrk="1" hangingPunct="1"/>
            <a:r>
              <a:rPr lang="pt-BR" altLang="pt-BR" sz="2800" b="1" dirty="0">
                <a:solidFill>
                  <a:srgbClr val="FF0000"/>
                </a:solidFill>
              </a:rPr>
              <a:t>Ensinar</a:t>
            </a:r>
            <a:r>
              <a:rPr lang="pt-BR" altLang="pt-BR" sz="2800" b="1" dirty="0"/>
              <a:t>: expor claramente o conteúdo</a:t>
            </a:r>
          </a:p>
          <a:p>
            <a:pPr eaLnBrk="1" hangingPunct="1"/>
            <a:r>
              <a:rPr lang="pt-BR" altLang="pt-BR" sz="2800" b="1" dirty="0">
                <a:solidFill>
                  <a:srgbClr val="FF0000"/>
                </a:solidFill>
              </a:rPr>
              <a:t>Aprender</a:t>
            </a:r>
            <a:r>
              <a:rPr lang="pt-BR" altLang="pt-BR" sz="2800" b="1" dirty="0"/>
              <a:t>: ouvir atentamente e assimilar o conteúdo</a:t>
            </a:r>
          </a:p>
          <a:p>
            <a:pPr eaLnBrk="1" hangingPunct="1"/>
            <a:r>
              <a:rPr lang="pt-BR" altLang="pt-BR" sz="2800" b="1" dirty="0">
                <a:solidFill>
                  <a:srgbClr val="FF0000"/>
                </a:solidFill>
              </a:rPr>
              <a:t>Soma </a:t>
            </a:r>
            <a:r>
              <a:rPr lang="pt-BR" altLang="pt-BR" sz="2800" b="1" dirty="0"/>
              <a:t>de saberes como suficiente</a:t>
            </a:r>
          </a:p>
          <a:p>
            <a:pPr eaLnBrk="1" hangingPunct="1"/>
            <a:r>
              <a:rPr lang="pt-BR" altLang="pt-BR" sz="2800" b="1" dirty="0">
                <a:solidFill>
                  <a:srgbClr val="FF0000"/>
                </a:solidFill>
              </a:rPr>
              <a:t>Avaliação</a:t>
            </a:r>
            <a:r>
              <a:rPr lang="pt-BR" altLang="pt-BR" sz="2800" b="1" dirty="0"/>
              <a:t> das partes como suficiente</a:t>
            </a:r>
          </a:p>
        </p:txBody>
      </p:sp>
      <p:pic>
        <p:nvPicPr>
          <p:cNvPr id="31748" name="Imagem 3" descr="rigide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6" y="5516564"/>
            <a:ext cx="20288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84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207568" y="2459422"/>
            <a:ext cx="520222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just">
              <a:buFont typeface="Wingdings" panose="05000000000000000000" pitchFamily="2" charset="2"/>
              <a:buChar char="è"/>
            </a:pPr>
            <a:r>
              <a:rPr lang="pt-BR" altLang="pt-BR" sz="24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altLang="pt-BR" sz="3200" dirty="0">
                <a:cs typeface="Arial" panose="020B0604020202020204" pitchFamily="34" charset="0"/>
                <a:sym typeface="Wingdings" panose="05000000000000000000" pitchFamily="2" charset="2"/>
              </a:rPr>
              <a:t>Sistema de conjunto onde os elementos se constituem mutuamente,  entrosados, fundidos e congregados... </a:t>
            </a:r>
            <a:r>
              <a:rPr lang="pt-BR" altLang="pt-BR" sz="3200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Articulação intencional.</a:t>
            </a:r>
          </a:p>
          <a:p>
            <a:pPr>
              <a:spcBef>
                <a:spcPct val="50000"/>
              </a:spcBef>
            </a:pPr>
            <a:endParaRPr lang="pt-BR" altLang="pt-BR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2207568" y="93664"/>
            <a:ext cx="7164388" cy="2582861"/>
          </a:xfrm>
          <a:extLst/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s-ES" b="1" dirty="0"/>
              <a:t>Matriz Curricular Articulada</a:t>
            </a:r>
          </a:p>
        </p:txBody>
      </p:sp>
      <p:pic>
        <p:nvPicPr>
          <p:cNvPr id="76806" name="Picture 6" descr="GPS cereb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3805" y="2416968"/>
            <a:ext cx="2916237" cy="2582861"/>
          </a:xfrm>
          <a:noFill/>
        </p:spPr>
      </p:pic>
    </p:spTree>
    <p:extLst>
      <p:ext uri="{BB962C8B-B14F-4D97-AF65-F5344CB8AC3E}">
        <p14:creationId xmlns:p14="http://schemas.microsoft.com/office/powerpoint/2010/main" val="5077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277814"/>
            <a:ext cx="7020272" cy="1139825"/>
          </a:xfrm>
          <a:extLst/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Módulo no sistema curricular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9750" y="1600201"/>
            <a:ext cx="885825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b="1" dirty="0">
                <a:solidFill>
                  <a:srgbClr val="FF0000"/>
                </a:solidFill>
              </a:rPr>
              <a:t>Módulo</a:t>
            </a:r>
            <a:r>
              <a:rPr lang="pt-BR" altLang="pt-BR" sz="2800" b="1" dirty="0"/>
              <a:t>: </a:t>
            </a:r>
            <a:r>
              <a:rPr lang="pt-BR" altLang="pt-BR" sz="2800" dirty="0"/>
              <a:t> parte do sistema curricular e responsável por uma tarefa/ etapa definida.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b="1" dirty="0">
                <a:solidFill>
                  <a:srgbClr val="FF0000"/>
                </a:solidFill>
              </a:rPr>
              <a:t>Módulo</a:t>
            </a:r>
            <a:r>
              <a:rPr lang="pt-BR" altLang="pt-BR" sz="2800" dirty="0"/>
              <a:t> : parte que utiliza a mesma </a:t>
            </a:r>
            <a:r>
              <a:rPr lang="pt-BR" altLang="pt-BR" sz="2800" b="1" dirty="0">
                <a:solidFill>
                  <a:srgbClr val="FF0000"/>
                </a:solidFill>
              </a:rPr>
              <a:t>arquitetura tecnológica </a:t>
            </a:r>
            <a:r>
              <a:rPr lang="pt-BR" altLang="pt-BR" sz="2800" dirty="0"/>
              <a:t>do sistema/ responsável por atividades/ temas  definidos/ com  tarefas e componentes  próprios ao sistema curricular proposto no PPP.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Módulos: agrupam </a:t>
            </a:r>
            <a:r>
              <a:rPr lang="pt-BR" altLang="pt-BR" sz="2800" b="1" dirty="0">
                <a:solidFill>
                  <a:srgbClr val="FF0000"/>
                </a:solidFill>
              </a:rPr>
              <a:t>saberes de áreas</a:t>
            </a:r>
            <a:r>
              <a:rPr lang="pt-BR" altLang="pt-BR" sz="2800" dirty="0"/>
              <a:t> que convergem para efetivação do perfil, naquele momento curricular, conforme os objetivos propostos. </a:t>
            </a:r>
          </a:p>
          <a:p>
            <a:pPr eaLnBrk="1" hangingPunct="1">
              <a:lnSpc>
                <a:spcPct val="90000"/>
              </a:lnSpc>
            </a:pPr>
            <a:endParaRPr lang="pt-BR" altLang="pt-BR" sz="2800" dirty="0"/>
          </a:p>
        </p:txBody>
      </p:sp>
      <p:pic>
        <p:nvPicPr>
          <p:cNvPr id="5" name="Imagem 4" descr="eixo mod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8" y="0"/>
            <a:ext cx="1795462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52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AUTORES NA ÁREA DE CURRÍCULO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66240" y="2438399"/>
            <a:ext cx="4767418" cy="3759201"/>
          </a:xfrm>
        </p:spPr>
        <p:txBody>
          <a:bodyPr>
            <a:noAutofit/>
          </a:bodyPr>
          <a:lstStyle/>
          <a:p>
            <a:r>
              <a:rPr lang="pt-BR" sz="2000" dirty="0"/>
              <a:t>APPLE, M. (1984, 1994)</a:t>
            </a:r>
          </a:p>
          <a:p>
            <a:r>
              <a:rPr lang="pt-BR" sz="2000" dirty="0"/>
              <a:t>CHERVEL, A. (1990)</a:t>
            </a:r>
          </a:p>
          <a:p>
            <a:r>
              <a:rPr lang="pt-BR" sz="2000" dirty="0"/>
              <a:t>YOUNG, Michael F.D(2011)</a:t>
            </a:r>
          </a:p>
          <a:p>
            <a:r>
              <a:rPr lang="pt-BR" sz="2000" dirty="0"/>
              <a:t>PACHECO, J. A.( 2016)</a:t>
            </a:r>
          </a:p>
          <a:p>
            <a:r>
              <a:rPr lang="pt-BR" sz="2000" dirty="0"/>
              <a:t>PÉREZ GÓMEZ, A. I. (2014)</a:t>
            </a:r>
          </a:p>
          <a:p>
            <a:r>
              <a:rPr lang="pt-BR" sz="2000" dirty="0"/>
              <a:t>SACRISTÁN GIMENO (2002)</a:t>
            </a:r>
          </a:p>
          <a:p>
            <a:r>
              <a:rPr lang="pt-BR" sz="2000" dirty="0"/>
              <a:t>PERRENOUD (2001)</a:t>
            </a:r>
          </a:p>
          <a:p>
            <a:r>
              <a:rPr lang="pt-BR" sz="2000" dirty="0"/>
              <a:t>TORRES SANTOMÉ (1994) </a:t>
            </a:r>
          </a:p>
          <a:p>
            <a:r>
              <a:rPr lang="pt-BR" sz="2000" dirty="0"/>
              <a:t>GOODSON, I. F. (2005)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33658" y="2346960"/>
            <a:ext cx="5069365" cy="3444240"/>
          </a:xfrm>
        </p:spPr>
        <p:txBody>
          <a:bodyPr>
            <a:normAutofit lnSpcReduction="10000"/>
          </a:bodyPr>
          <a:lstStyle/>
          <a:p>
            <a:r>
              <a:rPr lang="pt-BR" sz="3200" dirty="0"/>
              <a:t>SILVA, T. T. ( 1999, 2002)</a:t>
            </a:r>
          </a:p>
          <a:p>
            <a:r>
              <a:rPr lang="pt-BR" sz="3200" dirty="0"/>
              <a:t>MOREIRA, A. F. B. (2012, 2010)</a:t>
            </a:r>
          </a:p>
          <a:p>
            <a:r>
              <a:rPr lang="pt-BR" sz="3200" dirty="0"/>
              <a:t>LOPES, A. C.; MACEDO, E. ( 2002, 2014)</a:t>
            </a:r>
          </a:p>
          <a:p>
            <a:r>
              <a:rPr lang="pt-BR" sz="3200" dirty="0"/>
              <a:t>Roldão (2014)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2673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 grade para a matriz articulada</a:t>
            </a: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467100" y="2133600"/>
            <a:ext cx="6591300" cy="3778250"/>
          </a:xfrm>
        </p:spPr>
        <p:txBody>
          <a:bodyPr/>
          <a:lstStyle/>
          <a:p>
            <a:pPr eaLnBrk="1" hangingPunct="1"/>
            <a:endParaRPr lang="es-ES" altLang="pt-BR"/>
          </a:p>
        </p:txBody>
      </p:sp>
      <p:pic>
        <p:nvPicPr>
          <p:cNvPr id="40964" name="Picture 4" descr="curr grade c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2143126"/>
            <a:ext cx="4176713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aspiral asc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89138"/>
            <a:ext cx="2967038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4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57600" y="5181600"/>
            <a:ext cx="4419600" cy="1524000"/>
            <a:chOff x="1248" y="1200"/>
            <a:chExt cx="2784" cy="960"/>
          </a:xfrm>
        </p:grpSpPr>
        <p:sp>
          <p:nvSpPr>
            <p:cNvPr id="51424" name="AutoShape 3"/>
            <p:cNvSpPr>
              <a:spLocks noChangeArrowheads="1"/>
            </p:cNvSpPr>
            <p:nvPr/>
          </p:nvSpPr>
          <p:spPr bwMode="auto">
            <a:xfrm>
              <a:off x="1248" y="1200"/>
              <a:ext cx="2784" cy="960"/>
            </a:xfrm>
            <a:prstGeom prst="cube">
              <a:avLst>
                <a:gd name="adj" fmla="val 681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51425" name="Group 4"/>
            <p:cNvGrpSpPr>
              <a:grpSpLocks/>
            </p:cNvGrpSpPr>
            <p:nvPr/>
          </p:nvGrpSpPr>
          <p:grpSpPr bwMode="auto">
            <a:xfrm>
              <a:off x="1248" y="1200"/>
              <a:ext cx="2784" cy="960"/>
              <a:chOff x="1248" y="1200"/>
              <a:chExt cx="2784" cy="960"/>
            </a:xfrm>
          </p:grpSpPr>
          <p:sp>
            <p:nvSpPr>
              <p:cNvPr id="51426" name="Line 5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67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27" name="Line 6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28" name="Line 7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432300" y="6111875"/>
            <a:ext cx="228600" cy="228600"/>
            <a:chOff x="2496" y="1872"/>
            <a:chExt cx="192" cy="192"/>
          </a:xfrm>
        </p:grpSpPr>
        <p:sp>
          <p:nvSpPr>
            <p:cNvPr id="51419" name="Oval 9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20" name="Oval 10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21" name="Oval 11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22" name="Oval 12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23" name="Line 13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257800" y="5791200"/>
            <a:ext cx="228600" cy="228600"/>
            <a:chOff x="2496" y="1872"/>
            <a:chExt cx="192" cy="192"/>
          </a:xfrm>
        </p:grpSpPr>
        <p:sp>
          <p:nvSpPr>
            <p:cNvPr id="51414" name="Oval 15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5" name="Oval 16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6" name="Oval 17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7" name="Oval 18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8" name="Line 19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003800" y="5359400"/>
            <a:ext cx="228600" cy="228600"/>
            <a:chOff x="2496" y="1872"/>
            <a:chExt cx="192" cy="192"/>
          </a:xfrm>
        </p:grpSpPr>
        <p:sp>
          <p:nvSpPr>
            <p:cNvPr id="51409" name="Oval 21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0" name="Oval 22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1" name="Oval 23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2" name="Oval 24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3" name="Line 25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223000" y="5372100"/>
            <a:ext cx="228600" cy="228600"/>
            <a:chOff x="2496" y="1872"/>
            <a:chExt cx="192" cy="192"/>
          </a:xfrm>
        </p:grpSpPr>
        <p:sp>
          <p:nvSpPr>
            <p:cNvPr id="51404" name="Oval 27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5" name="Oval 28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6" name="Oval 29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7" name="Oval 30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8" name="Line 31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299200" y="5791200"/>
            <a:ext cx="228600" cy="228600"/>
            <a:chOff x="2496" y="1872"/>
            <a:chExt cx="192" cy="192"/>
          </a:xfrm>
        </p:grpSpPr>
        <p:sp>
          <p:nvSpPr>
            <p:cNvPr id="51399" name="Oval 33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0" name="Oval 34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1" name="Oval 35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2" name="Oval 36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3" name="Line 37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7162800" y="5715000"/>
            <a:ext cx="228600" cy="228600"/>
            <a:chOff x="2496" y="1872"/>
            <a:chExt cx="192" cy="192"/>
          </a:xfrm>
        </p:grpSpPr>
        <p:sp>
          <p:nvSpPr>
            <p:cNvPr id="51394" name="Oval 39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5" name="Oval 40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6" name="Oval 41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7" name="Oval 42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8" name="Line 43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5816600" y="6280150"/>
            <a:ext cx="228600" cy="228600"/>
            <a:chOff x="2496" y="1872"/>
            <a:chExt cx="192" cy="192"/>
          </a:xfrm>
        </p:grpSpPr>
        <p:sp>
          <p:nvSpPr>
            <p:cNvPr id="51389" name="Oval 45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0" name="Oval 46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1" name="Oval 47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2" name="Oval 48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3" name="Line 49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410" name="Line 50"/>
          <p:cNvSpPr>
            <a:spLocks noChangeShapeType="1"/>
          </p:cNvSpPr>
          <p:nvPr/>
        </p:nvSpPr>
        <p:spPr bwMode="auto">
          <a:xfrm>
            <a:off x="5118100" y="54991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1" name="Line 51"/>
          <p:cNvSpPr>
            <a:spLocks noChangeShapeType="1"/>
          </p:cNvSpPr>
          <p:nvPr/>
        </p:nvSpPr>
        <p:spPr bwMode="auto">
          <a:xfrm flipV="1">
            <a:off x="5486400" y="551180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2" name="Line 52"/>
          <p:cNvSpPr>
            <a:spLocks noChangeShapeType="1"/>
          </p:cNvSpPr>
          <p:nvPr/>
        </p:nvSpPr>
        <p:spPr bwMode="auto">
          <a:xfrm>
            <a:off x="6324600" y="54864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3" name="Line 53"/>
          <p:cNvSpPr>
            <a:spLocks noChangeShapeType="1"/>
          </p:cNvSpPr>
          <p:nvPr/>
        </p:nvSpPr>
        <p:spPr bwMode="auto">
          <a:xfrm flipH="1">
            <a:off x="6527800" y="5832475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4" name="Line 54"/>
          <p:cNvSpPr>
            <a:spLocks noChangeShapeType="1"/>
          </p:cNvSpPr>
          <p:nvPr/>
        </p:nvSpPr>
        <p:spPr bwMode="auto">
          <a:xfrm flipH="1">
            <a:off x="6019801" y="5930900"/>
            <a:ext cx="396875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5" name="Line 55"/>
          <p:cNvSpPr>
            <a:spLocks noChangeShapeType="1"/>
          </p:cNvSpPr>
          <p:nvPr/>
        </p:nvSpPr>
        <p:spPr bwMode="auto">
          <a:xfrm flipH="1">
            <a:off x="4648200" y="5924550"/>
            <a:ext cx="72390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3657600" y="3517900"/>
            <a:ext cx="4419600" cy="1524000"/>
            <a:chOff x="1344" y="2216"/>
            <a:chExt cx="2784" cy="960"/>
          </a:xfrm>
        </p:grpSpPr>
        <p:sp>
          <p:nvSpPr>
            <p:cNvPr id="51384" name="AutoShape 57"/>
            <p:cNvSpPr>
              <a:spLocks noChangeArrowheads="1"/>
            </p:cNvSpPr>
            <p:nvPr/>
          </p:nvSpPr>
          <p:spPr bwMode="auto">
            <a:xfrm>
              <a:off x="1344" y="2216"/>
              <a:ext cx="2784" cy="960"/>
            </a:xfrm>
            <a:prstGeom prst="cube">
              <a:avLst>
                <a:gd name="adj" fmla="val 6812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51385" name="Group 58"/>
            <p:cNvGrpSpPr>
              <a:grpSpLocks/>
            </p:cNvGrpSpPr>
            <p:nvPr/>
          </p:nvGrpSpPr>
          <p:grpSpPr bwMode="auto">
            <a:xfrm>
              <a:off x="1344" y="2216"/>
              <a:ext cx="2784" cy="960"/>
              <a:chOff x="1248" y="1200"/>
              <a:chExt cx="2784" cy="960"/>
            </a:xfrm>
          </p:grpSpPr>
          <p:sp>
            <p:nvSpPr>
              <p:cNvPr id="51386" name="Line 59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67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7" name="Line 60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8" name="Line 61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43422" name="Line 62"/>
          <p:cNvSpPr>
            <a:spLocks noChangeShapeType="1"/>
          </p:cNvSpPr>
          <p:nvPr/>
        </p:nvSpPr>
        <p:spPr bwMode="auto">
          <a:xfrm flipH="1" flipV="1">
            <a:off x="4938713" y="4246564"/>
            <a:ext cx="412750" cy="1616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3657600" y="1828800"/>
            <a:ext cx="4419600" cy="1524000"/>
            <a:chOff x="1344" y="1152"/>
            <a:chExt cx="2784" cy="960"/>
          </a:xfrm>
        </p:grpSpPr>
        <p:sp>
          <p:nvSpPr>
            <p:cNvPr id="51379" name="AutoShape 64"/>
            <p:cNvSpPr>
              <a:spLocks noChangeArrowheads="1"/>
            </p:cNvSpPr>
            <p:nvPr/>
          </p:nvSpPr>
          <p:spPr bwMode="auto">
            <a:xfrm>
              <a:off x="1344" y="1152"/>
              <a:ext cx="2784" cy="960"/>
            </a:xfrm>
            <a:prstGeom prst="cube">
              <a:avLst>
                <a:gd name="adj" fmla="val 68125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2400" u="sng">
                <a:latin typeface="Times New Roman" panose="02020603050405020304" pitchFamily="18" charset="0"/>
              </a:endParaRPr>
            </a:p>
          </p:txBody>
        </p:sp>
        <p:grpSp>
          <p:nvGrpSpPr>
            <p:cNvPr id="51380" name="Group 65"/>
            <p:cNvGrpSpPr>
              <a:grpSpLocks/>
            </p:cNvGrpSpPr>
            <p:nvPr/>
          </p:nvGrpSpPr>
          <p:grpSpPr bwMode="auto">
            <a:xfrm>
              <a:off x="1344" y="1152"/>
              <a:ext cx="2784" cy="960"/>
              <a:chOff x="1248" y="1200"/>
              <a:chExt cx="2784" cy="960"/>
            </a:xfrm>
          </p:grpSpPr>
          <p:sp>
            <p:nvSpPr>
              <p:cNvPr id="51381" name="Line 66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67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2" name="Line 67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3" name="Line 68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15" name="Group 69"/>
          <p:cNvGrpSpPr>
            <a:grpSpLocks/>
          </p:cNvGrpSpPr>
          <p:nvPr/>
        </p:nvGrpSpPr>
        <p:grpSpPr bwMode="auto">
          <a:xfrm>
            <a:off x="5257800" y="2971800"/>
            <a:ext cx="228600" cy="228600"/>
            <a:chOff x="2496" y="1872"/>
            <a:chExt cx="192" cy="192"/>
          </a:xfrm>
        </p:grpSpPr>
        <p:sp>
          <p:nvSpPr>
            <p:cNvPr id="51374" name="Oval 70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5" name="Oval 71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6" name="Oval 72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7" name="Oval 73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8" name="Line 74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4521200" y="2457450"/>
            <a:ext cx="228600" cy="228600"/>
            <a:chOff x="2496" y="1872"/>
            <a:chExt cx="192" cy="192"/>
          </a:xfrm>
        </p:grpSpPr>
        <p:sp>
          <p:nvSpPr>
            <p:cNvPr id="51369" name="Oval 76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0" name="Oval 77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1" name="Oval 78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2" name="Oval 79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3" name="Line 80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7" name="Group 81"/>
          <p:cNvGrpSpPr>
            <a:grpSpLocks/>
          </p:cNvGrpSpPr>
          <p:nvPr/>
        </p:nvGrpSpPr>
        <p:grpSpPr bwMode="auto">
          <a:xfrm>
            <a:off x="5791200" y="1905000"/>
            <a:ext cx="228600" cy="228600"/>
            <a:chOff x="2496" y="1872"/>
            <a:chExt cx="192" cy="192"/>
          </a:xfrm>
        </p:grpSpPr>
        <p:sp>
          <p:nvSpPr>
            <p:cNvPr id="51364" name="Oval 82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5" name="Oval 83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6" name="Oval 84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7" name="Oval 85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8" name="Line 86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8" name="Group 87"/>
          <p:cNvGrpSpPr>
            <a:grpSpLocks/>
          </p:cNvGrpSpPr>
          <p:nvPr/>
        </p:nvGrpSpPr>
        <p:grpSpPr bwMode="auto">
          <a:xfrm>
            <a:off x="5943600" y="2514600"/>
            <a:ext cx="228600" cy="228600"/>
            <a:chOff x="2496" y="1872"/>
            <a:chExt cx="192" cy="192"/>
          </a:xfrm>
        </p:grpSpPr>
        <p:sp>
          <p:nvSpPr>
            <p:cNvPr id="51359" name="Oval 88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0" name="Oval 89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1" name="Oval 90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2" name="Oval 91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3" name="Line 92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7004050" y="2003425"/>
            <a:ext cx="228600" cy="228600"/>
            <a:chOff x="2496" y="1872"/>
            <a:chExt cx="192" cy="192"/>
          </a:xfrm>
        </p:grpSpPr>
        <p:sp>
          <p:nvSpPr>
            <p:cNvPr id="51354" name="Oval 94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5" name="Oval 95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6" name="Oval 96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7" name="Oval 97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8" name="Line 98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" name="Group 99"/>
          <p:cNvGrpSpPr>
            <a:grpSpLocks/>
          </p:cNvGrpSpPr>
          <p:nvPr/>
        </p:nvGrpSpPr>
        <p:grpSpPr bwMode="auto">
          <a:xfrm>
            <a:off x="4505325" y="4572000"/>
            <a:ext cx="228600" cy="228600"/>
            <a:chOff x="2496" y="1872"/>
            <a:chExt cx="192" cy="192"/>
          </a:xfrm>
        </p:grpSpPr>
        <p:sp>
          <p:nvSpPr>
            <p:cNvPr id="51349" name="Oval 100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0" name="Oval 101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1" name="Oval 102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2" name="Oval 103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3" name="Line 104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4810125" y="4024313"/>
            <a:ext cx="228600" cy="228600"/>
            <a:chOff x="2496" y="1872"/>
            <a:chExt cx="192" cy="192"/>
          </a:xfrm>
        </p:grpSpPr>
        <p:sp>
          <p:nvSpPr>
            <p:cNvPr id="51344" name="Oval 106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5" name="Oval 107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6" name="Oval 108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7" name="Oval 109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8" name="Line 110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" name="Group 111"/>
          <p:cNvGrpSpPr>
            <a:grpSpLocks/>
          </p:cNvGrpSpPr>
          <p:nvPr/>
        </p:nvGrpSpPr>
        <p:grpSpPr bwMode="auto">
          <a:xfrm>
            <a:off x="5562600" y="3733800"/>
            <a:ext cx="228600" cy="228600"/>
            <a:chOff x="2496" y="1872"/>
            <a:chExt cx="192" cy="192"/>
          </a:xfrm>
        </p:grpSpPr>
        <p:sp>
          <p:nvSpPr>
            <p:cNvPr id="51339" name="Oval 112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0" name="Oval 113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1" name="Oval 114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2" name="Oval 115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3" name="Line 116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3" name="Group 117"/>
          <p:cNvGrpSpPr>
            <a:grpSpLocks/>
          </p:cNvGrpSpPr>
          <p:nvPr/>
        </p:nvGrpSpPr>
        <p:grpSpPr bwMode="auto">
          <a:xfrm>
            <a:off x="5715000" y="4105275"/>
            <a:ext cx="228600" cy="228600"/>
            <a:chOff x="2496" y="1872"/>
            <a:chExt cx="192" cy="192"/>
          </a:xfrm>
        </p:grpSpPr>
        <p:sp>
          <p:nvSpPr>
            <p:cNvPr id="51334" name="Oval 118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5" name="Oval 119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6" name="Oval 120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7" name="Oval 121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8" name="Line 122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4" name="Group 123"/>
          <p:cNvGrpSpPr>
            <a:grpSpLocks/>
          </p:cNvGrpSpPr>
          <p:nvPr/>
        </p:nvGrpSpPr>
        <p:grpSpPr bwMode="auto">
          <a:xfrm>
            <a:off x="6927850" y="4051300"/>
            <a:ext cx="228600" cy="228600"/>
            <a:chOff x="2496" y="1872"/>
            <a:chExt cx="192" cy="192"/>
          </a:xfrm>
        </p:grpSpPr>
        <p:sp>
          <p:nvSpPr>
            <p:cNvPr id="51329" name="Oval 124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0" name="Oval 125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1" name="Oval 126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2" name="Oval 127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3" name="Line 128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5" name="Group 129"/>
          <p:cNvGrpSpPr>
            <a:grpSpLocks/>
          </p:cNvGrpSpPr>
          <p:nvPr/>
        </p:nvGrpSpPr>
        <p:grpSpPr bwMode="auto">
          <a:xfrm>
            <a:off x="6286500" y="4610100"/>
            <a:ext cx="228600" cy="228600"/>
            <a:chOff x="2496" y="1872"/>
            <a:chExt cx="192" cy="192"/>
          </a:xfrm>
        </p:grpSpPr>
        <p:sp>
          <p:nvSpPr>
            <p:cNvPr id="51324" name="Oval 130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5" name="Oval 131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6" name="Oval 132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7" name="Oval 133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8" name="Line 134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495" name="Line 135"/>
          <p:cNvSpPr>
            <a:spLocks noChangeShapeType="1"/>
          </p:cNvSpPr>
          <p:nvPr/>
        </p:nvSpPr>
        <p:spPr bwMode="auto">
          <a:xfrm>
            <a:off x="5686426" y="3857626"/>
            <a:ext cx="104775" cy="257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6" name="Line 136"/>
          <p:cNvSpPr>
            <a:spLocks noChangeShapeType="1"/>
          </p:cNvSpPr>
          <p:nvPr/>
        </p:nvSpPr>
        <p:spPr bwMode="auto">
          <a:xfrm flipH="1">
            <a:off x="5943600" y="41910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7" name="Line 137"/>
          <p:cNvSpPr>
            <a:spLocks noChangeShapeType="1"/>
          </p:cNvSpPr>
          <p:nvPr/>
        </p:nvSpPr>
        <p:spPr bwMode="auto">
          <a:xfrm>
            <a:off x="5867400" y="42672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8" name="Line 138"/>
          <p:cNvSpPr>
            <a:spLocks noChangeShapeType="1"/>
          </p:cNvSpPr>
          <p:nvPr/>
        </p:nvSpPr>
        <p:spPr bwMode="auto">
          <a:xfrm flipH="1">
            <a:off x="5029201" y="3852864"/>
            <a:ext cx="561975" cy="261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9" name="Line 139"/>
          <p:cNvSpPr>
            <a:spLocks noChangeShapeType="1"/>
          </p:cNvSpPr>
          <p:nvPr/>
        </p:nvSpPr>
        <p:spPr bwMode="auto">
          <a:xfrm flipV="1">
            <a:off x="4724401" y="4233864"/>
            <a:ext cx="1014413" cy="414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6" name="Group 140"/>
          <p:cNvGrpSpPr>
            <a:grpSpLocks/>
          </p:cNvGrpSpPr>
          <p:nvPr/>
        </p:nvGrpSpPr>
        <p:grpSpPr bwMode="auto">
          <a:xfrm>
            <a:off x="6629400" y="2514600"/>
            <a:ext cx="228600" cy="228600"/>
            <a:chOff x="2496" y="1872"/>
            <a:chExt cx="192" cy="192"/>
          </a:xfrm>
        </p:grpSpPr>
        <p:sp>
          <p:nvSpPr>
            <p:cNvPr id="51319" name="Oval 141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0" name="Oval 142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1" name="Oval 143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2" name="Oval 144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3" name="Line 145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506" name="Line 146"/>
          <p:cNvSpPr>
            <a:spLocks noChangeShapeType="1"/>
          </p:cNvSpPr>
          <p:nvPr/>
        </p:nvSpPr>
        <p:spPr bwMode="auto">
          <a:xfrm>
            <a:off x="5965826" y="2016126"/>
            <a:ext cx="1044575" cy="117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07" name="Line 147"/>
          <p:cNvSpPr>
            <a:spLocks noChangeShapeType="1"/>
          </p:cNvSpPr>
          <p:nvPr/>
        </p:nvSpPr>
        <p:spPr bwMode="auto">
          <a:xfrm>
            <a:off x="4648200" y="2590801"/>
            <a:ext cx="622300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7" name="Group 148"/>
          <p:cNvGrpSpPr>
            <a:grpSpLocks/>
          </p:cNvGrpSpPr>
          <p:nvPr/>
        </p:nvGrpSpPr>
        <p:grpSpPr bwMode="auto">
          <a:xfrm>
            <a:off x="3657600" y="152400"/>
            <a:ext cx="4419600" cy="1524000"/>
            <a:chOff x="1344" y="96"/>
            <a:chExt cx="2784" cy="960"/>
          </a:xfrm>
        </p:grpSpPr>
        <p:sp>
          <p:nvSpPr>
            <p:cNvPr id="51314" name="AutoShape 149"/>
            <p:cNvSpPr>
              <a:spLocks noChangeArrowheads="1"/>
            </p:cNvSpPr>
            <p:nvPr/>
          </p:nvSpPr>
          <p:spPr bwMode="auto">
            <a:xfrm>
              <a:off x="1344" y="96"/>
              <a:ext cx="2784" cy="960"/>
            </a:xfrm>
            <a:prstGeom prst="cube">
              <a:avLst>
                <a:gd name="adj" fmla="val 681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2400" u="sng">
                <a:latin typeface="Times New Roman" panose="02020603050405020304" pitchFamily="18" charset="0"/>
              </a:endParaRPr>
            </a:p>
          </p:txBody>
        </p:sp>
        <p:grpSp>
          <p:nvGrpSpPr>
            <p:cNvPr id="51315" name="Group 150"/>
            <p:cNvGrpSpPr>
              <a:grpSpLocks/>
            </p:cNvGrpSpPr>
            <p:nvPr/>
          </p:nvGrpSpPr>
          <p:grpSpPr bwMode="auto">
            <a:xfrm>
              <a:off x="1344" y="96"/>
              <a:ext cx="2784" cy="960"/>
              <a:chOff x="1248" y="1200"/>
              <a:chExt cx="2784" cy="960"/>
            </a:xfrm>
          </p:grpSpPr>
          <p:sp>
            <p:nvSpPr>
              <p:cNvPr id="51316" name="Line 151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67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17" name="Line 152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18" name="Line 153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9" name="Group 154"/>
          <p:cNvGrpSpPr>
            <a:grpSpLocks/>
          </p:cNvGrpSpPr>
          <p:nvPr/>
        </p:nvGrpSpPr>
        <p:grpSpPr bwMode="auto">
          <a:xfrm>
            <a:off x="4953000" y="1206500"/>
            <a:ext cx="228600" cy="228600"/>
            <a:chOff x="2496" y="1872"/>
            <a:chExt cx="192" cy="192"/>
          </a:xfrm>
        </p:grpSpPr>
        <p:sp>
          <p:nvSpPr>
            <p:cNvPr id="51309" name="Oval 155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10" name="Oval 156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11" name="Oval 157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12" name="Oval 158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13" name="Line 159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0" name="Group 160"/>
          <p:cNvGrpSpPr>
            <a:grpSpLocks/>
          </p:cNvGrpSpPr>
          <p:nvPr/>
        </p:nvGrpSpPr>
        <p:grpSpPr bwMode="auto">
          <a:xfrm>
            <a:off x="4800600" y="623888"/>
            <a:ext cx="228600" cy="228600"/>
            <a:chOff x="2496" y="1872"/>
            <a:chExt cx="192" cy="192"/>
          </a:xfrm>
        </p:grpSpPr>
        <p:sp>
          <p:nvSpPr>
            <p:cNvPr id="51304" name="Oval 161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5" name="Oval 162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6" name="Oval 163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7" name="Oval 164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8" name="Line 165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" name="Group 166"/>
          <p:cNvGrpSpPr>
            <a:grpSpLocks/>
          </p:cNvGrpSpPr>
          <p:nvPr/>
        </p:nvGrpSpPr>
        <p:grpSpPr bwMode="auto">
          <a:xfrm>
            <a:off x="6172200" y="298450"/>
            <a:ext cx="228600" cy="228600"/>
            <a:chOff x="2496" y="1872"/>
            <a:chExt cx="192" cy="192"/>
          </a:xfrm>
        </p:grpSpPr>
        <p:sp>
          <p:nvSpPr>
            <p:cNvPr id="51299" name="Oval 167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0" name="Oval 168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1" name="Oval 169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2" name="Oval 170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3" name="Line 171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3520" name="Group 172"/>
          <p:cNvGrpSpPr>
            <a:grpSpLocks/>
          </p:cNvGrpSpPr>
          <p:nvPr/>
        </p:nvGrpSpPr>
        <p:grpSpPr bwMode="auto">
          <a:xfrm>
            <a:off x="5651500" y="1000125"/>
            <a:ext cx="228600" cy="228600"/>
            <a:chOff x="2496" y="1872"/>
            <a:chExt cx="192" cy="192"/>
          </a:xfrm>
        </p:grpSpPr>
        <p:sp>
          <p:nvSpPr>
            <p:cNvPr id="51294" name="Oval 173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5" name="Oval 174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6" name="Oval 175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7" name="Oval 176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8" name="Line 177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3521" name="Group 178"/>
          <p:cNvGrpSpPr>
            <a:grpSpLocks/>
          </p:cNvGrpSpPr>
          <p:nvPr/>
        </p:nvGrpSpPr>
        <p:grpSpPr bwMode="auto">
          <a:xfrm>
            <a:off x="6861175" y="612775"/>
            <a:ext cx="228600" cy="228600"/>
            <a:chOff x="2496" y="1872"/>
            <a:chExt cx="192" cy="192"/>
          </a:xfrm>
        </p:grpSpPr>
        <p:sp>
          <p:nvSpPr>
            <p:cNvPr id="51289" name="Oval 179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0" name="Oval 180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1" name="Oval 181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2" name="Oval 182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3" name="Line 183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544" name="Line 184"/>
          <p:cNvSpPr>
            <a:spLocks noChangeShapeType="1"/>
          </p:cNvSpPr>
          <p:nvPr/>
        </p:nvSpPr>
        <p:spPr bwMode="auto">
          <a:xfrm flipH="1">
            <a:off x="4724400" y="2019300"/>
            <a:ext cx="1143000" cy="490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5" name="Line 185"/>
          <p:cNvSpPr>
            <a:spLocks noChangeShapeType="1"/>
          </p:cNvSpPr>
          <p:nvPr/>
        </p:nvSpPr>
        <p:spPr bwMode="auto">
          <a:xfrm>
            <a:off x="6327775" y="41275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6" name="Line 186"/>
          <p:cNvSpPr>
            <a:spLocks noChangeShapeType="1"/>
          </p:cNvSpPr>
          <p:nvPr/>
        </p:nvSpPr>
        <p:spPr bwMode="auto">
          <a:xfrm>
            <a:off x="4911725" y="752475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7" name="Line 187"/>
          <p:cNvSpPr>
            <a:spLocks noChangeShapeType="1"/>
          </p:cNvSpPr>
          <p:nvPr/>
        </p:nvSpPr>
        <p:spPr bwMode="auto">
          <a:xfrm flipH="1">
            <a:off x="5013325" y="425450"/>
            <a:ext cx="1219200" cy="261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8" name="Line 188"/>
          <p:cNvSpPr>
            <a:spLocks noChangeShapeType="1"/>
          </p:cNvSpPr>
          <p:nvPr/>
        </p:nvSpPr>
        <p:spPr bwMode="auto">
          <a:xfrm flipV="1">
            <a:off x="5416550" y="520700"/>
            <a:ext cx="838200" cy="2463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9" name="Line 189"/>
          <p:cNvSpPr>
            <a:spLocks noChangeShapeType="1"/>
          </p:cNvSpPr>
          <p:nvPr/>
        </p:nvSpPr>
        <p:spPr bwMode="auto">
          <a:xfrm flipH="1">
            <a:off x="5029201" y="739776"/>
            <a:ext cx="1831975" cy="2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0" name="Line 190"/>
          <p:cNvSpPr>
            <a:spLocks noChangeShapeType="1"/>
          </p:cNvSpPr>
          <p:nvPr/>
        </p:nvSpPr>
        <p:spPr bwMode="auto">
          <a:xfrm flipV="1">
            <a:off x="4946651" y="3190875"/>
            <a:ext cx="415925" cy="863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1" name="Line 191"/>
          <p:cNvSpPr>
            <a:spLocks noChangeShapeType="1"/>
          </p:cNvSpPr>
          <p:nvPr/>
        </p:nvSpPr>
        <p:spPr bwMode="auto">
          <a:xfrm flipV="1">
            <a:off x="5873750" y="1066800"/>
            <a:ext cx="527050" cy="39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2" name="Line 192"/>
          <p:cNvSpPr>
            <a:spLocks noChangeShapeType="1"/>
          </p:cNvSpPr>
          <p:nvPr/>
        </p:nvSpPr>
        <p:spPr bwMode="auto">
          <a:xfrm rot="21480000" flipH="1">
            <a:off x="4652964" y="1238251"/>
            <a:ext cx="1144587" cy="1217613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3" name="Line 193"/>
          <p:cNvSpPr>
            <a:spLocks noChangeShapeType="1"/>
          </p:cNvSpPr>
          <p:nvPr/>
        </p:nvSpPr>
        <p:spPr bwMode="auto">
          <a:xfrm rot="120000" flipH="1" flipV="1">
            <a:off x="6042025" y="2743201"/>
            <a:ext cx="381000" cy="18891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4" name="Line 194"/>
          <p:cNvSpPr>
            <a:spLocks noChangeShapeType="1"/>
          </p:cNvSpPr>
          <p:nvPr/>
        </p:nvSpPr>
        <p:spPr bwMode="auto">
          <a:xfrm rot="240000" flipH="1" flipV="1">
            <a:off x="5083176" y="1457326"/>
            <a:ext cx="974725" cy="10763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5" name="Line 195"/>
          <p:cNvSpPr>
            <a:spLocks noChangeShapeType="1"/>
          </p:cNvSpPr>
          <p:nvPr/>
        </p:nvSpPr>
        <p:spPr bwMode="auto">
          <a:xfrm flipV="1">
            <a:off x="4572000" y="4324350"/>
            <a:ext cx="1219200" cy="1803400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6" name="Line 196"/>
          <p:cNvSpPr>
            <a:spLocks noChangeShapeType="1"/>
          </p:cNvSpPr>
          <p:nvPr/>
        </p:nvSpPr>
        <p:spPr bwMode="auto">
          <a:xfrm rot="120000" flipV="1">
            <a:off x="5867400" y="2133601"/>
            <a:ext cx="0" cy="1990725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7" name="Line 197"/>
          <p:cNvSpPr>
            <a:spLocks noChangeShapeType="1"/>
          </p:cNvSpPr>
          <p:nvPr/>
        </p:nvSpPr>
        <p:spPr bwMode="auto">
          <a:xfrm flipV="1">
            <a:off x="5486400" y="2667001"/>
            <a:ext cx="1219200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8" name="Line 198"/>
          <p:cNvSpPr>
            <a:spLocks noChangeShapeType="1"/>
          </p:cNvSpPr>
          <p:nvPr/>
        </p:nvSpPr>
        <p:spPr bwMode="auto">
          <a:xfrm rot="180000" flipH="1" flipV="1">
            <a:off x="4945063" y="869951"/>
            <a:ext cx="1828800" cy="161607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9" name="Line 199"/>
          <p:cNvSpPr>
            <a:spLocks noChangeShapeType="1"/>
          </p:cNvSpPr>
          <p:nvPr/>
        </p:nvSpPr>
        <p:spPr bwMode="auto">
          <a:xfrm>
            <a:off x="4724400" y="2565400"/>
            <a:ext cx="1219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0" name="Line 200"/>
          <p:cNvSpPr>
            <a:spLocks noChangeShapeType="1"/>
          </p:cNvSpPr>
          <p:nvPr/>
        </p:nvSpPr>
        <p:spPr bwMode="auto">
          <a:xfrm rot="120000" flipV="1">
            <a:off x="5926139" y="1143001"/>
            <a:ext cx="549275" cy="792163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1" name="Line 201"/>
          <p:cNvSpPr>
            <a:spLocks noChangeShapeType="1"/>
          </p:cNvSpPr>
          <p:nvPr/>
        </p:nvSpPr>
        <p:spPr bwMode="auto">
          <a:xfrm rot="240000" flipH="1" flipV="1">
            <a:off x="6707188" y="2744789"/>
            <a:ext cx="381000" cy="131127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2" name="Line 202"/>
          <p:cNvSpPr>
            <a:spLocks noChangeShapeType="1"/>
          </p:cNvSpPr>
          <p:nvPr/>
        </p:nvSpPr>
        <p:spPr bwMode="auto">
          <a:xfrm flipH="1">
            <a:off x="6165850" y="21463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3" name="Line 203"/>
          <p:cNvSpPr>
            <a:spLocks noChangeShapeType="1"/>
          </p:cNvSpPr>
          <p:nvPr/>
        </p:nvSpPr>
        <p:spPr bwMode="auto">
          <a:xfrm flipV="1">
            <a:off x="5181600" y="1143001"/>
            <a:ext cx="533400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4" name="Line 204"/>
          <p:cNvSpPr>
            <a:spLocks noChangeShapeType="1"/>
          </p:cNvSpPr>
          <p:nvPr/>
        </p:nvSpPr>
        <p:spPr bwMode="auto">
          <a:xfrm flipH="1" flipV="1">
            <a:off x="4724400" y="4724401"/>
            <a:ext cx="2514600" cy="1006475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5" name="Line 205"/>
          <p:cNvSpPr>
            <a:spLocks noChangeShapeType="1"/>
          </p:cNvSpPr>
          <p:nvPr/>
        </p:nvSpPr>
        <p:spPr bwMode="auto">
          <a:xfrm rot="120000" flipV="1">
            <a:off x="6467476" y="4262439"/>
            <a:ext cx="542925" cy="153987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6" name="Line 206"/>
          <p:cNvSpPr>
            <a:spLocks noChangeShapeType="1"/>
          </p:cNvSpPr>
          <p:nvPr/>
        </p:nvSpPr>
        <p:spPr bwMode="auto">
          <a:xfrm flipV="1">
            <a:off x="5949950" y="4826001"/>
            <a:ext cx="425450" cy="14636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7" name="Line 207"/>
          <p:cNvSpPr>
            <a:spLocks noChangeShapeType="1"/>
          </p:cNvSpPr>
          <p:nvPr/>
        </p:nvSpPr>
        <p:spPr bwMode="auto">
          <a:xfrm rot="21480000" flipH="1">
            <a:off x="4587875" y="2690813"/>
            <a:ext cx="76200" cy="1905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43522" name="Group 208"/>
          <p:cNvGrpSpPr>
            <a:grpSpLocks/>
          </p:cNvGrpSpPr>
          <p:nvPr/>
        </p:nvGrpSpPr>
        <p:grpSpPr bwMode="auto">
          <a:xfrm>
            <a:off x="6365875" y="936625"/>
            <a:ext cx="228600" cy="228600"/>
            <a:chOff x="2496" y="1872"/>
            <a:chExt cx="192" cy="192"/>
          </a:xfrm>
        </p:grpSpPr>
        <p:sp>
          <p:nvSpPr>
            <p:cNvPr id="51284" name="Oval 209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5" name="Oval 210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6" name="Oval 211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7" name="Oval 212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8" name="Line 213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574" name="Rectangle 214"/>
          <p:cNvSpPr>
            <a:spLocks noChangeArrowheads="1"/>
          </p:cNvSpPr>
          <p:nvPr/>
        </p:nvSpPr>
        <p:spPr bwMode="auto">
          <a:xfrm>
            <a:off x="3657600" y="1190626"/>
            <a:ext cx="3379788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75" name="Rectangle 215"/>
          <p:cNvSpPr>
            <a:spLocks noChangeArrowheads="1"/>
          </p:cNvSpPr>
          <p:nvPr/>
        </p:nvSpPr>
        <p:spPr bwMode="auto">
          <a:xfrm>
            <a:off x="3657600" y="2867026"/>
            <a:ext cx="3379788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76" name="Rectangle 216"/>
          <p:cNvSpPr>
            <a:spLocks noChangeArrowheads="1"/>
          </p:cNvSpPr>
          <p:nvPr/>
        </p:nvSpPr>
        <p:spPr bwMode="auto">
          <a:xfrm>
            <a:off x="3657600" y="4556126"/>
            <a:ext cx="3379788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77" name="Rectangle 217"/>
          <p:cNvSpPr>
            <a:spLocks noChangeArrowheads="1"/>
          </p:cNvSpPr>
          <p:nvPr/>
        </p:nvSpPr>
        <p:spPr bwMode="auto">
          <a:xfrm>
            <a:off x="3657600" y="6219826"/>
            <a:ext cx="3379788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78" name="Text Box 218"/>
          <p:cNvSpPr txBox="1">
            <a:spLocks noChangeArrowheads="1"/>
          </p:cNvSpPr>
          <p:nvPr/>
        </p:nvSpPr>
        <p:spPr bwMode="auto">
          <a:xfrm>
            <a:off x="8355013" y="570865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1º Período</a:t>
            </a:r>
          </a:p>
        </p:txBody>
      </p:sp>
      <p:sp>
        <p:nvSpPr>
          <p:cNvPr id="143579" name="Text Box 219"/>
          <p:cNvSpPr txBox="1">
            <a:spLocks noChangeArrowheads="1"/>
          </p:cNvSpPr>
          <p:nvPr/>
        </p:nvSpPr>
        <p:spPr bwMode="auto">
          <a:xfrm>
            <a:off x="8355013" y="40513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2º Período</a:t>
            </a:r>
          </a:p>
        </p:txBody>
      </p:sp>
      <p:sp>
        <p:nvSpPr>
          <p:cNvPr id="143580" name="Text Box 220"/>
          <p:cNvSpPr txBox="1">
            <a:spLocks noChangeArrowheads="1"/>
          </p:cNvSpPr>
          <p:nvPr/>
        </p:nvSpPr>
        <p:spPr bwMode="auto">
          <a:xfrm>
            <a:off x="8355013" y="23495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3º Período</a:t>
            </a:r>
          </a:p>
        </p:txBody>
      </p:sp>
      <p:sp>
        <p:nvSpPr>
          <p:cNvPr id="143581" name="Text Box 221"/>
          <p:cNvSpPr txBox="1">
            <a:spLocks noChangeArrowheads="1"/>
          </p:cNvSpPr>
          <p:nvPr/>
        </p:nvSpPr>
        <p:spPr bwMode="auto">
          <a:xfrm>
            <a:off x="8355013" y="69215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4º Período</a:t>
            </a:r>
          </a:p>
        </p:txBody>
      </p:sp>
      <p:sp>
        <p:nvSpPr>
          <p:cNvPr id="51277" name="Text Box 222"/>
          <p:cNvSpPr txBox="1">
            <a:spLocks noChangeArrowheads="1"/>
          </p:cNvSpPr>
          <p:nvPr/>
        </p:nvSpPr>
        <p:spPr bwMode="auto">
          <a:xfrm>
            <a:off x="8610600" y="6542089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000">
                <a:latin typeface="Times New Roman" panose="02020603050405020304" pitchFamily="18" charset="0"/>
              </a:rPr>
              <a:t>Profº Jean Carlos Hennrichs - FIE</a:t>
            </a:r>
          </a:p>
        </p:txBody>
      </p:sp>
      <p:sp>
        <p:nvSpPr>
          <p:cNvPr id="51278" name="Text Box 223"/>
          <p:cNvSpPr txBox="1">
            <a:spLocks noChangeArrowheads="1"/>
          </p:cNvSpPr>
          <p:nvPr/>
        </p:nvSpPr>
        <p:spPr bwMode="auto">
          <a:xfrm>
            <a:off x="1774825" y="36449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143584" name="Text Box 224"/>
          <p:cNvSpPr txBox="1">
            <a:spLocks noChangeArrowheads="1"/>
          </p:cNvSpPr>
          <p:nvPr/>
        </p:nvSpPr>
        <p:spPr bwMode="auto">
          <a:xfrm rot="16200000">
            <a:off x="-1554162" y="3078163"/>
            <a:ext cx="68580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Construção do curso</a:t>
            </a:r>
            <a:endParaRPr lang="pt-BR" sz="40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585" name="Text Box 225"/>
          <p:cNvSpPr txBox="1">
            <a:spLocks noChangeArrowheads="1"/>
          </p:cNvSpPr>
          <p:nvPr/>
        </p:nvSpPr>
        <p:spPr bwMode="auto">
          <a:xfrm>
            <a:off x="2495551" y="573405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200">
                <a:latin typeface="Times New Roman" panose="02020603050405020304" pitchFamily="18" charset="0"/>
              </a:rPr>
              <a:t>Pontos chaves</a:t>
            </a:r>
          </a:p>
        </p:txBody>
      </p:sp>
      <p:sp>
        <p:nvSpPr>
          <p:cNvPr id="143586" name="Text Box 226"/>
          <p:cNvSpPr txBox="1">
            <a:spLocks noChangeArrowheads="1"/>
          </p:cNvSpPr>
          <p:nvPr/>
        </p:nvSpPr>
        <p:spPr bwMode="auto">
          <a:xfrm>
            <a:off x="2782888" y="5229225"/>
            <a:ext cx="14398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200">
                <a:latin typeface="Times New Roman" panose="02020603050405020304" pitchFamily="18" charset="0"/>
              </a:rPr>
              <a:t>Linhas integrativas</a:t>
            </a:r>
          </a:p>
        </p:txBody>
      </p:sp>
      <p:sp>
        <p:nvSpPr>
          <p:cNvPr id="143587" name="Line 227"/>
          <p:cNvSpPr>
            <a:spLocks noChangeShapeType="1"/>
          </p:cNvSpPr>
          <p:nvPr/>
        </p:nvSpPr>
        <p:spPr bwMode="auto">
          <a:xfrm>
            <a:off x="3503614" y="5876926"/>
            <a:ext cx="9366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588" name="Line 228"/>
          <p:cNvSpPr>
            <a:spLocks noChangeShapeType="1"/>
          </p:cNvSpPr>
          <p:nvPr/>
        </p:nvSpPr>
        <p:spPr bwMode="auto">
          <a:xfrm>
            <a:off x="3863976" y="5516564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85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4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4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4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4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4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4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4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4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4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4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14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14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14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14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4" grpId="0" animBg="1"/>
      <p:bldP spid="143575" grpId="0" animBg="1"/>
      <p:bldP spid="143576" grpId="0" animBg="1"/>
      <p:bldP spid="143577" grpId="0" animBg="1"/>
      <p:bldP spid="143578" grpId="0" autoUpdateAnimBg="0"/>
      <p:bldP spid="143579" grpId="0" autoUpdateAnimBg="0"/>
      <p:bldP spid="143580" grpId="0" autoUpdateAnimBg="0"/>
      <p:bldP spid="143581" grpId="0" autoUpdateAnimBg="0"/>
      <p:bldP spid="143585" grpId="0" autoUpdateAnimBg="0"/>
      <p:bldP spid="14358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/>
              <a:t>Potencialidade Reguladora do Currículo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323" y="2843856"/>
            <a:ext cx="2562336" cy="2049419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20528332"/>
              </p:ext>
            </p:extLst>
          </p:nvPr>
        </p:nvGraphicFramePr>
        <p:xfrm>
          <a:off x="4695568" y="2582562"/>
          <a:ext cx="5464432" cy="4127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1269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4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Slide" r:id="rId4" imgW="3968656" imgH="2976291" progId="PowerPoint.Slide.8">
                  <p:embed/>
                </p:oleObj>
              </mc:Choice>
              <mc:Fallback>
                <p:oleObj name="Slide" r:id="rId4" imgW="3968656" imgH="2976291" progId="PowerPoint.Slide.8">
                  <p:embed/>
                  <p:pic>
                    <p:nvPicPr>
                      <p:cNvPr id="532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2000" contrast="-5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828800" y="1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pt-BR" altLang="pt-BR" sz="2800" b="1"/>
              <a:t> Curso de Medicina da UFSC</a:t>
            </a:r>
          </a:p>
        </p:txBody>
      </p:sp>
      <p:pic>
        <p:nvPicPr>
          <p:cNvPr id="53252" name="Imagem 5" descr="2a_fas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446088"/>
            <a:ext cx="7929563" cy="641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tângulo 4"/>
          <p:cNvSpPr>
            <a:spLocks noChangeArrowheads="1"/>
          </p:cNvSpPr>
          <p:nvPr/>
        </p:nvSpPr>
        <p:spPr bwMode="auto">
          <a:xfrm>
            <a:off x="7453313" y="0"/>
            <a:ext cx="2786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400" b="1">
                <a:latin typeface="Calibri" panose="020F0502020204030204" pitchFamily="34" charset="0"/>
              </a:rPr>
              <a:t>Exemplos</a:t>
            </a:r>
          </a:p>
          <a:p>
            <a:pPr eaLnBrk="1" hangingPunct="1"/>
            <a:r>
              <a:rPr lang="pt-BR" altLang="pt-BR" sz="2400" b="1">
                <a:latin typeface="Calibri" panose="020F0502020204030204" pitchFamily="34" charset="0"/>
              </a:rPr>
              <a:t>de  representações</a:t>
            </a:r>
          </a:p>
          <a:p>
            <a:pPr eaLnBrk="1" hangingPunct="1"/>
            <a:r>
              <a:rPr lang="pt-BR" altLang="pt-BR" sz="2400" b="1">
                <a:latin typeface="Calibri" panose="020F0502020204030204" pitchFamily="34" charset="0"/>
              </a:rPr>
              <a:t>curriculares</a:t>
            </a:r>
          </a:p>
          <a:p>
            <a:pPr eaLnBrk="1" hangingPunct="1"/>
            <a:r>
              <a:rPr lang="pt-BR" altLang="pt-BR" sz="2400" b="1">
                <a:latin typeface="Calibri" panose="020F0502020204030204" pitchFamily="34" charset="0"/>
              </a:rPr>
              <a:t>integrativas </a:t>
            </a:r>
          </a:p>
        </p:txBody>
      </p:sp>
    </p:spTree>
    <p:extLst>
      <p:ext uri="{BB962C8B-B14F-4D97-AF65-F5344CB8AC3E}">
        <p14:creationId xmlns:p14="http://schemas.microsoft.com/office/powerpoint/2010/main" val="15597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8626"/>
            <a:ext cx="8858250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CaixaDeTexto 2"/>
          <p:cNvSpPr txBox="1">
            <a:spLocks noChangeArrowheads="1"/>
          </p:cNvSpPr>
          <p:nvPr/>
        </p:nvSpPr>
        <p:spPr bwMode="auto">
          <a:xfrm>
            <a:off x="1881189" y="1714500"/>
            <a:ext cx="121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4276" name="CaixaDeTexto 3"/>
          <p:cNvSpPr txBox="1">
            <a:spLocks noChangeArrowheads="1"/>
          </p:cNvSpPr>
          <p:nvPr/>
        </p:nvSpPr>
        <p:spPr bwMode="auto">
          <a:xfrm>
            <a:off x="1809750" y="1785938"/>
            <a:ext cx="1500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 b="1"/>
              <a:t>Faculdade Atual de RR </a:t>
            </a:r>
          </a:p>
        </p:txBody>
      </p:sp>
    </p:spTree>
    <p:extLst>
      <p:ext uri="{BB962C8B-B14F-4D97-AF65-F5344CB8AC3E}">
        <p14:creationId xmlns:p14="http://schemas.microsoft.com/office/powerpoint/2010/main" val="2705331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2640014" y="44451"/>
            <a:ext cx="7775575" cy="14128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97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2" y="12546"/>
                </a:moveTo>
                <a:cubicBezTo>
                  <a:pt x="989" y="11970"/>
                  <a:pt x="937" y="11385"/>
                  <a:pt x="937" y="10800"/>
                </a:cubicBezTo>
                <a:cubicBezTo>
                  <a:pt x="937" y="5352"/>
                  <a:pt x="5352" y="937"/>
                  <a:pt x="10800" y="937"/>
                </a:cubicBezTo>
                <a:cubicBezTo>
                  <a:pt x="16247" y="937"/>
                  <a:pt x="20663" y="5352"/>
                  <a:pt x="20663" y="10800"/>
                </a:cubicBezTo>
                <a:cubicBezTo>
                  <a:pt x="20663" y="11385"/>
                  <a:pt x="20610" y="11970"/>
                  <a:pt x="20507" y="12546"/>
                </a:cubicBezTo>
                <a:lnTo>
                  <a:pt x="21429" y="12712"/>
                </a:lnTo>
                <a:cubicBezTo>
                  <a:pt x="21542" y="12081"/>
                  <a:pt x="21600" y="11441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441"/>
                  <a:pt x="57" y="12081"/>
                  <a:pt x="170" y="12712"/>
                </a:cubicBezTo>
                <a:lnTo>
                  <a:pt x="1092" y="12546"/>
                </a:lnTo>
                <a:close/>
              </a:path>
            </a:pathLst>
          </a:custGeom>
          <a:solidFill>
            <a:schemeClr val="accent2"/>
          </a:solidFill>
          <a:ln w="9525">
            <a:round/>
            <a:headEnd/>
            <a:tailEnd/>
          </a:ln>
          <a:scene3d>
            <a:camera prst="legacyPerspectiveBottom">
              <a:rot lat="19199990" lon="0" rev="0"/>
            </a:camera>
            <a:lightRig rig="legacyNormal2" dir="b"/>
          </a:scene3d>
          <a:sp3d extrusionH="1218930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343025" y="4724400"/>
            <a:ext cx="1081088" cy="2133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343025" y="1588"/>
            <a:ext cx="1081088" cy="2203450"/>
          </a:xfrm>
          <a:prstGeom prst="rect">
            <a:avLst/>
          </a:prstGeom>
          <a:solidFill>
            <a:srgbClr val="85FF85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343025" y="2135188"/>
            <a:ext cx="1081088" cy="2589212"/>
          </a:xfrm>
          <a:prstGeom prst="rect">
            <a:avLst/>
          </a:prstGeom>
          <a:solidFill>
            <a:srgbClr val="B9B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5087939" y="5313363"/>
            <a:ext cx="2879725" cy="692150"/>
          </a:xfrm>
          <a:prstGeom prst="ellipse">
            <a:avLst/>
          </a:prstGeom>
          <a:solidFill>
            <a:srgbClr val="FF0000">
              <a:alpha val="0"/>
            </a:srgbClr>
          </a:solidFill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5662613" y="5329238"/>
            <a:ext cx="1801812" cy="576262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66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3432175" y="1196975"/>
            <a:ext cx="6192838" cy="10414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5303839" y="5876925"/>
            <a:ext cx="2447925" cy="603250"/>
          </a:xfrm>
          <a:prstGeom prst="ellipse">
            <a:avLst/>
          </a:prstGeom>
          <a:solidFill>
            <a:srgbClr val="FFFF00">
              <a:alpha val="0"/>
            </a:srgbClr>
          </a:solidFill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4800600" y="4581525"/>
            <a:ext cx="3455988" cy="762000"/>
          </a:xfrm>
          <a:prstGeom prst="ellipse">
            <a:avLst/>
          </a:prstGeom>
          <a:solidFill>
            <a:srgbClr val="FFFF00">
              <a:alpha val="0"/>
            </a:srgbClr>
          </a:solidFill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4511676" y="3789363"/>
            <a:ext cx="3960813" cy="9017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727575" y="1501776"/>
            <a:ext cx="3494088" cy="415925"/>
          </a:xfrm>
          <a:prstGeom prst="ellipse">
            <a:avLst/>
          </a:prstGeom>
          <a:solidFill>
            <a:srgbClr val="85FF85"/>
          </a:solidFill>
          <a:ln w="9525">
            <a:solidFill>
              <a:srgbClr val="00FF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4970464" y="2220913"/>
            <a:ext cx="2998787" cy="487362"/>
          </a:xfrm>
          <a:prstGeom prst="ellipse">
            <a:avLst/>
          </a:prstGeom>
          <a:solidFill>
            <a:srgbClr val="B9B9FF"/>
          </a:solidFill>
          <a:ln w="9525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5280025" y="3068638"/>
            <a:ext cx="2471738" cy="576262"/>
          </a:xfrm>
          <a:prstGeom prst="ellipse">
            <a:avLst/>
          </a:prstGeom>
          <a:solidFill>
            <a:srgbClr val="B9B9FF"/>
          </a:solidFill>
          <a:ln w="9525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9" name="Oval 15"/>
          <p:cNvSpPr>
            <a:spLocks noChangeArrowheads="1"/>
          </p:cNvSpPr>
          <p:nvPr/>
        </p:nvSpPr>
        <p:spPr bwMode="auto">
          <a:xfrm>
            <a:off x="5337175" y="3976688"/>
            <a:ext cx="2127250" cy="531812"/>
          </a:xfrm>
          <a:prstGeom prst="ellipse">
            <a:avLst/>
          </a:prstGeom>
          <a:solidFill>
            <a:srgbClr val="B9B9FF"/>
          </a:solidFill>
          <a:ln w="9525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0" name="Oval 16"/>
          <p:cNvSpPr>
            <a:spLocks noChangeArrowheads="1"/>
          </p:cNvSpPr>
          <p:nvPr/>
        </p:nvSpPr>
        <p:spPr bwMode="auto">
          <a:xfrm>
            <a:off x="5519738" y="4724401"/>
            <a:ext cx="1936750" cy="5746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66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1" name="Oval 17"/>
          <p:cNvSpPr>
            <a:spLocks noChangeArrowheads="1"/>
          </p:cNvSpPr>
          <p:nvPr/>
        </p:nvSpPr>
        <p:spPr bwMode="auto">
          <a:xfrm>
            <a:off x="4189414" y="2963863"/>
            <a:ext cx="4643437" cy="969962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2" name="Oval 18"/>
          <p:cNvSpPr>
            <a:spLocks noChangeArrowheads="1"/>
          </p:cNvSpPr>
          <p:nvPr/>
        </p:nvSpPr>
        <p:spPr bwMode="auto">
          <a:xfrm>
            <a:off x="3816350" y="2078038"/>
            <a:ext cx="5448300" cy="9906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3" name="Oval 19"/>
          <p:cNvSpPr>
            <a:spLocks noChangeArrowheads="1"/>
          </p:cNvSpPr>
          <p:nvPr/>
        </p:nvSpPr>
        <p:spPr bwMode="auto">
          <a:xfrm>
            <a:off x="3071813" y="404814"/>
            <a:ext cx="6913562" cy="936625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4" name="Oval 20"/>
          <p:cNvSpPr>
            <a:spLocks noChangeArrowheads="1"/>
          </p:cNvSpPr>
          <p:nvPr/>
        </p:nvSpPr>
        <p:spPr bwMode="auto">
          <a:xfrm>
            <a:off x="5808664" y="5949950"/>
            <a:ext cx="1582737" cy="450850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66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5" name="Oval 21"/>
          <p:cNvSpPr>
            <a:spLocks noChangeArrowheads="1"/>
          </p:cNvSpPr>
          <p:nvPr/>
        </p:nvSpPr>
        <p:spPr bwMode="auto">
          <a:xfrm>
            <a:off x="4489450" y="736601"/>
            <a:ext cx="3951288" cy="415925"/>
          </a:xfrm>
          <a:prstGeom prst="ellipse">
            <a:avLst/>
          </a:prstGeom>
          <a:solidFill>
            <a:srgbClr val="85FF85"/>
          </a:solidFill>
          <a:ln w="9525">
            <a:solidFill>
              <a:srgbClr val="00FF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 rot="16200000">
            <a:off x="897532" y="5333206"/>
            <a:ext cx="2133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rgbClr val="FF3300"/>
                </a:solidFill>
                <a:latin typeface="Calibri" panose="020F0502020204030204" pitchFamily="34" charset="0"/>
              </a:rPr>
              <a:t>CICLO  DAS</a:t>
            </a:r>
          </a:p>
          <a:p>
            <a:pPr eaLnBrk="1" hangingPunct="1"/>
            <a:r>
              <a:rPr lang="pt-BR" altLang="pt-BR" b="1" dirty="0">
                <a:solidFill>
                  <a:srgbClr val="FF3300"/>
                </a:solidFill>
                <a:latin typeface="Calibri" panose="020F0502020204030204" pitchFamily="34" charset="0"/>
              </a:rPr>
              <a:t> NECESSIDADES </a:t>
            </a:r>
          </a:p>
          <a:p>
            <a:pPr eaLnBrk="1" hangingPunct="1"/>
            <a:r>
              <a:rPr lang="pt-BR" altLang="pt-BR" b="1" dirty="0">
                <a:solidFill>
                  <a:srgbClr val="FF3300"/>
                </a:solidFill>
                <a:latin typeface="Calibri" panose="020F0502020204030204" pitchFamily="34" charset="0"/>
              </a:rPr>
              <a:t>DE SAÚDE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 rot="16200000">
            <a:off x="976313" y="3135313"/>
            <a:ext cx="1965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chemeClr val="accent2"/>
                </a:solidFill>
                <a:latin typeface="Calibri" panose="020F0502020204030204" pitchFamily="34" charset="0"/>
              </a:rPr>
              <a:t>CICLO DO</a:t>
            </a:r>
          </a:p>
          <a:p>
            <a:pPr eaLnBrk="1" hangingPunct="1"/>
            <a:r>
              <a:rPr lang="pt-BR" altLang="pt-BR" b="1" dirty="0">
                <a:solidFill>
                  <a:schemeClr val="accent2"/>
                </a:solidFill>
                <a:latin typeface="Calibri" panose="020F0502020204030204" pitchFamily="34" charset="0"/>
              </a:rPr>
              <a:t>CUIDADO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 rot="16200000">
            <a:off x="938213" y="606425"/>
            <a:ext cx="21383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8000"/>
                </a:solidFill>
                <a:latin typeface="Calibri" panose="020F0502020204030204" pitchFamily="34" charset="0"/>
              </a:rPr>
              <a:t>CICLO </a:t>
            </a:r>
          </a:p>
          <a:p>
            <a:pPr eaLnBrk="1" hangingPunct="1"/>
            <a:r>
              <a:rPr lang="pt-BR" altLang="pt-BR" b="1">
                <a:solidFill>
                  <a:srgbClr val="008000"/>
                </a:solidFill>
                <a:latin typeface="Calibri" panose="020F0502020204030204" pitchFamily="34" charset="0"/>
              </a:rPr>
              <a:t>DA  PRÁTICA PROFISSIONAL</a:t>
            </a: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5995988" y="5949950"/>
            <a:ext cx="10942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Espaço </a:t>
            </a:r>
            <a:r>
              <a:rPr lang="pt-BR" altLang="pt-BR" sz="1400" b="1" dirty="0" err="1">
                <a:solidFill>
                  <a:srgbClr val="0033CC"/>
                </a:solidFill>
                <a:latin typeface="Calibri" panose="020F0502020204030204" pitchFamily="34" charset="0"/>
              </a:rPr>
              <a:t>Geo</a:t>
            </a:r>
            <a:r>
              <a:rPr lang="pt-BR" altLang="pt-BR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-</a:t>
            </a:r>
          </a:p>
          <a:p>
            <a:pPr eaLnBrk="1" hangingPunct="1"/>
            <a:r>
              <a:rPr lang="pt-BR" altLang="pt-BR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Social</a:t>
            </a:r>
          </a:p>
          <a:p>
            <a:pPr eaLnBrk="1" hangingPunct="1"/>
            <a:endParaRPr lang="pt-BR" altLang="pt-BR" sz="1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5735638" y="5414964"/>
            <a:ext cx="13452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500" b="1">
                <a:solidFill>
                  <a:srgbClr val="0033CC"/>
                </a:solidFill>
                <a:latin typeface="Calibri" panose="020F0502020204030204" pitchFamily="34" charset="0"/>
              </a:rPr>
              <a:t>Grupos Sociais</a:t>
            </a: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5913438" y="4783138"/>
            <a:ext cx="11176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500" b="1">
                <a:solidFill>
                  <a:srgbClr val="0033CC"/>
                </a:solidFill>
                <a:latin typeface="Calibri" panose="020F0502020204030204" pitchFamily="34" charset="0"/>
              </a:rPr>
              <a:t>Indivíduo e </a:t>
            </a:r>
          </a:p>
          <a:p>
            <a:pPr eaLnBrk="1" hangingPunct="1"/>
            <a:r>
              <a:rPr lang="pt-BR" altLang="pt-BR" sz="1500" b="1">
                <a:solidFill>
                  <a:srgbClr val="0033CC"/>
                </a:solidFill>
                <a:latin typeface="Calibri" panose="020F0502020204030204" pitchFamily="34" charset="0"/>
              </a:rPr>
              <a:t>Família</a:t>
            </a:r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5519738" y="4005264"/>
            <a:ext cx="2019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800" b="1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1400" b="1">
                <a:solidFill>
                  <a:schemeClr val="tx2"/>
                </a:solidFill>
                <a:latin typeface="Calibri" panose="020F0502020204030204" pitchFamily="34" charset="0"/>
              </a:rPr>
              <a:t>Enfermagem na</a:t>
            </a:r>
            <a:endParaRPr lang="pt-BR" altLang="pt-BR" sz="140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1400" b="1">
                <a:solidFill>
                  <a:schemeClr val="tx2"/>
                </a:solidFill>
                <a:latin typeface="Calibri" panose="020F0502020204030204" pitchFamily="34" charset="0"/>
              </a:rPr>
              <a:t>Atenção Básica</a:t>
            </a:r>
          </a:p>
        </p:txBody>
      </p:sp>
      <p:sp>
        <p:nvSpPr>
          <p:cNvPr id="52259" name="Text Box 35"/>
          <p:cNvSpPr txBox="1">
            <a:spLocks noChangeArrowheads="1"/>
          </p:cNvSpPr>
          <p:nvPr/>
        </p:nvSpPr>
        <p:spPr bwMode="auto">
          <a:xfrm>
            <a:off x="5159375" y="3068639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>
                <a:latin typeface="Calibri" panose="020F0502020204030204" pitchFamily="34" charset="0"/>
              </a:rPr>
              <a:t>Enfermagem na </a:t>
            </a:r>
          </a:p>
          <a:p>
            <a:pPr eaLnBrk="1" hangingPunct="1"/>
            <a:r>
              <a:rPr lang="pt-BR" altLang="pt-BR" sz="1400" b="1">
                <a:latin typeface="Calibri" panose="020F0502020204030204" pitchFamily="34" charset="0"/>
              </a:rPr>
              <a:t>Atenção Especializada</a:t>
            </a: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5668964" y="1484313"/>
            <a:ext cx="1490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>
                <a:solidFill>
                  <a:srgbClr val="008000"/>
                </a:solidFill>
                <a:latin typeface="Calibri" panose="020F0502020204030204" pitchFamily="34" charset="0"/>
              </a:rPr>
              <a:t>Estágio Curricular</a:t>
            </a:r>
          </a:p>
          <a:p>
            <a:pPr eaLnBrk="1" hangingPunct="1"/>
            <a:r>
              <a:rPr lang="pt-BR" altLang="pt-BR" sz="1400" b="1">
                <a:solidFill>
                  <a:srgbClr val="008000"/>
                </a:solidFill>
                <a:latin typeface="Calibri" panose="020F0502020204030204" pitchFamily="34" charset="0"/>
              </a:rPr>
              <a:t>TCC</a:t>
            </a:r>
          </a:p>
        </p:txBody>
      </p:sp>
      <p:sp>
        <p:nvSpPr>
          <p:cNvPr id="52261" name="Text Box 37"/>
          <p:cNvSpPr txBox="1">
            <a:spLocks noChangeArrowheads="1"/>
          </p:cNvSpPr>
          <p:nvPr/>
        </p:nvSpPr>
        <p:spPr bwMode="auto">
          <a:xfrm>
            <a:off x="5668964" y="692150"/>
            <a:ext cx="1490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>
                <a:solidFill>
                  <a:srgbClr val="008000"/>
                </a:solidFill>
                <a:latin typeface="Calibri" panose="020F0502020204030204" pitchFamily="34" charset="0"/>
              </a:rPr>
              <a:t>Estágio Curricular</a:t>
            </a:r>
          </a:p>
          <a:p>
            <a:pPr eaLnBrk="1" hangingPunct="1"/>
            <a:r>
              <a:rPr lang="pt-BR" altLang="pt-BR" sz="1400" b="1">
                <a:solidFill>
                  <a:srgbClr val="008000"/>
                </a:solidFill>
                <a:latin typeface="Calibri" panose="020F0502020204030204" pitchFamily="34" charset="0"/>
              </a:rPr>
              <a:t>TCC</a:t>
            </a:r>
          </a:p>
        </p:txBody>
      </p:sp>
      <p:sp>
        <p:nvSpPr>
          <p:cNvPr id="55328" name="Text Box 38"/>
          <p:cNvSpPr txBox="1">
            <a:spLocks noChangeArrowheads="1"/>
          </p:cNvSpPr>
          <p:nvPr/>
        </p:nvSpPr>
        <p:spPr bwMode="auto">
          <a:xfrm rot="20170056">
            <a:off x="3703639" y="1603376"/>
            <a:ext cx="287337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FF6600"/>
                </a:solidFill>
                <a:latin typeface="Calibri" panose="020F0502020204030204" pitchFamily="34" charset="0"/>
              </a:rPr>
              <a:t>O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FF6600"/>
                </a:solidFill>
                <a:latin typeface="Calibri" panose="020F0502020204030204" pitchFamily="34" charset="0"/>
              </a:rPr>
              <a:t>CUIDADO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FF6600"/>
                </a:solidFill>
                <a:latin typeface="Calibri" panose="020F0502020204030204" pitchFamily="34" charset="0"/>
              </a:rPr>
              <a:t>DE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FF6600"/>
                </a:solidFill>
                <a:latin typeface="Calibri" panose="020F0502020204030204" pitchFamily="34" charset="0"/>
              </a:rPr>
              <a:t>ENFERMAGEM</a:t>
            </a:r>
          </a:p>
        </p:txBody>
      </p:sp>
      <p:sp>
        <p:nvSpPr>
          <p:cNvPr id="55329" name="Text Box 39"/>
          <p:cNvSpPr txBox="1">
            <a:spLocks noChangeArrowheads="1"/>
          </p:cNvSpPr>
          <p:nvPr/>
        </p:nvSpPr>
        <p:spPr bwMode="auto">
          <a:xfrm rot="1391172">
            <a:off x="8904289" y="836614"/>
            <a:ext cx="287337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O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GERENCIAMENTO 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DO 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CUIDADO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DE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ENFERMAGEM</a:t>
            </a:r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 flipH="1" flipV="1">
            <a:off x="6527800" y="333376"/>
            <a:ext cx="0" cy="6524625"/>
          </a:xfrm>
          <a:prstGeom prst="line">
            <a:avLst/>
          </a:prstGeom>
          <a:noFill/>
          <a:ln w="38100">
            <a:solidFill>
              <a:srgbClr val="9900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68" name="WordArt 44"/>
          <p:cNvSpPr>
            <a:spLocks noChangeArrowheads="1" noChangeShapeType="1" noTextEdit="1"/>
          </p:cNvSpPr>
          <p:nvPr/>
        </p:nvSpPr>
        <p:spPr bwMode="auto">
          <a:xfrm>
            <a:off x="2855913" y="1"/>
            <a:ext cx="7416800" cy="12049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PerspectiveFront">
                <a:rot lat="0" lon="21539999" rev="0"/>
              </a:camera>
              <a:lightRig rig="legacyNormal1" dir="t"/>
            </a:scene3d>
            <a:sp3d prstMaterial="legacyMetal">
              <a:extrusionClr>
                <a:srgbClr val="939676"/>
              </a:extrusionClr>
            </a:sp3d>
          </a:bodyPr>
          <a:lstStyle/>
          <a:p>
            <a:pPr algn="dist">
              <a:defRPr/>
            </a:pPr>
            <a:r>
              <a:rPr lang="pt-BR" b="1" i="1" kern="10" spc="900" dirty="0">
                <a:ln w="9525">
                  <a:round/>
                  <a:headEnd/>
                  <a:tailEnd/>
                </a:ln>
                <a:latin typeface="Impact"/>
              </a:rPr>
              <a:t>O Cuidado de Enfermagem</a:t>
            </a:r>
          </a:p>
          <a:p>
            <a:pPr algn="dist">
              <a:defRPr/>
            </a:pPr>
            <a:r>
              <a:rPr lang="pt-BR" b="1" i="1" kern="10" spc="90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Sentidos   Significados  </a:t>
            </a:r>
            <a:r>
              <a:rPr lang="pt-BR" b="1" i="1" kern="10" spc="90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bg2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Impact"/>
              </a:rPr>
              <a:t>Dimensões</a:t>
            </a:r>
          </a:p>
        </p:txBody>
      </p:sp>
      <p:sp>
        <p:nvSpPr>
          <p:cNvPr id="52269" name="Text Box 45"/>
          <p:cNvSpPr txBox="1">
            <a:spLocks noChangeArrowheads="1"/>
          </p:cNvSpPr>
          <p:nvPr/>
        </p:nvSpPr>
        <p:spPr bwMode="auto">
          <a:xfrm>
            <a:off x="5159375" y="2205039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>
                <a:latin typeface="Calibri" panose="020F0502020204030204" pitchFamily="34" charset="0"/>
              </a:rPr>
              <a:t>Enfermagem na </a:t>
            </a:r>
          </a:p>
          <a:p>
            <a:pPr eaLnBrk="1" hangingPunct="1"/>
            <a:r>
              <a:rPr lang="pt-BR" altLang="pt-BR" sz="1400" b="1">
                <a:latin typeface="Calibri" panose="020F0502020204030204" pitchFamily="34" charset="0"/>
              </a:rPr>
              <a:t>Atenção Especializada</a:t>
            </a:r>
            <a:r>
              <a:rPr lang="pt-BR" altLang="pt-BR" sz="1400">
                <a:latin typeface="Calibri" panose="020F0502020204030204" pitchFamily="34" charset="0"/>
              </a:rPr>
              <a:t> </a:t>
            </a:r>
            <a:endParaRPr lang="pt-BR" altLang="pt-BR" sz="1400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78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52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52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20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 animBg="1"/>
      <p:bldP spid="52229" grpId="0" animBg="1"/>
      <p:bldP spid="52230" grpId="0" animBg="1"/>
      <p:bldP spid="52231" grpId="0" animBg="1"/>
      <p:bldP spid="52232" grpId="0" animBg="1"/>
      <p:bldP spid="52233" grpId="0" animBg="1"/>
      <p:bldP spid="52234" grpId="0" animBg="1"/>
      <p:bldP spid="52235" grpId="0" animBg="1"/>
      <p:bldP spid="52236" grpId="0" animBg="1"/>
      <p:bldP spid="52237" grpId="0" animBg="1"/>
      <p:bldP spid="52238" grpId="0" animBg="1"/>
      <p:bldP spid="52239" grpId="0" animBg="1"/>
      <p:bldP spid="52240" grpId="0" animBg="1"/>
      <p:bldP spid="52241" grpId="0" animBg="1"/>
      <p:bldP spid="52242" grpId="0" animBg="1"/>
      <p:bldP spid="52243" grpId="0" animBg="1"/>
      <p:bldP spid="52244" grpId="0" animBg="1"/>
      <p:bldP spid="52245" grpId="0" animBg="1"/>
      <p:bldP spid="52249" grpId="0"/>
      <p:bldP spid="52250" grpId="0"/>
      <p:bldP spid="52251" grpId="0"/>
      <p:bldP spid="52255" grpId="0"/>
      <p:bldP spid="52256" grpId="0"/>
      <p:bldP spid="52257" grpId="0"/>
      <p:bldP spid="52258" grpId="0"/>
      <p:bldP spid="52259" grpId="0"/>
      <p:bldP spid="52260" grpId="0"/>
      <p:bldP spid="52261" grpId="0"/>
      <p:bldP spid="522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orelDRAW" r:id="rId4" imgW="10029482" imgH="6976643" progId="CorelDraw.Graphic.9">
                  <p:embed/>
                </p:oleObj>
              </mc:Choice>
              <mc:Fallback>
                <p:oleObj name="CorelDRAW" r:id="rId4" imgW="10029482" imgH="6976643" progId="CorelDraw.Graphic.9">
                  <p:embed/>
                  <p:pic>
                    <p:nvPicPr>
                      <p:cNvPr id="563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6238876" y="39688"/>
          <a:ext cx="4429125" cy="678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CorelDRAW" r:id="rId6" imgW="4351401" imgH="6780505" progId="CorelDraw.Graphic.9">
                  <p:embed/>
                </p:oleObj>
              </mc:Choice>
              <mc:Fallback>
                <p:oleObj name="CorelDRAW" r:id="rId6" imgW="4351401" imgH="6780505" progId="CorelDraw.Graphic.9">
                  <p:embed/>
                  <p:pic>
                    <p:nvPicPr>
                      <p:cNvPr id="56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6" y="39688"/>
                        <a:ext cx="4429125" cy="678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1738314" y="214314"/>
            <a:ext cx="46434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800" b="1"/>
              <a:t>Eixo Central </a:t>
            </a:r>
          </a:p>
          <a:p>
            <a:pPr eaLnBrk="1" hangingPunct="1"/>
            <a:endParaRPr lang="pt-BR" altLang="pt-BR" sz="2800" b="1"/>
          </a:p>
          <a:p>
            <a:pPr eaLnBrk="1" hangingPunct="1"/>
            <a:r>
              <a:rPr lang="pt-BR" altLang="pt-BR" sz="2800" b="1"/>
              <a:t>  </a:t>
            </a:r>
            <a:r>
              <a:rPr lang="pt-BR" altLang="pt-BR" sz="2800"/>
              <a:t> Derivados do eixo central se organizarão os  eixos derivados, verticais em fases do curso e horizontais. Quais?</a:t>
            </a:r>
          </a:p>
        </p:txBody>
      </p:sp>
      <p:cxnSp>
        <p:nvCxnSpPr>
          <p:cNvPr id="6" name="Conector de seta reta 5"/>
          <p:cNvCxnSpPr>
            <a:cxnSpLocks noChangeShapeType="1"/>
          </p:cNvCxnSpPr>
          <p:nvPr/>
        </p:nvCxnSpPr>
        <p:spPr bwMode="auto">
          <a:xfrm rot="16200000" flipV="1">
            <a:off x="5845969" y="3178969"/>
            <a:ext cx="4572000" cy="1500188"/>
          </a:xfrm>
          <a:prstGeom prst="straightConnector1">
            <a:avLst/>
          </a:prstGeom>
          <a:noFill/>
          <a:ln w="38100">
            <a:solidFill>
              <a:srgbClr val="6585CF"/>
            </a:solidFill>
            <a:round/>
            <a:headEnd/>
            <a:tailEnd type="arrow" w="med" len="med"/>
          </a:ln>
          <a:effectLst>
            <a:outerShdw blurRad="190500" dist="228601" dir="2700000" sy="89999" rotWithShape="0">
              <a:srgbClr val="808080">
                <a:alpha val="254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Conector de seta reta 7"/>
          <p:cNvCxnSpPr>
            <a:cxnSpLocks noChangeShapeType="1"/>
          </p:cNvCxnSpPr>
          <p:nvPr/>
        </p:nvCxnSpPr>
        <p:spPr bwMode="auto">
          <a:xfrm rot="5400000" flipH="1" flipV="1">
            <a:off x="6881814" y="3429001"/>
            <a:ext cx="4429125" cy="428625"/>
          </a:xfrm>
          <a:prstGeom prst="straightConnector1">
            <a:avLst/>
          </a:prstGeom>
          <a:noFill/>
          <a:ln w="25400">
            <a:solidFill>
              <a:srgbClr val="6585CF"/>
            </a:solidFill>
            <a:round/>
            <a:headEnd/>
            <a:tailEnd type="arrow" w="med" len="med"/>
          </a:ln>
          <a:effectLst>
            <a:outerShdw blurRad="130000" dist="101600" dir="2700000" algn="tl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ector de seta reta 9"/>
          <p:cNvCxnSpPr>
            <a:cxnSpLocks noChangeShapeType="1"/>
          </p:cNvCxnSpPr>
          <p:nvPr/>
        </p:nvCxnSpPr>
        <p:spPr bwMode="auto">
          <a:xfrm rot="5400000" flipH="1" flipV="1">
            <a:off x="7346157" y="3178969"/>
            <a:ext cx="4572000" cy="1357313"/>
          </a:xfrm>
          <a:prstGeom prst="straightConnector1">
            <a:avLst/>
          </a:prstGeom>
          <a:noFill/>
          <a:ln w="25400">
            <a:solidFill>
              <a:srgbClr val="6585CF"/>
            </a:solidFill>
            <a:round/>
            <a:headEnd/>
            <a:tailEnd type="arrow" w="med" len="med"/>
          </a:ln>
          <a:effectLst>
            <a:outerShdw blurRad="130000" dist="101600" dir="2700000" algn="tl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141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CorelDRAW" r:id="rId4" imgW="10029482" imgH="6976643" progId="CorelDraw.Graphic.9">
                  <p:embed/>
                </p:oleObj>
              </mc:Choice>
              <mc:Fallback>
                <p:oleObj name="CorelDRAW" r:id="rId4" imgW="10029482" imgH="6976643" progId="CorelDraw.Graphic.9">
                  <p:embed/>
                  <p:pic>
                    <p:nvPicPr>
                      <p:cNvPr id="583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5524500" y="714375"/>
          <a:ext cx="4351338" cy="587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CorelDRAW" r:id="rId6" imgW="4351401" imgH="5875591" progId="CorelDraw.Graphic.9">
                  <p:embed/>
                </p:oleObj>
              </mc:Choice>
              <mc:Fallback>
                <p:oleObj name="CorelDRAW" r:id="rId6" imgW="4351401" imgH="5875591" progId="CorelDraw.Graphic.9">
                  <p:embed/>
                  <p:pic>
                    <p:nvPicPr>
                      <p:cNvPr id="17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714375"/>
                        <a:ext cx="4351338" cy="587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881189" y="285751"/>
            <a:ext cx="3857625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33475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352550" indent="-182563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1544638" indent="-182563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400" dirty="0">
                <a:latin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</a:rPr>
              <a:t>A PARTIR DO PERFIL</a:t>
            </a:r>
            <a:r>
              <a:rPr lang="pt-BR" sz="24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000" dirty="0">
                <a:latin typeface="+mj-lt"/>
              </a:rPr>
              <a:t>1- Configurar um percurso e os saberes cognitivos conceituais e factuais,  procedimentais e atitudinais a serem sistematizados.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000" dirty="0">
                <a:latin typeface="+mj-lt"/>
              </a:rPr>
              <a:t>2- Planejar níveis de complexidade crescente, na apreensão destes saberes, ao longo do curso.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000" dirty="0">
                <a:latin typeface="+mj-lt"/>
              </a:rPr>
              <a:t>3- Construir a visão da totalidade do percurso, com objetivos gerais e conteúdos  das fases do curso.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CorelDRAW" r:id="rId4" imgW="10029482" imgH="6976643" progId="CorelDraw.Graphic.9">
                  <p:embed/>
                </p:oleObj>
              </mc:Choice>
              <mc:Fallback>
                <p:oleObj name="CorelDRAW" r:id="rId4" imgW="10029482" imgH="6976643" progId="CorelDraw.Graphic.9">
                  <p:embed/>
                  <p:pic>
                    <p:nvPicPr>
                      <p:cNvPr id="604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6238876" y="39688"/>
          <a:ext cx="4429125" cy="678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CorelDRAW" r:id="rId6" imgW="4351401" imgH="6780505" progId="CorelDraw.Graphic.9">
                  <p:embed/>
                </p:oleObj>
              </mc:Choice>
              <mc:Fallback>
                <p:oleObj name="CorelDRAW" r:id="rId6" imgW="4351401" imgH="6780505" progId="CorelDraw.Graphic.9">
                  <p:embed/>
                  <p:pic>
                    <p:nvPicPr>
                      <p:cNvPr id="60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6" y="39688"/>
                        <a:ext cx="4429125" cy="678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1738314" y="214313"/>
            <a:ext cx="4643437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33475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352550" indent="-182563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1544638" indent="-182563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000" dirty="0">
                <a:latin typeface="Arial" panose="020B0604020202020204" pitchFamily="34" charset="0"/>
              </a:rPr>
              <a:t>4– </a:t>
            </a:r>
            <a:r>
              <a:rPr lang="pt-BR" sz="2000" dirty="0">
                <a:latin typeface="+mj-lt"/>
              </a:rPr>
              <a:t>Definir as áreas de produção e mediação destes saberes.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000" dirty="0">
                <a:latin typeface="+mj-lt"/>
              </a:rPr>
              <a:t>3- Identificar  antigas disciplinas e novas formas de convergência em eixos, módulos, núcleos e/ou atividades.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000" dirty="0">
                <a:latin typeface="+mj-lt"/>
              </a:rPr>
              <a:t>4- Definir  coletivamente o eixo central do percurso no curso.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000" dirty="0">
                <a:latin typeface="+mj-lt"/>
              </a:rPr>
              <a:t>5- Planejar metas ou objetivos das fases do percurso em relação ao eixo norteador.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000" dirty="0">
                <a:latin typeface="+mj-lt"/>
              </a:rPr>
              <a:t>6-Identificar momentos e formas de articulação e ampliação em complexidade crescente  dos saberes definidos como essenciais, assegurando relação da teoria e prática.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5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CorelDRAW" r:id="rId4" imgW="10029482" imgH="6976643" progId="CorelDraw.Graphic.9">
                  <p:embed/>
                </p:oleObj>
              </mc:Choice>
              <mc:Fallback>
                <p:oleObj name="CorelDRAW" r:id="rId4" imgW="10029482" imgH="6976643" progId="CorelDraw.Graphic.9">
                  <p:embed/>
                  <p:pic>
                    <p:nvPicPr>
                      <p:cNvPr id="624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6881813" y="39688"/>
          <a:ext cx="3643312" cy="678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CorelDRAW" r:id="rId6" imgW="4351401" imgH="6780505" progId="CorelDraw.Graphic.9">
                  <p:embed/>
                </p:oleObj>
              </mc:Choice>
              <mc:Fallback>
                <p:oleObj name="CorelDRAW" r:id="rId6" imgW="4351401" imgH="6780505" progId="CorelDraw.Graphic.9">
                  <p:embed/>
                  <p:pic>
                    <p:nvPicPr>
                      <p:cNvPr id="62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39688"/>
                        <a:ext cx="3643312" cy="678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822451" y="1504950"/>
            <a:ext cx="5072063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400"/>
              <a:t> </a:t>
            </a:r>
            <a:r>
              <a:rPr lang="pt-BR" altLang="pt-BR" sz="2200"/>
              <a:t>7- Organizar o primeiro núcleo,  em crescente complexidade, ao longo do curso, definido seu eixo integrativo. </a:t>
            </a:r>
          </a:p>
          <a:p>
            <a:pPr eaLnBrk="1" hangingPunct="1"/>
            <a:r>
              <a:rPr lang="pt-BR" altLang="pt-BR" sz="2200"/>
              <a:t>8- Definir objetivos por fase, identificando saberes (cognitivos, procedimentais e atitudinais) correspondentes.</a:t>
            </a:r>
          </a:p>
          <a:p>
            <a:pPr eaLnBrk="1" hangingPunct="1"/>
            <a:r>
              <a:rPr lang="pt-BR" altLang="pt-BR" sz="2200"/>
              <a:t>9- Construir uma visão de crescente complexidade do domínio destes saberes nas fases.</a:t>
            </a:r>
          </a:p>
          <a:p>
            <a:pPr eaLnBrk="1" hangingPunct="1"/>
            <a:r>
              <a:rPr lang="pt-BR" altLang="pt-BR" sz="2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82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1524000" y="-3810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CorelDRAW" r:id="rId4" imgW="10029482" imgH="6976643" progId="CorelDraw.Graphic.9">
                  <p:embed/>
                </p:oleObj>
              </mc:Choice>
              <mc:Fallback>
                <p:oleObj name="CorelDRAW" r:id="rId4" imgW="10029482" imgH="6976643" progId="CorelDraw.Graphic.9">
                  <p:embed/>
                  <p:pic>
                    <p:nvPicPr>
                      <p:cNvPr id="645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-3810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6881813" y="39688"/>
          <a:ext cx="3643312" cy="678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CorelDRAW" r:id="rId6" imgW="4351401" imgH="6780505" progId="CorelDraw.Graphic.9">
                  <p:embed/>
                </p:oleObj>
              </mc:Choice>
              <mc:Fallback>
                <p:oleObj name="CorelDRAW" r:id="rId6" imgW="4351401" imgH="6780505" progId="CorelDraw.Graphic.9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39688"/>
                        <a:ext cx="3643312" cy="678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703388" y="142875"/>
            <a:ext cx="52498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33475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352550" indent="-182563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1544638" indent="-182563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dirty="0">
                <a:latin typeface="+mj-lt"/>
              </a:rPr>
              <a:t>10 - Definir conteúdos essenciais e as formas de apropriação necessárias (estratégias).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dirty="0">
                <a:latin typeface="+mj-lt"/>
              </a:rPr>
              <a:t>11- Definir formas de acompanhamento ou avaliação, conforme objetivos e estratégias.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dirty="0">
                <a:latin typeface="+mj-lt"/>
              </a:rPr>
              <a:t>12- Ao longo do processo, verificar articulação com os demais núcleos. </a:t>
            </a:r>
          </a:p>
        </p:txBody>
      </p:sp>
    </p:spTree>
    <p:extLst>
      <p:ext uri="{BB962C8B-B14F-4D97-AF65-F5344CB8AC3E}">
        <p14:creationId xmlns:p14="http://schemas.microsoft.com/office/powerpoint/2010/main" val="332597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CorelDRAW" r:id="rId4" imgW="10029482" imgH="6976643" progId="CorelDraw.Graphic.9">
                  <p:embed/>
                </p:oleObj>
              </mc:Choice>
              <mc:Fallback>
                <p:oleObj name="CorelDRAW" r:id="rId4" imgW="10029482" imgH="6976643" progId="CorelDraw.Graphic.9">
                  <p:embed/>
                  <p:pic>
                    <p:nvPicPr>
                      <p:cNvPr id="665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6810376" y="39688"/>
          <a:ext cx="3857625" cy="678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CorelDRAW" r:id="rId6" imgW="4351401" imgH="6780505" progId="CorelDraw.Graphic.9">
                  <p:embed/>
                </p:oleObj>
              </mc:Choice>
              <mc:Fallback>
                <p:oleObj name="CorelDRAW" r:id="rId6" imgW="4351401" imgH="6780505" progId="CorelDraw.Graphic.9">
                  <p:embed/>
                  <p:pic>
                    <p:nvPicPr>
                      <p:cNvPr id="665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6" y="39688"/>
                        <a:ext cx="3857625" cy="678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919288" y="285751"/>
            <a:ext cx="503396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/>
              <a:t>13- Definir o segundo núcleo,  articulando objetivos,  estratégias, cenários de prática e formas de acompanhamento em relação ao seu eixo integrativo.   </a:t>
            </a:r>
          </a:p>
          <a:p>
            <a:pPr eaLnBrk="1" hangingPunct="1"/>
            <a:r>
              <a:rPr lang="pt-BR" altLang="pt-BR" sz="2000"/>
              <a:t>14- Analisar a coerência de articulação do proposto nos dois núcleos, em seus eixos e nos saberes determinados como essenciais, com o eixo central. </a:t>
            </a:r>
          </a:p>
          <a:p>
            <a:pPr eaLnBrk="1" hangingPunct="1"/>
            <a:r>
              <a:rPr lang="pt-BR" altLang="pt-BR" sz="2000"/>
              <a:t>15- Realizar planejamentos conjuntos entre docentes do mesmo núcleo e de núcleos concomitantes, confirmando objetivos, formas de apreensão e de acompanhamento. </a:t>
            </a:r>
          </a:p>
          <a:p>
            <a:pPr eaLnBrk="1" hangingPunct="1"/>
            <a:r>
              <a:rPr lang="pt-BR" altLang="pt-BR" sz="2000"/>
              <a:t>16- Definir instrumentos articuladores: programas de aprendizagem, conteúdos afins, estratégias, cenários de prática e formas de acompanhamento ou avaliação. </a:t>
            </a:r>
          </a:p>
        </p:txBody>
      </p:sp>
    </p:spTree>
    <p:extLst>
      <p:ext uri="{BB962C8B-B14F-4D97-AF65-F5344CB8AC3E}">
        <p14:creationId xmlns:p14="http://schemas.microsoft.com/office/powerpoint/2010/main" val="39322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22" name="Conexão recta 1"/>
          <p:cNvCxnSpPr>
            <a:cxnSpLocks noChangeShapeType="1"/>
          </p:cNvCxnSpPr>
          <p:nvPr/>
        </p:nvCxnSpPr>
        <p:spPr bwMode="auto">
          <a:xfrm>
            <a:off x="1524000" y="1124744"/>
            <a:ext cx="9144000" cy="0"/>
          </a:xfrm>
          <a:prstGeom prst="line">
            <a:avLst/>
          </a:prstGeom>
          <a:noFill/>
          <a:ln w="635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itle 8"/>
          <p:cNvSpPr txBox="1">
            <a:spLocks/>
          </p:cNvSpPr>
          <p:nvPr/>
        </p:nvSpPr>
        <p:spPr>
          <a:xfrm>
            <a:off x="1560513" y="222250"/>
            <a:ext cx="9144000" cy="9024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pt-PT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Reforçar as lógicas de cooperação</a:t>
            </a:r>
          </a:p>
        </p:txBody>
      </p:sp>
      <p:pic>
        <p:nvPicPr>
          <p:cNvPr id="133124" name="Picture 2" descr="http://www.musee-magritte-museum.be/Typo3/fileadmin/templates/images/phot_education_enseigna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3" y="1196975"/>
            <a:ext cx="21304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0"/>
          <p:cNvSpPr txBox="1"/>
          <p:nvPr/>
        </p:nvSpPr>
        <p:spPr>
          <a:xfrm>
            <a:off x="4914900" y="4365628"/>
            <a:ext cx="5429250" cy="1655763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14000"/>
              </a:lnSpc>
              <a:spcAft>
                <a:spcPts val="1800"/>
              </a:spcAft>
              <a:defRPr/>
            </a:pPr>
            <a:r>
              <a:rPr lang="pt-PT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Verdana" pitchFamily="34" charset="0"/>
                <a:cs typeface="Verdana" pitchFamily="34" charset="0"/>
              </a:rPr>
              <a:t>Primeiro estranha-se. </a:t>
            </a:r>
          </a:p>
          <a:p>
            <a:pPr>
              <a:lnSpc>
                <a:spcPct val="114000"/>
              </a:lnSpc>
              <a:spcAft>
                <a:spcPts val="1800"/>
              </a:spcAft>
              <a:defRPr/>
            </a:pPr>
            <a:r>
              <a:rPr lang="pt-PT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Verdana" pitchFamily="34" charset="0"/>
                <a:cs typeface="Verdana" pitchFamily="34" charset="0"/>
              </a:rPr>
              <a:t>Depois entranha-se</a:t>
            </a:r>
            <a:r>
              <a:rPr lang="pt-PT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33127" name="Picture 2" descr="http://t2.gstatic.com/images?q=tbn:ANd9GcQ4NFTLPPeL_buV92w-o_yAqtRY7H8qSBRagPfywMOKLcVkab6U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3" y="4262438"/>
            <a:ext cx="2543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0"/>
          <p:cNvSpPr txBox="1"/>
          <p:nvPr/>
        </p:nvSpPr>
        <p:spPr>
          <a:xfrm>
            <a:off x="2063750" y="5589588"/>
            <a:ext cx="2736850" cy="393700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14000"/>
              </a:lnSpc>
              <a:defRPr/>
            </a:pPr>
            <a:r>
              <a:rPr lang="pt-PT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Fernando Pessoa</a:t>
            </a:r>
          </a:p>
        </p:txBody>
      </p:sp>
      <p:sp>
        <p:nvSpPr>
          <p:cNvPr id="2" name="Retângulo 1"/>
          <p:cNvSpPr/>
          <p:nvPr/>
        </p:nvSpPr>
        <p:spPr>
          <a:xfrm>
            <a:off x="5049520" y="2951947"/>
            <a:ext cx="5100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De partilha na profissão docente com o trabalho no currículo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02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32935"/>
          </a:xfrm>
        </p:spPr>
        <p:txBody>
          <a:bodyPr/>
          <a:lstStyle/>
          <a:p>
            <a:r>
              <a:rPr lang="pt-BR" b="1" dirty="0"/>
              <a:t>CURRÍCULO: PERCURSOS HISTÓRICOS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65" y="2019762"/>
            <a:ext cx="2543992" cy="172566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782064" y="1754660"/>
            <a:ext cx="6720960" cy="217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 Antiga: </a:t>
            </a:r>
            <a:r>
              <a:rPr lang="pt-B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Cursus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Currere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soma de honras (Carreira ordenação  e percurso).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Currículo: 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seleção organizada dos conteúdos a aprender, os quais regularão a prática didática que se desenvolve durante a escolaridade.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032" y="4234084"/>
            <a:ext cx="2403259" cy="215436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782063" y="4061372"/>
            <a:ext cx="6833287" cy="217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Idade Média: </a:t>
            </a:r>
            <a:r>
              <a:rPr lang="pt-BR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Trivium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Gramática, Retórica e Dialética: instrumentais, de formação geral-Modo de adquirir conhecimentos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Cuadrivium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Astronomia, Geometria, Aritmética e Música: caráter prático, pragmático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 flipV="1">
            <a:off x="4097790" y="4639797"/>
            <a:ext cx="641773" cy="826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flipV="1">
            <a:off x="4140290" y="2469292"/>
            <a:ext cx="641773" cy="826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64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32935"/>
          </a:xfrm>
        </p:spPr>
        <p:txBody>
          <a:bodyPr/>
          <a:lstStyle/>
          <a:p>
            <a:r>
              <a:rPr lang="pt-BR" b="1" dirty="0"/>
              <a:t>CURRÍCULO: PERCURSOS HISTÓRICOS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4782064" y="1754660"/>
            <a:ext cx="6720960" cy="227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Currículo: Universidade de Glasgow (século XVI):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evisões do ensino da dialética: abarcou movimentos sociais e religiosos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Visão disciplinadora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quanto à organização do ensino e aprendizagem.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82063" y="4061372"/>
            <a:ext cx="6833287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Ideia de seleção de conteúdos 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 ordem na classificação dos conhecimentos que representam  ação de ensinar.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Ideia de 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 de Estudos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Studiorum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 flipV="1">
            <a:off x="4097790" y="4639797"/>
            <a:ext cx="641773" cy="826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flipV="1">
            <a:off x="4140290" y="2469292"/>
            <a:ext cx="641773" cy="826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46" y="1754660"/>
            <a:ext cx="2222005" cy="195236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46" y="4061372"/>
            <a:ext cx="214308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6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0"/>
          <a:ext cx="889248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049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09368"/>
          </a:xfrm>
        </p:spPr>
        <p:txBody>
          <a:bodyPr/>
          <a:lstStyle/>
          <a:p>
            <a:r>
              <a:rPr lang="pt-BR" b="1" dirty="0"/>
              <a:t>CURRÍCULO:</a:t>
            </a:r>
            <a:r>
              <a:rPr lang="pt-BR" dirty="0"/>
              <a:t> </a:t>
            </a:r>
            <a:r>
              <a:rPr lang="pt-BR" b="1" dirty="0"/>
              <a:t>CONCEITOS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1484313" y="2098675"/>
          <a:ext cx="10018712" cy="4240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43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1927496" y="628226"/>
          <a:ext cx="87971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076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2" y="927463"/>
            <a:ext cx="3549121" cy="2044337"/>
          </a:xfrm>
        </p:spPr>
        <p:txBody>
          <a:bodyPr>
            <a:normAutofit/>
          </a:bodyPr>
          <a:lstStyle/>
          <a:p>
            <a:r>
              <a:rPr lang="pt-BR" sz="4400" b="1" dirty="0"/>
              <a:t>PARADIGMA EMERGENTE 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b="1" dirty="0"/>
              <a:t>Concepção rejeita a neutralidade, reconhece a intencionalidade e concebe a </a:t>
            </a:r>
            <a:r>
              <a:rPr lang="pt-BR" sz="2800" b="1" dirty="0">
                <a:solidFill>
                  <a:srgbClr val="FF0000"/>
                </a:solidFill>
              </a:rPr>
              <a:t>ciência como um ato humano, historicamente situado</a:t>
            </a:r>
            <a:r>
              <a:rPr lang="pt-BR" sz="2800" b="1" dirty="0"/>
              <a:t>.</a:t>
            </a:r>
          </a:p>
          <a:p>
            <a:r>
              <a:rPr lang="pt-BR" sz="2800" b="1" dirty="0"/>
              <a:t>Sua visão intelectual baseia-se não na certeza positivista e sim na </a:t>
            </a:r>
            <a:r>
              <a:rPr lang="pt-BR" sz="2800" b="1" dirty="0">
                <a:solidFill>
                  <a:srgbClr val="FF0000"/>
                </a:solidFill>
              </a:rPr>
              <a:t>dúvida pragmática.</a:t>
            </a:r>
          </a:p>
          <a:p>
            <a:r>
              <a:rPr lang="pt-BR" sz="2800" b="1" dirty="0"/>
              <a:t>A dúvida que vem de qualquer decisão não se baseia em temas metanarrativos, mas na </a:t>
            </a:r>
            <a:r>
              <a:rPr lang="pt-BR" sz="2800" b="1" dirty="0">
                <a:solidFill>
                  <a:srgbClr val="FF0000"/>
                </a:solidFill>
              </a:rPr>
              <a:t>experiência humana e na história local</a:t>
            </a:r>
            <a:r>
              <a:rPr lang="pt-BR" sz="2800" b="1" dirty="0"/>
              <a:t>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Complexidade e múltiplas perspectivas</a:t>
            </a:r>
          </a:p>
        </p:txBody>
      </p:sp>
    </p:spTree>
    <p:extLst>
      <p:ext uri="{BB962C8B-B14F-4D97-AF65-F5344CB8AC3E}">
        <p14:creationId xmlns:p14="http://schemas.microsoft.com/office/powerpoint/2010/main" val="631594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744</TotalTime>
  <Words>2158</Words>
  <Application>Microsoft Office PowerPoint</Application>
  <PresentationFormat>Widescreen</PresentationFormat>
  <Paragraphs>228</Paragraphs>
  <Slides>39</Slides>
  <Notes>9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39</vt:i4>
      </vt:variant>
    </vt:vector>
  </HeadingPairs>
  <TitlesOfParts>
    <vt:vector size="53" baseType="lpstr">
      <vt:lpstr>ＭＳ Ｐゴシック</vt:lpstr>
      <vt:lpstr>Arial</vt:lpstr>
      <vt:lpstr>Arial Black</vt:lpstr>
      <vt:lpstr>Arial Rounded MT Bold</vt:lpstr>
      <vt:lpstr>Berlin Sans FB Demi</vt:lpstr>
      <vt:lpstr>Calibri</vt:lpstr>
      <vt:lpstr>Corbel</vt:lpstr>
      <vt:lpstr>Impact</vt:lpstr>
      <vt:lpstr>Times New Roman</vt:lpstr>
      <vt:lpstr>Verdana</vt:lpstr>
      <vt:lpstr>Wingdings</vt:lpstr>
      <vt:lpstr>Paralaxe</vt:lpstr>
      <vt:lpstr>Slide</vt:lpstr>
      <vt:lpstr>CorelDRAW</vt:lpstr>
      <vt:lpstr>Fundamentos do Currículo para a Educação Superior.  </vt:lpstr>
      <vt:lpstr>O CAMPO DO CURRÍCULO NA EDUCAÇÃO SUPERIOR</vt:lpstr>
      <vt:lpstr>Potencialidade Reguladora do Currículo</vt:lpstr>
      <vt:lpstr>CURRÍCULO: PERCURSOS HISTÓRICOS</vt:lpstr>
      <vt:lpstr>CURRÍCULO: PERCURSOS HISTÓRICOS</vt:lpstr>
      <vt:lpstr>Apresentação do PowerPoint</vt:lpstr>
      <vt:lpstr>CURRÍCULO: CONCEITOS</vt:lpstr>
      <vt:lpstr>Apresentação do PowerPoint</vt:lpstr>
      <vt:lpstr>PARADIGMA EMERGENTE  </vt:lpstr>
      <vt:lpstr>PARADIGMA CURRÍCULAR</vt:lpstr>
      <vt:lpstr>CONCEPÇÃO  DE CURRÍCULO</vt:lpstr>
      <vt:lpstr>Concepção de Currículo</vt:lpstr>
      <vt:lpstr>Concepção de Currículo como processo e práxis</vt:lpstr>
      <vt:lpstr>Currículo e Didática</vt:lpstr>
      <vt:lpstr>Michael Young</vt:lpstr>
      <vt:lpstr>José Augusto Pacheco</vt:lpstr>
      <vt:lpstr>Currículo Oculto</vt:lpstr>
      <vt:lpstr>Apresentação do PowerPoint</vt:lpstr>
      <vt:lpstr>Currículo como cultura da Universidade </vt:lpstr>
      <vt:lpstr>Flexibilização</vt:lpstr>
      <vt:lpstr>Justificativa da Flexibilização</vt:lpstr>
      <vt:lpstr>Os Fundamentos legais </vt:lpstr>
      <vt:lpstr>A atualidade do pensamento curricular</vt:lpstr>
      <vt:lpstr>Historicamente: Currículo - formato grade </vt:lpstr>
      <vt:lpstr>Matriz Curricular Articulada</vt:lpstr>
      <vt:lpstr>Módulo no sistema curricular</vt:lpstr>
      <vt:lpstr>AUTORES NA ÁREA DE CURRÍCULO</vt:lpstr>
      <vt:lpstr>Da grade para a matriz articulada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significa o currículo?</dc:title>
  <dc:creator>Noeli Rivas</dc:creator>
  <cp:lastModifiedBy>Noeli Rivas</cp:lastModifiedBy>
  <cp:revision>62</cp:revision>
  <dcterms:created xsi:type="dcterms:W3CDTF">2015-09-22T16:45:19Z</dcterms:created>
  <dcterms:modified xsi:type="dcterms:W3CDTF">2018-04-19T15:45:03Z</dcterms:modified>
</cp:coreProperties>
</file>