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37"/>
  </p:notesMasterIdLst>
  <p:handoutMasterIdLst>
    <p:handoutMasterId r:id="rId38"/>
  </p:handoutMasterIdLst>
  <p:sldIdLst>
    <p:sldId id="333" r:id="rId2"/>
    <p:sldId id="394" r:id="rId3"/>
    <p:sldId id="396" r:id="rId4"/>
    <p:sldId id="305" r:id="rId5"/>
    <p:sldId id="263" r:id="rId6"/>
    <p:sldId id="270" r:id="rId7"/>
    <p:sldId id="393" r:id="rId8"/>
    <p:sldId id="335" r:id="rId9"/>
    <p:sldId id="390" r:id="rId10"/>
    <p:sldId id="385" r:id="rId11"/>
    <p:sldId id="336" r:id="rId12"/>
    <p:sldId id="352" r:id="rId13"/>
    <p:sldId id="357" r:id="rId14"/>
    <p:sldId id="358" r:id="rId15"/>
    <p:sldId id="360" r:id="rId16"/>
    <p:sldId id="359" r:id="rId17"/>
    <p:sldId id="324" r:id="rId18"/>
    <p:sldId id="373" r:id="rId19"/>
    <p:sldId id="362" r:id="rId20"/>
    <p:sldId id="380" r:id="rId21"/>
    <p:sldId id="383" r:id="rId22"/>
    <p:sldId id="381" r:id="rId23"/>
    <p:sldId id="382" r:id="rId24"/>
    <p:sldId id="365" r:id="rId25"/>
    <p:sldId id="370" r:id="rId26"/>
    <p:sldId id="366" r:id="rId27"/>
    <p:sldId id="389" r:id="rId28"/>
    <p:sldId id="372" r:id="rId29"/>
    <p:sldId id="302" r:id="rId30"/>
    <p:sldId id="348" r:id="rId31"/>
    <p:sldId id="350" r:id="rId32"/>
    <p:sldId id="312" r:id="rId33"/>
    <p:sldId id="334" r:id="rId34"/>
    <p:sldId id="311" r:id="rId35"/>
    <p:sldId id="303" r:id="rId36"/>
  </p:sldIdLst>
  <p:sldSz cx="9144000" cy="6858000" type="screen4x3"/>
  <p:notesSz cx="6797675" cy="9874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ne Marques" initials="A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9" autoAdjust="0"/>
    <p:restoredTop sz="95663" autoAdjust="0"/>
  </p:normalViewPr>
  <p:slideViewPr>
    <p:cSldViewPr>
      <p:cViewPr varScale="1">
        <p:scale>
          <a:sx n="87" d="100"/>
          <a:sy n="87" d="100"/>
        </p:scale>
        <p:origin x="14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3462"/>
    </p:cViewPr>
  </p:sorterViewPr>
  <p:notesViewPr>
    <p:cSldViewPr>
      <p:cViewPr varScale="1">
        <p:scale>
          <a:sx n="74" d="100"/>
          <a:sy n="74" d="100"/>
        </p:scale>
        <p:origin x="-2124" y="-90"/>
      </p:cViewPr>
      <p:guideLst>
        <p:guide orient="horz" pos="3111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5B903-8E7D-40C3-8F6D-53040D9E3364}" type="datetimeFigureOut">
              <a:rPr lang="pt-BR" smtClean="0"/>
              <a:t>08/10/2019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E0B22-AA69-4F83-B963-E34DE786F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883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644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29" y="1"/>
            <a:ext cx="2944644" cy="494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690070"/>
            <a:ext cx="5439101" cy="444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52"/>
            <a:ext cx="2944644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29" y="9378552"/>
            <a:ext cx="2944644" cy="49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F27D31-FFAB-4C95-BA0F-F20FE4746D4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2512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15F374-3CCA-4667-8A52-1A820F3ECAA9}" type="slidenum">
              <a:rPr lang="pt-BR" altLang="pt-BR" smtClean="0"/>
              <a:pPr eaLnBrk="1" hangingPunct="1">
                <a:spcBef>
                  <a:spcPct val="0"/>
                </a:spcBef>
              </a:pPr>
              <a:t>1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7D4F81-38DD-42F5-B00F-29751C51B0B9}" type="slidenum">
              <a:rPr lang="pt-BR" altLang="pt-BR" smtClean="0"/>
              <a:pPr eaLnBrk="1" hangingPunct="1">
                <a:spcBef>
                  <a:spcPct val="0"/>
                </a:spcBef>
              </a:pPr>
              <a:t>3</a:t>
            </a:fld>
            <a:endParaRPr lang="pt-BR" altLang="pt-B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73F2967-47DE-48D6-B80E-34EBB9C79158}" type="slidenum">
              <a:rPr lang="pt-BR" altLang="pt-BR" smtClean="0"/>
              <a:pPr eaLnBrk="1" hangingPunct="1">
                <a:spcBef>
                  <a:spcPct val="0"/>
                </a:spcBef>
              </a:pPr>
              <a:t>5</a:t>
            </a:fld>
            <a:endParaRPr lang="pt-BR" altLang="pt-BR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0374C7-7CD8-406F-A101-D2A2FE603593}" type="slidenum">
              <a:rPr lang="pt-BR" altLang="pt-BR" smtClean="0"/>
              <a:pPr eaLnBrk="1" hangingPunct="1">
                <a:spcBef>
                  <a:spcPct val="0"/>
                </a:spcBef>
              </a:pPr>
              <a:t>23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787277-B8BF-49AF-91FF-67227A7E73F8}" type="slidenum">
              <a:rPr lang="pt-BR" altLang="pt-BR" smtClean="0"/>
              <a:pPr eaLnBrk="1" hangingPunct="1">
                <a:spcBef>
                  <a:spcPct val="0"/>
                </a:spcBef>
              </a:pPr>
              <a:t>34</a:t>
            </a:fld>
            <a:endParaRPr lang="pt-BR" alt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 dirty="0"/>
          </a:p>
        </p:txBody>
      </p:sp>
      <p:sp>
        <p:nvSpPr>
          <p:cNvPr id="6451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6070" indent="-2869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780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692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6041" indent="-2295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5161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28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340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02522" indent="-2295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FD0244-B199-42BC-84A9-AE4231045DAB}" type="slidenum">
              <a:rPr lang="pt-BR" altLang="pt-BR" smtClean="0"/>
              <a:pPr eaLnBrk="1" hangingPunct="1">
                <a:spcBef>
                  <a:spcPct val="0"/>
                </a:spcBef>
              </a:pPr>
              <a:t>35</a:t>
            </a:fld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04572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988612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691760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 rtlCol="0">
            <a:normAutofit/>
          </a:bodyPr>
          <a:lstStyle/>
          <a:p>
            <a:pPr lvl="0"/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6181-6E7B-4B28-9BEA-04DC5B1FF1F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84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386416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3946F-1B85-493B-94E6-CD7C4F560C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47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5AB2-BB6A-44AD-B86D-FFB48C19F52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613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F954E7-2A44-44DC-9834-DDFD425DE53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01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252014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624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61696B-47CE-4BAA-8CFF-B37B76DCFE7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41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0A451-F1AB-457C-9E01-3C1906770277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21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8F0E08-8C56-4E2A-98C1-4B2B0494897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5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  <p:sldLayoutId id="2147484488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ae.fflch@usp.b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4213" y="1196752"/>
            <a:ext cx="7772400" cy="67808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t-BR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Comissão</a:t>
            </a:r>
            <a:r>
              <a:rPr lang="pt-BR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PAE-FFLCH-USP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2051720" y="2420887"/>
            <a:ext cx="5616623" cy="151216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pt-BR" altLang="pt-BR" dirty="0">
                <a:solidFill>
                  <a:schemeClr val="tx1"/>
                </a:solidFill>
                <a:cs typeface="Arial" charset="0"/>
              </a:rPr>
              <a:t/>
            </a:r>
            <a:br>
              <a:rPr lang="pt-BR" altLang="pt-BR" dirty="0">
                <a:solidFill>
                  <a:schemeClr val="tx1"/>
                </a:solidFill>
                <a:cs typeface="Arial" charset="0"/>
              </a:rPr>
            </a:br>
            <a:r>
              <a:rPr lang="pt-BR" altLang="pt-BR" dirty="0">
                <a:solidFill>
                  <a:schemeClr val="tx1"/>
                </a:solidFill>
                <a:cs typeface="Arial" charset="0"/>
              </a:rPr>
              <a:t>Programa de Aperfeiçoamento de Ensino - PAE</a:t>
            </a:r>
            <a:br>
              <a:rPr lang="pt-BR" altLang="pt-BR" dirty="0">
                <a:solidFill>
                  <a:schemeClr val="tx1"/>
                </a:solidFill>
                <a:cs typeface="Arial" charset="0"/>
              </a:rPr>
            </a:br>
            <a:endParaRPr lang="pt-BR" altLang="pt-BR" dirty="0">
              <a:solidFill>
                <a:schemeClr val="tx1"/>
              </a:solidFill>
              <a:cs typeface="Arial" charset="0"/>
            </a:endParaRPr>
          </a:p>
          <a:p>
            <a:pPr eaLnBrk="1" hangingPunct="1"/>
            <a:r>
              <a:rPr lang="pt-BR" altLang="pt-BR" dirty="0">
                <a:solidFill>
                  <a:schemeClr val="tx1"/>
                </a:solidFill>
                <a:cs typeface="Arial" charset="0"/>
              </a:rPr>
              <a:t>2</a:t>
            </a:r>
            <a:r>
              <a:rPr lang="pt-BR" altLang="pt-BR" dirty="0" smtClean="0">
                <a:solidFill>
                  <a:schemeClr val="tx1"/>
                </a:solidFill>
                <a:cs typeface="Arial" charset="0"/>
              </a:rPr>
              <a:t>º </a:t>
            </a:r>
            <a:r>
              <a:rPr lang="pt-BR" altLang="pt-BR" dirty="0">
                <a:solidFill>
                  <a:schemeClr val="tx1"/>
                </a:solidFill>
                <a:cs typeface="Arial" charset="0"/>
              </a:rPr>
              <a:t>semestre de 2019</a:t>
            </a:r>
          </a:p>
          <a:p>
            <a:pPr eaLnBrk="1" hangingPunct="1"/>
            <a:endParaRPr lang="pt-BR" altLang="pt-BR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56A2B-05C0-42F7-B9BC-2F292E06A5AD}" type="slidenum">
              <a:rPr lang="pt-BR" smtClean="0">
                <a:latin typeface="Century Gothic" panose="020B0502020202020204" pitchFamily="34" charset="0"/>
              </a:rPr>
              <a:pPr>
                <a:defRPr/>
              </a:pPr>
              <a:t>1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672" y="692696"/>
            <a:ext cx="5400600" cy="936104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Documentos/prazos </a:t>
            </a:r>
            <a:r>
              <a:rPr lang="pt-B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pt-BR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916832"/>
            <a:ext cx="6552728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t-BR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900" dirty="0"/>
              <a:t>1- Inscrição online e </a:t>
            </a:r>
            <a:r>
              <a:rPr lang="pt-BR" sz="2900" u="sng" dirty="0"/>
              <a:t>entrega de documentos no período da </a:t>
            </a:r>
            <a:r>
              <a:rPr lang="pt-BR" sz="2900" u="sng" dirty="0" smtClean="0"/>
              <a:t>inscrição:</a:t>
            </a:r>
            <a:endParaRPr lang="pt-BR" sz="2900" u="sng" dirty="0"/>
          </a:p>
          <a:p>
            <a:pPr marL="0" indent="0">
              <a:buNone/>
            </a:pPr>
            <a:r>
              <a:rPr lang="pt-BR" sz="2900" b="1" dirty="0"/>
              <a:t>Ficha do Aluno</a:t>
            </a:r>
            <a:r>
              <a:rPr lang="pt-BR" sz="2900" dirty="0"/>
              <a:t> </a:t>
            </a:r>
            <a:r>
              <a:rPr lang="pt-BR" sz="2900" dirty="0" smtClean="0"/>
              <a:t>ou </a:t>
            </a:r>
            <a:r>
              <a:rPr lang="pt-BR" sz="2900" b="1" dirty="0"/>
              <a:t>Cópia do Certificado da Preparação Pedagógica;</a:t>
            </a:r>
          </a:p>
          <a:p>
            <a:pPr marL="0" indent="0">
              <a:buNone/>
            </a:pPr>
            <a:r>
              <a:rPr lang="pt-BR" sz="2900" dirty="0"/>
              <a:t>2-</a:t>
            </a:r>
            <a:r>
              <a:rPr lang="pt-BR" sz="2900" b="1" dirty="0"/>
              <a:t>Termo de Compromisso </a:t>
            </a:r>
            <a:r>
              <a:rPr lang="pt-BR" sz="2900" dirty="0"/>
              <a:t>- Antes do início oficial do estágio , no 1º. Semestre 01/fevereiro , e no 2º. Semestre, 01/julho de cada ano.</a:t>
            </a:r>
          </a:p>
          <a:p>
            <a:pPr marL="0" indent="0">
              <a:buNone/>
            </a:pPr>
            <a:r>
              <a:rPr lang="pt-BR" sz="2900" dirty="0"/>
              <a:t>3-</a:t>
            </a:r>
            <a:r>
              <a:rPr lang="pt-BR" sz="2900" b="1" dirty="0"/>
              <a:t>Folha de Frequência </a:t>
            </a:r>
            <a:r>
              <a:rPr lang="pt-BR" sz="2900" dirty="0"/>
              <a:t>– Entrega mensal do dia </a:t>
            </a:r>
            <a:r>
              <a:rPr lang="pt-BR" sz="2900" u="sng" dirty="0"/>
              <a:t>20 ao 24 de cada mês</a:t>
            </a:r>
            <a:r>
              <a:rPr lang="pt-BR" sz="2900" dirty="0"/>
              <a:t>, até o término do estágio.</a:t>
            </a:r>
          </a:p>
          <a:p>
            <a:pPr marL="0" indent="0">
              <a:buNone/>
            </a:pPr>
            <a:r>
              <a:rPr lang="pt-BR" sz="2900" dirty="0"/>
              <a:t>4- </a:t>
            </a:r>
            <a:r>
              <a:rPr lang="pt-BR" sz="2900" b="1" dirty="0"/>
              <a:t>Relatórios Finais do estágio </a:t>
            </a:r>
            <a:r>
              <a:rPr lang="pt-BR" sz="2900" dirty="0"/>
              <a:t>– até 30 dias após o término do estágio. </a:t>
            </a:r>
          </a:p>
          <a:p>
            <a:pPr marL="0" indent="0">
              <a:buNone/>
            </a:pPr>
            <a:endParaRPr lang="pt-BR" sz="2900" dirty="0"/>
          </a:p>
          <a:p>
            <a:pPr marL="0" indent="0">
              <a:buNone/>
            </a:pPr>
            <a:r>
              <a:rPr lang="pt-BR" sz="2900" dirty="0">
                <a:solidFill>
                  <a:srgbClr val="FF0000"/>
                </a:solidFill>
              </a:rPr>
              <a:t>(Local da entrega</a:t>
            </a:r>
            <a:r>
              <a:rPr lang="pt-BR" sz="1800" dirty="0">
                <a:solidFill>
                  <a:srgbClr val="FF0000"/>
                </a:solidFill>
              </a:rPr>
              <a:t>: Serviço de Pós-Graduação da FFLCH-Rua do Lago ,717, sala 118, das 9 às 17 horas).</a:t>
            </a:r>
          </a:p>
          <a:p>
            <a:pPr marL="0" indent="0">
              <a:buNone/>
            </a:pP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607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1835696" y="908720"/>
            <a:ext cx="5040560" cy="7920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/>
            </a:r>
            <a:b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</a:b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Plano de Trabalho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556792"/>
            <a:ext cx="7509771" cy="4248472"/>
          </a:xfrm>
        </p:spPr>
        <p:txBody>
          <a:bodyPr>
            <a:normAutofit fontScale="25000" lnSpcReduction="20000"/>
          </a:bodyPr>
          <a:lstStyle/>
          <a:p>
            <a:pPr marL="638175" indent="-457200" algn="just" eaLnBrk="1" hangingPunct="1">
              <a:buFont typeface="Wingdings" panose="05000000000000000000" pitchFamily="2" charset="2"/>
              <a:buChar char="Ø"/>
              <a:defRPr/>
            </a:pPr>
            <a:endParaRPr lang="pt-BR" sz="5000" b="1" dirty="0">
              <a:cs typeface="Arial" charset="0"/>
            </a:endParaRPr>
          </a:p>
          <a:p>
            <a:pPr marL="638175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sz="5000" dirty="0" smtClean="0">
                <a:cs typeface="Arial" charset="0"/>
              </a:rPr>
              <a:t>Participação </a:t>
            </a:r>
            <a:r>
              <a:rPr lang="pt-BR" sz="5000" dirty="0">
                <a:cs typeface="Arial" charset="0"/>
              </a:rPr>
              <a:t>nas aulas de graduação, assistindo às aulas e registrando minuciosamente o conteúdo das mesmas.</a:t>
            </a:r>
          </a:p>
          <a:p>
            <a:pPr marL="638175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sz="5000" dirty="0" smtClean="0">
                <a:cs typeface="Arial" charset="0"/>
              </a:rPr>
              <a:t>Observação </a:t>
            </a:r>
            <a:r>
              <a:rPr lang="pt-BR" sz="5000" dirty="0">
                <a:cs typeface="Arial" charset="0"/>
              </a:rPr>
              <a:t>das estratégias didáticas e pedagógicas utilizadas pelo docente em termos de apresentação do conteúdo.</a:t>
            </a:r>
          </a:p>
          <a:p>
            <a:pPr marL="638175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sz="5000" dirty="0" smtClean="0">
                <a:cs typeface="Arial" charset="0"/>
              </a:rPr>
              <a:t>Participação </a:t>
            </a:r>
            <a:r>
              <a:rPr lang="pt-BR" sz="5000" dirty="0">
                <a:cs typeface="Arial" charset="0"/>
              </a:rPr>
              <a:t>nas reuniões na organização de aulas e ajuda na seleção do material bibliográfico, criação de exercícios com anuência do supervisor, professor responsável pela disciplina.</a:t>
            </a:r>
          </a:p>
          <a:p>
            <a:pPr marL="638175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sz="5000" dirty="0" smtClean="0">
                <a:cs typeface="Arial" charset="0"/>
              </a:rPr>
              <a:t>Oferecimento </a:t>
            </a:r>
            <a:r>
              <a:rPr lang="pt-BR" sz="5000" dirty="0">
                <a:cs typeface="Arial" charset="0"/>
              </a:rPr>
              <a:t>de plantão de dúvidas e suporte aos alunos para elaboração de trabalhos, seminários, etc.</a:t>
            </a:r>
          </a:p>
          <a:p>
            <a:pPr marL="638175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sz="5000" dirty="0" smtClean="0">
                <a:cs typeface="Arial" charset="0"/>
              </a:rPr>
              <a:t>Uma </a:t>
            </a:r>
            <a:r>
              <a:rPr lang="pt-BR" sz="5000" dirty="0">
                <a:cs typeface="Arial" charset="0"/>
              </a:rPr>
              <a:t>apresentação (Seminário) da pesquisa do estagiário aos alunos de graduação.</a:t>
            </a:r>
          </a:p>
          <a:p>
            <a:pPr marL="638175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sz="5000" dirty="0" smtClean="0">
                <a:cs typeface="Arial" charset="0"/>
              </a:rPr>
              <a:t>Acompanhamento </a:t>
            </a:r>
            <a:r>
              <a:rPr lang="pt-BR" sz="5000" dirty="0">
                <a:cs typeface="Arial" charset="0"/>
              </a:rPr>
              <a:t>na correção de provas e controle de frequência,  a fim de que sejam conhecidos critérios de correção e avaliação pertinentes.</a:t>
            </a:r>
          </a:p>
          <a:p>
            <a:pPr marL="638175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sz="5000" dirty="0" smtClean="0">
                <a:cs typeface="Arial" charset="0"/>
              </a:rPr>
              <a:t>Participação </a:t>
            </a:r>
            <a:r>
              <a:rPr lang="pt-BR" sz="5000" dirty="0">
                <a:cs typeface="Arial" charset="0"/>
              </a:rPr>
              <a:t>de debates promovendo discussões e reflexões.</a:t>
            </a:r>
          </a:p>
          <a:p>
            <a:pPr marL="638175" indent="-457200" algn="just" eaLnBrk="1" hangingPunct="1">
              <a:buFont typeface="Wingdings" panose="05000000000000000000" pitchFamily="2" charset="2"/>
              <a:buChar char="Ø"/>
              <a:defRPr/>
            </a:pPr>
            <a:r>
              <a:rPr lang="pt-BR" sz="5000" dirty="0" smtClean="0">
                <a:cs typeface="Arial" charset="0"/>
              </a:rPr>
              <a:t>Acompanhamento </a:t>
            </a:r>
            <a:r>
              <a:rPr lang="pt-BR" sz="5000" dirty="0">
                <a:cs typeface="Arial" charset="0"/>
              </a:rPr>
              <a:t>de trabalho de campo</a:t>
            </a:r>
            <a:r>
              <a:rPr lang="pt-BR" sz="5000" dirty="0" smtClean="0">
                <a:cs typeface="Arial" charset="0"/>
              </a:rPr>
              <a:t>.</a:t>
            </a:r>
          </a:p>
          <a:p>
            <a:pPr marL="180975" indent="0" algn="just" eaLnBrk="1" hangingPunct="1">
              <a:buNone/>
              <a:defRPr/>
            </a:pPr>
            <a:r>
              <a:rPr lang="pt-BR" sz="5000" dirty="0" err="1" smtClean="0">
                <a:cs typeface="Arial" charset="0"/>
              </a:rPr>
              <a:t>Obs</a:t>
            </a:r>
            <a:r>
              <a:rPr lang="pt-BR" sz="5000" dirty="0" smtClean="0">
                <a:cs typeface="Arial" charset="0"/>
              </a:rPr>
              <a:t>: todas as atividades na presença do docente.</a:t>
            </a:r>
            <a:endParaRPr lang="pt-BR" sz="5000" dirty="0">
              <a:cs typeface="Arial" charset="0"/>
            </a:endParaRPr>
          </a:p>
          <a:p>
            <a:pPr marL="180975" indent="0" algn="just" eaLnBrk="1" hangingPunct="1">
              <a:buFont typeface="Wingdings" pitchFamily="2" charset="2"/>
              <a:buNone/>
              <a:defRPr/>
            </a:pPr>
            <a:endParaRPr lang="pt-BR" sz="1200" b="1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sz="12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8985" y="513457"/>
            <a:ext cx="8229600" cy="1081087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Sobre o auxílio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761083"/>
            <a:ext cx="7344370" cy="3324101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pt-BR" altLang="pt-BR" sz="2000" dirty="0"/>
              <a:t>Um mês após a inscrição, a </a:t>
            </a:r>
            <a:r>
              <a:rPr lang="pt-BR" altLang="pt-BR" sz="2000" b="1" dirty="0"/>
              <a:t>Comissão Central do PAE (Reitoria-USP) </a:t>
            </a:r>
            <a:r>
              <a:rPr lang="pt-BR" altLang="pt-BR" sz="2000" dirty="0"/>
              <a:t>divulga no Janus os aprovados com auxílio, e os voluntários (sem auxílio) alunos que ficaram na lista de espera. Aguarde e-mail da secretária do PAE, com as instruções: “próximos passos” (também divulgado no site).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altLang="pt-BR" sz="2000" dirty="0"/>
              <a:t>Os alunos contemplados com o auxílio deverão entrar em contato com o Serviço de Pós-Graduação, preferencialmente por e-mail </a:t>
            </a:r>
            <a:r>
              <a:rPr lang="pt-BR" altLang="pt-BR" sz="2000" dirty="0">
                <a:solidFill>
                  <a:srgbClr val="0000FF"/>
                </a:solidFill>
              </a:rPr>
              <a:t>(</a:t>
            </a:r>
            <a:r>
              <a:rPr lang="pt-BR" altLang="pt-BR" sz="2000" u="sng" dirty="0">
                <a:solidFill>
                  <a:srgbClr val="FF0000"/>
                </a:solidFill>
                <a:hlinkClick r:id="rId2"/>
              </a:rPr>
              <a:t>pae.fflch@usp.br</a:t>
            </a:r>
            <a:r>
              <a:rPr lang="pt-BR" altLang="pt-BR" sz="2000" dirty="0">
                <a:solidFill>
                  <a:srgbClr val="0000FF"/>
                </a:solidFill>
              </a:rPr>
              <a:t>)</a:t>
            </a:r>
            <a:r>
              <a:rPr lang="pt-BR" altLang="pt-BR" sz="2000" dirty="0"/>
              <a:t> ou pessoalmente para informar Conta Corrente (com o dígito separado) do Banco do Brasil, Agência Bancária (nome e número). Coloque também, seu nome completo e NUSP.</a:t>
            </a:r>
          </a:p>
          <a:p>
            <a:pPr marL="469900" lvl="1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pt-BR" sz="20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88640" y="2060848"/>
            <a:ext cx="6336704" cy="3658538"/>
          </a:xfrm>
        </p:spPr>
        <p:txBody>
          <a:bodyPr/>
          <a:lstStyle/>
          <a:p>
            <a:pPr marL="809625" lvl="1" indent="-352425" algn="just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pt-BR" altLang="pt-BR" sz="2000" dirty="0" smtClean="0"/>
              <a:t>1</a:t>
            </a:r>
            <a:r>
              <a:rPr lang="pt-BR" altLang="pt-BR" sz="2000" dirty="0"/>
              <a:t>. Alunos que sejam funcionários da USP;</a:t>
            </a:r>
          </a:p>
          <a:p>
            <a:pPr marL="809625" lvl="1" indent="-352425" algn="just" eaLnBrk="1" hangingPunct="1">
              <a:buFont typeface="Arial" charset="0"/>
              <a:buNone/>
              <a:defRPr/>
            </a:pPr>
            <a:r>
              <a:rPr lang="pt-BR" altLang="pt-BR" sz="2000" dirty="0"/>
              <a:t>2. Alunos que já tenham recebido o auxílio </a:t>
            </a:r>
            <a:r>
              <a:rPr lang="pt-BR" altLang="pt-BR" sz="2000" b="1" dirty="0"/>
              <a:t>duas</a:t>
            </a:r>
            <a:r>
              <a:rPr lang="pt-BR" altLang="pt-BR" sz="2000" dirty="0">
                <a:solidFill>
                  <a:srgbClr val="FF0066"/>
                </a:solidFill>
              </a:rPr>
              <a:t> </a:t>
            </a:r>
            <a:r>
              <a:rPr lang="pt-BR" altLang="pt-BR" sz="2000" dirty="0"/>
              <a:t>vezes no Mestrado só poderão voltar a receber no Doutorado (também por </a:t>
            </a:r>
            <a:r>
              <a:rPr lang="pt-BR" altLang="pt-BR" sz="2000" b="1" dirty="0"/>
              <a:t>duas</a:t>
            </a:r>
            <a:r>
              <a:rPr lang="pt-BR" altLang="pt-BR" sz="2000" dirty="0"/>
              <a:t> vezes). Os alunos de Doutorado que não receberam no Mestrado poderão receber até </a:t>
            </a:r>
            <a:r>
              <a:rPr lang="pt-BR" altLang="pt-BR" sz="2000" b="1" dirty="0"/>
              <a:t>quatro</a:t>
            </a:r>
            <a:r>
              <a:rPr lang="pt-BR" altLang="pt-BR" sz="2000" dirty="0">
                <a:solidFill>
                  <a:srgbClr val="FF0066"/>
                </a:solidFill>
              </a:rPr>
              <a:t> </a:t>
            </a:r>
            <a:r>
              <a:rPr lang="pt-BR" altLang="pt-BR" sz="2000" dirty="0"/>
              <a:t>vezes;</a:t>
            </a:r>
          </a:p>
          <a:p>
            <a:pPr marL="809625" lvl="1" indent="-352425" algn="just" eaLnBrk="1" hangingPunct="1">
              <a:buFont typeface="Arial" charset="0"/>
              <a:buNone/>
              <a:defRPr/>
            </a:pPr>
            <a:r>
              <a:rPr lang="pt-BR" altLang="pt-BR" sz="2000" dirty="0"/>
              <a:t>3. Alunos que não entregaram os relatórios finais do estágio anterior.</a:t>
            </a:r>
          </a:p>
          <a:p>
            <a:pPr lvl="1" eaLnBrk="1" hangingPunct="1">
              <a:defRPr/>
            </a:pPr>
            <a:endParaRPr lang="pt-BR" altLang="pt-BR" sz="2700" dirty="0">
              <a:latin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543800" cy="1450757"/>
          </a:xfrm>
        </p:spPr>
        <p:txBody>
          <a:bodyPr>
            <a:normAutofit/>
          </a:bodyPr>
          <a:lstStyle/>
          <a:p>
            <a:r>
              <a:rPr lang="pt-BR" altLang="pt-BR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poderão receber o auxílio:</a:t>
            </a:r>
            <a: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pt-BR" alt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685083"/>
            <a:ext cx="6602384" cy="75663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Valor do Auxílio e cota da FFLCH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60585" y="1790138"/>
            <a:ext cx="7488510" cy="43212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200" dirty="0"/>
              <a:t>Ao se inscrever no Estágio Supervisionado o aluno concorre automaticamente a um auxílio no valor atual de </a:t>
            </a:r>
            <a:r>
              <a:rPr lang="pt-BR" altLang="pt-BR" sz="2200" b="1" dirty="0"/>
              <a:t>R$ 671,13</a:t>
            </a:r>
            <a:endParaRPr lang="pt-BR" altLang="pt-BR" sz="2200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2200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200" dirty="0"/>
              <a:t>A FFLCH possui uma cota de </a:t>
            </a:r>
            <a:r>
              <a:rPr lang="pt-BR" altLang="pt-BR" sz="2200" b="1" dirty="0"/>
              <a:t>113</a:t>
            </a:r>
            <a:r>
              <a:rPr lang="pt-BR" altLang="pt-BR" sz="2200" dirty="0"/>
              <a:t> auxílios (que podem ser mais, em caso de ociosidade em outras unidades);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2200" b="1" dirty="0"/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200" dirty="0"/>
              <a:t>Os contemplados com o auxílio são selecionados por critérios estipulados pela Comissão do PAE da Unidade.</a:t>
            </a:r>
          </a:p>
          <a:p>
            <a:pPr eaLnBrk="1" hangingPunct="1">
              <a:lnSpc>
                <a:spcPct val="90000"/>
              </a:lnSpc>
            </a:pPr>
            <a:endParaRPr lang="pt-BR" altLang="pt-BR" b="1" dirty="0">
              <a:latin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80"/>
            <a:ext cx="9036050" cy="10795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Auxílio: continuação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62398"/>
            <a:ext cx="7200800" cy="3986882"/>
          </a:xfrm>
        </p:spPr>
        <p:txBody>
          <a:bodyPr rtlCol="0">
            <a:normAutofit fontScale="92500"/>
          </a:bodyPr>
          <a:lstStyle/>
          <a:p>
            <a:pPr marL="0" indent="0" algn="just" eaLnBrk="1" fontAlgn="auto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pt-BR" sz="2800" dirty="0"/>
              <a:t>A Comissão Central do PAE-USP deliberou o número de cotas de auxílio para cada Unidade considerando: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pt-BR" sz="2800" dirty="0"/>
              <a:t>1. Total de alunos na graduação (40%);</a:t>
            </a:r>
          </a:p>
          <a:p>
            <a:pPr marL="0" indent="0" algn="just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pt-BR" sz="2800" dirty="0"/>
              <a:t>2. Total de alunos na pós-graduação (40%); e</a:t>
            </a:r>
          </a:p>
          <a:p>
            <a:pPr marL="447675" indent="-447675" algn="just" eaLnBrk="1" fontAlgn="auto" hangingPunct="1">
              <a:lnSpc>
                <a:spcPct val="90000"/>
              </a:lnSpc>
              <a:spcBef>
                <a:spcPts val="180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pt-BR" sz="2800" dirty="0"/>
              <a:t>3. Total de bolsistas CAPES e número de bolsas PAE no semestre anterior (20%).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b="1" dirty="0">
              <a:latin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24744"/>
            <a:ext cx="8229600" cy="108012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1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Critérios de classificação para distribuição do auxílio</a:t>
            </a:r>
            <a:r>
              <a:rPr lang="pt-BR" sz="4000" dirty="0">
                <a:cs typeface="Arial" charset="0"/>
              </a:rPr>
              <a:t/>
            </a:r>
            <a:br>
              <a:rPr lang="pt-BR" sz="4000" dirty="0">
                <a:cs typeface="Arial" charset="0"/>
              </a:rPr>
            </a:br>
            <a:endParaRPr lang="pt-BR" sz="4000" dirty="0">
              <a:cs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2060849"/>
            <a:ext cx="6984776" cy="3312368"/>
          </a:xfrm>
        </p:spPr>
        <p:txBody>
          <a:bodyPr>
            <a:noAutofit/>
          </a:bodyPr>
          <a:lstStyle/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 smtClean="0"/>
              <a:t>1</a:t>
            </a:r>
            <a:r>
              <a:rPr lang="pt-BR" altLang="pt-BR" sz="2000" dirty="0"/>
              <a:t>. Ser aluno da FFLCH;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/>
              <a:t>2. Não receber bolsa de agência de fomento;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/>
              <a:t>3. Nunca ter recebido bolsa do PAE;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/>
              <a:t>4. Estagiar em disciplina obrigatória;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/>
              <a:t>5. Estar matriculado no Doutorado;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/>
              <a:t>6. Já ter feito Exame de Qualificação e</a:t>
            </a:r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/>
              <a:t>7. Número de semestres para o fim do curso.</a:t>
            </a:r>
          </a:p>
          <a:p>
            <a:pPr marL="471488" lvl="1" indent="0" algn="just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None/>
            </a:pPr>
            <a:endParaRPr lang="pt-BR" altLang="pt-BR" sz="2000" dirty="0"/>
          </a:p>
          <a:p>
            <a:pPr marL="471488" lvl="1" indent="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000" dirty="0"/>
              <a:t>Os critérios são aplicados conforme a ordem acima exposta.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ítulo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ALUNOS INTERUNIDADES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  <p:sp>
        <p:nvSpPr>
          <p:cNvPr id="37891" name="Retângulo 3"/>
          <p:cNvSpPr>
            <a:spLocks noChangeArrowheads="1"/>
          </p:cNvSpPr>
          <p:nvPr/>
        </p:nvSpPr>
        <p:spPr bwMode="auto">
          <a:xfrm>
            <a:off x="179388" y="2060575"/>
            <a:ext cx="8569325" cy="358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Arial" charset="0"/>
              </a:rPr>
              <a:t>Alunos do Programa Interunidades deverão se dirigir à CPG de sua Unidade para concorrer com a cota de bolsas daquela Unidade (e não com a cota da FFLCH).</a:t>
            </a:r>
            <a:endParaRPr lang="pt-BR" altLang="pt-BR" sz="2700" dirty="0">
              <a:latin typeface="Arial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pt-BR" altLang="pt-BR" sz="2700" dirty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t-BR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ALUNOS DO MESTRADO PROFISSIONAL</a:t>
            </a:r>
          </a:p>
        </p:txBody>
      </p:sp>
      <p:graphicFrame>
        <p:nvGraphicFramePr>
          <p:cNvPr id="5" name="Espaço Reservado para Tabela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2315484"/>
              </p:ext>
            </p:extLst>
          </p:nvPr>
        </p:nvGraphicFramePr>
        <p:xfrm>
          <a:off x="971601" y="1947949"/>
          <a:ext cx="676875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1251">
                <a:tc>
                  <a:txBody>
                    <a:bodyPr/>
                    <a:lstStyle/>
                    <a:p>
                      <a:pPr marL="447675" indent="0" algn="just">
                        <a:lnSpc>
                          <a:spcPct val="200000"/>
                        </a:lnSpc>
                        <a:tabLst/>
                      </a:pPr>
                      <a:r>
                        <a:rPr lang="pt-BR" sz="1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Os 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alunos do Mestrado</a:t>
                      </a:r>
                      <a:r>
                        <a:rPr lang="pt-BR" sz="1800" b="0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Profissional e</a:t>
                      </a:r>
                      <a:r>
                        <a:rPr lang="pt-BR" sz="1800" b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stão</a:t>
                      </a:r>
                      <a:r>
                        <a:rPr lang="pt-BR" sz="1800" b="0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autorizados a participar do PAE, conforme disposto na Circular PAE/003/2014, respeitando o Art. 123 do Regimento Geral da Pós-Graduação, ressalta-se, porém,  que as Inscrições na Preparação  Pedagógica e no Estágio Supervisionado  </a:t>
                      </a:r>
                      <a:r>
                        <a:rPr lang="pt-BR" sz="1800" b="0" baseline="0" dirty="0">
                          <a:solidFill>
                            <a:srgbClr val="FF0000"/>
                          </a:solidFill>
                          <a:latin typeface="+mn-lt"/>
                          <a:cs typeface="Arial" pitchFamily="34" charset="0"/>
                        </a:rPr>
                        <a:t>só poderão ocorrer após cumprimento dos créditos </a:t>
                      </a:r>
                      <a:r>
                        <a:rPr lang="pt-BR" sz="1800" b="0" baseline="0" dirty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mínimos exigidos em Disciplinas do Mestrado Profissional.</a:t>
                      </a:r>
                      <a:endParaRPr lang="pt-BR" sz="1800" b="0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044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92696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ATIVIDADES NÃO PERMITIDAS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412776"/>
            <a:ext cx="7093296" cy="5445224"/>
          </a:xfrm>
        </p:spPr>
        <p:txBody>
          <a:bodyPr/>
          <a:lstStyle/>
          <a:p>
            <a:pPr marL="0" indent="0" algn="just" eaLnBrk="1" hangingPunct="1">
              <a:spcAft>
                <a:spcPts val="1800"/>
              </a:spcAft>
              <a:buFont typeface="Arial" charset="0"/>
              <a:buNone/>
            </a:pPr>
            <a:r>
              <a:rPr lang="pt-BR" altLang="pt-BR" dirty="0"/>
              <a:t>	</a:t>
            </a:r>
            <a:endParaRPr lang="pt-BR" altLang="pt-BR" dirty="0" smtClean="0"/>
          </a:p>
          <a:p>
            <a:pPr marL="514350" indent="-514350" algn="just" eaLnBrk="1" hangingPunct="1">
              <a:spcAft>
                <a:spcPts val="1800"/>
              </a:spcAft>
              <a:buFont typeface="+mj-lt"/>
              <a:buAutoNum type="arabicPeriod"/>
            </a:pPr>
            <a:r>
              <a:rPr lang="pt-BR" altLang="pt-BR" dirty="0" smtClean="0"/>
              <a:t>Correção </a:t>
            </a:r>
            <a:r>
              <a:rPr lang="pt-BR" altLang="pt-BR" dirty="0"/>
              <a:t>de trabalhos ou provas </a:t>
            </a:r>
            <a:r>
              <a:rPr lang="pt-BR" altLang="pt-BR" b="1" dirty="0"/>
              <a:t>sem a supervisão</a:t>
            </a:r>
            <a:r>
              <a:rPr lang="pt-BR" altLang="pt-BR" dirty="0">
                <a:solidFill>
                  <a:srgbClr val="FF0000"/>
                </a:solidFill>
              </a:rPr>
              <a:t> </a:t>
            </a:r>
            <a:r>
              <a:rPr lang="pt-BR" altLang="pt-BR" dirty="0"/>
              <a:t>do professor; </a:t>
            </a:r>
            <a:endParaRPr lang="pt-BR" altLang="pt-BR" dirty="0" smtClean="0"/>
          </a:p>
          <a:p>
            <a:pPr marL="514350" indent="-514350" algn="just" eaLnBrk="1" hangingPunct="1">
              <a:spcAft>
                <a:spcPts val="1800"/>
              </a:spcAft>
              <a:buFont typeface="+mj-lt"/>
              <a:buAutoNum type="arabicPeriod"/>
            </a:pPr>
            <a:r>
              <a:rPr lang="pt-BR" altLang="pt-BR" dirty="0" smtClean="0"/>
              <a:t>Aplicação </a:t>
            </a:r>
            <a:r>
              <a:rPr lang="pt-BR" altLang="pt-BR" dirty="0"/>
              <a:t>de provas e exercícios </a:t>
            </a:r>
            <a:r>
              <a:rPr lang="pt-BR" altLang="pt-BR" b="1" dirty="0"/>
              <a:t>sem a supervisão</a:t>
            </a:r>
            <a:r>
              <a:rPr lang="pt-BR" altLang="pt-BR" dirty="0">
                <a:solidFill>
                  <a:srgbClr val="FF0000"/>
                </a:solidFill>
              </a:rPr>
              <a:t> </a:t>
            </a:r>
            <a:r>
              <a:rPr lang="pt-BR" altLang="pt-BR" dirty="0"/>
              <a:t>do professor;  </a:t>
            </a:r>
            <a:endParaRPr lang="pt-BR" altLang="pt-BR" dirty="0" smtClean="0"/>
          </a:p>
          <a:p>
            <a:pPr marL="514350" indent="-514350" algn="just" eaLnBrk="1" hangingPunct="1">
              <a:spcAft>
                <a:spcPts val="1800"/>
              </a:spcAft>
              <a:buFont typeface="+mj-lt"/>
              <a:buAutoNum type="arabicPeriod"/>
            </a:pPr>
            <a:r>
              <a:rPr lang="pt-BR" altLang="pt-BR" dirty="0" smtClean="0"/>
              <a:t>Substituição </a:t>
            </a:r>
            <a:r>
              <a:rPr lang="pt-BR" altLang="pt-BR" dirty="0"/>
              <a:t>do professor; </a:t>
            </a:r>
            <a:endParaRPr lang="pt-BR" altLang="pt-BR" dirty="0" smtClean="0"/>
          </a:p>
          <a:p>
            <a:pPr marL="514350" indent="-514350" algn="just" eaLnBrk="1" hangingPunct="1">
              <a:spcAft>
                <a:spcPts val="1800"/>
              </a:spcAft>
              <a:buFont typeface="+mj-lt"/>
              <a:buAutoNum type="arabicPeriod"/>
            </a:pPr>
            <a:r>
              <a:rPr lang="pt-BR" altLang="pt-BR" dirty="0" smtClean="0"/>
              <a:t>Controle </a:t>
            </a:r>
            <a:r>
              <a:rPr lang="pt-BR" altLang="pt-BR" dirty="0"/>
              <a:t>de frequência dos </a:t>
            </a:r>
            <a:r>
              <a:rPr lang="pt-BR" altLang="pt-BR" dirty="0" smtClean="0"/>
              <a:t>alunos;</a:t>
            </a:r>
          </a:p>
          <a:p>
            <a:pPr marL="514350" indent="-514350" algn="just" eaLnBrk="1" hangingPunct="1">
              <a:spcAft>
                <a:spcPts val="1800"/>
              </a:spcAft>
              <a:buFont typeface="+mj-lt"/>
              <a:buAutoNum type="arabicPeriod"/>
            </a:pPr>
            <a:r>
              <a:rPr lang="pt-BR" altLang="pt-BR" dirty="0" smtClean="0"/>
              <a:t>Fechamento </a:t>
            </a:r>
            <a:r>
              <a:rPr lang="pt-BR" altLang="pt-BR" dirty="0"/>
              <a:t>de frequência e notas</a:t>
            </a:r>
            <a:r>
              <a:rPr lang="pt-BR" altLang="pt-BR" sz="2800" dirty="0">
                <a:latin typeface="Arial" charset="0"/>
              </a:rPr>
              <a:t>.</a:t>
            </a:r>
            <a:endParaRPr lang="pt-BR" altLang="pt-BR" sz="28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980728"/>
            <a:ext cx="8219256" cy="864096"/>
          </a:xfrm>
        </p:spPr>
        <p:txBody>
          <a:bodyPr/>
          <a:lstStyle/>
          <a:p>
            <a:r>
              <a:rPr lang="pt-BR" b="1" dirty="0">
                <a:solidFill>
                  <a:schemeClr val="accent2"/>
                </a:solidFill>
              </a:rPr>
              <a:t>Informação Geral PAE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5" y="2348880"/>
            <a:ext cx="7653787" cy="2952328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 PAE foi criado pela CAPES, na observação que, alunos pós-graduandos tinham muito experiência em pesquisa, mas pouca em sala de aula.</a:t>
            </a:r>
          </a:p>
          <a:p>
            <a:pPr algn="just"/>
            <a:r>
              <a:rPr lang="pt-BR" dirty="0"/>
              <a:t>Toda Unidade da USP tem o programa PAE, que funciona no Serviço de Pós-Graduação de cada Unidade, bem como, cada qual tem seus critérios internos, além das normas gerais do PAE Central (Reitoria),  geral para todas.</a:t>
            </a:r>
          </a:p>
          <a:p>
            <a:pPr algn="just"/>
            <a:r>
              <a:rPr lang="pt-BR" dirty="0"/>
              <a:t>O aluno USP poderá realizar o PAE em qualquer Unidade da USP (São Paulo e Interior), desde de que, siga o Edital daquela Unidade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5809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764704"/>
            <a:ext cx="7704137" cy="922337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Observações Importantes</a:t>
            </a:r>
            <a:r>
              <a:rPr lang="pt-BR" dirty="0"/>
              <a:t>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72816"/>
            <a:ext cx="7725795" cy="403244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/>
              <a:t>A conclusão do Estágio Supervisionado é OBRIGATÓRIA para bolsistas CAPES. Se o programa de pós-graduação em que o aluno está inscrito possuir Mestrado e Doutorado, a responsabilidade recai sobre o doutorando, mas se houver apenas Mestrado a responsabilidade recairá sobre o </a:t>
            </a:r>
            <a:r>
              <a:rPr lang="pt-BR" altLang="pt-BR" sz="1600" dirty="0" smtClean="0"/>
              <a:t>mestrando.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600" dirty="0" smtClean="0"/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 smtClean="0"/>
              <a:t>Bolsistas </a:t>
            </a:r>
            <a:r>
              <a:rPr lang="pt-BR" altLang="pt-BR" sz="1600" dirty="0"/>
              <a:t>CAPES PROEX deverão realizar o estágio no doutorado, mesmo já tendo realizado o estágio em docência no mestrado.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600" dirty="0" smtClean="0"/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 smtClean="0"/>
              <a:t>Ao </a:t>
            </a:r>
            <a:r>
              <a:rPr lang="pt-BR" altLang="pt-BR" sz="1600" dirty="0"/>
              <a:t>fim do Estágio, o professor supervisor e o aluno-estagiário deverão entregar, cada um, o relatório sobre as atividades e desempenho do estagiário(a), devidamente assinados.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600" dirty="0" smtClean="0"/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 smtClean="0"/>
              <a:t>O </a:t>
            </a:r>
            <a:r>
              <a:rPr lang="pt-BR" altLang="pt-BR" sz="1600" dirty="0"/>
              <a:t>prazo para entrega dos relatórios é de até 30 dias após o término do Estágio.</a:t>
            </a:r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altLang="pt-BR" sz="1600" dirty="0" smtClean="0"/>
          </a:p>
          <a:p>
            <a:pPr algn="just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altLang="pt-BR" sz="1600" dirty="0" smtClean="0"/>
              <a:t>O </a:t>
            </a:r>
            <a:r>
              <a:rPr lang="pt-BR" altLang="pt-BR" sz="1600" dirty="0"/>
              <a:t>aluno se quiser e puder, poderá se inscrever no estágio a cada semestre, desde que tenha tempo hábil para iniciar e terminar o estágio, a data limite é a data de depósito. Cada nova inscrição, o aluno deverá entregar a documentação exigida, conforme o Edital da inscrição daquele semestre.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20</a:t>
            </a:fld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Atribuição de créditos</a:t>
            </a:r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>
          <a:xfrm>
            <a:off x="107950" y="1557338"/>
            <a:ext cx="8640763" cy="5130800"/>
          </a:xfrm>
        </p:spPr>
        <p:txBody>
          <a:bodyPr rtlCol="0">
            <a:normAutofit/>
          </a:bodyPr>
          <a:lstStyle/>
          <a:p>
            <a:pPr marL="438150" lvl="1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1000" dirty="0">
              <a:latin typeface="Arial" charset="0"/>
              <a:cs typeface="Arial" charset="0"/>
            </a:endParaRPr>
          </a:p>
          <a:p>
            <a:pPr marL="438150" lvl="1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000" dirty="0">
                <a:latin typeface="Arial" charset="0"/>
                <a:cs typeface="Arial" charset="0"/>
              </a:rPr>
              <a:t>Alunos prestes a depositar a Dissertação/Tese</a:t>
            </a:r>
            <a:r>
              <a:rPr lang="pt-BR" sz="3000" dirty="0">
                <a:solidFill>
                  <a:srgbClr val="FF6600"/>
                </a:solidFill>
                <a:latin typeface="Arial" charset="0"/>
                <a:cs typeface="Arial" charset="0"/>
              </a:rPr>
              <a:t> </a:t>
            </a:r>
            <a:r>
              <a:rPr lang="pt-BR" sz="3000" dirty="0">
                <a:latin typeface="Arial" charset="0"/>
                <a:cs typeface="Arial" charset="0"/>
              </a:rPr>
              <a:t>devem informar sua condição no ato da entrega dos relatórios finais, para que os créditos sejam lançados antes do depósito.</a:t>
            </a:r>
          </a:p>
          <a:p>
            <a:pPr marL="438150" lvl="1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3000" b="1" dirty="0">
                <a:solidFill>
                  <a:srgbClr val="FF0000"/>
                </a:solidFill>
                <a:latin typeface="Arial" charset="0"/>
                <a:cs typeface="Arial" charset="0"/>
              </a:rPr>
              <a:t>Depósito feito = Sistema Janus fechado</a:t>
            </a:r>
            <a:endParaRPr lang="pt-BR" sz="3000" dirty="0">
              <a:latin typeface="Arial" charset="0"/>
              <a:cs typeface="Arial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sz="28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3"/>
            <a:ext cx="8229600" cy="57606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Créditos Concedidos pelo PAE</a:t>
            </a:r>
          </a:p>
        </p:txBody>
      </p:sp>
      <p:graphicFrame>
        <p:nvGraphicFramePr>
          <p:cNvPr id="3" name="Espaço Reservado para Tabela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54267885"/>
              </p:ext>
            </p:extLst>
          </p:nvPr>
        </p:nvGraphicFramePr>
        <p:xfrm>
          <a:off x="539552" y="836717"/>
          <a:ext cx="8229599" cy="5184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2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1722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ÁREA/ PROGRAMA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050" dirty="0">
                          <a:effectLst/>
                        </a:rPr>
                        <a:t>REGIMENTO </a:t>
                      </a:r>
                      <a:r>
                        <a:rPr lang="pt-BR" sz="1050" dirty="0" smtClean="0">
                          <a:effectLst/>
                        </a:rPr>
                        <a:t>2008</a:t>
                      </a:r>
                      <a:endParaRPr lang="pt-B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050" dirty="0" smtClean="0">
                          <a:effectLst/>
                        </a:rPr>
                        <a:t>REGIMENTO 2013</a:t>
                      </a:r>
                      <a:endParaRPr lang="pt-B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Ciência Política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08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08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Sociologia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Nenhum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Nenhum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Filosofia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Antropologia Social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Geografia Física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 (por 2 semestres)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Geografia Humana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Nenhum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História Econômica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01 crédito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História Social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Estudos da Tradução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01 crédito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Semiótica e Linguística Geral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Nenhum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Filologia e Língua Portuguesa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01 crédito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Letras Clássicas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Língua e Literatura Alemã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1232466"/>
            <a:ext cx="184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pt-B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pt-BR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436187"/>
              </p:ext>
            </p:extLst>
          </p:nvPr>
        </p:nvGraphicFramePr>
        <p:xfrm>
          <a:off x="539552" y="6065322"/>
          <a:ext cx="8229598" cy="374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2157">
                  <a:extLst>
                    <a:ext uri="{9D8B030D-6E8A-4147-A177-3AD203B41FA5}">
                      <a16:colId xmlns:a16="http://schemas.microsoft.com/office/drawing/2014/main" val="2268071342"/>
                    </a:ext>
                  </a:extLst>
                </a:gridCol>
                <a:gridCol w="1463016">
                  <a:extLst>
                    <a:ext uri="{9D8B030D-6E8A-4147-A177-3AD203B41FA5}">
                      <a16:colId xmlns:a16="http://schemas.microsoft.com/office/drawing/2014/main" val="2472636714"/>
                    </a:ext>
                  </a:extLst>
                </a:gridCol>
                <a:gridCol w="2174425">
                  <a:extLst>
                    <a:ext uri="{9D8B030D-6E8A-4147-A177-3AD203B41FA5}">
                      <a16:colId xmlns:a16="http://schemas.microsoft.com/office/drawing/2014/main" val="4253469979"/>
                    </a:ext>
                  </a:extLst>
                </a:gridCol>
              </a:tblGrid>
              <a:tr h="37406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 smtClean="0">
                          <a:effectLst/>
                        </a:rPr>
                        <a:t>LETRA (Regimento</a:t>
                      </a:r>
                      <a:r>
                        <a:rPr lang="pt-BR" sz="1200" baseline="0" dirty="0" smtClean="0">
                          <a:effectLst/>
                        </a:rPr>
                        <a:t> de 2018)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pt-BR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75699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Créditos Concedidos pelo PAE</a:t>
            </a:r>
          </a:p>
        </p:txBody>
      </p:sp>
      <p:graphicFrame>
        <p:nvGraphicFramePr>
          <p:cNvPr id="3" name="Espaço Reservado para Tabela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39208694"/>
              </p:ext>
            </p:extLst>
          </p:nvPr>
        </p:nvGraphicFramePr>
        <p:xfrm>
          <a:off x="467544" y="1046559"/>
          <a:ext cx="8229599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2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ÁREA/ PROGRAMA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>
                          <a:effectLst/>
                        </a:rPr>
                        <a:t>REGIMENTO </a:t>
                      </a:r>
                      <a:r>
                        <a:rPr lang="pt-BR" sz="1050" dirty="0" smtClean="0">
                          <a:effectLst/>
                        </a:rPr>
                        <a:t>2008</a:t>
                      </a:r>
                      <a:endParaRPr lang="pt-B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50" dirty="0" smtClean="0">
                          <a:effectLst/>
                        </a:rPr>
                        <a:t>REGIMENTO 2013</a:t>
                      </a:r>
                      <a:endParaRPr lang="pt-B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Língua Espanhola, Literaturas Espanhola e Hispano-Americana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Estudos Linguísticos, Literários e Tradutológicos em Francês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Estudos Linguísticos e Literários em Inglês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Língua, Literatura e Cultura Italianas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Literatura Brasileira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Nenhum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100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Literatura Portuguesa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Teoria Literária e Literatura Comparada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Língua, Literatura e Cultura Árabe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Literatura e Cultura Russa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04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Estudos Comparados de Literaturas de Língua Portuguesa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04 ME, 02 D e 06 DD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04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Literatura e Cultura Japonesa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Estudos Judaicos e Árabes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585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Humanidades, Direitos e Outras Legitimidades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02 créditos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01 crédito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408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Mestrado Profissional em Letras em Rede Nacional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-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Nenhum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24" marR="57124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23</a:t>
            </a:fld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0" y="115888"/>
            <a:ext cx="9036050" cy="1009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Relatórios do Estágio Supervisionado</a:t>
            </a:r>
          </a:p>
        </p:txBody>
      </p:sp>
      <p:sp>
        <p:nvSpPr>
          <p:cNvPr id="29699" name="Espaço Reservado para Conteúdo 2"/>
          <p:cNvSpPr>
            <a:spLocks noGrp="1"/>
          </p:cNvSpPr>
          <p:nvPr>
            <p:ph idx="1"/>
          </p:nvPr>
        </p:nvSpPr>
        <p:spPr>
          <a:xfrm>
            <a:off x="107950" y="1341438"/>
            <a:ext cx="8785225" cy="5400675"/>
          </a:xfrm>
        </p:spPr>
        <p:txBody>
          <a:bodyPr>
            <a:normAutofit/>
          </a:bodyPr>
          <a:lstStyle/>
          <a:p>
            <a:pPr marL="0" indent="0" eaLnBrk="1" hangingPunct="1">
              <a:spcAft>
                <a:spcPts val="1800"/>
              </a:spcAft>
              <a:buFont typeface="Wingdings" pitchFamily="2" charset="2"/>
              <a:buNone/>
            </a:pPr>
            <a:r>
              <a:rPr lang="pt-BR" altLang="pt-BR" sz="2700" dirty="0">
                <a:latin typeface="Arial" charset="0"/>
                <a:cs typeface="Arial" charset="0"/>
              </a:rPr>
              <a:t> Formulários acesse site: </a:t>
            </a:r>
            <a:r>
              <a:rPr lang="pt-BR" altLang="pt-BR" sz="2700" b="1" dirty="0">
                <a:solidFill>
                  <a:srgbClr val="0000FF"/>
                </a:solidFill>
                <a:latin typeface="Arial" charset="0"/>
                <a:cs typeface="Arial" charset="0"/>
              </a:rPr>
              <a:t>www.pos.fflch.usp.br</a:t>
            </a:r>
            <a:r>
              <a:rPr lang="pt-BR" altLang="pt-BR" sz="2700" b="1" dirty="0">
                <a:latin typeface="Arial" charset="0"/>
                <a:cs typeface="Arial" charset="0"/>
              </a:rPr>
              <a:t> (</a:t>
            </a:r>
            <a:r>
              <a:rPr lang="pt-BR" altLang="pt-BR" sz="2700" b="1" dirty="0" err="1">
                <a:latin typeface="Arial" charset="0"/>
                <a:cs typeface="Arial" charset="0"/>
              </a:rPr>
              <a:t>pae</a:t>
            </a:r>
            <a:r>
              <a:rPr lang="pt-BR" altLang="pt-BR" sz="2700" b="1" dirty="0">
                <a:latin typeface="Arial" charset="0"/>
                <a:cs typeface="Arial" charset="0"/>
              </a:rPr>
              <a:t> &gt; formulários)</a:t>
            </a:r>
            <a:r>
              <a:rPr lang="pt-BR" altLang="pt-BR" sz="2700" dirty="0">
                <a:latin typeface="Arial" charset="0"/>
                <a:cs typeface="Arial" charset="0"/>
              </a:rPr>
              <a:t>.</a:t>
            </a:r>
          </a:p>
          <a:p>
            <a:pPr marL="628650" indent="-628650" algn="just" eaLnBrk="1" hangingPunct="1">
              <a:buFont typeface="Wingdings" pitchFamily="2" charset="2"/>
              <a:buAutoNum type="arabicPeriod"/>
            </a:pPr>
            <a:r>
              <a:rPr lang="pt-BR" altLang="pt-BR" sz="2700" b="1" dirty="0">
                <a:latin typeface="Arial" charset="0"/>
                <a:cs typeface="Arial" charset="0"/>
              </a:rPr>
              <a:t>Atividades Desenvolvidas pelo estagiário</a:t>
            </a:r>
            <a:r>
              <a:rPr lang="pt-BR" altLang="pt-BR" sz="2700" dirty="0">
                <a:latin typeface="Arial" charset="0"/>
                <a:cs typeface="Arial" charset="0"/>
              </a:rPr>
              <a:t>: Relatar de forma detalhada as atividades exercidas no estágio (preferencialmente em forma de texto e não de tópicos).</a:t>
            </a:r>
          </a:p>
          <a:p>
            <a:pPr marL="628650" indent="-628650" algn="just" eaLnBrk="1" hangingPunct="1">
              <a:buFont typeface="Wingdings" pitchFamily="2" charset="2"/>
              <a:buNone/>
            </a:pPr>
            <a:r>
              <a:rPr lang="pt-BR" altLang="pt-BR" sz="2700" dirty="0">
                <a:latin typeface="Arial" charset="0"/>
                <a:cs typeface="Arial" charset="0"/>
              </a:rPr>
              <a:t>2. </a:t>
            </a:r>
            <a:r>
              <a:rPr lang="pt-BR" altLang="pt-BR" sz="2700" b="1" dirty="0">
                <a:latin typeface="Arial" charset="0"/>
                <a:cs typeface="Arial" charset="0"/>
              </a:rPr>
              <a:t>Avaliação sobre o Desenvolvimento do Plano</a:t>
            </a:r>
            <a:r>
              <a:rPr lang="pt-BR" altLang="pt-BR" sz="2700" dirty="0">
                <a:latin typeface="Arial" charset="0"/>
                <a:cs typeface="Arial" charset="0"/>
              </a:rPr>
              <a:t>: Fazer avaliação crítica referente ao estágio, comentar suas impressões, como foi sua experiência no exercício do estágio-docência e </a:t>
            </a:r>
            <a:r>
              <a:rPr lang="pt-BR" altLang="pt-BR" sz="2700" u="sng" dirty="0">
                <a:latin typeface="Arial" charset="0"/>
                <a:cs typeface="Arial" charset="0"/>
              </a:rPr>
              <a:t>avaliar a importância do programa PAE neste processo</a:t>
            </a:r>
            <a:r>
              <a:rPr lang="pt-BR" altLang="pt-BR" sz="2700" dirty="0">
                <a:latin typeface="Arial" charset="0"/>
                <a:cs typeface="Arial" charset="0"/>
              </a:rPr>
              <a:t>.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altLang="pt-BR" sz="16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24</a:t>
            </a:fld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0" y="115888"/>
            <a:ext cx="9036050" cy="10096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Relatórios do Estágio Supervisionado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>
          <a:xfrm>
            <a:off x="107950" y="1268413"/>
            <a:ext cx="8785225" cy="403225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pt-BR" altLang="pt-BR" sz="2700" b="1" dirty="0">
              <a:latin typeface="Arial" charset="0"/>
              <a:cs typeface="Arial" charset="0"/>
            </a:endParaRPr>
          </a:p>
          <a:p>
            <a:pPr marL="361950" indent="-361950" eaLnBrk="1" hangingPunct="1">
              <a:buFont typeface="Wingdings" pitchFamily="2" charset="2"/>
              <a:buNone/>
            </a:pPr>
            <a:r>
              <a:rPr lang="pt-BR" altLang="pt-BR" sz="2700" b="1" dirty="0">
                <a:latin typeface="Arial" charset="0"/>
                <a:cs typeface="Arial" charset="0"/>
              </a:rPr>
              <a:t>3-Sugestões</a:t>
            </a:r>
            <a:r>
              <a:rPr lang="pt-BR" altLang="pt-BR" sz="2700" dirty="0">
                <a:latin typeface="Arial" charset="0"/>
                <a:cs typeface="Arial" charset="0"/>
              </a:rPr>
              <a:t>: Comentários gerais, críticas ou elogios ao PAE.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pt-BR" altLang="pt-BR" sz="2700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pt-BR" altLang="pt-BR" sz="2700" dirty="0">
              <a:latin typeface="Arial" charset="0"/>
              <a:cs typeface="Arial" charset="0"/>
            </a:endParaRPr>
          </a:p>
          <a:p>
            <a:pPr marL="990600" indent="-990600" eaLnBrk="1" hangingPunct="1">
              <a:buFont typeface="Wingdings" pitchFamily="2" charset="2"/>
              <a:buNone/>
            </a:pPr>
            <a:r>
              <a:rPr lang="pt-BR" altLang="pt-BR" sz="2700" b="1" dirty="0">
                <a:latin typeface="Arial" charset="0"/>
                <a:cs typeface="Arial" charset="0"/>
              </a:rPr>
              <a:t>OBS:</a:t>
            </a:r>
            <a:r>
              <a:rPr lang="pt-BR" altLang="pt-BR" sz="2700" dirty="0">
                <a:latin typeface="Arial" charset="0"/>
                <a:cs typeface="Arial" charset="0"/>
              </a:rPr>
              <a:t> Os </a:t>
            </a:r>
            <a:r>
              <a:rPr lang="pt-BR" altLang="pt-BR" sz="2700" b="1" dirty="0">
                <a:latin typeface="Arial" charset="0"/>
                <a:cs typeface="Arial" charset="0"/>
              </a:rPr>
              <a:t>dois</a:t>
            </a:r>
            <a:r>
              <a:rPr lang="pt-BR" altLang="pt-BR" sz="2700" dirty="0">
                <a:latin typeface="Arial" charset="0"/>
                <a:cs typeface="Arial" charset="0"/>
              </a:rPr>
              <a:t> relatórios (do estagiário e do supervisor) devem ser entregues juntos no Serviço de Pós-Graduação, Rua do Lago, 717, sala 118, das 9:00h às 17:00h.</a:t>
            </a:r>
            <a:br>
              <a:rPr lang="pt-BR" altLang="pt-BR" sz="2700" dirty="0">
                <a:latin typeface="Arial" charset="0"/>
                <a:cs typeface="Arial" charset="0"/>
              </a:rPr>
            </a:br>
            <a:endParaRPr lang="pt-BR" altLang="pt-BR" sz="2700" dirty="0">
              <a:latin typeface="Arial" charset="0"/>
              <a:cs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pt-BR" altLang="pt-BR" sz="1600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25</a:t>
            </a:fld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467544" y="509054"/>
            <a:ext cx="9109075" cy="1152525"/>
          </a:xfrm>
        </p:spPr>
        <p:txBody>
          <a:bodyPr/>
          <a:lstStyle/>
          <a:p>
            <a:pPr eaLnBrk="1" hangingPunct="1">
              <a:defRPr/>
            </a:pPr>
            <a:r>
              <a:rPr lang="pt-BR" sz="3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Sobre o texto dos Relatórios do Estágio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916832"/>
            <a:ext cx="7416378" cy="403244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Não usar as palavras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monitor/monitoria</a:t>
            </a:r>
            <a:r>
              <a:rPr lang="pt-BR" dirty="0">
                <a:latin typeface="Arial" pitchFamily="34" charset="0"/>
                <a:cs typeface="Arial" pitchFamily="34" charset="0"/>
              </a:rPr>
              <a:t>, que devem ser substituídas por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estágio/estagiário</a:t>
            </a:r>
            <a:r>
              <a:rPr lang="pt-BR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Evitar colocar ementa ou relato minucioso referente ao conteúdo da disciplina;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>
                <a:latin typeface="Arial" pitchFamily="34" charset="0"/>
                <a:cs typeface="Arial" pitchFamily="34" charset="0"/>
              </a:rPr>
              <a:t>Nas atividades exclusivas do professor como: ministrar aulas, corrigir provas, elaborar exercícios, controlar frequência dos alunos etc., </a:t>
            </a:r>
            <a:r>
              <a:rPr lang="pt-B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sempre mencionar que foi em colaboração, ou com a supervisão do docente responsável.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Certificado/Declaração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013434"/>
            <a:ext cx="8229600" cy="4857403"/>
          </a:xfrm>
        </p:spPr>
        <p:txBody>
          <a:bodyPr/>
          <a:lstStyle/>
          <a:p>
            <a:r>
              <a:rPr lang="pt-BR" dirty="0"/>
              <a:t>Após entregar o relatório Final, o aluno terá o direito de receber o Certificado, que será expedido online, através do Janus, assim que o PAE Central aprovar o relatório.</a:t>
            </a:r>
          </a:p>
          <a:p>
            <a:r>
              <a:rPr lang="pt-BR" dirty="0"/>
              <a:t>Cada certificado vai constar 120 horas/estágio.</a:t>
            </a:r>
          </a:p>
          <a:p>
            <a:r>
              <a:rPr lang="pt-BR" sz="2800" dirty="0"/>
              <a:t>O aluno que fizer mais de 1 estágio, no mesmo nível, no primeiro será emitido o </a:t>
            </a:r>
            <a:r>
              <a:rPr lang="pt-BR" sz="2800" dirty="0">
                <a:solidFill>
                  <a:srgbClr val="FF0000"/>
                </a:solidFill>
              </a:rPr>
              <a:t>Certificado</a:t>
            </a:r>
            <a:r>
              <a:rPr lang="pt-BR" sz="2800" dirty="0"/>
              <a:t>, no segundo estágio será emitida uma </a:t>
            </a:r>
            <a:r>
              <a:rPr lang="pt-BR" sz="2800" dirty="0">
                <a:solidFill>
                  <a:srgbClr val="FF0000"/>
                </a:solidFill>
              </a:rPr>
              <a:t>Declaração</a:t>
            </a:r>
            <a:r>
              <a:rPr lang="pt-BR" sz="2800" dirty="0"/>
              <a:t>, isto é, no mesmo nível (Mestrado e Doutorado).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111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6" y="260648"/>
            <a:ext cx="8898792" cy="620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2917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4000" dirty="0"/>
              <a:t>Modelo de Formulário – E.S. Supervisor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29</a:t>
            </a:fld>
            <a:endParaRPr lang="pt-BR" dirty="0"/>
          </a:p>
        </p:txBody>
      </p:sp>
      <p:pic>
        <p:nvPicPr>
          <p:cNvPr id="4915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73025"/>
            <a:ext cx="9164637" cy="645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947" y="764704"/>
            <a:ext cx="6912768" cy="864096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Objetivos do PAE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71947" y="1772816"/>
            <a:ext cx="7128445" cy="3384376"/>
          </a:xfrm>
        </p:spPr>
        <p:txBody>
          <a:bodyPr rtlCol="0">
            <a:normAutofit fontScale="92500" lnSpcReduction="10000"/>
          </a:bodyPr>
          <a:lstStyle/>
          <a:p>
            <a:pPr marL="723900" indent="-457200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sz="2800" dirty="0"/>
          </a:p>
          <a:p>
            <a:pPr marL="723900" indent="-457200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/>
              <a:t>Aprimorar a formação do pós-graduando para </a:t>
            </a:r>
            <a:r>
              <a:rPr lang="pt-BR" sz="2800" dirty="0">
                <a:solidFill>
                  <a:srgbClr val="0000FF"/>
                </a:solidFill>
              </a:rPr>
              <a:t>atividade didática </a:t>
            </a:r>
            <a:r>
              <a:rPr lang="pt-BR" sz="2800" dirty="0"/>
              <a:t>em nível de graduação.</a:t>
            </a:r>
          </a:p>
          <a:p>
            <a:pPr marL="723900" indent="-457200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sz="2800" dirty="0"/>
          </a:p>
          <a:p>
            <a:pPr marL="723900" indent="-457200" algn="just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800" dirty="0"/>
              <a:t>Consiste em duas etapas: </a:t>
            </a:r>
            <a:r>
              <a:rPr lang="pt-BR" sz="2800" dirty="0">
                <a:solidFill>
                  <a:srgbClr val="0000FF"/>
                </a:solidFill>
              </a:rPr>
              <a:t>Preparação Pedagógica</a:t>
            </a:r>
            <a:r>
              <a:rPr lang="pt-BR" sz="2800" dirty="0"/>
              <a:t> e </a:t>
            </a:r>
            <a:r>
              <a:rPr lang="pt-BR" sz="2800" dirty="0">
                <a:solidFill>
                  <a:srgbClr val="0000FF"/>
                </a:solidFill>
              </a:rPr>
              <a:t>Estágio Supervisionado em Docência.</a:t>
            </a:r>
            <a:endParaRPr lang="pt-BR" sz="28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800" dirty="0"/>
              <a:t>	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747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22225"/>
            <a:ext cx="9144000" cy="6431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30</a:t>
            </a:fld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5"/>
          <p:cNvSpPr txBox="1">
            <a:spLocks noChangeArrowheads="1"/>
          </p:cNvSpPr>
          <p:nvPr/>
        </p:nvSpPr>
        <p:spPr bwMode="auto">
          <a:xfrm>
            <a:off x="406400" y="1444625"/>
            <a:ext cx="8567738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u="sng" dirty="0">
                <a:latin typeface="+mn-lt"/>
              </a:rPr>
              <a:t>Desistência do Estágio</a:t>
            </a:r>
            <a:r>
              <a:rPr lang="pt-BR" altLang="pt-BR" sz="2400" dirty="0">
                <a:latin typeface="+mn-lt"/>
              </a:rPr>
              <a:t>: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pt-BR" altLang="pt-BR" sz="2400" dirty="0">
                <a:latin typeface="+mn-lt"/>
              </a:rPr>
              <a:t>Caso queira desistir do Estágio, enviar imediatamente e-mail para </a:t>
            </a:r>
            <a:r>
              <a:rPr lang="pt-BR" altLang="pt-BR" sz="2400" u="sng" dirty="0">
                <a:solidFill>
                  <a:srgbClr val="0000FF"/>
                </a:solidFill>
                <a:latin typeface="+mn-lt"/>
              </a:rPr>
              <a:t>pae.fflch@usp.br,</a:t>
            </a:r>
            <a:r>
              <a:rPr lang="pt-BR" altLang="pt-BR" sz="2400" dirty="0">
                <a:latin typeface="+mn-lt"/>
              </a:rPr>
              <a:t> solicitando e justificando a desistência. O supervisor deverá estar ciente de sua decisão, (converse com ele(a), desta forma não lhe prejudicará futuramente.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8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u="sng" dirty="0">
                <a:latin typeface="+mn-lt"/>
              </a:rPr>
              <a:t>Outras Alterações</a:t>
            </a:r>
            <a:r>
              <a:rPr lang="pt-BR" altLang="pt-BR" sz="2400" dirty="0">
                <a:latin typeface="+mn-lt"/>
              </a:rPr>
              <a:t>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>
                <a:latin typeface="+mn-lt"/>
              </a:rPr>
              <a:t>(como </a:t>
            </a:r>
            <a:r>
              <a:rPr lang="pt-BR" altLang="pt-BR" sz="2400" dirty="0">
                <a:solidFill>
                  <a:srgbClr val="FF0000"/>
                </a:solidFill>
                <a:latin typeface="+mn-lt"/>
              </a:rPr>
              <a:t>troca de disciplina </a:t>
            </a:r>
            <a:r>
              <a:rPr lang="pt-BR" altLang="pt-BR" sz="2400" dirty="0">
                <a:latin typeface="+mn-lt"/>
              </a:rPr>
              <a:t>ou </a:t>
            </a:r>
            <a:r>
              <a:rPr lang="pt-BR" altLang="pt-BR" sz="2400" dirty="0">
                <a:solidFill>
                  <a:srgbClr val="FF0000"/>
                </a:solidFill>
                <a:latin typeface="+mn-lt"/>
              </a:rPr>
              <a:t>supervisor</a:t>
            </a:r>
            <a:r>
              <a:rPr lang="pt-BR" altLang="pt-BR" sz="2400" dirty="0">
                <a:latin typeface="+mn-lt"/>
              </a:rPr>
              <a:t>, etc.)</a:t>
            </a: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pt-BR" altLang="pt-BR" sz="2400" dirty="0">
                <a:latin typeface="+mn-lt"/>
              </a:rPr>
              <a:t>Qualquer alteração ao que constou na inscrição online, deverá ser informada por e-mail imediatamente (para que a documentação final não fique errada, inclusive o diploma).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800" dirty="0">
              <a:latin typeface="Arial" charset="0"/>
            </a:endParaRPr>
          </a:p>
        </p:txBody>
      </p:sp>
      <p:sp>
        <p:nvSpPr>
          <p:cNvPr id="35844" name="Retângulo 1"/>
          <p:cNvSpPr>
            <a:spLocks noChangeArrowheads="1"/>
          </p:cNvSpPr>
          <p:nvPr/>
        </p:nvSpPr>
        <p:spPr bwMode="auto">
          <a:xfrm>
            <a:off x="1187450" y="333375"/>
            <a:ext cx="6985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pt-BR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Desistência ou alterações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54FBC-1DD2-49A8-9F75-0DA9DBDFEE47}" type="slidenum">
              <a:rPr lang="pt-BR" smtClean="0"/>
              <a:pPr>
                <a:defRPr/>
              </a:pPr>
              <a:t>31</a:t>
            </a:fld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Controle da Folha de Frequência</a:t>
            </a:r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971599" y="1890627"/>
            <a:ext cx="7437763" cy="4536802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900" dirty="0">
                <a:cs typeface="Arial" charset="0"/>
              </a:rPr>
              <a:t>É responsabilidade do estagiário imprimir a Folha de Frequência do Janus, que inicia no dia 21 e termina no dia 20 do mês seguinte. Para imprimir a folha correta, deve-se que optar pelo mês anterior.</a:t>
            </a:r>
          </a:p>
          <a:p>
            <a:pPr marL="0" indent="0" algn="just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900" dirty="0">
                <a:cs typeface="Arial" charset="0"/>
              </a:rPr>
              <a:t>O estagiário bolsista ou voluntário deverão assinar a Folha de Frequência todos os dias em que estagiar, bem como entregá-la no prazo estipulado, </a:t>
            </a:r>
            <a:r>
              <a:rPr lang="pt-BR" sz="2900" b="1" dirty="0">
                <a:cs typeface="Arial" charset="0"/>
              </a:rPr>
              <a:t>impreterivelmente</a:t>
            </a:r>
            <a:r>
              <a:rPr lang="pt-BR" sz="2900" dirty="0">
                <a:cs typeface="Arial" charset="0"/>
              </a:rPr>
              <a:t>, entre os dias </a:t>
            </a:r>
            <a:r>
              <a:rPr lang="pt-BR" sz="2900" b="1" dirty="0">
                <a:cs typeface="Arial" charset="0"/>
              </a:rPr>
              <a:t>20 e 24 de cada mês</a:t>
            </a:r>
            <a:r>
              <a:rPr lang="pt-BR" sz="2900" dirty="0">
                <a:cs typeface="Arial" charset="0"/>
              </a:rPr>
              <a:t>, devidamente assinada pelo aluno e pelo supervisor.</a:t>
            </a:r>
          </a:p>
          <a:p>
            <a:pPr marL="0" indent="0" algn="just" eaLnBrk="1" fontAlgn="auto" hangingPunct="1"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pt-BR" sz="2900" b="1" dirty="0">
                <a:solidFill>
                  <a:srgbClr val="FF0000"/>
                </a:solidFill>
                <a:cs typeface="Arial" charset="0"/>
              </a:rPr>
              <a:t>Somente o supervisor poderá assinar a Folha de Frequência.</a:t>
            </a:r>
          </a:p>
          <a:p>
            <a:pPr marL="0" indent="0" algn="just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900" dirty="0">
                <a:cs typeface="Arial" charset="0"/>
              </a:rPr>
              <a:t>O estagiário que não cumprir o prazo da entrega, não fará jus ao recebimento do auxílio daquele mês.</a:t>
            </a:r>
          </a:p>
          <a:p>
            <a:pPr marL="0" indent="0" algn="just" eaLnBrk="1" fontAlgn="auto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900" dirty="0">
                <a:cs typeface="Arial" charset="0"/>
              </a:rPr>
              <a:t>A reincidência da </a:t>
            </a:r>
            <a:r>
              <a:rPr lang="pt-BR" sz="2900" b="1" dirty="0">
                <a:cs typeface="Arial" charset="0"/>
              </a:rPr>
              <a:t>não entrega</a:t>
            </a:r>
            <a:r>
              <a:rPr lang="pt-BR" sz="2900" dirty="0">
                <a:cs typeface="Arial" charset="0"/>
              </a:rPr>
              <a:t> da Folha de Frequência,  no período, implicará </a:t>
            </a:r>
            <a:r>
              <a:rPr lang="pt-BR" sz="2900" b="1" dirty="0">
                <a:cs typeface="Arial" charset="0"/>
              </a:rPr>
              <a:t>corte integral</a:t>
            </a:r>
            <a:r>
              <a:rPr lang="pt-BR" sz="2900" dirty="0">
                <a:cs typeface="Arial" charset="0"/>
              </a:rPr>
              <a:t> </a:t>
            </a:r>
            <a:r>
              <a:rPr lang="pt-BR" sz="2900" b="1" dirty="0">
                <a:cs typeface="Arial" charset="0"/>
              </a:rPr>
              <a:t>do auxílio</a:t>
            </a:r>
            <a:r>
              <a:rPr lang="pt-BR" sz="2900" dirty="0" smtClean="0">
                <a:cs typeface="Arial" charset="0"/>
              </a:rPr>
              <a:t>.</a:t>
            </a:r>
            <a:endParaRPr lang="pt-BR" sz="2900" dirty="0">
              <a:cs typeface="Arial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2900" b="1" dirty="0">
                <a:cs typeface="Arial" charset="0"/>
              </a:rPr>
              <a:t>Local de entrega: Serviço de Pós-Graduação, sala 118, prédio da Administração da FFLCH.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1400" b="1" dirty="0">
              <a:latin typeface="Arial" charset="0"/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32</a:t>
            </a:fld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>
          <a:xfrm flipV="1">
            <a:off x="457200" y="476250"/>
            <a:ext cx="8229600" cy="571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alt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33</a:t>
            </a:fld>
            <a:endParaRPr lang="pt-BR" dirty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6632"/>
            <a:ext cx="8856662" cy="630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56662" cy="650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3606"/>
            <a:ext cx="7581779" cy="135683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Dispensa do PAE </a:t>
            </a:r>
            <a:r>
              <a:rPr lang="pt-BR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</a:t>
            </a:r>
            <a:r>
              <a:rPr lang="pt-BR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Somente para bolsistas CAPES)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988841"/>
            <a:ext cx="7272808" cy="3960440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pt-BR" altLang="pt-BR" sz="2800" dirty="0"/>
              <a:t>Os alunos que comprovarem o mínimo de 1 semestre para o Mestrado, 2 semestres para o doutorado de experiência docente em </a:t>
            </a:r>
            <a:r>
              <a:rPr lang="pt-BR" altLang="pt-BR" sz="2800" u="sng" dirty="0"/>
              <a:t>ensino superior</a:t>
            </a:r>
            <a:r>
              <a:rPr lang="pt-BR" altLang="pt-BR" sz="2800" dirty="0"/>
              <a:t>, poderão solicitar dispensa do PAE. 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pt-BR" altLang="pt-BR" sz="2800" u="sng" dirty="0"/>
              <a:t>Documentação necessária</a:t>
            </a:r>
            <a:r>
              <a:rPr lang="pt-BR" altLang="pt-BR" sz="2800" dirty="0"/>
              <a:t>: </a:t>
            </a:r>
          </a:p>
          <a:p>
            <a:pPr lvl="1" algn="just" eaLnBrk="1" hangingPunct="1"/>
            <a:r>
              <a:rPr lang="pt-BR" altLang="pt-BR" dirty="0"/>
              <a:t>Carta ao coordenador(a) do PAE solicitando a dispensa; </a:t>
            </a:r>
          </a:p>
          <a:p>
            <a:pPr lvl="1" algn="just" eaLnBrk="1" hangingPunct="1"/>
            <a:r>
              <a:rPr lang="pt-BR" altLang="pt-BR" dirty="0"/>
              <a:t>Declaração da Instituição de Ensino (em papel timbrado, com assinatura do responsável pela Instituição) referente ao tempo de trabalho, ou cópia da Carteira de Trabalho.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34</a:t>
            </a:fld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928100" cy="115252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</a:t>
            </a:r>
            <a:r>
              <a:rPr lang="pt-B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Observação final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56181-6E7B-4B28-9BEA-04DC5B1FF1F0}" type="slidenum">
              <a:rPr lang="pt-BR" smtClean="0"/>
              <a:pPr>
                <a:defRPr/>
              </a:pPr>
              <a:t>35</a:t>
            </a:fld>
            <a:endParaRPr lang="pt-BR" dirty="0"/>
          </a:p>
        </p:txBody>
      </p:sp>
      <p:sp>
        <p:nvSpPr>
          <p:cNvPr id="35844" name="CaixaDeTexto 5"/>
          <p:cNvSpPr txBox="1">
            <a:spLocks noChangeArrowheads="1"/>
          </p:cNvSpPr>
          <p:nvPr/>
        </p:nvSpPr>
        <p:spPr bwMode="auto">
          <a:xfrm>
            <a:off x="395536" y="1753521"/>
            <a:ext cx="763284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000" dirty="0">
                <a:latin typeface="+mn-lt"/>
              </a:rPr>
              <a:t> A próxima inscrição no PAE, no </a:t>
            </a:r>
            <a:r>
              <a:rPr lang="pt-BR" sz="2000" u="sng" dirty="0">
                <a:latin typeface="+mn-lt"/>
              </a:rPr>
              <a:t>Estágio Supervisionado,</a:t>
            </a:r>
            <a:r>
              <a:rPr lang="pt-BR" sz="2000" dirty="0">
                <a:latin typeface="+mn-lt"/>
              </a:rPr>
              <a:t> ocorrerá no período de: </a:t>
            </a:r>
            <a:r>
              <a:rPr lang="pt-BR" sz="2000" b="1" dirty="0" smtClean="0">
                <a:solidFill>
                  <a:srgbClr val="FF0000"/>
                </a:solidFill>
                <a:latin typeface="+mn-lt"/>
              </a:rPr>
              <a:t>24</a:t>
            </a:r>
            <a:r>
              <a:rPr lang="pt-BR" sz="2000" b="1" dirty="0" smtClean="0">
                <a:latin typeface="+mn-lt"/>
              </a:rPr>
              <a:t> </a:t>
            </a:r>
            <a:r>
              <a:rPr lang="pt-BR" sz="2000" b="1" dirty="0" smtClean="0">
                <a:solidFill>
                  <a:srgbClr val="FF0000"/>
                </a:solidFill>
                <a:latin typeface="+mn-lt"/>
              </a:rPr>
              <a:t>de outubro a 12 de novembro</a:t>
            </a:r>
            <a:r>
              <a:rPr lang="pt-BR" sz="2000" b="1" dirty="0" smtClean="0">
                <a:latin typeface="+mn-lt"/>
              </a:rPr>
              <a:t>,</a:t>
            </a:r>
            <a:r>
              <a:rPr lang="pt-BR" sz="2000" dirty="0" smtClean="0">
                <a:latin typeface="+mn-lt"/>
              </a:rPr>
              <a:t> </a:t>
            </a:r>
            <a:r>
              <a:rPr lang="pt-BR" sz="2000" dirty="0">
                <a:latin typeface="+mn-lt"/>
              </a:rPr>
              <a:t>para estagiar no </a:t>
            </a:r>
            <a:r>
              <a:rPr lang="pt-BR" sz="2000" dirty="0">
                <a:solidFill>
                  <a:srgbClr val="FF0000"/>
                </a:solidFill>
                <a:latin typeface="+mn-lt"/>
              </a:rPr>
              <a:t>1</a:t>
            </a:r>
            <a:r>
              <a:rPr lang="pt-BR" sz="2000" dirty="0" smtClean="0">
                <a:solidFill>
                  <a:srgbClr val="FF0000"/>
                </a:solidFill>
                <a:latin typeface="+mn-lt"/>
              </a:rPr>
              <a:t>º </a:t>
            </a:r>
            <a:r>
              <a:rPr lang="pt-BR" sz="2000" dirty="0">
                <a:solidFill>
                  <a:srgbClr val="FF0000"/>
                </a:solidFill>
                <a:latin typeface="+mn-lt"/>
              </a:rPr>
              <a:t>Semestre de </a:t>
            </a:r>
            <a:r>
              <a:rPr lang="pt-BR" sz="2000" dirty="0" smtClean="0">
                <a:solidFill>
                  <a:srgbClr val="FF0000"/>
                </a:solidFill>
                <a:latin typeface="+mn-lt"/>
              </a:rPr>
              <a:t>2020</a:t>
            </a:r>
            <a:r>
              <a:rPr lang="pt-BR" sz="2000" dirty="0" smtClean="0">
                <a:latin typeface="+mn-lt"/>
              </a:rPr>
              <a:t>. </a:t>
            </a:r>
            <a:r>
              <a:rPr lang="pt-BR" sz="2000" dirty="0">
                <a:latin typeface="+mn-lt"/>
              </a:rPr>
              <a:t>Leia o Edital no nosso site correspondente ao período.</a:t>
            </a:r>
          </a:p>
          <a:p>
            <a:pPr algn="just">
              <a:defRPr/>
            </a:pPr>
            <a:endParaRPr lang="pt-BR" sz="2000" dirty="0">
              <a:latin typeface="+mn-lt"/>
            </a:endParaRPr>
          </a:p>
          <a:p>
            <a:pPr algn="just">
              <a:defRPr/>
            </a:pPr>
            <a:r>
              <a:rPr lang="pt-BR" sz="2000" b="1" dirty="0">
                <a:latin typeface="+mn-lt"/>
              </a:rPr>
              <a:t>O período de inscrição não será prorrogado.</a:t>
            </a:r>
            <a:r>
              <a:rPr lang="pt-BR" sz="2000" dirty="0">
                <a:latin typeface="+mn-lt"/>
              </a:rPr>
              <a:t> </a:t>
            </a:r>
          </a:p>
          <a:p>
            <a:pPr algn="just">
              <a:defRPr/>
            </a:pPr>
            <a:endParaRPr lang="pt-BR" sz="2000" dirty="0">
              <a:latin typeface="+mn-lt"/>
            </a:endParaRPr>
          </a:p>
          <a:p>
            <a:pPr algn="just">
              <a:defRPr/>
            </a:pPr>
            <a:r>
              <a:rPr lang="pt-BR" sz="2000" dirty="0">
                <a:latin typeface="+mn-lt"/>
              </a:rPr>
              <a:t>Maiores informações, acesse:</a:t>
            </a:r>
          </a:p>
          <a:p>
            <a:pPr algn="just">
              <a:defRPr/>
            </a:pPr>
            <a:endParaRPr lang="pt-BR" sz="2000" b="1" u="sng" dirty="0">
              <a:solidFill>
                <a:srgbClr val="0000FF"/>
              </a:solidFill>
              <a:latin typeface="+mn-lt"/>
            </a:endParaRPr>
          </a:p>
          <a:p>
            <a:pPr algn="ctr">
              <a:defRPr/>
            </a:pPr>
            <a:r>
              <a:rPr lang="pt-BR" sz="20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pt-BR" sz="2000" b="1" u="sng" dirty="0">
                <a:solidFill>
                  <a:srgbClr val="0000FF"/>
                </a:solidFill>
                <a:latin typeface="+mn-lt"/>
              </a:rPr>
              <a:t>www.pos.fflch.usp.br</a:t>
            </a:r>
            <a:r>
              <a:rPr lang="pt-BR" sz="2000" dirty="0">
                <a:latin typeface="+mn-lt"/>
              </a:rPr>
              <a:t>  (menu PAE)</a:t>
            </a:r>
          </a:p>
          <a:p>
            <a:pPr algn="ctr">
              <a:defRPr/>
            </a:pPr>
            <a:endParaRPr lang="pt-B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  <a:p>
            <a:pPr algn="ctr">
              <a:defRPr/>
            </a:pPr>
            <a:r>
              <a:rPr lang="pt-B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Bom trabalho a todos!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980728"/>
            <a:ext cx="7543800" cy="75663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defRPr/>
            </a:pPr>
            <a:r>
              <a:rPr lang="pt-BR" b="1" dirty="0">
                <a:solidFill>
                  <a:schemeClr val="accent2"/>
                </a:solidFill>
                <a:cs typeface="Arial" pitchFamily="34" charset="0"/>
              </a:rPr>
              <a:t>Onde funciona o PAE FFLCH:</a:t>
            </a:r>
            <a:endParaRPr lang="pt-BR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07841" y="1988840"/>
            <a:ext cx="8229600" cy="3672358"/>
          </a:xfrm>
        </p:spPr>
        <p:txBody>
          <a:bodyPr rtlCol="0">
            <a:normAutofit/>
          </a:bodyPr>
          <a:lstStyle/>
          <a:p>
            <a:pPr lvl="6">
              <a:spcBef>
                <a:spcPts val="24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t-BR" sz="2200" dirty="0" smtClean="0">
                <a:cs typeface="Arial" pitchFamily="34" charset="0"/>
              </a:rPr>
              <a:t>Endereço</a:t>
            </a:r>
            <a:r>
              <a:rPr lang="pt-BR" sz="2200" dirty="0">
                <a:cs typeface="Arial" pitchFamily="34" charset="0"/>
              </a:rPr>
              <a:t>: Rua do Lago, 717, sala 118 – (SPG) - Serviço de Pós-Graduação Geral da FFLCH-USP</a:t>
            </a:r>
            <a:r>
              <a:rPr lang="pt-BR" sz="2200" dirty="0" smtClean="0">
                <a:cs typeface="Arial" pitchFamily="34" charset="0"/>
              </a:rPr>
              <a:t>.</a:t>
            </a:r>
            <a:endParaRPr lang="pt-BR" sz="2200" dirty="0">
              <a:cs typeface="Arial" pitchFamily="34" charset="0"/>
            </a:endParaRPr>
          </a:p>
          <a:p>
            <a:pPr lvl="6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pt-BR" sz="2200" dirty="0">
                <a:cs typeface="Arial" pitchFamily="34" charset="0"/>
              </a:rPr>
              <a:t> </a:t>
            </a:r>
            <a:r>
              <a:rPr lang="pt-BR" altLang="pt-BR" sz="2200" dirty="0" smtClean="0"/>
              <a:t>Telefones</a:t>
            </a:r>
            <a:r>
              <a:rPr lang="pt-BR" altLang="pt-BR" sz="2200" dirty="0"/>
              <a:t>: 3091-4626 e </a:t>
            </a:r>
            <a:r>
              <a:rPr lang="pt-BR" altLang="pt-BR" sz="2200" dirty="0" smtClean="0"/>
              <a:t>3091-4623</a:t>
            </a:r>
            <a:endParaRPr lang="pt-BR" altLang="pt-BR" sz="2200" dirty="0">
              <a:cs typeface="Arial" pitchFamily="34" charset="0"/>
            </a:endParaRPr>
          </a:p>
          <a:p>
            <a:pPr lvl="6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pt-BR" sz="2200" dirty="0" smtClean="0">
                <a:cs typeface="Arial" pitchFamily="34" charset="0"/>
              </a:rPr>
              <a:t>Site </a:t>
            </a:r>
            <a:r>
              <a:rPr lang="pt-BR" sz="2200" dirty="0">
                <a:cs typeface="Arial" pitchFamily="34" charset="0"/>
              </a:rPr>
              <a:t>da Pós-Graduação FFLCH:  </a:t>
            </a:r>
            <a:r>
              <a:rPr lang="pt-BR" sz="2200" b="1" u="sng" dirty="0">
                <a:solidFill>
                  <a:srgbClr val="0000FF"/>
                </a:solidFill>
                <a:cs typeface="Arial" pitchFamily="34" charset="0"/>
              </a:rPr>
              <a:t>www.pos.fflch.usp.br</a:t>
            </a:r>
            <a:r>
              <a:rPr lang="pt-BR" sz="2200" dirty="0">
                <a:cs typeface="Arial" pitchFamily="34" charset="0"/>
              </a:rPr>
              <a:t> </a:t>
            </a:r>
            <a:r>
              <a:rPr lang="pt-BR" sz="2200" b="1" dirty="0">
                <a:solidFill>
                  <a:srgbClr val="0000FF"/>
                </a:solidFill>
                <a:cs typeface="Arial" pitchFamily="34" charset="0"/>
              </a:rPr>
              <a:t>- (Menu </a:t>
            </a:r>
            <a:r>
              <a:rPr lang="pt-BR" sz="2200" b="1" dirty="0" smtClean="0">
                <a:solidFill>
                  <a:srgbClr val="0000FF"/>
                </a:solidFill>
                <a:cs typeface="Arial" pitchFamily="34" charset="0"/>
              </a:rPr>
              <a:t>PAE)</a:t>
            </a:r>
          </a:p>
          <a:p>
            <a:pPr lvl="6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pt-BR" sz="2200" dirty="0" smtClean="0">
                <a:cs typeface="Arial" pitchFamily="34" charset="0"/>
              </a:rPr>
              <a:t>E-mail </a:t>
            </a:r>
            <a:r>
              <a:rPr lang="pt-BR" sz="2200" dirty="0">
                <a:cs typeface="Arial" pitchFamily="34" charset="0"/>
              </a:rPr>
              <a:t>do PAE: </a:t>
            </a:r>
            <a:r>
              <a:rPr lang="pt-BR" sz="2200" b="1" u="sng" dirty="0">
                <a:solidFill>
                  <a:srgbClr val="0000FF"/>
                </a:solidFill>
                <a:cs typeface="Arial" pitchFamily="34" charset="0"/>
              </a:rPr>
              <a:t>pae.fflch@usp.br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>
              <a:latin typeface="Arial" charset="0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pt-BR" dirty="0">
              <a:latin typeface="Arial" charset="0"/>
            </a:endParaRPr>
          </a:p>
        </p:txBody>
      </p:sp>
      <p:sp>
        <p:nvSpPr>
          <p:cNvPr id="10244" name="Espaço Reservado para Número de Slide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AE50F1-0AA1-430F-9F82-FC95FF517AFB}" type="slidenum">
              <a:rPr lang="pt-BR" altLang="pt-BR" sz="1000" smtClean="0"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0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88" y="764704"/>
            <a:ext cx="8850312" cy="922337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Preparação </a:t>
            </a: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Pedagógica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547664" y="1828800"/>
            <a:ext cx="6120680" cy="368843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dirty="0">
                <a:cs typeface="Arial" charset="0"/>
              </a:rPr>
              <a:t>     Modalidades existentes na </a:t>
            </a:r>
            <a:r>
              <a:rPr lang="pt-BR" dirty="0" smtClean="0">
                <a:cs typeface="Arial" charset="0"/>
              </a:rPr>
              <a:t>USP</a:t>
            </a:r>
            <a:endParaRPr lang="pt-BR" sz="1500" dirty="0">
              <a:cs typeface="Arial" charset="0"/>
            </a:endParaRPr>
          </a:p>
          <a:p>
            <a:pPr marL="0" indent="0" eaLnBrk="1" fontAlgn="auto" hangingPunct="1">
              <a:spcBef>
                <a:spcPts val="1800"/>
              </a:spcBef>
              <a:spcAft>
                <a:spcPts val="1800"/>
              </a:spcAft>
              <a:buNone/>
              <a:defRPr/>
            </a:pPr>
            <a:r>
              <a:rPr lang="pt-BR" altLang="pt-BR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1. </a:t>
            </a:r>
            <a:r>
              <a:rPr lang="pt-BR" altLang="pt-BR" u="sng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Disciplina de Pós-Graduação</a:t>
            </a:r>
            <a:r>
              <a:rPr lang="pt-BR" altLang="pt-BR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charset="0"/>
              </a:rPr>
              <a:t> </a:t>
            </a:r>
            <a:r>
              <a:rPr lang="pt-BR" altLang="pt-BR" dirty="0">
                <a:cs typeface="Arial" charset="0"/>
              </a:rPr>
              <a:t>(atual formato da FFLCH)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1800"/>
              </a:spcAft>
              <a:buFont typeface="Arial" charset="0"/>
              <a:buNone/>
              <a:defRPr/>
            </a:pPr>
            <a:r>
              <a:rPr lang="pt-BR" altLang="pt-BR" dirty="0">
                <a:cs typeface="Arial" charset="0"/>
              </a:rPr>
              <a:t>2. </a:t>
            </a:r>
            <a:r>
              <a:rPr lang="pt-BR" altLang="pt-BR" u="sng" dirty="0">
                <a:cs typeface="Arial" charset="0"/>
              </a:rPr>
              <a:t>Ciclo de Conferências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1800"/>
              </a:spcAft>
              <a:buFont typeface="Arial" charset="0"/>
              <a:buNone/>
              <a:defRPr/>
            </a:pPr>
            <a:r>
              <a:rPr lang="pt-BR" altLang="pt-BR" dirty="0">
                <a:cs typeface="Arial" charset="0"/>
              </a:rPr>
              <a:t>3. </a:t>
            </a:r>
            <a:r>
              <a:rPr lang="pt-BR" altLang="pt-BR" u="sng" dirty="0">
                <a:cs typeface="Arial" charset="0"/>
              </a:rPr>
              <a:t>Núcleo de Atividades</a:t>
            </a:r>
          </a:p>
          <a:p>
            <a:pPr marL="0" indent="0" algn="just" eaLnBrk="1" fontAlgn="auto" hangingPunct="1">
              <a:spcBef>
                <a:spcPts val="1800"/>
              </a:spcBef>
              <a:spcAft>
                <a:spcPts val="1800"/>
              </a:spcAft>
              <a:buFont typeface="Arial" charset="0"/>
              <a:buNone/>
              <a:defRPr/>
            </a:pPr>
            <a:r>
              <a:rPr lang="pt-BR" altLang="pt-BR" dirty="0">
                <a:cs typeface="Arial" charset="0"/>
              </a:rPr>
              <a:t>OBS.: (O aluno poderá também escolher a modalidade de Preparação Pedagógica que lhe convier, mas siga o Edital da Unidade que se inscreveu.) </a:t>
            </a:r>
          </a:p>
          <a:p>
            <a:pPr marL="0" indent="0" eaLnBrk="1" fontAlgn="auto" hangingPunct="1">
              <a:spcBef>
                <a:spcPts val="1800"/>
              </a:spcBef>
              <a:spcAft>
                <a:spcPts val="1800"/>
              </a:spcAft>
              <a:buFont typeface="Arial" charset="0"/>
              <a:buNone/>
              <a:defRPr/>
            </a:pPr>
            <a:endParaRPr lang="pt-BR" altLang="pt-BR" dirty="0"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>
              <a:latin typeface="Arial" charset="0"/>
              <a:cs typeface="Arial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836712"/>
            <a:ext cx="6624736" cy="864096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Preparação </a:t>
            </a: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Pedagógica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102346" y="1988840"/>
            <a:ext cx="6926038" cy="3672408"/>
          </a:xfrm>
        </p:spPr>
        <p:txBody>
          <a:bodyPr rtlCol="0">
            <a:noAutofit/>
          </a:bodyPr>
          <a:lstStyle/>
          <a:p>
            <a:pPr marL="679323" lvl="1" indent="-457200" algn="just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 smtClean="0"/>
              <a:t>Disciplina</a:t>
            </a:r>
            <a:r>
              <a:rPr lang="pt-BR" sz="2400" dirty="0"/>
              <a:t>: </a:t>
            </a:r>
            <a:r>
              <a:rPr lang="pt-BR" sz="2400" b="1" u="sng" dirty="0"/>
              <a:t>FLM5612 - Ensino e Fundamentos Pedagógicos da Prática Docente na Educação Superior</a:t>
            </a:r>
            <a:r>
              <a:rPr lang="pt-BR" sz="2400" b="1" dirty="0"/>
              <a:t> (Preparação Pedagógica).</a:t>
            </a:r>
            <a:endParaRPr lang="pt-BR" sz="2400" dirty="0"/>
          </a:p>
          <a:p>
            <a:pPr marL="679323" lvl="1" indent="-457200" algn="just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/>
              <a:t>D</a:t>
            </a:r>
            <a:r>
              <a:rPr lang="pt-BR" sz="2400" dirty="0" smtClean="0"/>
              <a:t>isciplina de </a:t>
            </a:r>
            <a:r>
              <a:rPr lang="pt-BR" sz="2400" dirty="0"/>
              <a:t>curta duração, com obtenção de 2 créditos. </a:t>
            </a:r>
            <a:endParaRPr lang="pt-BR" sz="2400" b="1" dirty="0">
              <a:solidFill>
                <a:srgbClr val="0000FF"/>
              </a:solidFill>
            </a:endParaRPr>
          </a:p>
          <a:p>
            <a:pPr marL="638175" indent="-457200" algn="just" eaLnBrk="1" fontAlgn="auto" hangingPunct="1">
              <a:spcBef>
                <a:spcPts val="1800"/>
              </a:spcBef>
              <a:spcAft>
                <a:spcPts val="180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 smtClean="0"/>
              <a:t>A </a:t>
            </a:r>
            <a:r>
              <a:rPr lang="pt-BR" sz="2400" dirty="0"/>
              <a:t>Preparação Pedagógica será realizada apenas uma vez (válida para o Mestrado e o Doutorado).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adicionais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2519370"/>
          </a:xfrm>
        </p:spPr>
        <p:txBody>
          <a:bodyPr/>
          <a:lstStyle/>
          <a:p>
            <a:r>
              <a:rPr lang="pt-BR" u="sng" dirty="0"/>
              <a:t>É pré-requisito </a:t>
            </a:r>
            <a:r>
              <a:rPr lang="pt-BR" dirty="0"/>
              <a:t>a apresentação do </a:t>
            </a:r>
            <a:r>
              <a:rPr lang="pt-BR" u="sng" dirty="0">
                <a:solidFill>
                  <a:srgbClr val="FF0000"/>
                </a:solidFill>
              </a:rPr>
              <a:t>certificado de conclusão da Preparação Pedagógica </a:t>
            </a:r>
            <a:r>
              <a:rPr lang="pt-BR" u="sng" dirty="0"/>
              <a:t>no ato da inscrição</a:t>
            </a:r>
            <a:r>
              <a:rPr lang="pt-BR" dirty="0"/>
              <a:t> (para quem realizou no formato Ciclo de Conferência)</a:t>
            </a:r>
            <a:endParaRPr lang="pt-BR" dirty="0">
              <a:solidFill>
                <a:srgbClr val="FF0000"/>
              </a:solidFill>
            </a:endParaRPr>
          </a:p>
          <a:p>
            <a:r>
              <a:rPr lang="pt-BR" dirty="0"/>
              <a:t>Quem realizou a Preparação Pedagógica no formato disciplina, é só apresentar a </a:t>
            </a:r>
            <a:r>
              <a:rPr lang="pt-BR" u="sng" dirty="0">
                <a:solidFill>
                  <a:srgbClr val="FF0000"/>
                </a:solidFill>
              </a:rPr>
              <a:t>Ficha do Aluno retirada do Janus</a:t>
            </a:r>
            <a:r>
              <a:rPr lang="pt-BR" dirty="0"/>
              <a:t>, onde consta a disciplina de Preparação Pedagógica </a:t>
            </a:r>
            <a:r>
              <a:rPr lang="pt-BR" dirty="0" smtClean="0"/>
              <a:t>realizada ou em curso.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33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89408" y="548680"/>
            <a:ext cx="8893175" cy="1138237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Estágio Supervisionado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060848"/>
            <a:ext cx="7560840" cy="3110640"/>
          </a:xfrm>
        </p:spPr>
        <p:txBody>
          <a:bodyPr rtlCol="0">
            <a:noAutofit/>
          </a:bodyPr>
          <a:lstStyle/>
          <a:p>
            <a:pPr marL="523875" indent="-342900" algn="just" eaLnBrk="1" fontAlgn="auto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pt-BR" dirty="0">
                <a:cs typeface="Arial" pitchFamily="34" charset="0"/>
              </a:rPr>
              <a:t>Inscrição online: antes de qualquer ação, LEIA inteiramente o EDITAL da inscrição do semestre correspondente, e siga o que se pede. (Edital será divulgado também no nosso site).</a:t>
            </a:r>
          </a:p>
          <a:p>
            <a:pPr marL="523875" indent="-342900" algn="just" eaLnBrk="1" fontAlgn="auto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pt-BR" dirty="0">
                <a:cs typeface="Arial" pitchFamily="34" charset="0"/>
              </a:rPr>
              <a:t>Inscrição: Acessar o Janus e efetuar a inscrição: Caminho: Janus - PAE – Inscrição – </a:t>
            </a:r>
            <a:r>
              <a:rPr lang="pt-BR" dirty="0" smtClean="0">
                <a:cs typeface="Arial" pitchFamily="34" charset="0"/>
              </a:rPr>
              <a:t>1º</a:t>
            </a:r>
            <a:r>
              <a:rPr lang="pt-BR" dirty="0">
                <a:cs typeface="Arial" pitchFamily="34" charset="0"/>
              </a:rPr>
              <a:t>. Semestre de </a:t>
            </a:r>
            <a:r>
              <a:rPr lang="pt-BR" dirty="0" smtClean="0">
                <a:cs typeface="Arial" pitchFamily="34" charset="0"/>
              </a:rPr>
              <a:t>2020 </a:t>
            </a:r>
            <a:r>
              <a:rPr lang="pt-BR" dirty="0">
                <a:cs typeface="Arial" pitchFamily="34" charset="0"/>
              </a:rPr>
              <a:t>– Adicionar/alterar .</a:t>
            </a:r>
          </a:p>
          <a:p>
            <a:pPr marL="523875" indent="-342900" algn="just" eaLnBrk="1" fontAlgn="auto" hangingPunct="1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pt-BR" dirty="0">
                <a:cs typeface="Arial" pitchFamily="34" charset="0"/>
              </a:rPr>
              <a:t>OBS.: Antes de fazer a inscrição para o estágio, </a:t>
            </a:r>
            <a:r>
              <a:rPr lang="pt-BR" u="sng" dirty="0">
                <a:cs typeface="Arial" pitchFamily="34" charset="0"/>
              </a:rPr>
              <a:t>converse com o professor responsável pela disciplina (supervisor</a:t>
            </a:r>
            <a:r>
              <a:rPr lang="pt-BR" dirty="0">
                <a:cs typeface="Arial" pitchFamily="34" charset="0"/>
              </a:rPr>
              <a:t>) em que pretende fazer o estágio </a:t>
            </a:r>
            <a:r>
              <a:rPr lang="pt-BR" u="sng" dirty="0">
                <a:cs typeface="Arial" pitchFamily="34" charset="0"/>
              </a:rPr>
              <a:t>para haver aceite</a:t>
            </a:r>
            <a:r>
              <a:rPr lang="pt-BR" dirty="0">
                <a:cs typeface="Arial" pitchFamily="34" charset="0"/>
              </a:rPr>
              <a:t> e leve o </a:t>
            </a:r>
            <a:r>
              <a:rPr lang="pt-BR" u="sng" dirty="0">
                <a:cs typeface="Arial" pitchFamily="34" charset="0"/>
              </a:rPr>
              <a:t>Plano de Trabalho </a:t>
            </a:r>
            <a:r>
              <a:rPr lang="pt-BR" sz="2000" u="sng" dirty="0">
                <a:cs typeface="Arial" pitchFamily="34" charset="0"/>
              </a:rPr>
              <a:t>impresso.</a:t>
            </a:r>
            <a:r>
              <a:rPr lang="pt-BR" sz="2000" dirty="0">
                <a:cs typeface="Arial" pitchFamily="34" charset="0"/>
              </a:rPr>
              <a:t> </a:t>
            </a:r>
            <a:endParaRPr lang="pt-BR" sz="2400" dirty="0">
              <a:cs typeface="Arial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8</a:t>
            </a:fld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992005"/>
            <a:ext cx="7543800" cy="68462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Estágio Supervisionado</a:t>
            </a:r>
            <a:endParaRPr lang="pt-BR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1916832"/>
            <a:ext cx="7499176" cy="352839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 smtClean="0"/>
              <a:t>A </a:t>
            </a:r>
            <a:r>
              <a:rPr lang="pt-BR" sz="1800" dirty="0"/>
              <a:t>inscrição no sistema Janus só será validada após a </a:t>
            </a:r>
            <a:r>
              <a:rPr lang="pt-BR" sz="1800" dirty="0" err="1"/>
              <a:t>avalização</a:t>
            </a:r>
            <a:r>
              <a:rPr lang="pt-BR" sz="1800" dirty="0"/>
              <a:t> </a:t>
            </a:r>
            <a:r>
              <a:rPr lang="pt-BR" sz="1800" b="1" dirty="0"/>
              <a:t>tanto do </a:t>
            </a:r>
            <a:r>
              <a:rPr lang="pt-BR" sz="1800" b="1" u="sng" dirty="0"/>
              <a:t>orientador</a:t>
            </a:r>
            <a:r>
              <a:rPr lang="pt-BR" sz="1800" b="1" dirty="0"/>
              <a:t> como do </a:t>
            </a:r>
            <a:r>
              <a:rPr lang="pt-BR" sz="1800" b="1" u="sng" dirty="0"/>
              <a:t>supervisor</a:t>
            </a:r>
            <a:r>
              <a:rPr lang="pt-BR" sz="1800" b="1" dirty="0"/>
              <a:t> </a:t>
            </a:r>
            <a:r>
              <a:rPr lang="pt-BR" sz="1800" dirty="0"/>
              <a:t>(professor responsável pela disciplina de graduação do seu estágio).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Caminho: Janus – PAE – “</a:t>
            </a:r>
            <a:r>
              <a:rPr lang="pt-BR" sz="1800" dirty="0" err="1"/>
              <a:t>Avalização</a:t>
            </a:r>
            <a:r>
              <a:rPr lang="pt-BR" sz="1800" dirty="0"/>
              <a:t> de inscrição”. Escolher semestre/ano do estágio. Clicar no nome da aluno, e plano de trabalho.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dirty="0"/>
              <a:t>Há prazo para essa </a:t>
            </a:r>
            <a:r>
              <a:rPr lang="pt-BR" sz="1800" dirty="0" err="1"/>
              <a:t>avalização</a:t>
            </a:r>
            <a:r>
              <a:rPr lang="pt-BR" sz="1800" dirty="0"/>
              <a:t>, o sistema envia mensagem logo após sua inscrição, mas fique atento no prazo, acesse a ficha de inscrição, lá aparecerá se já houve a </a:t>
            </a:r>
            <a:r>
              <a:rPr lang="pt-BR" sz="1800" dirty="0" err="1"/>
              <a:t>avalização</a:t>
            </a:r>
            <a:r>
              <a:rPr lang="pt-BR" sz="1800" dirty="0"/>
              <a:t> ou não, caso o tempo vá passando, procure o docente para lembrá-lo da </a:t>
            </a:r>
            <a:r>
              <a:rPr lang="pt-BR" sz="1800" dirty="0" err="1"/>
              <a:t>avalização</a:t>
            </a:r>
            <a:r>
              <a:rPr lang="pt-BR" sz="1800" dirty="0"/>
              <a:t>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1800" b="1" u="sng" dirty="0"/>
              <a:t>IMPORTANTE:</a:t>
            </a:r>
            <a:r>
              <a:rPr lang="pt-BR" sz="1800" dirty="0"/>
              <a:t> </a:t>
            </a:r>
            <a:r>
              <a:rPr lang="pt-BR" sz="1800" u="sng" dirty="0">
                <a:solidFill>
                  <a:srgbClr val="FF0000"/>
                </a:solidFill>
              </a:rPr>
              <a:t>Não serão aceitas </a:t>
            </a:r>
            <a:r>
              <a:rPr lang="pt-BR" sz="1800" b="1" u="sng" dirty="0">
                <a:solidFill>
                  <a:srgbClr val="FF0000"/>
                </a:solidFill>
              </a:rPr>
              <a:t>inscrições</a:t>
            </a:r>
            <a:r>
              <a:rPr lang="pt-BR" sz="1800" u="sng" dirty="0">
                <a:solidFill>
                  <a:srgbClr val="FF0000"/>
                </a:solidFill>
              </a:rPr>
              <a:t>, </a:t>
            </a:r>
            <a:r>
              <a:rPr lang="pt-BR" sz="1800" b="1" u="sng" dirty="0">
                <a:solidFill>
                  <a:srgbClr val="FF0000"/>
                </a:solidFill>
              </a:rPr>
              <a:t>avalizações</a:t>
            </a:r>
            <a:r>
              <a:rPr lang="pt-BR" sz="1800" u="sng" dirty="0">
                <a:solidFill>
                  <a:srgbClr val="FF0000"/>
                </a:solidFill>
              </a:rPr>
              <a:t> e </a:t>
            </a:r>
            <a:r>
              <a:rPr lang="pt-BR" sz="1800" b="1" u="sng" dirty="0">
                <a:solidFill>
                  <a:srgbClr val="FF0000"/>
                </a:solidFill>
              </a:rPr>
              <a:t>entrega de documentos </a:t>
            </a:r>
            <a:r>
              <a:rPr lang="pt-BR" sz="1800" u="sng" dirty="0">
                <a:solidFill>
                  <a:srgbClr val="FF0000"/>
                </a:solidFill>
              </a:rPr>
              <a:t>fora dos prazos estipulados, conforme o Edital publicado no Diário Oficial do Estado.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72DA0-836F-4CF7-B3BF-957D2CA121B2}" type="slidenum">
              <a:rPr lang="pt-BR" smtClean="0"/>
              <a:pPr>
                <a:defRPr/>
              </a:pPr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81227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TM02900769[[fn=Retrospectiva]]</Template>
  <TotalTime>5008</TotalTime>
  <Words>2462</Words>
  <Application>Microsoft Office PowerPoint</Application>
  <PresentationFormat>Apresentação na tela (4:3)</PresentationFormat>
  <Paragraphs>298</Paragraphs>
  <Slides>35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Century Gothic</vt:lpstr>
      <vt:lpstr>Times New Roman</vt:lpstr>
      <vt:lpstr>Wingdings</vt:lpstr>
      <vt:lpstr>Retrospectiva</vt:lpstr>
      <vt:lpstr>Comissão do PAE-FFLCH-USP</vt:lpstr>
      <vt:lpstr>Informação Geral PAE</vt:lpstr>
      <vt:lpstr>Objetivos do PAE</vt:lpstr>
      <vt:lpstr>Onde funciona o PAE FFLCH:</vt:lpstr>
      <vt:lpstr>Preparação Pedagógica</vt:lpstr>
      <vt:lpstr>Preparação Pedagógica</vt:lpstr>
      <vt:lpstr>Informações adicionais</vt:lpstr>
      <vt:lpstr>Estágio Supervisionado</vt:lpstr>
      <vt:lpstr>Estágio Supervisionado</vt:lpstr>
      <vt:lpstr>Documentos/prazos :</vt:lpstr>
      <vt:lpstr> Plano de Trabalho</vt:lpstr>
      <vt:lpstr>Sobre o auxílio</vt:lpstr>
      <vt:lpstr>Não poderão receber o auxílio: </vt:lpstr>
      <vt:lpstr>Valor do Auxílio e cota da FFLCH</vt:lpstr>
      <vt:lpstr>Auxílio: continuação</vt:lpstr>
      <vt:lpstr>Critérios de classificação para distribuição do auxílio </vt:lpstr>
      <vt:lpstr>ALUNOS INTERUNIDADES</vt:lpstr>
      <vt:lpstr>ALUNOS DO MESTRADO PROFISSIONAL</vt:lpstr>
      <vt:lpstr>ATIVIDADES NÃO PERMITIDAS</vt:lpstr>
      <vt:lpstr>Observações Importantes </vt:lpstr>
      <vt:lpstr>Atribuição de créditos</vt:lpstr>
      <vt:lpstr>Créditos Concedidos pelo PAE</vt:lpstr>
      <vt:lpstr>Créditos Concedidos pelo PAE</vt:lpstr>
      <vt:lpstr>Relatórios do Estágio Supervisionado</vt:lpstr>
      <vt:lpstr>Relatórios do Estágio Supervisionado</vt:lpstr>
      <vt:lpstr>Sobre o texto dos Relatórios do Estágio</vt:lpstr>
      <vt:lpstr>Certificado/Declaração</vt:lpstr>
      <vt:lpstr>Apresentação do PowerPoint</vt:lpstr>
      <vt:lpstr>Modelo de Formulário – E.S. Supervisor</vt:lpstr>
      <vt:lpstr>Apresentação do PowerPoint</vt:lpstr>
      <vt:lpstr>Apresentação do PowerPoint</vt:lpstr>
      <vt:lpstr>Controle da Folha de Frequência</vt:lpstr>
      <vt:lpstr>Apresentação do PowerPoint</vt:lpstr>
      <vt:lpstr>Dispensa do PAE (Somente para bolsistas CAPES)</vt:lpstr>
      <vt:lpstr> Observação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Encontro PAE – 2008</dc:title>
  <dc:creator>Serviço de Pós-graduação</dc:creator>
  <cp:lastModifiedBy>Claudia Consuelo Amigo Pino</cp:lastModifiedBy>
  <cp:revision>625</cp:revision>
  <cp:lastPrinted>2015-02-19T12:40:03Z</cp:lastPrinted>
  <dcterms:created xsi:type="dcterms:W3CDTF">2016-02-24T10:55:34Z</dcterms:created>
  <dcterms:modified xsi:type="dcterms:W3CDTF">2019-10-08T16:46:00Z</dcterms:modified>
</cp:coreProperties>
</file>