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8" r:id="rId3"/>
  </p:sldMasterIdLst>
  <p:sldIdLst>
    <p:sldId id="387" r:id="rId4"/>
    <p:sldId id="319" r:id="rId5"/>
    <p:sldId id="390" r:id="rId6"/>
    <p:sldId id="31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341C65-F9C3-4E96-BDC0-1B582532E3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AA7827-E860-4654-B70C-3D0D439946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7FA42B-0104-4EE7-9FD5-AA9CFB565D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E096E-DE4F-4072-AB10-2C24F829913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60414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DA88F8-E575-4E26-BB0E-C705C49511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299934-0ABC-4B94-8A58-3F67F1D32A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A59AAA-6919-4922-BD15-8638C2F66E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83D2F-0554-4DDC-B50F-2F2ADC78B2D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67052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C0EE3F-EEFC-4618-9F8D-E8042AA51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12F8BC-E7CC-4BF6-BE99-2A8C21F124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8CADF0-32C8-4F3B-BEE0-9D66E50D79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BAEA0-0BE1-4031-9ADF-00B2159D3F4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04682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CB5E9E-78D8-4D88-BC82-22510D6C3A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F35524-76C0-442A-8508-DCEF177990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CD5882-9B83-4B8F-8DB3-AE069DE51A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6A045-9366-4909-AD78-C346D5DB822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8735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5806FD-AFEF-4956-9210-45F958678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5F3B50-E5B4-463D-8A26-6BEDAC0035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47928A-C137-4C50-A552-57050C7327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01282-F38B-44A3-8CFF-080A90AE61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3238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6D5BC1-2D31-4B48-8628-52BE0FF334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27AAD3-9E50-48C5-AD2B-B2F530B967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C23F3A-9D81-4E32-B1DE-0C0CFC332E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C79F5-626B-4F62-A294-A0E9B717A90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69822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048CDD-E787-4E95-8F67-AEFF298F24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804F69-195B-4D80-9048-1B46AA30F5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7DBD3B-4875-402F-A487-36469741F7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FE123-9B99-4DDD-8157-79699A98781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34457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CE11331-A216-430F-8322-31F9B75B1D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D8A8DA5-DCE4-4D2C-90BF-6D01E9A0D0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5B295B-2C39-4E2A-82B8-FDFD2855F9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D76E4-FF85-45A0-AC27-B692AEA78A8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4917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FBB2F44-5A4D-4FE3-93A7-8AD8FF836A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79D1FAA-1F90-4635-8B84-1EE23BCBBF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F3B959-8AD4-4E19-8792-FA765BE29B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27CC5-569C-4F1E-8333-6298798B5D4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65910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1037627-901E-4EAE-9548-46D62DFD1F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514385C-F1DB-4C03-9AA4-A8164F4590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235438C-F614-4A61-B7BC-75F5F1C56F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5E84F-C05D-4518-87DF-EDA20E0AF54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6366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722C68-00D9-4889-AD2E-C4BB699536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2951AC-02DD-4361-9F41-5BDBD45CEA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A25A1-D70D-467E-ACAA-23E7CFA666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5517B-D127-4C3B-9067-6E44F830297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0893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3C4FC8-AF90-4EDD-85A5-752DA8D708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A1D995-66AE-48CE-A689-FC309469AA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B4B752-031B-43D9-AA65-47D6134047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DF3E8-D035-4D56-A0DC-F902ECF750C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42831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DA6417-1704-4715-97A6-B7669576A8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D5657E-A215-432B-AFE3-F9731CFC8F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E3D389-93C6-4679-9255-6ECB4CBDAE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B33FE-44A6-4288-BB31-3528E9052FC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31977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0AD432-66FE-4B31-BFD2-5649610717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116FD5-5A1A-492E-9E77-F859D3EEB6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DF33A9-4440-4F6C-AD4B-935CA51E0E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542CB-0A41-4B0B-9CC9-3852D7EB34B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53379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73F8BB-E375-4C46-A437-58BDCDDDDB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8CCB11-D4D2-493A-BA6F-A493F23466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454042-6144-4BD9-ABBC-14ABA04E71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690D8-E613-47A4-A1BD-39BEB20D755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65173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FA4811E-594A-47DD-ADEB-8ECBD5321C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805033-7A50-4264-A8C6-85143B2BE8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A829551-B6E1-4FAF-8223-6860B41042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A9BDF-302A-431B-894D-A2B686D1258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7626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6BB3F8-C49E-4F0A-960A-1CD5ED5B12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CCDE80-83C2-4575-85FB-A325676089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867302-D02C-4389-98B3-AC490CEA1A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AAFEE-4A51-4358-9563-1155DD23967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066994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123020-1A26-4B75-A082-060D90BAF0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FAD66-51F3-45B8-9235-0475574CBB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76F07D-D680-4902-B87B-DBC1D1C6AF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59C6F-870E-4348-995F-660F4DD3583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094799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802AED-BE33-46FC-BE6F-7A5A1F1BAF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B753CBF-EACF-4BFE-A6A3-AA90C5F5B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421D9C-F9EE-4393-9A76-DEB16E28CD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EA1CB-18E2-4AD6-8FAF-E67DBFB8AB9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45236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FC3999-37C6-466C-AFA6-1904F2AC96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312FE8-FFA7-43A1-A2C9-1D991D6E65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5E155F-0A5D-4D72-B8C4-2AE9C27E0F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A4E53-B7BF-48E6-AC9B-D74A19BD4C5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96295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BD969B-A5CB-4DE0-8F6A-5B300DADC7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500F3B-37EE-4E77-8F07-28C0829ED6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5B3EFC-7EDD-4C7E-8F44-554FEED4C3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24DFB-27F2-4A6A-B6B4-09B42CE4AFD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79854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45AD1C7-1C2E-42A3-95D7-E23306D434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6F164CF-C909-4956-9261-81D5C5DB42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331880E-5546-4F00-B426-74B1CB14AE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1DDC3-D1BD-4B80-A589-9BBC4843390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2868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F51EB5-2EEE-41D2-B178-E8B2BC3A3D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124173-09E7-4860-AFAD-13262B0CFE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A777BD-9D91-44D0-AB63-7A558F5DCB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E1D60-22E0-4022-8D84-FFEB8969F6D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600305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75A35D9-94B6-4DF9-9D93-20BF8D4367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477E68D-7850-49E9-B3BB-3958477828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DFBC33A-9FCA-40E0-A5EF-BE529A6C36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29EE7-FB5B-4863-89C3-B5D403093DC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783200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42486A8-6117-4AB4-A6DE-C620496F8D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9C2DBA4-C343-4551-8205-836F4EE209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4F9057E-2721-4089-BC4C-E8E09CA539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574A0-684D-406D-9E6A-4E74533672E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185082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2E7A35-3B72-43EA-835E-6626DC0EBA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D56BDB-5EEC-4C68-82F2-C90E85754B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9AD9B1-2B21-4ED2-ABD5-A668741D10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A5B59-7B96-47F9-8F8B-3C9216BE09E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815116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772D3D-16AC-4044-92C4-CED5A7E4E2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71ADCE-BB05-48F9-ADE8-A2E9D3E9BE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3D5A9E-E71B-4FB8-97CC-E3B5DA3688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46630-D547-4697-9408-93349DAF167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490123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5F4876-9B55-49CE-B732-9D4356136E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0BD4F9-72D3-47A7-BCEB-4B23B2C19D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3E4B91-3F12-4361-BDB2-4B68148068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EDCCD-4B35-4697-BFA6-720AEC7013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659309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78B88B-672A-4C54-8F58-C184DCEB66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8242CC-E1D6-4080-BD71-D8F5BC96BD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2E5DF4-229A-4F22-A538-39F0D130B7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3A375-DD12-4DE3-8227-DA4A78F780A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640926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0DFC27C-74F3-4F92-9F2A-3BD388DE51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080340-1229-452A-AE3A-7D4046D3E5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8800B2-355F-4AA2-8942-6DEEB06270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764BD-2757-4056-B735-D3A7F5464AD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74256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6BB3F8-C49E-4F0A-960A-1CD5ED5B12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CCDE80-83C2-4575-85FB-A325676089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867302-D02C-4389-98B3-AC490CEA1A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AAFEE-4A51-4358-9563-1155DD23967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9086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6BF095-D27B-401F-8DF3-E29040B75B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C8D801-F9CA-498E-865C-1647A55BFD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8B8053-91C9-4053-8A5B-022452B3A1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45543-C569-4B64-ACA6-239D3A5DA70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7316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F6E6572-C815-4C9E-8324-800CBC4D68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8F1E17F-4DC4-4C24-9224-FBFB90DBF2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5771929-F10A-4210-BE75-77B64A0C7D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3E773-E04C-447B-8AAB-F984AD34048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2056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C435271-1593-4C12-8D7A-FDC3C2E984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79B37DC-C9E9-4ABD-A16D-FB82748FB3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E34E64E-0FAA-478E-9DD1-A9C729230B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272DE-6EF9-4CE0-AC3A-A1D3D78E29D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4749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10D5D34-3C49-43C4-A40F-213A970CB2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C3C1227-09F9-4B67-912B-970BEEAAB3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320953B-771D-4FAC-82B1-62F526AC71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970D4-27B6-4891-A24E-85FA56AE35A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38837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A5E0DC-1601-445A-9EE7-C076DE8AFE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B48BB4-80C2-4E26-A424-F0B96F5ADD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B4DB58-AA30-4256-8239-3C0257F604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12453-4845-4F11-9E47-DFE73328DFE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98116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0D2DB6-860B-4433-98B7-453AA2C1C4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498476-B862-4831-9419-59ACCEC464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1E19B7-98D7-4C46-934E-091DBC6F60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3E3B7-38D6-447D-848A-12773F20A74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4932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A98DCD1-5A64-46C9-8FB0-BC8B958C9B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694125A-86D0-475F-B4CD-CBE8107359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8ACA88A-48F3-4345-8C8B-271DE175D10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6713AC8-9174-4A79-A645-032615B1AC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7F4B6F-C773-46D6-9BD7-16446E290C6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685F0C5-78AA-415F-A0A1-FE32DD66B8B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4581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495FE96-D6F0-48D9-AE0F-5A56F4AF77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EA4CA05-6034-4E7D-BCEF-13B3D3746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2A10DF1F-8729-4FD2-BBED-6576EC10651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ADEC0DF0-52B2-4956-9920-FDF9C5ECE19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B2DF1D26-DACB-4E21-B2CE-44965AA32F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976BDA0-85DC-49ED-8B0A-D6CE1C88A75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7881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EEF0F7B-6833-405A-8468-8153A47F80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2116F99-D9C5-4D54-AEF3-1CC47B7445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A1CFA4EF-AA3A-4381-9B22-12A1DA9D6C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FD318E9C-AB17-4300-8ADA-F23955CEEEB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485A92B7-486C-43AA-9E4C-BF22144BABB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2D12D9D-E1E9-4632-AA2A-717ACCB5633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8836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B06A9B81-5EA5-4B0E-A47A-B22060930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362200"/>
            <a:ext cx="8305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ENE 5714: Análise Política da Questão Energética</a:t>
            </a:r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8A301F6A-964D-4B45-ADD4-D30B9A8D3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2004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8" name="Group 4">
            <a:extLst>
              <a:ext uri="{FF2B5EF4-FFF2-40B4-BE49-F238E27FC236}">
                <a16:creationId xmlns:a16="http://schemas.microsoft.com/office/drawing/2014/main" id="{90C6237B-0BE2-4F8B-A6FF-422F72B5BE1C}"/>
              </a:ext>
            </a:extLst>
          </p:cNvPr>
          <p:cNvGrpSpPr>
            <a:grpSpLocks/>
          </p:cNvGrpSpPr>
          <p:nvPr/>
        </p:nvGrpSpPr>
        <p:grpSpPr bwMode="auto">
          <a:xfrm>
            <a:off x="7772400" y="228600"/>
            <a:ext cx="1066800" cy="533400"/>
            <a:chOff x="-1" y="1"/>
            <a:chExt cx="19986" cy="19973"/>
          </a:xfrm>
        </p:grpSpPr>
        <p:sp>
          <p:nvSpPr>
            <p:cNvPr id="11281" name="Freeform 5">
              <a:extLst>
                <a:ext uri="{FF2B5EF4-FFF2-40B4-BE49-F238E27FC236}">
                  <a16:creationId xmlns:a16="http://schemas.microsoft.com/office/drawing/2014/main" id="{36DAA4E2-81B8-49B5-9EA4-9AA1677DC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" y="4456"/>
              <a:ext cx="14645" cy="15518"/>
            </a:xfrm>
            <a:custGeom>
              <a:avLst/>
              <a:gdLst>
                <a:gd name="T0" fmla="*/ 649 w 20000"/>
                <a:gd name="T1" fmla="*/ 0 h 20000"/>
                <a:gd name="T2" fmla="*/ 497 w 20000"/>
                <a:gd name="T3" fmla="*/ 1225 h 20000"/>
                <a:gd name="T4" fmla="*/ 351 w 20000"/>
                <a:gd name="T5" fmla="*/ 1225 h 20000"/>
                <a:gd name="T6" fmla="*/ 0 w 20000"/>
                <a:gd name="T7" fmla="*/ 1225 h 20000"/>
                <a:gd name="T8" fmla="*/ 146 w 20000"/>
                <a:gd name="T9" fmla="*/ 0 h 20000"/>
                <a:gd name="T10" fmla="*/ 649 w 20000"/>
                <a:gd name="T11" fmla="*/ 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980" y="0"/>
                  </a:moveTo>
                  <a:lnTo>
                    <a:pt x="15313" y="19967"/>
                  </a:lnTo>
                  <a:lnTo>
                    <a:pt x="10828" y="19967"/>
                  </a:lnTo>
                  <a:lnTo>
                    <a:pt x="0" y="19967"/>
                  </a:lnTo>
                  <a:lnTo>
                    <a:pt x="4485" y="0"/>
                  </a:lnTo>
                  <a:lnTo>
                    <a:pt x="19980" y="0"/>
                  </a:lnTo>
                  <a:close/>
                </a:path>
              </a:pathLst>
            </a:custGeom>
            <a:noFill/>
            <a:ln w="8890" cap="flat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82" name="Line 6">
              <a:extLst>
                <a:ext uri="{FF2B5EF4-FFF2-40B4-BE49-F238E27FC236}">
                  <a16:creationId xmlns:a16="http://schemas.microsoft.com/office/drawing/2014/main" id="{A9CBA89A-3F44-4467-A245-656E621BB9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29" y="4456"/>
              <a:ext cx="3447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83" name="Line 7">
              <a:extLst>
                <a:ext uri="{FF2B5EF4-FFF2-40B4-BE49-F238E27FC236}">
                  <a16:creationId xmlns:a16="http://schemas.microsoft.com/office/drawing/2014/main" id="{A61AD341-CEF0-4646-8F9E-F2442709E0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979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84" name="Line 8">
              <a:extLst>
                <a:ext uri="{FF2B5EF4-FFF2-40B4-BE49-F238E27FC236}">
                  <a16:creationId xmlns:a16="http://schemas.microsoft.com/office/drawing/2014/main" id="{1B376846-5C1B-43C1-B22B-E088280347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71" y="9757"/>
              <a:ext cx="1701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85" name="Line 9">
              <a:extLst>
                <a:ext uri="{FF2B5EF4-FFF2-40B4-BE49-F238E27FC236}">
                  <a16:creationId xmlns:a16="http://schemas.microsoft.com/office/drawing/2014/main" id="{7CBC0597-A718-408E-95E3-89AF64A745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20" y="15032"/>
              <a:ext cx="158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86" name="Line 10">
              <a:extLst>
                <a:ext uri="{FF2B5EF4-FFF2-40B4-BE49-F238E27FC236}">
                  <a16:creationId xmlns:a16="http://schemas.microsoft.com/office/drawing/2014/main" id="{E824F31D-4B1E-4999-8448-48F0634C7B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21" y="9757"/>
              <a:ext cx="192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87" name="Line 11">
              <a:extLst>
                <a:ext uri="{FF2B5EF4-FFF2-40B4-BE49-F238E27FC236}">
                  <a16:creationId xmlns:a16="http://schemas.microsoft.com/office/drawing/2014/main" id="{A08FC10E-F75C-4E2F-9A56-5651052785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00" y="15032"/>
              <a:ext cx="1894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88" name="Line 12">
              <a:extLst>
                <a:ext uri="{FF2B5EF4-FFF2-40B4-BE49-F238E27FC236}">
                  <a16:creationId xmlns:a16="http://schemas.microsoft.com/office/drawing/2014/main" id="{812AD8EC-845D-490B-AF86-A85BE95DDD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40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89" name="Line 13">
              <a:extLst>
                <a:ext uri="{FF2B5EF4-FFF2-40B4-BE49-F238E27FC236}">
                  <a16:creationId xmlns:a16="http://schemas.microsoft.com/office/drawing/2014/main" id="{0873ABDE-FB61-4C57-9E76-C91A6802BF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61" y="769"/>
              <a:ext cx="15" cy="386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0" name="Line 14">
              <a:extLst>
                <a:ext uri="{FF2B5EF4-FFF2-40B4-BE49-F238E27FC236}">
                  <a16:creationId xmlns:a16="http://schemas.microsoft.com/office/drawing/2014/main" id="{6DF693C4-28ED-46E9-B145-48D340DB0A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0" y="2331"/>
              <a:ext cx="15" cy="5838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1" name="Line 15">
              <a:extLst>
                <a:ext uri="{FF2B5EF4-FFF2-40B4-BE49-F238E27FC236}">
                  <a16:creationId xmlns:a16="http://schemas.microsoft.com/office/drawing/2014/main" id="{A31FDC01-FA22-4166-9E0D-6945561E2B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06" y="8118"/>
              <a:ext cx="1109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2" name="Line 16">
              <a:extLst>
                <a:ext uri="{FF2B5EF4-FFF2-40B4-BE49-F238E27FC236}">
                  <a16:creationId xmlns:a16="http://schemas.microsoft.com/office/drawing/2014/main" id="{4EBD6EEB-6E3A-4A44-AA1B-A5234CA3D0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0" y="4712"/>
              <a:ext cx="1346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3" name="Arc 17">
              <a:extLst>
                <a:ext uri="{FF2B5EF4-FFF2-40B4-BE49-F238E27FC236}">
                  <a16:creationId xmlns:a16="http://schemas.microsoft.com/office/drawing/2014/main" id="{7ABFBE57-DB6E-4A9E-A22A-FC5C26789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5" y="1"/>
              <a:ext cx="22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4" name="Line 18">
              <a:extLst>
                <a:ext uri="{FF2B5EF4-FFF2-40B4-BE49-F238E27FC236}">
                  <a16:creationId xmlns:a16="http://schemas.microsoft.com/office/drawing/2014/main" id="{E1EEF868-C6DE-434E-BF3E-D5EF39994D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6" y="1"/>
              <a:ext cx="2248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5" name="Arc 19">
              <a:extLst>
                <a:ext uri="{FF2B5EF4-FFF2-40B4-BE49-F238E27FC236}">
                  <a16:creationId xmlns:a16="http://schemas.microsoft.com/office/drawing/2014/main" id="{EFB74066-0380-4647-8412-E0653EDFD29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784" y="1"/>
              <a:ext cx="236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6" name="Arc 20">
              <a:extLst>
                <a:ext uri="{FF2B5EF4-FFF2-40B4-BE49-F238E27FC236}">
                  <a16:creationId xmlns:a16="http://schemas.microsoft.com/office/drawing/2014/main" id="{E94C7E1F-27F4-454A-874E-8C1EA6273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" y="1"/>
              <a:ext cx="56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7" name="Line 21">
              <a:extLst>
                <a:ext uri="{FF2B5EF4-FFF2-40B4-BE49-F238E27FC236}">
                  <a16:creationId xmlns:a16="http://schemas.microsoft.com/office/drawing/2014/main" id="{C474C2C6-6A34-4221-A069-042EC2D1B2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13" y="1"/>
              <a:ext cx="204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8" name="Arc 22">
              <a:extLst>
                <a:ext uri="{FF2B5EF4-FFF2-40B4-BE49-F238E27FC236}">
                  <a16:creationId xmlns:a16="http://schemas.microsoft.com/office/drawing/2014/main" id="{86B0CDDD-8F6A-44B8-AED7-36F7274F499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884" y="1"/>
              <a:ext cx="488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99" name="Line 23">
              <a:extLst>
                <a:ext uri="{FF2B5EF4-FFF2-40B4-BE49-F238E27FC236}">
                  <a16:creationId xmlns:a16="http://schemas.microsoft.com/office/drawing/2014/main" id="{974E20CD-AB74-4339-B34D-EF5402DDFE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4" y="1"/>
              <a:ext cx="15" cy="194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00" name="Line 24">
              <a:extLst>
                <a:ext uri="{FF2B5EF4-FFF2-40B4-BE49-F238E27FC236}">
                  <a16:creationId xmlns:a16="http://schemas.microsoft.com/office/drawing/2014/main" id="{35C15686-A978-4093-8390-55CE14DE29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4" y="1973"/>
              <a:ext cx="1095" cy="33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01" name="Line 25">
              <a:extLst>
                <a:ext uri="{FF2B5EF4-FFF2-40B4-BE49-F238E27FC236}">
                  <a16:creationId xmlns:a16="http://schemas.microsoft.com/office/drawing/2014/main" id="{54119ECE-28D9-43E3-9D50-A38D34ACAC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313" y="8118"/>
              <a:ext cx="1997" cy="1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02" name="Arc 26">
              <a:extLst>
                <a:ext uri="{FF2B5EF4-FFF2-40B4-BE49-F238E27FC236}">
                  <a16:creationId xmlns:a16="http://schemas.microsoft.com/office/drawing/2014/main" id="{BA6F14C9-1052-47D2-A593-FFEB88A07E8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236" y="6735"/>
              <a:ext cx="547" cy="143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03" name="Line 27">
              <a:extLst>
                <a:ext uri="{FF2B5EF4-FFF2-40B4-BE49-F238E27FC236}">
                  <a16:creationId xmlns:a16="http://schemas.microsoft.com/office/drawing/2014/main" id="{BBE9BFDC-AD24-4125-99CB-75DBFACDBB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4" y="2459"/>
              <a:ext cx="1109" cy="284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04" name="Line 28">
              <a:extLst>
                <a:ext uri="{FF2B5EF4-FFF2-40B4-BE49-F238E27FC236}">
                  <a16:creationId xmlns:a16="http://schemas.microsoft.com/office/drawing/2014/main" id="{4DC1A00F-A903-45DA-BF38-F76DCFC7CA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83" y="5276"/>
              <a:ext cx="45" cy="161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1305" name="Group 29">
              <a:extLst>
                <a:ext uri="{FF2B5EF4-FFF2-40B4-BE49-F238E27FC236}">
                  <a16:creationId xmlns:a16="http://schemas.microsoft.com/office/drawing/2014/main" id="{B75BE183-C8E7-4553-BFE9-595E7BFC67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55" y="6915"/>
              <a:ext cx="917" cy="1254"/>
              <a:chOff x="0" y="0"/>
              <a:chExt cx="19678" cy="19594"/>
            </a:xfrm>
          </p:grpSpPr>
          <p:sp>
            <p:nvSpPr>
              <p:cNvPr id="11311" name="Arc 30">
                <a:extLst>
                  <a:ext uri="{FF2B5EF4-FFF2-40B4-BE49-F238E27FC236}">
                    <a16:creationId xmlns:a16="http://schemas.microsoft.com/office/drawing/2014/main" id="{A4D754E5-333C-4E5D-8C0A-0AADB068ECD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9206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4 w 21600"/>
                  <a:gd name="T3" fmla="*/ 6706 h 21600"/>
                  <a:gd name="T4" fmla="*/ 0 w 21600"/>
                  <a:gd name="T5" fmla="*/ 670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12" name="Arc 31">
                <a:extLst>
                  <a:ext uri="{FF2B5EF4-FFF2-40B4-BE49-F238E27FC236}">
                    <a16:creationId xmlns:a16="http://schemas.microsoft.com/office/drawing/2014/main" id="{599AF935-72AB-464C-8A5D-F113AA6090BF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0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4 w 21600"/>
                  <a:gd name="T3" fmla="*/ 6706 h 21600"/>
                  <a:gd name="T4" fmla="*/ 0 w 21600"/>
                  <a:gd name="T5" fmla="*/ 670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306" name="Line 32">
              <a:extLst>
                <a:ext uri="{FF2B5EF4-FFF2-40B4-BE49-F238E27FC236}">
                  <a16:creationId xmlns:a16="http://schemas.microsoft.com/office/drawing/2014/main" id="{1D347D7F-A859-4596-A5F8-3A08127EB8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7" y="8118"/>
              <a:ext cx="201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07" name="Arc 33">
              <a:extLst>
                <a:ext uri="{FF2B5EF4-FFF2-40B4-BE49-F238E27FC236}">
                  <a16:creationId xmlns:a16="http://schemas.microsoft.com/office/drawing/2014/main" id="{533F6EB0-3663-4647-B49F-CAF98A17AD95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-1" y="6479"/>
              <a:ext cx="503" cy="16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08" name="Line 34">
              <a:extLst>
                <a:ext uri="{FF2B5EF4-FFF2-40B4-BE49-F238E27FC236}">
                  <a16:creationId xmlns:a16="http://schemas.microsoft.com/office/drawing/2014/main" id="{5D6E0276-40EA-4929-A767-E819707281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-1" y="1"/>
              <a:ext cx="15" cy="696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09" name="Line 35">
              <a:extLst>
                <a:ext uri="{FF2B5EF4-FFF2-40B4-BE49-F238E27FC236}">
                  <a16:creationId xmlns:a16="http://schemas.microsoft.com/office/drawing/2014/main" id="{2DFF37ED-0924-42D5-8AD2-1B7FFE7DB8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" y="1"/>
              <a:ext cx="2885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10" name="Line 36">
              <a:extLst>
                <a:ext uri="{FF2B5EF4-FFF2-40B4-BE49-F238E27FC236}">
                  <a16:creationId xmlns:a16="http://schemas.microsoft.com/office/drawing/2014/main" id="{EAC9808E-83D1-452C-9B07-4381E8C24F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0" y="1"/>
              <a:ext cx="14" cy="5761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1269" name="Rectangle 37">
            <a:extLst>
              <a:ext uri="{FF2B5EF4-FFF2-40B4-BE49-F238E27FC236}">
                <a16:creationId xmlns:a16="http://schemas.microsoft.com/office/drawing/2014/main" id="{AC5C67D6-11BA-4AB4-B3CE-0DD584D67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38088" rIns="-23805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0" name="Rectangle 38">
            <a:extLst>
              <a:ext uri="{FF2B5EF4-FFF2-40B4-BE49-F238E27FC236}">
                <a16:creationId xmlns:a16="http://schemas.microsoft.com/office/drawing/2014/main" id="{36079A7E-1290-4C79-993D-26BB1CF07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1575" y="838200"/>
            <a:ext cx="416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anose="02020603050405020304" pitchFamily="18" charset="0"/>
              </a:rPr>
              <a:t> Programa Interunidades de Pós-Graduação em Energia</a:t>
            </a:r>
          </a:p>
        </p:txBody>
      </p:sp>
      <p:sp>
        <p:nvSpPr>
          <p:cNvPr id="11271" name="Rectangle 39">
            <a:extLst>
              <a:ext uri="{FF2B5EF4-FFF2-40B4-BE49-F238E27FC236}">
                <a16:creationId xmlns:a16="http://schemas.microsoft.com/office/drawing/2014/main" id="{2FB4810D-1E4E-4548-BBFD-388CBAEDD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066800"/>
            <a:ext cx="3048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-23805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anose="02020603050405020304" pitchFamily="18" charset="0"/>
              </a:rPr>
              <a:t>    Instituto de Eletrotécnica e Energia - IEE</a:t>
            </a:r>
            <a:endParaRPr kumimoji="0" lang="pt-BR" altLang="pt-BR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272" name="Rectangle 40">
            <a:extLst>
              <a:ext uri="{FF2B5EF4-FFF2-40B4-BE49-F238E27FC236}">
                <a16:creationId xmlns:a16="http://schemas.microsoft.com/office/drawing/2014/main" id="{F1B7D132-AC8E-47D5-9801-B052CD3BC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1295400"/>
            <a:ext cx="31242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38088" rIns="-238050" bIns="3808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anose="02020603050405020304" pitchFamily="18" charset="0"/>
              </a:rPr>
              <a:t>Universidade de São Paulo - USP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anose="02020603050405020304" pitchFamily="18" charset="0"/>
              </a:rPr>
              <a:t>Prof. Célio Bermann</a:t>
            </a:r>
            <a:endParaRPr kumimoji="0" lang="pt-BR" altLang="pt-BR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273" name="Text Box 41">
            <a:extLst>
              <a:ext uri="{FF2B5EF4-FFF2-40B4-BE49-F238E27FC236}">
                <a16:creationId xmlns:a16="http://schemas.microsoft.com/office/drawing/2014/main" id="{FEDA85F0-65D4-4684-AB5F-715E75985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3528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19/set/2005 - 2a. aula</a:t>
            </a:r>
          </a:p>
        </p:txBody>
      </p:sp>
      <p:graphicFrame>
        <p:nvGraphicFramePr>
          <p:cNvPr id="11274" name="Object 42">
            <a:extLst>
              <a:ext uri="{FF2B5EF4-FFF2-40B4-BE49-F238E27FC236}">
                <a16:creationId xmlns:a16="http://schemas.microsoft.com/office/drawing/2014/main" id="{611F5C6A-BBDC-4AFB-B1F5-18564202EC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-171450"/>
          <a:ext cx="9182100" cy="712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Slide" r:id="rId4" imgW="3500000" imgH="2623696" progId="PowerPoint.Slide.8">
                  <p:embed/>
                </p:oleObj>
              </mc:Choice>
              <mc:Fallback>
                <p:oleObj name="Slide" r:id="rId4" imgW="3500000" imgH="2623696" progId="PowerPoint.Slide.8">
                  <p:embed/>
                  <p:pic>
                    <p:nvPicPr>
                      <p:cNvPr id="11274" name="Object 42">
                        <a:extLst>
                          <a:ext uri="{FF2B5EF4-FFF2-40B4-BE49-F238E27FC236}">
                            <a16:creationId xmlns:a16="http://schemas.microsoft.com/office/drawing/2014/main" id="{611F5C6A-BBDC-4AFB-B1F5-18564202EC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71450"/>
                        <a:ext cx="9182100" cy="712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Rectangle 78">
            <a:extLst>
              <a:ext uri="{FF2B5EF4-FFF2-40B4-BE49-F238E27FC236}">
                <a16:creationId xmlns:a16="http://schemas.microsoft.com/office/drawing/2014/main" id="{62BA2A11-D767-4581-912C-6F4AA42D8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981075"/>
            <a:ext cx="38512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anose="02020603050405020304" pitchFamily="18" charset="0"/>
              </a:rPr>
              <a:t>                                    </a:t>
            </a:r>
            <a:r>
              <a:rPr kumimoji="0" lang="pt-BR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anose="02020603050405020304" pitchFamily="18" charset="0"/>
              </a:rPr>
              <a:t>Instituto de Energia e Ambiente - IEE</a:t>
            </a:r>
          </a:p>
        </p:txBody>
      </p:sp>
      <p:sp>
        <p:nvSpPr>
          <p:cNvPr id="11276" name="Text Box 80">
            <a:extLst>
              <a:ext uri="{FF2B5EF4-FFF2-40B4-BE49-F238E27FC236}">
                <a16:creationId xmlns:a16="http://schemas.microsoft.com/office/drawing/2014/main" id="{E0DF205C-A02C-477D-98BD-59F1A8DBE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1196975"/>
            <a:ext cx="406717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anose="02020603050405020304" pitchFamily="18" charset="0"/>
              </a:rPr>
              <a:t>                                                 </a:t>
            </a:r>
            <a:r>
              <a:rPr kumimoji="0" lang="pt-BR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anose="02020603050405020304" pitchFamily="18" charset="0"/>
              </a:rPr>
              <a:t>Universidade de São Paulo - USP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Prof. Célio Bermann</a:t>
            </a:r>
            <a:endParaRPr kumimoji="0" lang="pt-BR" altLang="pt-B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277" name="Picture 2" descr="http://200.144.182.130/iee/sites/default/files/logo_iee_usp.gif">
            <a:extLst>
              <a:ext uri="{FF2B5EF4-FFF2-40B4-BE49-F238E27FC236}">
                <a16:creationId xmlns:a16="http://schemas.microsoft.com/office/drawing/2014/main" id="{8139A7D8-94D9-45E7-BA49-87E81458C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72728"/>
          <a:stretch>
            <a:fillRect/>
          </a:stretch>
        </p:blipFill>
        <p:spPr bwMode="auto">
          <a:xfrm>
            <a:off x="8029575" y="25400"/>
            <a:ext cx="9112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8" name="CaixaDeTexto 1">
            <a:extLst>
              <a:ext uri="{FF2B5EF4-FFF2-40B4-BE49-F238E27FC236}">
                <a16:creationId xmlns:a16="http://schemas.microsoft.com/office/drawing/2014/main" id="{B535661A-EA8F-4DE1-AEFA-F29BC1517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2863850"/>
            <a:ext cx="8372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8a. aula:</a:t>
            </a:r>
            <a:r>
              <a:rPr kumimoji="0" lang="pt-BR" alt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pt-BR" alt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Energia Nuclear </a:t>
            </a:r>
            <a:endParaRPr kumimoji="0" lang="pt-BR" alt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9" name="Retângulo 4">
            <a:extLst>
              <a:ext uri="{FF2B5EF4-FFF2-40B4-BE49-F238E27FC236}">
                <a16:creationId xmlns:a16="http://schemas.microsoft.com/office/drawing/2014/main" id="{99F6F3F2-5C9F-4DB3-A34E-BBE0F5BE8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5" y="2006600"/>
            <a:ext cx="638016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PEN 5002 – Recursos e Oferta de Energia</a:t>
            </a:r>
          </a:p>
        </p:txBody>
      </p:sp>
      <p:sp>
        <p:nvSpPr>
          <p:cNvPr id="11280" name="Text Box 81">
            <a:extLst>
              <a:ext uri="{FF2B5EF4-FFF2-40B4-BE49-F238E27FC236}">
                <a16:creationId xmlns:a16="http://schemas.microsoft.com/office/drawing/2014/main" id="{A6E20321-747D-44EC-8592-419815043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5" y="3375025"/>
            <a:ext cx="795655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pt-BR" alt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Figura: características dos reatores para geração elétrica PWR/BWR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pt-BR" alt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Simulação da emissão de radioisótopos após a explosão do reator 4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800" b="1" dirty="0">
                <a:solidFill>
                  <a:srgbClr val="000000"/>
                </a:solidFill>
              </a:rPr>
              <a:t>   </a:t>
            </a:r>
            <a:r>
              <a:rPr kumimoji="0" lang="pt-BR" alt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</a:t>
            </a:r>
            <a:r>
              <a:rPr lang="pt-BR" altLang="pt-BR" sz="1800" b="1" dirty="0">
                <a:solidFill>
                  <a:srgbClr val="000000"/>
                </a:solidFill>
              </a:rPr>
              <a:t> </a:t>
            </a:r>
            <a:r>
              <a:rPr kumimoji="0" lang="pt-BR" alt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Usina de Chernobyl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C5B71AE-0EFA-4C02-837D-FB8EC48D4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2970D4-27B6-4891-A24E-85FA56AE35A5}" type="slidenum">
              <a:rPr kumimoji="0" lang="pt-BR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99FF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99FF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PressurizedWaterReactor">
            <a:extLst>
              <a:ext uri="{FF2B5EF4-FFF2-40B4-BE49-F238E27FC236}">
                <a16:creationId xmlns:a16="http://schemas.microsoft.com/office/drawing/2014/main" id="{C5DF2F10-2E7B-4F4B-A9DE-7B24C4975EA1}"/>
              </a:ext>
            </a:extLst>
          </p:cNvPr>
          <p:cNvPicPr>
            <a:picLocks noGrp="1"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13" y="404813"/>
            <a:ext cx="584835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1" descr="BoilingWaterReactor">
            <a:extLst>
              <a:ext uri="{FF2B5EF4-FFF2-40B4-BE49-F238E27FC236}">
                <a16:creationId xmlns:a16="http://schemas.microsoft.com/office/drawing/2014/main" id="{D17C48DA-3B0D-49B0-AF9F-DB0743D8833E}"/>
              </a:ext>
            </a:extLst>
          </p:cNvPr>
          <p:cNvPicPr>
            <a:picLocks noGrp="1"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573463"/>
            <a:ext cx="59150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CaixaDeTexto 7">
            <a:extLst>
              <a:ext uri="{FF2B5EF4-FFF2-40B4-BE49-F238E27FC236}">
                <a16:creationId xmlns:a16="http://schemas.microsoft.com/office/drawing/2014/main" id="{1F07CB34-CAC9-4F3D-A22B-0FE77F751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3213100"/>
            <a:ext cx="5762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PWR</a:t>
            </a:r>
          </a:p>
        </p:txBody>
      </p:sp>
      <p:sp>
        <p:nvSpPr>
          <p:cNvPr id="33797" name="CaixaDeTexto 8">
            <a:extLst>
              <a:ext uri="{FF2B5EF4-FFF2-40B4-BE49-F238E27FC236}">
                <a16:creationId xmlns:a16="http://schemas.microsoft.com/office/drawing/2014/main" id="{31329B2F-D796-453D-BBC8-E034F49A5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6381750"/>
            <a:ext cx="5762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BWR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DC32417-4FFA-4645-BFAD-3BDCBC0FC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31819" y="6453187"/>
            <a:ext cx="1905000" cy="45720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AAFEE-4A51-4358-9563-1155DD239679}" type="slidenum">
              <a:rPr kumimoji="0" lang="pt-BR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690" name="Group 2">
            <a:extLst>
              <a:ext uri="{FF2B5EF4-FFF2-40B4-BE49-F238E27FC236}">
                <a16:creationId xmlns:a16="http://schemas.microsoft.com/office/drawing/2014/main" id="{DA580521-0D10-4242-83B0-9CD00EFBC33D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323850" y="1989138"/>
          <a:ext cx="8496300" cy="439737"/>
        </p:xfrm>
        <a:graphic>
          <a:graphicData uri="http://schemas.openxmlformats.org/drawingml/2006/table">
            <a:tbl>
              <a:tblPr/>
              <a:tblGrid>
                <a:gridCol w="3816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9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Tipo de Reator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Combust.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Refrigerante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Moderador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pt-BR" sz="15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 </a:t>
                      </a: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2704" name="Group 16">
            <a:extLst>
              <a:ext uri="{FF2B5EF4-FFF2-40B4-BE49-F238E27FC236}">
                <a16:creationId xmlns:a16="http://schemas.microsoft.com/office/drawing/2014/main" id="{972802CB-732C-4B36-9C1C-0D6A6C476406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23850" y="2420938"/>
          <a:ext cx="8496300" cy="1150937"/>
        </p:xfrm>
        <a:graphic>
          <a:graphicData uri="http://schemas.openxmlformats.org/drawingml/2006/table">
            <a:tbl>
              <a:tblPr/>
              <a:tblGrid>
                <a:gridCol w="3816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6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7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48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Fast Breeder Reactors</a:t>
                      </a:r>
                      <a:r>
                        <a:rPr kumimoji="0" lang="pt-BR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</a:t>
                      </a:r>
                      <a:r>
                        <a:rPr kumimoji="0" lang="pt-PT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FBR ou LMFR                              (</a:t>
                      </a:r>
                      <a:r>
                        <a:rPr kumimoji="0" lang="pt-PT" sz="15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Super Regeneradores Rápidos</a:t>
                      </a:r>
                      <a:r>
                        <a:rPr kumimoji="0" lang="pt-PT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  <a:endParaRPr kumimoji="0" lang="pt-BR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PuO</a:t>
                      </a:r>
                      <a:r>
                        <a:rPr kumimoji="0" lang="pt-BR" sz="1500" b="1" i="0" u="none" strike="noStrike" cap="none" normalizeH="0" baseline="-2500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 + UO</a:t>
                      </a:r>
                      <a:r>
                        <a:rPr kumimoji="0" lang="pt-BR" sz="1500" b="1" i="0" u="none" strike="noStrike" cap="none" normalizeH="0" baseline="-2500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pt-BR" sz="1500" b="1" i="0" u="none" strike="noStrike" cap="none" normalizeH="0" baseline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sódio líquido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pt-BR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5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Reactor Bolshoy Moshchnosty Kanalny</a:t>
                      </a:r>
                      <a:r>
                        <a:rPr kumimoji="0" lang="pt-PT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– RBMK </a:t>
                      </a:r>
                      <a:r>
                        <a:rPr kumimoji="0" lang="pt-BR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PuO</a:t>
                      </a:r>
                      <a:r>
                        <a:rPr kumimoji="0" lang="pt-BR" sz="1500" b="1" i="0" u="none" strike="noStrike" cap="none" normalizeH="0" baseline="-2500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 + UO</a:t>
                      </a:r>
                      <a:r>
                        <a:rPr kumimoji="0" lang="pt-BR" sz="1500" b="1" i="0" u="none" strike="noStrike" cap="none" normalizeH="0" baseline="-2500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pt-BR" sz="1500" b="1" i="0" u="none" strike="noStrike" cap="none" normalizeH="0" baseline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água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grafite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  <a:r>
                        <a:rPr kumimoji="0" lang="pt-BR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2724" name="AutoShape 36">
            <a:extLst>
              <a:ext uri="{FF2B5EF4-FFF2-40B4-BE49-F238E27FC236}">
                <a16:creationId xmlns:a16="http://schemas.microsoft.com/office/drawing/2014/main" id="{21FF1D3F-30BA-4D0A-A9B2-BBC215C1E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1412875"/>
            <a:ext cx="2160588" cy="647700"/>
          </a:xfrm>
          <a:prstGeom prst="wedgeRectCallout">
            <a:avLst>
              <a:gd name="adj1" fmla="val -50880"/>
              <a:gd name="adj2" fmla="val 145833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pt-BR" sz="1800" b="1">
                <a:latin typeface="Arial" panose="020B0604020202020204" pitchFamily="34" charset="0"/>
              </a:rPr>
              <a:t>MOX</a:t>
            </a:r>
            <a:r>
              <a:rPr lang="es-ES" altLang="pt-BR" sz="1800">
                <a:latin typeface="Arial" panose="020B0604020202020204" pitchFamily="34" charset="0"/>
              </a:rPr>
              <a:t>: Mixed OXide</a:t>
            </a:r>
            <a:r>
              <a:rPr lang="pt-BR" altLang="pt-BR" sz="180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35% - 48% Pu239</a:t>
            </a:r>
          </a:p>
        </p:txBody>
      </p:sp>
      <p:sp>
        <p:nvSpPr>
          <p:cNvPr id="34853" name="Text Box 38">
            <a:extLst>
              <a:ext uri="{FF2B5EF4-FFF2-40B4-BE49-F238E27FC236}">
                <a16:creationId xmlns:a16="http://schemas.microsoft.com/office/drawing/2014/main" id="{9BE88B85-02BA-4921-8EC2-195F82C4B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1013" y="2492375"/>
            <a:ext cx="431800" cy="2984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500" b="1">
                <a:latin typeface="Arial" panose="020B0604020202020204" pitchFamily="34" charset="0"/>
              </a:rPr>
              <a:t>23</a:t>
            </a:r>
          </a:p>
        </p:txBody>
      </p:sp>
      <p:sp>
        <p:nvSpPr>
          <p:cNvPr id="242728" name="Text Box 40">
            <a:extLst>
              <a:ext uri="{FF2B5EF4-FFF2-40B4-BE49-F238E27FC236}">
                <a16:creationId xmlns:a16="http://schemas.microsoft.com/office/drawing/2014/main" id="{B1F103BD-3E2F-4E58-BBCA-29A5D96F5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548188"/>
            <a:ext cx="77771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>
                <a:latin typeface="Arial" panose="020B0604020202020204" pitchFamily="34" charset="0"/>
              </a:rPr>
              <a:t>238U(nêutrons, radiação gama) → 239U(beta) → 239Np(beta) → 239Pu</a:t>
            </a: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4855" name="Text Box 41">
            <a:extLst>
              <a:ext uri="{FF2B5EF4-FFF2-40B4-BE49-F238E27FC236}">
                <a16:creationId xmlns:a16="http://schemas.microsoft.com/office/drawing/2014/main" id="{BE470348-B800-4A10-B400-928CC110E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0"/>
            <a:ext cx="5219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</a:rPr>
              <a:t>                 </a:t>
            </a:r>
            <a:r>
              <a:rPr lang="pt-BR" altLang="pt-BR" sz="1600" b="1" u="sng">
                <a:latin typeface="Arial" panose="020B0604020202020204" pitchFamily="34" charset="0"/>
              </a:rPr>
              <a:t>                               Aspectos Tecnológicos</a:t>
            </a:r>
          </a:p>
        </p:txBody>
      </p:sp>
      <p:sp>
        <p:nvSpPr>
          <p:cNvPr id="10" name="AutoShape 37">
            <a:extLst>
              <a:ext uri="{FF2B5EF4-FFF2-40B4-BE49-F238E27FC236}">
                <a16:creationId xmlns:a16="http://schemas.microsoft.com/office/drawing/2014/main" id="{5ED8C8EF-A338-4D3B-B183-48C137715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908050"/>
            <a:ext cx="4032250" cy="1225550"/>
          </a:xfrm>
          <a:prstGeom prst="wedgeRectCallout">
            <a:avLst>
              <a:gd name="adj1" fmla="val -43856"/>
              <a:gd name="adj2" fmla="val 80699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A50021"/>
                </a:solidFill>
                <a:latin typeface="Arial" panose="020B0604020202020204" pitchFamily="34" charset="0"/>
              </a:rPr>
              <a:t>Combinação de Risco: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500" b="1">
                <a:latin typeface="Arial" panose="020B0604020202020204" pitchFamily="34" charset="0"/>
              </a:rPr>
              <a:t>Plutônio</a:t>
            </a:r>
            <a:r>
              <a:rPr lang="pt-BR" altLang="pt-BR" sz="1500">
                <a:latin typeface="Arial" panose="020B0604020202020204" pitchFamily="34" charset="0"/>
              </a:rPr>
              <a:t> (explosão nuclear) + </a:t>
            </a:r>
            <a:r>
              <a:rPr lang="pt-BR" altLang="pt-BR" sz="1500" b="1">
                <a:latin typeface="Arial" panose="020B0604020202020204" pitchFamily="34" charset="0"/>
              </a:rPr>
              <a:t>Sódio líquido</a:t>
            </a:r>
            <a:r>
              <a:rPr lang="pt-BR" altLang="pt-BR" sz="1500">
                <a:latin typeface="Arial" panose="020B0604020202020204" pitchFamily="34" charset="0"/>
              </a:rPr>
              <a:t> (reação explosiva c/ água a alta temp.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500">
                <a:latin typeface="Arial" panose="020B0604020202020204" pitchFamily="34" charset="0"/>
              </a:rPr>
              <a:t> e altamente inflamável no ar livre) + </a:t>
            </a:r>
            <a:r>
              <a:rPr lang="pt-BR" altLang="pt-BR" sz="1500" b="1">
                <a:latin typeface="Arial" panose="020B0604020202020204" pitchFamily="34" charset="0"/>
              </a:rPr>
              <a:t>Água a altas temperaturas</a:t>
            </a:r>
          </a:p>
        </p:txBody>
      </p:sp>
      <p:sp>
        <p:nvSpPr>
          <p:cNvPr id="11" name="Text Box 38">
            <a:extLst>
              <a:ext uri="{FF2B5EF4-FFF2-40B4-BE49-F238E27FC236}">
                <a16:creationId xmlns:a16="http://schemas.microsoft.com/office/drawing/2014/main" id="{AC7A856F-1CE6-46B9-8249-E84D30FB2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1013" y="2516188"/>
            <a:ext cx="431800" cy="2984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500" b="1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" name="Texto explicativo em seta para cima 1">
            <a:extLst>
              <a:ext uri="{FF2B5EF4-FFF2-40B4-BE49-F238E27FC236}">
                <a16:creationId xmlns:a16="http://schemas.microsoft.com/office/drawing/2014/main" id="{8B82FAB6-D56C-4BA8-9EB9-B9CBA36A8905}"/>
              </a:ext>
            </a:extLst>
          </p:cNvPr>
          <p:cNvSpPr/>
          <p:nvPr/>
        </p:nvSpPr>
        <p:spPr>
          <a:xfrm>
            <a:off x="1187450" y="3635375"/>
            <a:ext cx="1223963" cy="720725"/>
          </a:xfrm>
          <a:prstGeom prst="upArrowCallou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Usina de Chernobyl</a:t>
            </a:r>
          </a:p>
        </p:txBody>
      </p:sp>
      <p:pic>
        <p:nvPicPr>
          <p:cNvPr id="13" name="Picture 39">
            <a:extLst>
              <a:ext uri="{FF2B5EF4-FFF2-40B4-BE49-F238E27FC236}">
                <a16:creationId xmlns:a16="http://schemas.microsoft.com/office/drawing/2014/main" id="{CE3FB376-A7D1-43C4-932E-DAE849286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8413"/>
            <a:ext cx="8496300" cy="3527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E23A905-3669-41B8-9C54-0CCAADD4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758FA-4F02-4A91-943F-CBCF55A0B011}" type="slidenum">
              <a:rPr lang="pt-BR" altLang="pt-BR" smtClean="0"/>
              <a:pPr>
                <a:defRPr/>
              </a:pPr>
              <a:t>3</a:t>
            </a:fld>
            <a:endParaRPr lang="pt-BR" alt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2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724" grpId="0" animBg="1"/>
      <p:bldP spid="242728" grpId="0"/>
      <p:bldP spid="10" grpId="0" animBg="1"/>
      <p:bldP spid="11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Image: movie">
            <a:extLst>
              <a:ext uri="{FF2B5EF4-FFF2-40B4-BE49-F238E27FC236}">
                <a16:creationId xmlns:a16="http://schemas.microsoft.com/office/drawing/2014/main" id="{A0892A0C-73B0-4630-A690-2F62B9D261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36550"/>
            <a:ext cx="7345362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Text Box 3">
            <a:extLst>
              <a:ext uri="{FF2B5EF4-FFF2-40B4-BE49-F238E27FC236}">
                <a16:creationId xmlns:a16="http://schemas.microsoft.com/office/drawing/2014/main" id="{1AC21A58-EB8E-4FCE-9783-D39BBAD2C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276975"/>
            <a:ext cx="7777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Simulação do movimento de partículas contendo radioisótopos lançados na atmosfera pelo acidente da Usina Chernobyl no período 26/04 - 07/05 de 1986 (Fonte: IRSN, 2006) </a:t>
            </a:r>
          </a:p>
        </p:txBody>
      </p:sp>
      <p:sp>
        <p:nvSpPr>
          <p:cNvPr id="92164" name="Text Box 4">
            <a:extLst>
              <a:ext uri="{FF2B5EF4-FFF2-40B4-BE49-F238E27FC236}">
                <a16:creationId xmlns:a16="http://schemas.microsoft.com/office/drawing/2014/main" id="{CC231162-9690-4F19-8A7F-8B76B5368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0"/>
            <a:ext cx="5219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 </a:t>
            </a:r>
            <a:r>
              <a:rPr kumimoji="0" lang="pt-BR" altLang="pt-BR" sz="1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    Aspectos sócio-ambientais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8C90207-24E4-452D-A3F6-D669B1E0E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20272" y="6400800"/>
            <a:ext cx="1905000" cy="45720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3EA1CB-18E2-4AD6-8FAF-E67DBFB8AB9E}" type="slidenum">
              <a:rPr kumimoji="0" lang="pt-BR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257</Words>
  <Application>Microsoft Office PowerPoint</Application>
  <PresentationFormat>Apresentação na tela (4:3)</PresentationFormat>
  <Paragraphs>48</Paragraphs>
  <Slides>4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1" baseType="lpstr">
      <vt:lpstr>Arial</vt:lpstr>
      <vt:lpstr>Humanst521 BT</vt:lpstr>
      <vt:lpstr>Times New Roman</vt:lpstr>
      <vt:lpstr>Design padrão</vt:lpstr>
      <vt:lpstr>2_Estrutura padrão</vt:lpstr>
      <vt:lpstr>Estrutura padrão</vt:lpstr>
      <vt:lpstr>Slide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Célio Bermann</dc:creator>
  <cp:lastModifiedBy>Célio Bermann</cp:lastModifiedBy>
  <cp:revision>2</cp:revision>
  <dcterms:created xsi:type="dcterms:W3CDTF">2025-08-16T15:21:31Z</dcterms:created>
  <dcterms:modified xsi:type="dcterms:W3CDTF">2025-08-16T15:33:06Z</dcterms:modified>
</cp:coreProperties>
</file>