
<file path=[Content_Types].xml><?xml version="1.0" encoding="utf-8"?>
<Types xmlns="http://schemas.openxmlformats.org/package/2006/content-types">
  <Default Extension="jpe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62" r:id="rId1"/>
  </p:sldMasterIdLst>
  <p:notesMasterIdLst>
    <p:notesMasterId r:id="rId62"/>
  </p:notesMasterIdLst>
  <p:handoutMasterIdLst>
    <p:handoutMasterId r:id="rId63"/>
  </p:handoutMasterIdLst>
  <p:sldIdLst>
    <p:sldId id="321" r:id="rId2"/>
    <p:sldId id="323" r:id="rId3"/>
    <p:sldId id="324" r:id="rId4"/>
    <p:sldId id="325" r:id="rId5"/>
    <p:sldId id="326" r:id="rId6"/>
    <p:sldId id="327" r:id="rId7"/>
    <p:sldId id="328" r:id="rId8"/>
    <p:sldId id="329" r:id="rId9"/>
    <p:sldId id="330" r:id="rId10"/>
    <p:sldId id="331" r:id="rId11"/>
    <p:sldId id="332" r:id="rId12"/>
    <p:sldId id="333" r:id="rId13"/>
    <p:sldId id="335" r:id="rId14"/>
    <p:sldId id="336" r:id="rId15"/>
    <p:sldId id="366" r:id="rId16"/>
    <p:sldId id="341" r:id="rId17"/>
    <p:sldId id="343" r:id="rId18"/>
    <p:sldId id="345" r:id="rId19"/>
    <p:sldId id="346" r:id="rId20"/>
    <p:sldId id="347" r:id="rId21"/>
    <p:sldId id="348" r:id="rId22"/>
    <p:sldId id="349" r:id="rId23"/>
    <p:sldId id="256" r:id="rId24"/>
    <p:sldId id="284" r:id="rId25"/>
    <p:sldId id="385" r:id="rId26"/>
    <p:sldId id="386" r:id="rId27"/>
    <p:sldId id="429" r:id="rId28"/>
    <p:sldId id="431" r:id="rId29"/>
    <p:sldId id="430" r:id="rId30"/>
    <p:sldId id="390" r:id="rId31"/>
    <p:sldId id="391" r:id="rId32"/>
    <p:sldId id="392" r:id="rId33"/>
    <p:sldId id="393" r:id="rId34"/>
    <p:sldId id="394" r:id="rId35"/>
    <p:sldId id="395" r:id="rId36"/>
    <p:sldId id="403" r:id="rId37"/>
    <p:sldId id="404" r:id="rId38"/>
    <p:sldId id="406" r:id="rId39"/>
    <p:sldId id="407" r:id="rId40"/>
    <p:sldId id="434" r:id="rId41"/>
    <p:sldId id="409" r:id="rId42"/>
    <p:sldId id="410" r:id="rId43"/>
    <p:sldId id="411" r:id="rId44"/>
    <p:sldId id="435" r:id="rId45"/>
    <p:sldId id="412" r:id="rId46"/>
    <p:sldId id="413" r:id="rId47"/>
    <p:sldId id="436" r:id="rId48"/>
    <p:sldId id="414" r:id="rId49"/>
    <p:sldId id="425" r:id="rId50"/>
    <p:sldId id="426" r:id="rId51"/>
    <p:sldId id="427" r:id="rId52"/>
    <p:sldId id="437" r:id="rId53"/>
    <p:sldId id="428" r:id="rId54"/>
    <p:sldId id="296" r:id="rId55"/>
    <p:sldId id="297" r:id="rId56"/>
    <p:sldId id="299" r:id="rId57"/>
    <p:sldId id="300" r:id="rId58"/>
    <p:sldId id="302" r:id="rId59"/>
    <p:sldId id="301" r:id="rId60"/>
    <p:sldId id="472"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biana da Silva Pereira" initials="FdSP" lastIdx="13" clrIdx="0">
    <p:extLst>
      <p:ext uri="{19B8F6BF-5375-455C-9EA6-DF929625EA0E}">
        <p15:presenceInfo xmlns:p15="http://schemas.microsoft.com/office/powerpoint/2012/main" userId="S-1-5-21-516770833-1660385377-1298410025-436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2F0"/>
    <a:srgbClr val="F2F1EF"/>
    <a:srgbClr val="E9E8E6"/>
    <a:srgbClr val="FFCC66"/>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édio 2 - Ênfase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Estilo Médio 1 - Ênfase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Estilo Mé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507" autoAdjust="0"/>
    <p:restoredTop sz="94419" autoAdjust="0"/>
  </p:normalViewPr>
  <p:slideViewPr>
    <p:cSldViewPr>
      <p:cViewPr varScale="1">
        <p:scale>
          <a:sx n="87" d="100"/>
          <a:sy n="87" d="100"/>
        </p:scale>
        <p:origin x="208" y="576"/>
      </p:cViewPr>
      <p:guideLst>
        <p:guide orient="horz" pos="2160"/>
        <p:guide pos="3840"/>
      </p:guideLst>
    </p:cSldViewPr>
  </p:slideViewPr>
  <p:notesTextViewPr>
    <p:cViewPr>
      <p:scale>
        <a:sx n="1" d="1"/>
        <a:sy n="1" d="1"/>
      </p:scale>
      <p:origin x="0" y="0"/>
    </p:cViewPr>
  </p:notesTextViewPr>
  <p:notesViewPr>
    <p:cSldViewPr>
      <p:cViewPr varScale="1">
        <p:scale>
          <a:sx n="55" d="100"/>
          <a:sy n="55" d="100"/>
        </p:scale>
        <p:origin x="1998"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package" Target="../embeddings/Planilha_do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Planilha_do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Planilha_do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Planilha_do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Planilha_do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AULAS:@%20EAE-0420%20-%20FES%20II:2015%2002:Notas%20de%20aula:Notas%20de%20aula%2015%20-%20Crise,%20crescimento%20e%20moderniza&#231;&#227;o%20autorit&#225;ria:Produc&#807;a&#771;o%20de%20algoda&#771;o%20caroc&#807;o.xls"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oleObject" Target="file:///D:\e%20a%20e%20-%200%204%202%200\2%200%201%202%20%20-%20%202%20%20s%20e%20m\Dados\Taxa%20de%20c&#226;mbio%20libra%20e%20d&#243;lar,%201889-1940.xls" TargetMode="External"/></Relationships>
</file>

<file path=ppt/charts/_rels/chart8.xml.rels><?xml version="1.0" encoding="UTF-8" standalone="yes"?>
<Relationships xmlns="http://schemas.openxmlformats.org/package/2006/relationships"><Relationship Id="rId3" Type="http://schemas.openxmlformats.org/officeDocument/2006/relationships/package" Target="../embeddings/Planilha_do_Microsoft_Excel5.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Plan1!$B$1</c:f>
              <c:strCache>
                <c:ptCount val="1"/>
                <c:pt idx="0">
                  <c:v>Série 1</c:v>
                </c:pt>
              </c:strCache>
            </c:strRef>
          </c:tx>
          <c:spPr>
            <a:ln w="22225" cap="rnd" cmpd="sng" algn="ctr">
              <a:solidFill>
                <a:schemeClr val="accent1"/>
              </a:solidFill>
              <a:round/>
            </a:ln>
            <a:effectLst/>
          </c:spPr>
          <c:marker>
            <c:symbol val="none"/>
          </c:marker>
          <c:cat>
            <c:numRef>
              <c:f>Plan1!$A$2:$A$17</c:f>
              <c:numCache>
                <c:formatCode>General</c:formatCode>
                <c:ptCount val="16"/>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numCache>
            </c:numRef>
          </c:cat>
          <c:val>
            <c:numRef>
              <c:f>Plan1!$B$2:$B$17</c:f>
              <c:numCache>
                <c:formatCode>General</c:formatCode>
                <c:ptCount val="16"/>
                <c:pt idx="0">
                  <c:v>82.756500000000003</c:v>
                </c:pt>
                <c:pt idx="1">
                  <c:v>80.062100000000001</c:v>
                </c:pt>
                <c:pt idx="2">
                  <c:v>83.526300000000006</c:v>
                </c:pt>
                <c:pt idx="3">
                  <c:v>90.968000000000004</c:v>
                </c:pt>
                <c:pt idx="4">
                  <c:v>99.3078</c:v>
                </c:pt>
                <c:pt idx="5">
                  <c:v>102.25879999999999</c:v>
                </c:pt>
                <c:pt idx="6">
                  <c:v>114.57599999999999</c:v>
                </c:pt>
                <c:pt idx="7">
                  <c:v>119.8365</c:v>
                </c:pt>
                <c:pt idx="8">
                  <c:v>125.2253</c:v>
                </c:pt>
                <c:pt idx="9">
                  <c:v>128.30459999999999</c:v>
                </c:pt>
                <c:pt idx="10">
                  <c:v>127.02160000000001</c:v>
                </c:pt>
                <c:pt idx="11">
                  <c:v>133.30850000000001</c:v>
                </c:pt>
                <c:pt idx="12">
                  <c:v>129.7159</c:v>
                </c:pt>
                <c:pt idx="13">
                  <c:v>140.7501</c:v>
                </c:pt>
                <c:pt idx="14">
                  <c:v>151.39940000000001</c:v>
                </c:pt>
                <c:pt idx="15">
                  <c:v>156.27500000000001</c:v>
                </c:pt>
              </c:numCache>
            </c:numRef>
          </c:val>
          <c:smooth val="0"/>
          <c:extLst>
            <c:ext xmlns:c16="http://schemas.microsoft.com/office/drawing/2014/chart" uri="{C3380CC4-5D6E-409C-BE32-E72D297353CC}">
              <c16:uniqueId val="{00000000-C163-44C1-B62B-5C5A6161E302}"/>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31781376"/>
        <c:axId val="84768960"/>
      </c:lineChart>
      <c:catAx>
        <c:axId val="31781376"/>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pt-BR"/>
          </a:p>
        </c:txPr>
        <c:crossAx val="84768960"/>
        <c:crosses val="autoZero"/>
        <c:auto val="1"/>
        <c:lblAlgn val="ctr"/>
        <c:lblOffset val="100"/>
        <c:noMultiLvlLbl val="0"/>
      </c:catAx>
      <c:valAx>
        <c:axId val="8476896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pt-BR"/>
          </a:p>
        </c:txPr>
        <c:crossAx val="317813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5317706717813196E-2"/>
          <c:y val="3.4691884229637801E-2"/>
          <c:w val="0.90024330623290805"/>
          <c:h val="0.838766760196899"/>
        </c:manualLayout>
      </c:layout>
      <c:lineChart>
        <c:grouping val="standard"/>
        <c:varyColors val="0"/>
        <c:ser>
          <c:idx val="0"/>
          <c:order val="0"/>
          <c:tx>
            <c:strRef>
              <c:f>Plan1!$B$1</c:f>
              <c:strCache>
                <c:ptCount val="1"/>
                <c:pt idx="0">
                  <c:v>Variação de reservas</c:v>
                </c:pt>
              </c:strCache>
            </c:strRef>
          </c:tx>
          <c:spPr>
            <a:ln w="31750" cap="rnd">
              <a:solidFill>
                <a:schemeClr val="accent6"/>
              </a:solidFill>
              <a:round/>
            </a:ln>
            <a:effectLst/>
          </c:spPr>
          <c:marker>
            <c:symbol val="none"/>
          </c:marker>
          <c:cat>
            <c:numRef>
              <c:f>Plan1!$A$2:$A$20</c:f>
              <c:numCache>
                <c:formatCode>General</c:formatCode>
                <c:ptCount val="19"/>
                <c:pt idx="0">
                  <c:v>1931</c:v>
                </c:pt>
                <c:pt idx="1">
                  <c:v>1932</c:v>
                </c:pt>
                <c:pt idx="2">
                  <c:v>1933</c:v>
                </c:pt>
                <c:pt idx="3">
                  <c:v>1934</c:v>
                </c:pt>
                <c:pt idx="4">
                  <c:v>1935</c:v>
                </c:pt>
                <c:pt idx="5">
                  <c:v>1936</c:v>
                </c:pt>
                <c:pt idx="6">
                  <c:v>1937</c:v>
                </c:pt>
                <c:pt idx="7">
                  <c:v>1938</c:v>
                </c:pt>
                <c:pt idx="8">
                  <c:v>1939</c:v>
                </c:pt>
                <c:pt idx="9">
                  <c:v>1940</c:v>
                </c:pt>
                <c:pt idx="10">
                  <c:v>1941</c:v>
                </c:pt>
                <c:pt idx="11">
                  <c:v>1942</c:v>
                </c:pt>
                <c:pt idx="12">
                  <c:v>1943</c:v>
                </c:pt>
                <c:pt idx="13">
                  <c:v>1944</c:v>
                </c:pt>
                <c:pt idx="14">
                  <c:v>1945</c:v>
                </c:pt>
                <c:pt idx="15">
                  <c:v>1946</c:v>
                </c:pt>
                <c:pt idx="16">
                  <c:v>1947</c:v>
                </c:pt>
                <c:pt idx="17">
                  <c:v>1848</c:v>
                </c:pt>
                <c:pt idx="18">
                  <c:v>1849</c:v>
                </c:pt>
              </c:numCache>
            </c:numRef>
          </c:cat>
          <c:val>
            <c:numRef>
              <c:f>Plan1!$B$2:$B$20</c:f>
              <c:numCache>
                <c:formatCode>General</c:formatCode>
                <c:ptCount val="19"/>
                <c:pt idx="0">
                  <c:v>15.8</c:v>
                </c:pt>
                <c:pt idx="1">
                  <c:v>35.700000000000003</c:v>
                </c:pt>
                <c:pt idx="2">
                  <c:v>18.399999999999999</c:v>
                </c:pt>
                <c:pt idx="3">
                  <c:v>-17.600000000000001</c:v>
                </c:pt>
                <c:pt idx="4">
                  <c:v>17.100000000000001</c:v>
                </c:pt>
                <c:pt idx="5">
                  <c:v>-21.9</c:v>
                </c:pt>
                <c:pt idx="6">
                  <c:v>-24.2</c:v>
                </c:pt>
                <c:pt idx="7">
                  <c:v>51.7</c:v>
                </c:pt>
                <c:pt idx="8">
                  <c:v>17.2</c:v>
                </c:pt>
                <c:pt idx="9">
                  <c:v>-9.8000000000000007</c:v>
                </c:pt>
                <c:pt idx="10">
                  <c:v>56.8</c:v>
                </c:pt>
                <c:pt idx="11">
                  <c:v>149.6</c:v>
                </c:pt>
                <c:pt idx="12">
                  <c:v>252.7</c:v>
                </c:pt>
                <c:pt idx="13">
                  <c:v>157.4</c:v>
                </c:pt>
                <c:pt idx="14">
                  <c:v>61.7</c:v>
                </c:pt>
                <c:pt idx="15">
                  <c:v>96</c:v>
                </c:pt>
                <c:pt idx="16">
                  <c:v>-30</c:v>
                </c:pt>
                <c:pt idx="17">
                  <c:v>-46</c:v>
                </c:pt>
                <c:pt idx="18">
                  <c:v>-8</c:v>
                </c:pt>
              </c:numCache>
            </c:numRef>
          </c:val>
          <c:smooth val="0"/>
          <c:extLst>
            <c:ext xmlns:c16="http://schemas.microsoft.com/office/drawing/2014/chart" uri="{C3380CC4-5D6E-409C-BE32-E72D297353CC}">
              <c16:uniqueId val="{00000000-8CE7-44B9-A125-CB91345CB2FC}"/>
            </c:ext>
          </c:extLst>
        </c:ser>
        <c:dLbls>
          <c:showLegendKey val="0"/>
          <c:showVal val="0"/>
          <c:showCatName val="0"/>
          <c:showSerName val="0"/>
          <c:showPercent val="0"/>
          <c:showBubbleSize val="0"/>
        </c:dLbls>
        <c:smooth val="0"/>
        <c:axId val="33989632"/>
        <c:axId val="84768384"/>
      </c:lineChart>
      <c:catAx>
        <c:axId val="33989632"/>
        <c:scaling>
          <c:orientation val="minMax"/>
        </c:scaling>
        <c:delete val="0"/>
        <c:axPos val="b"/>
        <c:numFmt formatCode="General" sourceLinked="1"/>
        <c:majorTickMark val="out"/>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pt-BR"/>
          </a:p>
        </c:txPr>
        <c:crossAx val="84768384"/>
        <c:crosses val="autoZero"/>
        <c:auto val="1"/>
        <c:lblAlgn val="ctr"/>
        <c:lblOffset val="100"/>
        <c:noMultiLvlLbl val="0"/>
      </c:catAx>
      <c:valAx>
        <c:axId val="84768384"/>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BR"/>
          </a:p>
        </c:txPr>
        <c:crossAx val="33989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8.83050145047658E-2"/>
          <c:y val="7.23590989641376E-2"/>
          <c:w val="0.90316013485512003"/>
          <c:h val="0.88178234101247799"/>
        </c:manualLayout>
      </c:layout>
      <c:barChart>
        <c:barDir val="col"/>
        <c:grouping val="clustered"/>
        <c:varyColors val="0"/>
        <c:ser>
          <c:idx val="0"/>
          <c:order val="0"/>
          <c:tx>
            <c:strRef>
              <c:f>Plan1!$B$1</c:f>
              <c:strCache>
                <c:ptCount val="1"/>
                <c:pt idx="0">
                  <c:v>Saldo/Déficit da execução orçamentária do governo federal</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numRef>
              <c:f>Plan1!$A$2:$A$11</c:f>
              <c:numCache>
                <c:formatCode>General</c:formatCode>
                <c:ptCount val="10"/>
                <c:pt idx="0">
                  <c:v>1930</c:v>
                </c:pt>
                <c:pt idx="1">
                  <c:v>1931</c:v>
                </c:pt>
                <c:pt idx="2">
                  <c:v>1932</c:v>
                </c:pt>
                <c:pt idx="3">
                  <c:v>1933</c:v>
                </c:pt>
                <c:pt idx="4">
                  <c:v>1934</c:v>
                </c:pt>
                <c:pt idx="5">
                  <c:v>1935</c:v>
                </c:pt>
                <c:pt idx="6">
                  <c:v>1936</c:v>
                </c:pt>
                <c:pt idx="7">
                  <c:v>1937</c:v>
                </c:pt>
                <c:pt idx="8">
                  <c:v>1938</c:v>
                </c:pt>
                <c:pt idx="9">
                  <c:v>1939</c:v>
                </c:pt>
              </c:numCache>
            </c:numRef>
          </c:cat>
          <c:val>
            <c:numRef>
              <c:f>Plan1!$B$2:$B$11</c:f>
              <c:numCache>
                <c:formatCode>General</c:formatCode>
                <c:ptCount val="10"/>
                <c:pt idx="0">
                  <c:v>-836</c:v>
                </c:pt>
                <c:pt idx="1">
                  <c:v>-294</c:v>
                </c:pt>
                <c:pt idx="2">
                  <c:v>-1164</c:v>
                </c:pt>
                <c:pt idx="3">
                  <c:v>-296</c:v>
                </c:pt>
                <c:pt idx="4">
                  <c:v>-532</c:v>
                </c:pt>
                <c:pt idx="5">
                  <c:v>-149</c:v>
                </c:pt>
                <c:pt idx="6">
                  <c:v>-99</c:v>
                </c:pt>
                <c:pt idx="7">
                  <c:v>-681</c:v>
                </c:pt>
                <c:pt idx="8">
                  <c:v>-855</c:v>
                </c:pt>
                <c:pt idx="9">
                  <c:v>-553</c:v>
                </c:pt>
              </c:numCache>
            </c:numRef>
          </c:val>
          <c:extLst>
            <c:ext xmlns:c16="http://schemas.microsoft.com/office/drawing/2014/chart" uri="{C3380CC4-5D6E-409C-BE32-E72D297353CC}">
              <c16:uniqueId val="{00000000-0530-467F-8DFE-C822E44A16B7}"/>
            </c:ext>
          </c:extLst>
        </c:ser>
        <c:dLbls>
          <c:showLegendKey val="0"/>
          <c:showVal val="0"/>
          <c:showCatName val="0"/>
          <c:showSerName val="0"/>
          <c:showPercent val="0"/>
          <c:showBubbleSize val="0"/>
        </c:dLbls>
        <c:gapWidth val="164"/>
        <c:overlap val="-22"/>
        <c:axId val="31782400"/>
        <c:axId val="128228096"/>
      </c:barChart>
      <c:catAx>
        <c:axId val="31782400"/>
        <c:scaling>
          <c:orientation val="minMax"/>
        </c:scaling>
        <c:delete val="0"/>
        <c:axPos val="b"/>
        <c:numFmt formatCode="General" sourceLinked="1"/>
        <c:majorTickMark val="none"/>
        <c:minorTickMark val="none"/>
        <c:tickLblPos val="high"/>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128228096"/>
        <c:crosses val="autoZero"/>
        <c:auto val="1"/>
        <c:lblAlgn val="ctr"/>
        <c:lblOffset val="100"/>
        <c:noMultiLvlLbl val="0"/>
      </c:catAx>
      <c:valAx>
        <c:axId val="1282280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crossAx val="31782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Plan1!$B$1</c:f>
              <c:strCache>
                <c:ptCount val="1"/>
                <c:pt idx="0">
                  <c:v>Agricultura</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Plan1!$A$2:$A$4</c:f>
              <c:numCache>
                <c:formatCode>General</c:formatCode>
                <c:ptCount val="3"/>
                <c:pt idx="0">
                  <c:v>1907</c:v>
                </c:pt>
                <c:pt idx="1">
                  <c:v>1919</c:v>
                </c:pt>
                <c:pt idx="2">
                  <c:v>1939</c:v>
                </c:pt>
              </c:numCache>
            </c:numRef>
          </c:cat>
          <c:val>
            <c:numRef>
              <c:f>Plan1!$B$2:$B$4</c:f>
              <c:numCache>
                <c:formatCode>General</c:formatCode>
                <c:ptCount val="3"/>
                <c:pt idx="0">
                  <c:v>79</c:v>
                </c:pt>
                <c:pt idx="1">
                  <c:v>79</c:v>
                </c:pt>
                <c:pt idx="2">
                  <c:v>56.9</c:v>
                </c:pt>
              </c:numCache>
            </c:numRef>
          </c:val>
          <c:extLst>
            <c:ext xmlns:c16="http://schemas.microsoft.com/office/drawing/2014/chart" uri="{C3380CC4-5D6E-409C-BE32-E72D297353CC}">
              <c16:uniqueId val="{00000000-E41B-4C08-9CE1-2040AFC5F8A7}"/>
            </c:ext>
          </c:extLst>
        </c:ser>
        <c:ser>
          <c:idx val="1"/>
          <c:order val="1"/>
          <c:tx>
            <c:strRef>
              <c:f>Plan1!$C$1</c:f>
              <c:strCache>
                <c:ptCount val="1"/>
                <c:pt idx="0">
                  <c:v>Indústria</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pt-B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Plan1!$A$2:$A$4</c:f>
              <c:numCache>
                <c:formatCode>General</c:formatCode>
                <c:ptCount val="3"/>
                <c:pt idx="0">
                  <c:v>1907</c:v>
                </c:pt>
                <c:pt idx="1">
                  <c:v>1919</c:v>
                </c:pt>
                <c:pt idx="2">
                  <c:v>1939</c:v>
                </c:pt>
              </c:numCache>
            </c:numRef>
          </c:cat>
          <c:val>
            <c:numRef>
              <c:f>Plan1!$C$2:$C$4</c:f>
              <c:numCache>
                <c:formatCode>General</c:formatCode>
                <c:ptCount val="3"/>
                <c:pt idx="0">
                  <c:v>21</c:v>
                </c:pt>
                <c:pt idx="1">
                  <c:v>21</c:v>
                </c:pt>
                <c:pt idx="2">
                  <c:v>43.1</c:v>
                </c:pt>
              </c:numCache>
            </c:numRef>
          </c:val>
          <c:extLst>
            <c:ext xmlns:c16="http://schemas.microsoft.com/office/drawing/2014/chart" uri="{C3380CC4-5D6E-409C-BE32-E72D297353CC}">
              <c16:uniqueId val="{00000001-E41B-4C08-9CE1-2040AFC5F8A7}"/>
            </c:ext>
          </c:extLst>
        </c:ser>
        <c:dLbls>
          <c:dLblPos val="ctr"/>
          <c:showLegendKey val="0"/>
          <c:showVal val="1"/>
          <c:showCatName val="0"/>
          <c:showSerName val="0"/>
          <c:showPercent val="0"/>
          <c:showBubbleSize val="0"/>
        </c:dLbls>
        <c:gapWidth val="79"/>
        <c:overlap val="100"/>
        <c:axId val="35026944"/>
        <c:axId val="128198336"/>
      </c:barChart>
      <c:catAx>
        <c:axId val="3502694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pt-BR"/>
          </a:p>
        </c:txPr>
        <c:crossAx val="128198336"/>
        <c:crosses val="autoZero"/>
        <c:auto val="1"/>
        <c:lblAlgn val="ctr"/>
        <c:lblOffset val="100"/>
        <c:noMultiLvlLbl val="0"/>
      </c:catAx>
      <c:valAx>
        <c:axId val="128198336"/>
        <c:scaling>
          <c:orientation val="minMax"/>
        </c:scaling>
        <c:delete val="1"/>
        <c:axPos val="l"/>
        <c:numFmt formatCode="0%" sourceLinked="1"/>
        <c:majorTickMark val="none"/>
        <c:minorTickMark val="none"/>
        <c:tickLblPos val="nextTo"/>
        <c:crossAx val="3502694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pt-BR"/>
        </a:p>
      </c:txPr>
    </c:legend>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Café</c:v>
                </c:pt>
              </c:strCache>
            </c:strRef>
          </c:tx>
          <c:spPr>
            <a:solidFill>
              <a:schemeClr val="accent1"/>
            </a:solidFill>
            <a:ln>
              <a:noFill/>
            </a:ln>
            <a:effectLst/>
          </c:spPr>
          <c:invertIfNegative val="0"/>
          <c:cat>
            <c:strRef>
              <c:f>Sheet1!$A$2:$A$4</c:f>
              <c:strCache>
                <c:ptCount val="3"/>
                <c:pt idx="0">
                  <c:v>1931/32</c:v>
                </c:pt>
                <c:pt idx="1">
                  <c:v>1937/1938</c:v>
                </c:pt>
                <c:pt idx="2">
                  <c:v>1940/1041</c:v>
                </c:pt>
              </c:strCache>
            </c:strRef>
          </c:cat>
          <c:val>
            <c:numRef>
              <c:f>Sheet1!$B$2:$B$4</c:f>
              <c:numCache>
                <c:formatCode>General</c:formatCode>
                <c:ptCount val="3"/>
                <c:pt idx="0">
                  <c:v>35.799999999999997</c:v>
                </c:pt>
                <c:pt idx="1">
                  <c:v>25.5</c:v>
                </c:pt>
                <c:pt idx="2">
                  <c:v>18.7</c:v>
                </c:pt>
              </c:numCache>
            </c:numRef>
          </c:val>
          <c:extLst>
            <c:ext xmlns:c16="http://schemas.microsoft.com/office/drawing/2014/chart" uri="{C3380CC4-5D6E-409C-BE32-E72D297353CC}">
              <c16:uniqueId val="{00000000-F809-4087-A2DC-B341DE9CBCDB}"/>
            </c:ext>
          </c:extLst>
        </c:ser>
        <c:ser>
          <c:idx val="1"/>
          <c:order val="1"/>
          <c:tx>
            <c:strRef>
              <c:f>Sheet1!$C$1</c:f>
              <c:strCache>
                <c:ptCount val="1"/>
                <c:pt idx="0">
                  <c:v>Milho</c:v>
                </c:pt>
              </c:strCache>
            </c:strRef>
          </c:tx>
          <c:spPr>
            <a:solidFill>
              <a:schemeClr val="accent2"/>
            </a:solidFill>
            <a:ln>
              <a:noFill/>
            </a:ln>
            <a:effectLst/>
          </c:spPr>
          <c:invertIfNegative val="0"/>
          <c:cat>
            <c:strRef>
              <c:f>Sheet1!$A$2:$A$4</c:f>
              <c:strCache>
                <c:ptCount val="3"/>
                <c:pt idx="0">
                  <c:v>1931/32</c:v>
                </c:pt>
                <c:pt idx="1">
                  <c:v>1937/1938</c:v>
                </c:pt>
                <c:pt idx="2">
                  <c:v>1940/1041</c:v>
                </c:pt>
              </c:strCache>
            </c:strRef>
          </c:cat>
          <c:val>
            <c:numRef>
              <c:f>Sheet1!$C$2:$C$4</c:f>
              <c:numCache>
                <c:formatCode>General</c:formatCode>
                <c:ptCount val="3"/>
                <c:pt idx="0">
                  <c:v>32.200000000000003</c:v>
                </c:pt>
                <c:pt idx="1">
                  <c:v>29.9</c:v>
                </c:pt>
                <c:pt idx="2">
                  <c:v>30.5</c:v>
                </c:pt>
              </c:numCache>
            </c:numRef>
          </c:val>
          <c:extLst>
            <c:ext xmlns:c16="http://schemas.microsoft.com/office/drawing/2014/chart" uri="{C3380CC4-5D6E-409C-BE32-E72D297353CC}">
              <c16:uniqueId val="{00000001-F809-4087-A2DC-B341DE9CBCDB}"/>
            </c:ext>
          </c:extLst>
        </c:ser>
        <c:ser>
          <c:idx val="2"/>
          <c:order val="2"/>
          <c:tx>
            <c:strRef>
              <c:f>Sheet1!$D$1</c:f>
              <c:strCache>
                <c:ptCount val="1"/>
                <c:pt idx="0">
                  <c:v>Algodão</c:v>
                </c:pt>
              </c:strCache>
            </c:strRef>
          </c:tx>
          <c:spPr>
            <a:solidFill>
              <a:schemeClr val="accent3"/>
            </a:solidFill>
            <a:ln>
              <a:noFill/>
            </a:ln>
            <a:effectLst/>
          </c:spPr>
          <c:invertIfNegative val="0"/>
          <c:cat>
            <c:strRef>
              <c:f>Sheet1!$A$2:$A$4</c:f>
              <c:strCache>
                <c:ptCount val="3"/>
                <c:pt idx="0">
                  <c:v>1931/32</c:v>
                </c:pt>
                <c:pt idx="1">
                  <c:v>1937/1938</c:v>
                </c:pt>
                <c:pt idx="2">
                  <c:v>1940/1041</c:v>
                </c:pt>
              </c:strCache>
            </c:strRef>
          </c:cat>
          <c:val>
            <c:numRef>
              <c:f>Sheet1!$D$2:$D$4</c:f>
              <c:numCache>
                <c:formatCode>General</c:formatCode>
                <c:ptCount val="3"/>
                <c:pt idx="0">
                  <c:v>6.5</c:v>
                </c:pt>
                <c:pt idx="1">
                  <c:v>16.899999999999999</c:v>
                </c:pt>
                <c:pt idx="2">
                  <c:v>18.7</c:v>
                </c:pt>
              </c:numCache>
            </c:numRef>
          </c:val>
          <c:extLst>
            <c:ext xmlns:c16="http://schemas.microsoft.com/office/drawing/2014/chart" uri="{C3380CC4-5D6E-409C-BE32-E72D297353CC}">
              <c16:uniqueId val="{00000002-F809-4087-A2DC-B341DE9CBCDB}"/>
            </c:ext>
          </c:extLst>
        </c:ser>
        <c:ser>
          <c:idx val="3"/>
          <c:order val="3"/>
          <c:tx>
            <c:strRef>
              <c:f>Sheet1!$E$1</c:f>
              <c:strCache>
                <c:ptCount val="1"/>
                <c:pt idx="0">
                  <c:v>Arroz</c:v>
                </c:pt>
              </c:strCache>
            </c:strRef>
          </c:tx>
          <c:spPr>
            <a:solidFill>
              <a:schemeClr val="accent4"/>
            </a:solidFill>
            <a:ln>
              <a:noFill/>
            </a:ln>
            <a:effectLst/>
          </c:spPr>
          <c:invertIfNegative val="0"/>
          <c:cat>
            <c:strRef>
              <c:f>Sheet1!$A$2:$A$4</c:f>
              <c:strCache>
                <c:ptCount val="3"/>
                <c:pt idx="0">
                  <c:v>1931/32</c:v>
                </c:pt>
                <c:pt idx="1">
                  <c:v>1937/1938</c:v>
                </c:pt>
                <c:pt idx="2">
                  <c:v>1940/1041</c:v>
                </c:pt>
              </c:strCache>
            </c:strRef>
          </c:cat>
          <c:val>
            <c:numRef>
              <c:f>Sheet1!$E$2:$E$4</c:f>
              <c:numCache>
                <c:formatCode>General</c:formatCode>
                <c:ptCount val="3"/>
                <c:pt idx="0">
                  <c:v>7.3</c:v>
                </c:pt>
                <c:pt idx="1">
                  <c:v>6.9</c:v>
                </c:pt>
                <c:pt idx="2">
                  <c:v>7.2</c:v>
                </c:pt>
              </c:numCache>
            </c:numRef>
          </c:val>
          <c:extLst>
            <c:ext xmlns:c16="http://schemas.microsoft.com/office/drawing/2014/chart" uri="{C3380CC4-5D6E-409C-BE32-E72D297353CC}">
              <c16:uniqueId val="{00000003-F809-4087-A2DC-B341DE9CBCDB}"/>
            </c:ext>
          </c:extLst>
        </c:ser>
        <c:ser>
          <c:idx val="4"/>
          <c:order val="4"/>
          <c:tx>
            <c:strRef>
              <c:f>Sheet1!$F$1</c:f>
              <c:strCache>
                <c:ptCount val="1"/>
                <c:pt idx="0">
                  <c:v>Cana de açúcar</c:v>
                </c:pt>
              </c:strCache>
            </c:strRef>
          </c:tx>
          <c:spPr>
            <a:solidFill>
              <a:schemeClr val="accent5"/>
            </a:solidFill>
            <a:ln>
              <a:noFill/>
            </a:ln>
            <a:effectLst/>
          </c:spPr>
          <c:invertIfNegative val="0"/>
          <c:cat>
            <c:strRef>
              <c:f>Sheet1!$A$2:$A$4</c:f>
              <c:strCache>
                <c:ptCount val="3"/>
                <c:pt idx="0">
                  <c:v>1931/32</c:v>
                </c:pt>
                <c:pt idx="1">
                  <c:v>1937/1938</c:v>
                </c:pt>
                <c:pt idx="2">
                  <c:v>1940/1041</c:v>
                </c:pt>
              </c:strCache>
            </c:strRef>
          </c:cat>
          <c:val>
            <c:numRef>
              <c:f>Sheet1!$F$2:$F$4</c:f>
              <c:numCache>
                <c:formatCode>General</c:formatCode>
                <c:ptCount val="3"/>
                <c:pt idx="0">
                  <c:v>3.2</c:v>
                </c:pt>
                <c:pt idx="1">
                  <c:v>3.4</c:v>
                </c:pt>
                <c:pt idx="2">
                  <c:v>4.3</c:v>
                </c:pt>
              </c:numCache>
            </c:numRef>
          </c:val>
          <c:extLst>
            <c:ext xmlns:c16="http://schemas.microsoft.com/office/drawing/2014/chart" uri="{C3380CC4-5D6E-409C-BE32-E72D297353CC}">
              <c16:uniqueId val="{00000004-F809-4087-A2DC-B341DE9CBCDB}"/>
            </c:ext>
          </c:extLst>
        </c:ser>
        <c:ser>
          <c:idx val="5"/>
          <c:order val="5"/>
          <c:tx>
            <c:strRef>
              <c:f>Sheet1!$G$1</c:f>
              <c:strCache>
                <c:ptCount val="1"/>
                <c:pt idx="0">
                  <c:v>Outros</c:v>
                </c:pt>
              </c:strCache>
            </c:strRef>
          </c:tx>
          <c:spPr>
            <a:solidFill>
              <a:schemeClr val="accent6"/>
            </a:solidFill>
            <a:ln>
              <a:noFill/>
            </a:ln>
            <a:effectLst/>
          </c:spPr>
          <c:invertIfNegative val="0"/>
          <c:cat>
            <c:strRef>
              <c:f>Sheet1!$A$2:$A$4</c:f>
              <c:strCache>
                <c:ptCount val="3"/>
                <c:pt idx="0">
                  <c:v>1931/32</c:v>
                </c:pt>
                <c:pt idx="1">
                  <c:v>1937/1938</c:v>
                </c:pt>
                <c:pt idx="2">
                  <c:v>1940/1041</c:v>
                </c:pt>
              </c:strCache>
            </c:strRef>
          </c:cat>
          <c:val>
            <c:numRef>
              <c:f>Sheet1!$G$2:$G$4</c:f>
              <c:numCache>
                <c:formatCode>General</c:formatCode>
                <c:ptCount val="3"/>
                <c:pt idx="0">
                  <c:v>15</c:v>
                </c:pt>
                <c:pt idx="1">
                  <c:v>17.399999999999991</c:v>
                </c:pt>
                <c:pt idx="2">
                  <c:v>20.599999999999991</c:v>
                </c:pt>
              </c:numCache>
            </c:numRef>
          </c:val>
          <c:extLst>
            <c:ext xmlns:c16="http://schemas.microsoft.com/office/drawing/2014/chart" uri="{C3380CC4-5D6E-409C-BE32-E72D297353CC}">
              <c16:uniqueId val="{00000005-F809-4087-A2DC-B341DE9CBCDB}"/>
            </c:ext>
          </c:extLst>
        </c:ser>
        <c:dLbls>
          <c:showLegendKey val="0"/>
          <c:showVal val="0"/>
          <c:showCatName val="0"/>
          <c:showSerName val="0"/>
          <c:showPercent val="0"/>
          <c:showBubbleSize val="0"/>
        </c:dLbls>
        <c:gapWidth val="150"/>
        <c:overlap val="100"/>
        <c:axId val="142077440"/>
        <c:axId val="128195904"/>
      </c:barChart>
      <c:catAx>
        <c:axId val="142077440"/>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pt-BR"/>
          </a:p>
        </c:txPr>
        <c:crossAx val="128195904"/>
        <c:crosses val="autoZero"/>
        <c:auto val="1"/>
        <c:lblAlgn val="ctr"/>
        <c:lblOffset val="100"/>
        <c:noMultiLvlLbl val="0"/>
      </c:catAx>
      <c:valAx>
        <c:axId val="1281959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txPr>
        <c:crossAx val="14207744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pt-BR"/>
        </a:p>
      </c:txPr>
    </c:legend>
    <c:plotVisOnly val="1"/>
    <c:dispBlanksAs val="gap"/>
    <c:showDLblsOverMax val="0"/>
  </c:chart>
  <c:spPr>
    <a:solidFill>
      <a:schemeClr val="lt1"/>
    </a:solidFill>
    <a:ln w="9525" cap="flat" cmpd="sng" algn="ctr">
      <a:noFill/>
      <a:round/>
    </a:ln>
    <a:effectLst/>
  </c:spPr>
  <c:txPr>
    <a:bodyPr/>
    <a:lstStyle/>
    <a:p>
      <a:pPr>
        <a:defRPr/>
      </a:pPr>
      <a:endParaRPr lang="pt-B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9.9625703699674703E-2"/>
          <c:y val="3.4298799797251839E-2"/>
          <c:w val="0.87852501610242995"/>
          <c:h val="0.90433693222089795"/>
        </c:manualLayout>
      </c:layout>
      <c:lineChart>
        <c:grouping val="standard"/>
        <c:varyColors val="0"/>
        <c:ser>
          <c:idx val="0"/>
          <c:order val="0"/>
          <c:spPr>
            <a:ln w="31750" cap="rnd">
              <a:solidFill>
                <a:schemeClr val="accent5"/>
              </a:solidFill>
              <a:round/>
            </a:ln>
            <a:effectLst/>
          </c:spPr>
          <c:marker>
            <c:symbol val="none"/>
          </c:marker>
          <c:cat>
            <c:strRef>
              <c:f>Séries!$A$32:$A$47</c:f>
              <c:strCache>
                <c:ptCount val="16"/>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strCache>
            </c:strRef>
          </c:cat>
          <c:val>
            <c:numRef>
              <c:f>Séries!$B$32:$B$47</c:f>
              <c:numCache>
                <c:formatCode>#,##0</c:formatCode>
                <c:ptCount val="16"/>
                <c:pt idx="0">
                  <c:v>318284</c:v>
                </c:pt>
                <c:pt idx="1">
                  <c:v>375408</c:v>
                </c:pt>
                <c:pt idx="2">
                  <c:v>252918</c:v>
                </c:pt>
                <c:pt idx="3">
                  <c:v>504177</c:v>
                </c:pt>
                <c:pt idx="4">
                  <c:v>948678</c:v>
                </c:pt>
                <c:pt idx="5">
                  <c:v>991020</c:v>
                </c:pt>
                <c:pt idx="6">
                  <c:v>1171811</c:v>
                </c:pt>
                <c:pt idx="7">
                  <c:v>1350078</c:v>
                </c:pt>
                <c:pt idx="8">
                  <c:v>1455426</c:v>
                </c:pt>
                <c:pt idx="9">
                  <c:v>1428405</c:v>
                </c:pt>
                <c:pt idx="10">
                  <c:v>1562307</c:v>
                </c:pt>
                <c:pt idx="11">
                  <c:v>1676676</c:v>
                </c:pt>
                <c:pt idx="12">
                  <c:v>1256513</c:v>
                </c:pt>
                <c:pt idx="13">
                  <c:v>1654157</c:v>
                </c:pt>
                <c:pt idx="14">
                  <c:v>1759191</c:v>
                </c:pt>
                <c:pt idx="15">
                  <c:v>1124015</c:v>
                </c:pt>
              </c:numCache>
            </c:numRef>
          </c:val>
          <c:smooth val="0"/>
          <c:extLst>
            <c:ext xmlns:c16="http://schemas.microsoft.com/office/drawing/2014/chart" uri="{C3380CC4-5D6E-409C-BE32-E72D297353CC}">
              <c16:uniqueId val="{00000000-5603-3E43-9ED9-7DBEAA819E20}"/>
            </c:ext>
          </c:extLst>
        </c:ser>
        <c:dLbls>
          <c:showLegendKey val="0"/>
          <c:showVal val="0"/>
          <c:showCatName val="0"/>
          <c:showSerName val="0"/>
          <c:showPercent val="0"/>
          <c:showBubbleSize val="0"/>
        </c:dLbls>
        <c:smooth val="0"/>
        <c:axId val="127761920"/>
        <c:axId val="120110400"/>
      </c:lineChart>
      <c:catAx>
        <c:axId val="127761920"/>
        <c:scaling>
          <c:orientation val="minMax"/>
        </c:scaling>
        <c:delete val="0"/>
        <c:axPos val="b"/>
        <c:numFmt formatCode="General" sourceLinked="0"/>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BR"/>
          </a:p>
        </c:txPr>
        <c:crossAx val="120110400"/>
        <c:crosses val="autoZero"/>
        <c:auto val="1"/>
        <c:lblAlgn val="ctr"/>
        <c:lblOffset val="100"/>
        <c:noMultiLvlLbl val="0"/>
      </c:catAx>
      <c:valAx>
        <c:axId val="120110400"/>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pt-BR"/>
          </a:p>
        </c:txPr>
        <c:crossAx val="127761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Séries!$D$1</c:f>
              <c:strCache>
                <c:ptCount val="1"/>
                <c:pt idx="0">
                  <c:v>Taxa de câmbio - mil-réis por libra esterlina</c:v>
                </c:pt>
              </c:strCache>
            </c:strRef>
          </c:tx>
          <c:marker>
            <c:symbol val="none"/>
          </c:marker>
          <c:dPt>
            <c:idx val="18"/>
            <c:bubble3D val="0"/>
            <c:spPr>
              <a:ln>
                <a:solidFill>
                  <a:schemeClr val="accent2">
                    <a:lumMod val="75000"/>
                  </a:schemeClr>
                </a:solidFill>
              </a:ln>
            </c:spPr>
            <c:extLst>
              <c:ext xmlns:c16="http://schemas.microsoft.com/office/drawing/2014/chart" uri="{C3380CC4-5D6E-409C-BE32-E72D297353CC}">
                <c16:uniqueId val="{00000001-F280-4E6F-A468-C507D126FC38}"/>
              </c:ext>
            </c:extLst>
          </c:dPt>
          <c:dPt>
            <c:idx val="19"/>
            <c:bubble3D val="0"/>
            <c:spPr>
              <a:ln>
                <a:solidFill>
                  <a:schemeClr val="accent2">
                    <a:lumMod val="75000"/>
                  </a:schemeClr>
                </a:solidFill>
              </a:ln>
            </c:spPr>
            <c:extLst>
              <c:ext xmlns:c16="http://schemas.microsoft.com/office/drawing/2014/chart" uri="{C3380CC4-5D6E-409C-BE32-E72D297353CC}">
                <c16:uniqueId val="{00000003-F280-4E6F-A468-C507D126FC38}"/>
              </c:ext>
            </c:extLst>
          </c:dPt>
          <c:dPt>
            <c:idx val="20"/>
            <c:bubble3D val="0"/>
            <c:spPr>
              <a:ln>
                <a:solidFill>
                  <a:schemeClr val="accent2">
                    <a:lumMod val="75000"/>
                  </a:schemeClr>
                </a:solidFill>
              </a:ln>
            </c:spPr>
            <c:extLst>
              <c:ext xmlns:c16="http://schemas.microsoft.com/office/drawing/2014/chart" uri="{C3380CC4-5D6E-409C-BE32-E72D297353CC}">
                <c16:uniqueId val="{00000005-F280-4E6F-A468-C507D126FC38}"/>
              </c:ext>
            </c:extLst>
          </c:dPt>
          <c:dPt>
            <c:idx val="21"/>
            <c:bubble3D val="0"/>
            <c:spPr>
              <a:ln>
                <a:solidFill>
                  <a:schemeClr val="accent2">
                    <a:lumMod val="75000"/>
                  </a:schemeClr>
                </a:solidFill>
              </a:ln>
            </c:spPr>
            <c:extLst>
              <c:ext xmlns:c16="http://schemas.microsoft.com/office/drawing/2014/chart" uri="{C3380CC4-5D6E-409C-BE32-E72D297353CC}">
                <c16:uniqueId val="{00000007-F280-4E6F-A468-C507D126FC38}"/>
              </c:ext>
            </c:extLst>
          </c:dPt>
          <c:dPt>
            <c:idx val="22"/>
            <c:bubble3D val="0"/>
            <c:spPr>
              <a:ln>
                <a:solidFill>
                  <a:schemeClr val="accent2">
                    <a:lumMod val="75000"/>
                  </a:schemeClr>
                </a:solidFill>
              </a:ln>
            </c:spPr>
            <c:extLst>
              <c:ext xmlns:c16="http://schemas.microsoft.com/office/drawing/2014/chart" uri="{C3380CC4-5D6E-409C-BE32-E72D297353CC}">
                <c16:uniqueId val="{00000009-F280-4E6F-A468-C507D126FC38}"/>
              </c:ext>
            </c:extLst>
          </c:dPt>
          <c:dPt>
            <c:idx val="23"/>
            <c:bubble3D val="0"/>
            <c:spPr>
              <a:ln>
                <a:solidFill>
                  <a:schemeClr val="accent2">
                    <a:lumMod val="75000"/>
                  </a:schemeClr>
                </a:solidFill>
              </a:ln>
            </c:spPr>
            <c:extLst>
              <c:ext xmlns:c16="http://schemas.microsoft.com/office/drawing/2014/chart" uri="{C3380CC4-5D6E-409C-BE32-E72D297353CC}">
                <c16:uniqueId val="{0000000B-F280-4E6F-A468-C507D126FC38}"/>
              </c:ext>
            </c:extLst>
          </c:dPt>
          <c:dPt>
            <c:idx val="24"/>
            <c:bubble3D val="0"/>
            <c:spPr>
              <a:ln>
                <a:solidFill>
                  <a:schemeClr val="accent2">
                    <a:lumMod val="75000"/>
                  </a:schemeClr>
                </a:solidFill>
              </a:ln>
            </c:spPr>
            <c:extLst>
              <c:ext xmlns:c16="http://schemas.microsoft.com/office/drawing/2014/chart" uri="{C3380CC4-5D6E-409C-BE32-E72D297353CC}">
                <c16:uniqueId val="{0000000D-F280-4E6F-A468-C507D126FC38}"/>
              </c:ext>
            </c:extLst>
          </c:dPt>
          <c:dPt>
            <c:idx val="39"/>
            <c:bubble3D val="0"/>
            <c:spPr>
              <a:ln>
                <a:solidFill>
                  <a:schemeClr val="accent2">
                    <a:lumMod val="75000"/>
                  </a:schemeClr>
                </a:solidFill>
              </a:ln>
            </c:spPr>
            <c:extLst>
              <c:ext xmlns:c16="http://schemas.microsoft.com/office/drawing/2014/chart" uri="{C3380CC4-5D6E-409C-BE32-E72D297353CC}">
                <c16:uniqueId val="{0000000F-F280-4E6F-A468-C507D126FC38}"/>
              </c:ext>
            </c:extLst>
          </c:dPt>
          <c:dPt>
            <c:idx val="40"/>
            <c:bubble3D val="0"/>
            <c:spPr>
              <a:ln>
                <a:solidFill>
                  <a:schemeClr val="accent2">
                    <a:lumMod val="75000"/>
                  </a:schemeClr>
                </a:solidFill>
              </a:ln>
            </c:spPr>
            <c:extLst>
              <c:ext xmlns:c16="http://schemas.microsoft.com/office/drawing/2014/chart" uri="{C3380CC4-5D6E-409C-BE32-E72D297353CC}">
                <c16:uniqueId val="{00000011-F280-4E6F-A468-C507D126FC38}"/>
              </c:ext>
            </c:extLst>
          </c:dPt>
          <c:cat>
            <c:strRef>
              <c:f>Séries!$A$2:$A$52</c:f>
              <c:strCache>
                <c:ptCount val="51"/>
                <c:pt idx="0">
                  <c:v>1889</c:v>
                </c:pt>
                <c:pt idx="1">
                  <c:v>1890</c:v>
                </c:pt>
                <c:pt idx="2">
                  <c:v>1891</c:v>
                </c:pt>
                <c:pt idx="3">
                  <c:v>1892</c:v>
                </c:pt>
                <c:pt idx="4">
                  <c:v>1893</c:v>
                </c:pt>
                <c:pt idx="5">
                  <c:v>1894</c:v>
                </c:pt>
                <c:pt idx="6">
                  <c:v>1895</c:v>
                </c:pt>
                <c:pt idx="7">
                  <c:v>1896</c:v>
                </c:pt>
                <c:pt idx="8">
                  <c:v>1897</c:v>
                </c:pt>
                <c:pt idx="9">
                  <c:v>1898</c:v>
                </c:pt>
                <c:pt idx="10">
                  <c:v>1899</c:v>
                </c:pt>
                <c:pt idx="11">
                  <c:v>1900</c:v>
                </c:pt>
                <c:pt idx="12">
                  <c:v>1901</c:v>
                </c:pt>
                <c:pt idx="13">
                  <c:v>1902</c:v>
                </c:pt>
                <c:pt idx="14">
                  <c:v>1903</c:v>
                </c:pt>
                <c:pt idx="15">
                  <c:v>1904</c:v>
                </c:pt>
                <c:pt idx="16">
                  <c:v>1905</c:v>
                </c:pt>
                <c:pt idx="17">
                  <c:v>1906</c:v>
                </c:pt>
                <c:pt idx="18">
                  <c:v>1907</c:v>
                </c:pt>
                <c:pt idx="19">
                  <c:v>1908</c:v>
                </c:pt>
                <c:pt idx="20">
                  <c:v>1909</c:v>
                </c:pt>
                <c:pt idx="21">
                  <c:v>1910</c:v>
                </c:pt>
                <c:pt idx="22">
                  <c:v>1911</c:v>
                </c:pt>
                <c:pt idx="23">
                  <c:v>1912</c:v>
                </c:pt>
                <c:pt idx="24">
                  <c:v>1913</c:v>
                </c:pt>
                <c:pt idx="25">
                  <c:v>1914</c:v>
                </c:pt>
                <c:pt idx="26">
                  <c:v>1915</c:v>
                </c:pt>
                <c:pt idx="27">
                  <c:v>1916</c:v>
                </c:pt>
                <c:pt idx="28">
                  <c:v>1917</c:v>
                </c:pt>
                <c:pt idx="29">
                  <c:v>1918</c:v>
                </c:pt>
                <c:pt idx="30">
                  <c:v>1919</c:v>
                </c:pt>
                <c:pt idx="31">
                  <c:v>1920</c:v>
                </c:pt>
                <c:pt idx="32">
                  <c:v>1921</c:v>
                </c:pt>
                <c:pt idx="33">
                  <c:v>1922</c:v>
                </c:pt>
                <c:pt idx="34">
                  <c:v>1923</c:v>
                </c:pt>
                <c:pt idx="35">
                  <c:v>1924</c:v>
                </c:pt>
                <c:pt idx="36">
                  <c:v>1925</c:v>
                </c:pt>
                <c:pt idx="37">
                  <c:v>1926</c:v>
                </c:pt>
                <c:pt idx="38">
                  <c:v>1927</c:v>
                </c:pt>
                <c:pt idx="39">
                  <c:v>1928</c:v>
                </c:pt>
                <c:pt idx="40">
                  <c:v>1929</c:v>
                </c:pt>
                <c:pt idx="41">
                  <c:v>1930</c:v>
                </c:pt>
                <c:pt idx="42">
                  <c:v>1931</c:v>
                </c:pt>
                <c:pt idx="43">
                  <c:v>1932</c:v>
                </c:pt>
                <c:pt idx="44">
                  <c:v>1933</c:v>
                </c:pt>
                <c:pt idx="45">
                  <c:v>1934</c:v>
                </c:pt>
                <c:pt idx="46">
                  <c:v>1935</c:v>
                </c:pt>
                <c:pt idx="47">
                  <c:v>1936</c:v>
                </c:pt>
                <c:pt idx="48">
                  <c:v>1937</c:v>
                </c:pt>
                <c:pt idx="49">
                  <c:v>1938</c:v>
                </c:pt>
                <c:pt idx="50">
                  <c:v>1939</c:v>
                </c:pt>
              </c:strCache>
            </c:strRef>
          </c:cat>
          <c:val>
            <c:numRef>
              <c:f>Séries!$D$2:$D$52</c:f>
              <c:numCache>
                <c:formatCode>General</c:formatCode>
                <c:ptCount val="51"/>
                <c:pt idx="0">
                  <c:v>9078.0141843971633</c:v>
                </c:pt>
                <c:pt idx="1">
                  <c:v>10814.404432132964</c:v>
                </c:pt>
                <c:pt idx="2">
                  <c:v>16368.972746331237</c:v>
                </c:pt>
                <c:pt idx="3">
                  <c:v>20280.519480519481</c:v>
                </c:pt>
                <c:pt idx="4">
                  <c:v>21045.822102425875</c:v>
                </c:pt>
                <c:pt idx="5">
                  <c:v>24173.3746130031</c:v>
                </c:pt>
                <c:pt idx="6">
                  <c:v>24553.459119496856</c:v>
                </c:pt>
                <c:pt idx="7">
                  <c:v>26924.137931034482</c:v>
                </c:pt>
                <c:pt idx="8">
                  <c:v>31611.336032388663</c:v>
                </c:pt>
                <c:pt idx="9">
                  <c:v>33947.82608695652</c:v>
                </c:pt>
                <c:pt idx="10">
                  <c:v>32806.722689075628</c:v>
                </c:pt>
                <c:pt idx="11">
                  <c:v>25684.210526315786</c:v>
                </c:pt>
                <c:pt idx="12">
                  <c:v>21450.54945054945</c:v>
                </c:pt>
                <c:pt idx="13">
                  <c:v>20386.422976501308</c:v>
                </c:pt>
                <c:pt idx="14">
                  <c:v>20333.333333333332</c:v>
                </c:pt>
                <c:pt idx="15">
                  <c:v>19969.3094629156</c:v>
                </c:pt>
                <c:pt idx="16">
                  <c:v>15562.64236902053</c:v>
                </c:pt>
                <c:pt idx="17">
                  <c:v>15073.359073359074</c:v>
                </c:pt>
                <c:pt idx="18">
                  <c:v>16032.854209445584</c:v>
                </c:pt>
                <c:pt idx="19">
                  <c:v>16098.969072164946</c:v>
                </c:pt>
                <c:pt idx="20">
                  <c:v>16098.969072164946</c:v>
                </c:pt>
                <c:pt idx="21">
                  <c:v>15029.836381135709</c:v>
                </c:pt>
                <c:pt idx="22">
                  <c:v>15146.459747817653</c:v>
                </c:pt>
                <c:pt idx="23">
                  <c:v>15102.514506769827</c:v>
                </c:pt>
                <c:pt idx="24">
                  <c:v>15146.459747817653</c:v>
                </c:pt>
                <c:pt idx="25">
                  <c:v>16489.968321013726</c:v>
                </c:pt>
                <c:pt idx="26">
                  <c:v>19422.885572139301</c:v>
                </c:pt>
                <c:pt idx="27">
                  <c:v>20227.979274611396</c:v>
                </c:pt>
                <c:pt idx="28">
                  <c:v>19020.706455542022</c:v>
                </c:pt>
                <c:pt idx="29">
                  <c:v>18769.23076923077</c:v>
                </c:pt>
                <c:pt idx="30">
                  <c:v>17160.439560439561</c:v>
                </c:pt>
                <c:pt idx="31">
                  <c:v>16737.406216505897</c:v>
                </c:pt>
                <c:pt idx="32">
                  <c:v>29188.785046728972</c:v>
                </c:pt>
                <c:pt idx="33">
                  <c:v>33727.861771058313</c:v>
                </c:pt>
                <c:pt idx="34">
                  <c:v>45002.881844380405</c:v>
                </c:pt>
                <c:pt idx="35">
                  <c:v>40666.666666666664</c:v>
                </c:pt>
                <c:pt idx="36">
                  <c:v>39634.517766497462</c:v>
                </c:pt>
                <c:pt idx="37">
                  <c:v>33874.186550976141</c:v>
                </c:pt>
                <c:pt idx="38">
                  <c:v>41312.16931216931</c:v>
                </c:pt>
                <c:pt idx="39">
                  <c:v>40986.876640419949</c:v>
                </c:pt>
                <c:pt idx="40">
                  <c:v>41257.595772787317</c:v>
                </c:pt>
                <c:pt idx="41">
                  <c:v>50212.218649517679</c:v>
                </c:pt>
                <c:pt idx="42">
                  <c:v>63479.674796747975</c:v>
                </c:pt>
                <c:pt idx="43">
                  <c:v>48876.369327073553</c:v>
                </c:pt>
                <c:pt idx="44">
                  <c:v>53479.452054794521</c:v>
                </c:pt>
                <c:pt idx="45">
                  <c:v>60762.64591439689</c:v>
                </c:pt>
                <c:pt idx="46">
                  <c:v>58928.301886792455</c:v>
                </c:pt>
                <c:pt idx="47">
                  <c:v>59376.425855513313</c:v>
                </c:pt>
                <c:pt idx="48">
                  <c:v>57837.037037037036</c:v>
                </c:pt>
                <c:pt idx="49">
                  <c:v>58486.891385767791</c:v>
                </c:pt>
                <c:pt idx="50">
                  <c:v>72296.296296296292</c:v>
                </c:pt>
              </c:numCache>
            </c:numRef>
          </c:val>
          <c:smooth val="0"/>
          <c:extLst>
            <c:ext xmlns:c16="http://schemas.microsoft.com/office/drawing/2014/chart" uri="{C3380CC4-5D6E-409C-BE32-E72D297353CC}">
              <c16:uniqueId val="{00000012-F280-4E6F-A468-C507D126FC38}"/>
            </c:ext>
          </c:extLst>
        </c:ser>
        <c:dLbls>
          <c:showLegendKey val="0"/>
          <c:showVal val="0"/>
          <c:showCatName val="0"/>
          <c:showSerName val="0"/>
          <c:showPercent val="0"/>
          <c:showBubbleSize val="0"/>
        </c:dLbls>
        <c:smooth val="0"/>
        <c:axId val="84713472"/>
        <c:axId val="41268288"/>
      </c:lineChart>
      <c:catAx>
        <c:axId val="84713472"/>
        <c:scaling>
          <c:orientation val="minMax"/>
        </c:scaling>
        <c:delete val="0"/>
        <c:axPos val="b"/>
        <c:majorGridlines/>
        <c:numFmt formatCode="General" sourceLinked="0"/>
        <c:majorTickMark val="out"/>
        <c:minorTickMark val="none"/>
        <c:tickLblPos val="nextTo"/>
        <c:txPr>
          <a:bodyPr/>
          <a:lstStyle/>
          <a:p>
            <a:pPr>
              <a:defRPr sz="800"/>
            </a:pPr>
            <a:endParaRPr lang="pt-BR"/>
          </a:p>
        </c:txPr>
        <c:crossAx val="41268288"/>
        <c:crosses val="autoZero"/>
        <c:auto val="1"/>
        <c:lblAlgn val="ctr"/>
        <c:lblOffset val="100"/>
        <c:noMultiLvlLbl val="0"/>
      </c:catAx>
      <c:valAx>
        <c:axId val="41268288"/>
        <c:scaling>
          <c:orientation val="minMax"/>
        </c:scaling>
        <c:delete val="0"/>
        <c:axPos val="l"/>
        <c:majorGridlines/>
        <c:numFmt formatCode="General" sourceLinked="1"/>
        <c:majorTickMark val="out"/>
        <c:minorTickMark val="none"/>
        <c:tickLblPos val="nextTo"/>
        <c:crossAx val="84713472"/>
        <c:crosses val="autoZero"/>
        <c:crossBetween val="between"/>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lineChart>
        <c:grouping val="standard"/>
        <c:varyColors val="0"/>
        <c:ser>
          <c:idx val="0"/>
          <c:order val="0"/>
          <c:tx>
            <c:strRef>
              <c:f>Plan1!$B$1</c:f>
              <c:strCache>
                <c:ptCount val="1"/>
                <c:pt idx="0">
                  <c:v>Série 1</c:v>
                </c:pt>
              </c:strCache>
            </c:strRef>
          </c:tx>
          <c:spPr>
            <a:ln w="22225" cap="rnd" cmpd="sng" algn="ctr">
              <a:solidFill>
                <a:schemeClr val="accent1"/>
              </a:solidFill>
              <a:round/>
            </a:ln>
            <a:effectLst/>
          </c:spPr>
          <c:marker>
            <c:symbol val="none"/>
          </c:marker>
          <c:cat>
            <c:numRef>
              <c:f>Plan1!$A$2:$A$17</c:f>
              <c:numCache>
                <c:formatCode>General</c:formatCode>
                <c:ptCount val="16"/>
                <c:pt idx="0">
                  <c:v>1930</c:v>
                </c:pt>
                <c:pt idx="1">
                  <c:v>1931</c:v>
                </c:pt>
                <c:pt idx="2">
                  <c:v>1932</c:v>
                </c:pt>
                <c:pt idx="3">
                  <c:v>1933</c:v>
                </c:pt>
                <c:pt idx="4">
                  <c:v>1934</c:v>
                </c:pt>
                <c:pt idx="5">
                  <c:v>1935</c:v>
                </c:pt>
                <c:pt idx="6">
                  <c:v>1936</c:v>
                </c:pt>
                <c:pt idx="7">
                  <c:v>1937</c:v>
                </c:pt>
                <c:pt idx="8">
                  <c:v>1938</c:v>
                </c:pt>
                <c:pt idx="9">
                  <c:v>1939</c:v>
                </c:pt>
                <c:pt idx="10">
                  <c:v>1940</c:v>
                </c:pt>
                <c:pt idx="11">
                  <c:v>1941</c:v>
                </c:pt>
                <c:pt idx="12">
                  <c:v>1942</c:v>
                </c:pt>
                <c:pt idx="13">
                  <c:v>1943</c:v>
                </c:pt>
                <c:pt idx="14">
                  <c:v>1944</c:v>
                </c:pt>
                <c:pt idx="15">
                  <c:v>1945</c:v>
                </c:pt>
              </c:numCache>
            </c:numRef>
          </c:cat>
          <c:val>
            <c:numRef>
              <c:f>Plan1!$B$2:$B$17</c:f>
              <c:numCache>
                <c:formatCode>General</c:formatCode>
                <c:ptCount val="16"/>
                <c:pt idx="0">
                  <c:v>82.756500000000003</c:v>
                </c:pt>
                <c:pt idx="1">
                  <c:v>80.062100000000001</c:v>
                </c:pt>
                <c:pt idx="2">
                  <c:v>83.526300000000006</c:v>
                </c:pt>
                <c:pt idx="3">
                  <c:v>90.968000000000004</c:v>
                </c:pt>
                <c:pt idx="4">
                  <c:v>99.3078</c:v>
                </c:pt>
                <c:pt idx="5">
                  <c:v>102.25879999999999</c:v>
                </c:pt>
                <c:pt idx="6">
                  <c:v>114.57599999999999</c:v>
                </c:pt>
                <c:pt idx="7">
                  <c:v>119.8365</c:v>
                </c:pt>
                <c:pt idx="8">
                  <c:v>125.2253</c:v>
                </c:pt>
                <c:pt idx="9">
                  <c:v>128.30459999999999</c:v>
                </c:pt>
                <c:pt idx="10">
                  <c:v>127.02160000000001</c:v>
                </c:pt>
                <c:pt idx="11">
                  <c:v>133.30850000000001</c:v>
                </c:pt>
                <c:pt idx="12">
                  <c:v>129.7159</c:v>
                </c:pt>
                <c:pt idx="13">
                  <c:v>140.7501</c:v>
                </c:pt>
                <c:pt idx="14">
                  <c:v>151.39940000000001</c:v>
                </c:pt>
                <c:pt idx="15">
                  <c:v>156.27500000000001</c:v>
                </c:pt>
              </c:numCache>
            </c:numRef>
          </c:val>
          <c:smooth val="0"/>
          <c:extLst>
            <c:ext xmlns:c16="http://schemas.microsoft.com/office/drawing/2014/chart" uri="{C3380CC4-5D6E-409C-BE32-E72D297353CC}">
              <c16:uniqueId val="{00000000-D284-4DE4-8DCB-8FB90EF9EC08}"/>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57253120"/>
        <c:axId val="129558208"/>
      </c:lineChart>
      <c:catAx>
        <c:axId val="157253120"/>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pt-BR"/>
          </a:p>
        </c:txPr>
        <c:crossAx val="129558208"/>
        <c:crosses val="autoZero"/>
        <c:auto val="1"/>
        <c:lblAlgn val="ctr"/>
        <c:lblOffset val="100"/>
        <c:noMultiLvlLbl val="0"/>
      </c:catAx>
      <c:valAx>
        <c:axId val="1295582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pt-BR"/>
          </a:p>
        </c:txPr>
        <c:crossAx val="157253120"/>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showDLblsOverMax val="0"/>
  </c:chart>
  <c:spPr>
    <a:solidFill>
      <a:schemeClr val="lt1"/>
    </a:solid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9">
  <a:schemeClr val="accent6"/>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3">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pt-BR"/>
          </a:p>
        </p:txBody>
      </p:sp>
      <p:sp>
        <p:nvSpPr>
          <p:cNvPr id="3" name="Espaço Reservado para Data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BCFEFF7-3D73-46A0-87D3-D8259C54CB06}" type="datetimeFigureOut">
              <a:rPr lang="pt-BR" smtClean="0"/>
              <a:pPr/>
              <a:t>07/12/2021</a:t>
            </a:fld>
            <a:endParaRPr lang="pt-BR"/>
          </a:p>
        </p:txBody>
      </p:sp>
      <p:sp>
        <p:nvSpPr>
          <p:cNvPr id="4" name="Espaço Reservado para Rodapé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7AAC6A0-912F-4AA9-9D0E-F2C46BF3C253}" type="slidenum">
              <a:rPr lang="pt-BR" smtClean="0"/>
              <a:pPr/>
              <a:t>‹nº›</a:t>
            </a:fld>
            <a:endParaRPr lang="pt-BR"/>
          </a:p>
        </p:txBody>
      </p:sp>
    </p:spTree>
    <p:extLst>
      <p:ext uri="{BB962C8B-B14F-4D97-AF65-F5344CB8AC3E}">
        <p14:creationId xmlns:p14="http://schemas.microsoft.com/office/powerpoint/2010/main" val="35159830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1"/>
            <a:ext cx="3038475" cy="46513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970339" y="1"/>
            <a:ext cx="3038475" cy="465138"/>
          </a:xfrm>
          <a:prstGeom prst="rect">
            <a:avLst/>
          </a:prstGeom>
        </p:spPr>
        <p:txBody>
          <a:bodyPr vert="horz" lIns="91440" tIns="45720" rIns="91440" bIns="45720" rtlCol="0"/>
          <a:lstStyle>
            <a:lvl1pPr algn="r">
              <a:defRPr sz="1200"/>
            </a:lvl1pPr>
          </a:lstStyle>
          <a:p>
            <a:fld id="{C048DF87-94AD-4585-9112-FB5739434767}" type="datetimeFigureOut">
              <a:rPr lang="pt-BR" smtClean="0"/>
              <a:pPr/>
              <a:t>07/12/2021</a:t>
            </a:fld>
            <a:endParaRPr lang="pt-BR"/>
          </a:p>
        </p:txBody>
      </p:sp>
      <p:sp>
        <p:nvSpPr>
          <p:cNvPr id="4" name="Espaço Reservado para Imagem de Slide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701676" y="4416426"/>
            <a:ext cx="5607050" cy="4183063"/>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1" y="8829675"/>
            <a:ext cx="3038475" cy="465138"/>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970339" y="8829675"/>
            <a:ext cx="3038475" cy="465138"/>
          </a:xfrm>
          <a:prstGeom prst="rect">
            <a:avLst/>
          </a:prstGeom>
        </p:spPr>
        <p:txBody>
          <a:bodyPr vert="horz" lIns="91440" tIns="45720" rIns="91440" bIns="45720" rtlCol="0" anchor="b"/>
          <a:lstStyle>
            <a:lvl1pPr algn="r">
              <a:defRPr sz="1200"/>
            </a:lvl1pPr>
          </a:lstStyle>
          <a:p>
            <a:fld id="{AFA1A587-0A0E-4D80-947E-55F253A39C1A}" type="slidenum">
              <a:rPr lang="pt-BR" smtClean="0"/>
              <a:pPr/>
              <a:t>‹nº›</a:t>
            </a:fld>
            <a:endParaRPr lang="pt-BR"/>
          </a:p>
        </p:txBody>
      </p:sp>
    </p:spTree>
    <p:extLst>
      <p:ext uri="{BB962C8B-B14F-4D97-AF65-F5344CB8AC3E}">
        <p14:creationId xmlns:p14="http://schemas.microsoft.com/office/powerpoint/2010/main" val="1344436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06400" y="696913"/>
            <a:ext cx="6197600" cy="3486150"/>
          </a:xfrm>
        </p:spPr>
      </p:sp>
      <p:sp>
        <p:nvSpPr>
          <p:cNvPr id="3" name="Espaço Reservado para Anotações 2"/>
          <p:cNvSpPr>
            <a:spLocks noGrp="1"/>
          </p:cNvSpPr>
          <p:nvPr>
            <p:ph type="body" idx="1"/>
          </p:nvPr>
        </p:nvSpPr>
        <p:spPr/>
        <p:txBody>
          <a:bodyPr>
            <a:normAutofit/>
          </a:bodyPr>
          <a:lstStyle/>
          <a:p>
            <a:endParaRPr lang="pt-BR"/>
          </a:p>
        </p:txBody>
      </p:sp>
      <p:sp>
        <p:nvSpPr>
          <p:cNvPr id="4" name="Espaço Reservado para Número de Slide 3"/>
          <p:cNvSpPr>
            <a:spLocks noGrp="1"/>
          </p:cNvSpPr>
          <p:nvPr>
            <p:ph type="sldNum" sz="quarter" idx="10"/>
          </p:nvPr>
        </p:nvSpPr>
        <p:spPr/>
        <p:txBody>
          <a:bodyPr/>
          <a:lstStyle/>
          <a:p>
            <a:fld id="{C4D3ADE8-CEA4-4AD3-82ED-D6C7E6C7D9D4}" type="slidenum">
              <a:rPr lang="pt-BR" smtClean="0"/>
              <a:pPr/>
              <a:t>9</a:t>
            </a:fld>
            <a:endParaRPr lang="pt-BR"/>
          </a:p>
        </p:txBody>
      </p:sp>
    </p:spTree>
    <p:extLst>
      <p:ext uri="{BB962C8B-B14F-4D97-AF65-F5344CB8AC3E}">
        <p14:creationId xmlns:p14="http://schemas.microsoft.com/office/powerpoint/2010/main" val="1272245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406400" y="696913"/>
            <a:ext cx="6197600" cy="348615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DFF8A8E-05DF-4449-8D70-E93562A8B356}" type="slidenum">
              <a:rPr lang="en-US" smtClean="0"/>
              <a:pPr/>
              <a:t>10</a:t>
            </a:fld>
            <a:endParaRPr lang="en-US"/>
          </a:p>
        </p:txBody>
      </p:sp>
    </p:spTree>
    <p:extLst>
      <p:ext uri="{BB962C8B-B14F-4D97-AF65-F5344CB8AC3E}">
        <p14:creationId xmlns:p14="http://schemas.microsoft.com/office/powerpoint/2010/main" val="386419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F8A8E-05DF-4449-8D70-E93562A8B356}" type="slidenum">
              <a:rPr lang="en-US" smtClean="0"/>
              <a:pPr/>
              <a:t>14</a:t>
            </a:fld>
            <a:endParaRPr lang="en-US"/>
          </a:p>
        </p:txBody>
      </p:sp>
    </p:spTree>
    <p:extLst>
      <p:ext uri="{BB962C8B-B14F-4D97-AF65-F5344CB8AC3E}">
        <p14:creationId xmlns:p14="http://schemas.microsoft.com/office/powerpoint/2010/main" val="3914685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FF8A8E-05DF-4449-8D70-E93562A8B356}" type="slidenum">
              <a:rPr lang="en-US" smtClean="0"/>
              <a:pPr/>
              <a:t>15</a:t>
            </a:fld>
            <a:endParaRPr lang="en-US"/>
          </a:p>
        </p:txBody>
      </p:sp>
    </p:spTree>
    <p:extLst>
      <p:ext uri="{BB962C8B-B14F-4D97-AF65-F5344CB8AC3E}">
        <p14:creationId xmlns:p14="http://schemas.microsoft.com/office/powerpoint/2010/main" val="592909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AFA1A587-0A0E-4D80-947E-55F253A39C1A}" type="slidenum">
              <a:rPr lang="pt-BR" smtClean="0"/>
              <a:pPr/>
              <a:t>17</a:t>
            </a:fld>
            <a:endParaRPr lang="pt-BR"/>
          </a:p>
        </p:txBody>
      </p:sp>
    </p:spTree>
    <p:extLst>
      <p:ext uri="{BB962C8B-B14F-4D97-AF65-F5344CB8AC3E}">
        <p14:creationId xmlns:p14="http://schemas.microsoft.com/office/powerpoint/2010/main" val="1173078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Espaço Reservado para Imagem de Slide 1"/>
          <p:cNvSpPr>
            <a:spLocks noGrp="1" noRot="1" noChangeAspect="1" noTextEdit="1"/>
          </p:cNvSpPr>
          <p:nvPr>
            <p:ph type="sldImg"/>
          </p:nvPr>
        </p:nvSpPr>
        <p:spPr bwMode="auto">
          <a:xfrm>
            <a:off x="406400" y="696913"/>
            <a:ext cx="61976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BR"/>
          </a:p>
        </p:txBody>
      </p:sp>
      <p:sp>
        <p:nvSpPr>
          <p:cNvPr id="7885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09" indent="-285734">
              <a:defRPr>
                <a:solidFill>
                  <a:schemeClr val="tx1"/>
                </a:solidFill>
                <a:latin typeface="Calibri" pitchFamily="34" charset="0"/>
              </a:defRPr>
            </a:lvl2pPr>
            <a:lvl3pPr marL="1142937" indent="-228587">
              <a:defRPr>
                <a:solidFill>
                  <a:schemeClr val="tx1"/>
                </a:solidFill>
                <a:latin typeface="Calibri" pitchFamily="34" charset="0"/>
              </a:defRPr>
            </a:lvl3pPr>
            <a:lvl4pPr marL="1600112" indent="-228587">
              <a:defRPr>
                <a:solidFill>
                  <a:schemeClr val="tx1"/>
                </a:solidFill>
                <a:latin typeface="Calibri" pitchFamily="34" charset="0"/>
              </a:defRPr>
            </a:lvl4pPr>
            <a:lvl5pPr marL="2057287" indent="-228587">
              <a:defRPr>
                <a:solidFill>
                  <a:schemeClr val="tx1"/>
                </a:solidFill>
                <a:latin typeface="Calibri" pitchFamily="34" charset="0"/>
              </a:defRPr>
            </a:lvl5pPr>
            <a:lvl6pPr marL="2514461" indent="-228587" fontAlgn="base">
              <a:spcBef>
                <a:spcPct val="0"/>
              </a:spcBef>
              <a:spcAft>
                <a:spcPct val="0"/>
              </a:spcAft>
              <a:defRPr>
                <a:solidFill>
                  <a:schemeClr val="tx1"/>
                </a:solidFill>
                <a:latin typeface="Calibri" pitchFamily="34" charset="0"/>
              </a:defRPr>
            </a:lvl6pPr>
            <a:lvl7pPr marL="2971635" indent="-228587" fontAlgn="base">
              <a:spcBef>
                <a:spcPct val="0"/>
              </a:spcBef>
              <a:spcAft>
                <a:spcPct val="0"/>
              </a:spcAft>
              <a:defRPr>
                <a:solidFill>
                  <a:schemeClr val="tx1"/>
                </a:solidFill>
                <a:latin typeface="Calibri" pitchFamily="34" charset="0"/>
              </a:defRPr>
            </a:lvl7pPr>
            <a:lvl8pPr marL="3428810" indent="-228587" fontAlgn="base">
              <a:spcBef>
                <a:spcPct val="0"/>
              </a:spcBef>
              <a:spcAft>
                <a:spcPct val="0"/>
              </a:spcAft>
              <a:defRPr>
                <a:solidFill>
                  <a:schemeClr val="tx1"/>
                </a:solidFill>
                <a:latin typeface="Calibri" pitchFamily="34" charset="0"/>
              </a:defRPr>
            </a:lvl8pPr>
            <a:lvl9pPr marL="3885985" indent="-228587"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9A27295-85B7-44EE-9B4E-92DACB508415}" type="slidenum">
              <a:rPr lang="pt-BR"/>
              <a:pPr fontAlgn="base">
                <a:spcBef>
                  <a:spcPct val="0"/>
                </a:spcBef>
                <a:spcAft>
                  <a:spcPct val="0"/>
                </a:spcAft>
              </a:pPr>
              <a:t>34</a:t>
            </a:fld>
            <a:endParaRPr lang="pt-BR"/>
          </a:p>
        </p:txBody>
      </p:sp>
    </p:spTree>
    <p:extLst>
      <p:ext uri="{BB962C8B-B14F-4D97-AF65-F5344CB8AC3E}">
        <p14:creationId xmlns:p14="http://schemas.microsoft.com/office/powerpoint/2010/main" val="400966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t-BR"/>
              <a:t>Clique para editar o título Mestre</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B61BEF0D-F0BB-DE4B-95CE-6DB70DBA9567}" type="datetimeFigureOut">
              <a:rPr lang="en-US" smtClean="0"/>
              <a:pPr/>
              <a:t>12/7/21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55785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t-BR"/>
              <a:t>Clique para editar o título Mestre</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6" name="Footer Placeholder 5"/>
          <p:cNvSpPr>
            <a:spLocks noGrp="1"/>
          </p:cNvSpPr>
          <p:nvPr>
            <p:ph type="ftr" sz="quarter" idx="11"/>
          </p:nvPr>
        </p:nvSpPr>
        <p:spPr>
          <a:xfrm>
            <a:off x="804672" y="6227064"/>
            <a:ext cx="5942203" cy="320040"/>
          </a:xfrm>
        </p:spPr>
        <p:txBody>
          <a:bodyPr/>
          <a:lstStyle/>
          <a:p>
            <a:endParaRPr lang="en-US" dirty="0"/>
          </a:p>
        </p:txBody>
      </p:sp>
      <p:sp>
        <p:nvSpPr>
          <p:cNvPr id="7" name="Slide Number Placeholder 6"/>
          <p:cNvSpPr>
            <a:spLocks noGrp="1"/>
          </p:cNvSpPr>
          <p:nvPr>
            <p:ph type="sldNum" sz="quarter" idx="12"/>
          </p:nvPr>
        </p:nvSpPr>
        <p:spPr>
          <a:xfrm>
            <a:off x="5828377"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28920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18533165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t-BR"/>
              <a:t>Clique para editar o título Mestre</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23244935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itação com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670" y="476672"/>
            <a:ext cx="8256917" cy="5544616"/>
          </a:xfrm>
        </p:spPr>
        <p:txBody>
          <a:bodyPr anchor="ctr">
            <a:normAutofit/>
          </a:bodyPr>
          <a:lstStyle>
            <a:lvl1pPr marL="0" indent="0" algn="ctr">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Clique para editar o texto mestre</a:t>
            </a:r>
          </a:p>
        </p:txBody>
      </p:sp>
      <p:sp>
        <p:nvSpPr>
          <p:cNvPr id="8" name="Espaço Reservado para Texto 7"/>
          <p:cNvSpPr>
            <a:spLocks noGrp="1"/>
          </p:cNvSpPr>
          <p:nvPr>
            <p:ph type="body" sz="quarter" idx="14"/>
          </p:nvPr>
        </p:nvSpPr>
        <p:spPr>
          <a:xfrm>
            <a:off x="3119670" y="6093296"/>
            <a:ext cx="8256917" cy="648072"/>
          </a:xfrm>
        </p:spPr>
        <p:txBody>
          <a:bodyPr>
            <a:normAutofit/>
          </a:bodyPr>
          <a:lstStyle>
            <a:lvl1pPr marL="0" indent="0" algn="ctr">
              <a:buFont typeface="Arial" panose="020B0604020202020204" pitchFamily="34" charset="0"/>
              <a:buNone/>
              <a:defRPr sz="1200">
                <a:solidFill>
                  <a:schemeClr val="tx1">
                    <a:lumMod val="75000"/>
                    <a:lumOff val="25000"/>
                  </a:schemeClr>
                </a:solidFill>
                <a:latin typeface="+mj-lt"/>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Clique para editar o texto mestre</a:t>
            </a:r>
          </a:p>
        </p:txBody>
      </p:sp>
      <p:sp>
        <p:nvSpPr>
          <p:cNvPr id="4" name="Freeform 11"/>
          <p:cNvSpPr/>
          <p:nvPr userDrawn="1"/>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4034259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itação com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670" y="1340768"/>
            <a:ext cx="8256917" cy="4536504"/>
          </a:xfrm>
        </p:spPr>
        <p:txBody>
          <a:bodyPr anchor="ctr">
            <a:normAutofit/>
          </a:bodyPr>
          <a:lstStyle>
            <a:lvl1pPr marL="0" indent="0" algn="ctr">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Clique para editar o texto mestre</a:t>
            </a:r>
          </a:p>
        </p:txBody>
      </p:sp>
      <p:sp>
        <p:nvSpPr>
          <p:cNvPr id="8" name="Espaço Reservado para Texto 7"/>
          <p:cNvSpPr>
            <a:spLocks noGrp="1"/>
          </p:cNvSpPr>
          <p:nvPr>
            <p:ph type="body" sz="quarter" idx="14"/>
          </p:nvPr>
        </p:nvSpPr>
        <p:spPr>
          <a:xfrm>
            <a:off x="3119670" y="6030000"/>
            <a:ext cx="8256917" cy="711368"/>
          </a:xfrm>
        </p:spPr>
        <p:txBody>
          <a:bodyPr>
            <a:normAutofit/>
          </a:bodyPr>
          <a:lstStyle>
            <a:lvl1pPr marL="0" indent="0" algn="ctr">
              <a:buFont typeface="Arial" panose="020B0604020202020204" pitchFamily="34" charset="0"/>
              <a:buNone/>
              <a:defRPr sz="1200">
                <a:solidFill>
                  <a:schemeClr val="tx1">
                    <a:lumMod val="75000"/>
                    <a:lumOff val="25000"/>
                  </a:schemeClr>
                </a:solidFill>
                <a:latin typeface="+mj-lt"/>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Clique para editar o texto mestre</a:t>
            </a:r>
          </a:p>
        </p:txBody>
      </p:sp>
      <p:sp>
        <p:nvSpPr>
          <p:cNvPr id="4" name="Freeform 11"/>
          <p:cNvSpPr/>
          <p:nvPr userDrawn="1"/>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Title 1"/>
          <p:cNvSpPr>
            <a:spLocks noGrp="1"/>
          </p:cNvSpPr>
          <p:nvPr>
            <p:ph type="title"/>
          </p:nvPr>
        </p:nvSpPr>
        <p:spPr>
          <a:xfrm>
            <a:off x="3119670" y="620688"/>
            <a:ext cx="8256917" cy="648072"/>
          </a:xfrm>
        </p:spPr>
        <p:txBody>
          <a:bodyPr>
            <a:normAutofit/>
          </a:bodyPr>
          <a:lstStyle>
            <a:lvl1pPr algn="ctr">
              <a:defRPr sz="3200" i="1"/>
            </a:lvl1pPr>
          </a:lstStyle>
          <a:p>
            <a:r>
              <a:rPr lang="pt-BR" dirty="0"/>
              <a:t>Clique para editar o título mestre</a:t>
            </a:r>
            <a:endParaRPr lang="en-US" dirty="0"/>
          </a:p>
        </p:txBody>
      </p:sp>
      <p:sp>
        <p:nvSpPr>
          <p:cNvPr id="6" name="TextBox 13"/>
          <p:cNvSpPr txBox="1"/>
          <p:nvPr userDrawn="1"/>
        </p:nvSpPr>
        <p:spPr>
          <a:xfrm>
            <a:off x="2571578" y="98072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7" name="TextBox 14"/>
          <p:cNvSpPr txBox="1"/>
          <p:nvPr userDrawn="1"/>
        </p:nvSpPr>
        <p:spPr>
          <a:xfrm>
            <a:off x="11246882" y="1116032"/>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87116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Citação com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119670" y="548680"/>
            <a:ext cx="8256917" cy="5328592"/>
          </a:xfrm>
        </p:spPr>
        <p:txBody>
          <a:bodyPr anchor="ctr">
            <a:normAutofit/>
          </a:bodyPr>
          <a:lstStyle>
            <a:lvl1pPr marL="0" indent="0" algn="ctr">
              <a:buFont typeface="Arial" panose="020B0604020202020204" pitchFamily="34" charset="0"/>
              <a:buNone/>
              <a:defRPr sz="2400" i="1">
                <a:solidFill>
                  <a:schemeClr val="tx1"/>
                </a:solidFill>
                <a:latin typeface="+mj-lt"/>
              </a:defRPr>
            </a:lvl1pPr>
            <a:lvl2pPr marL="457200" indent="0">
              <a:buFont typeface="Arial" panose="020B0604020202020204" pitchFamily="34" charset="0"/>
              <a:buNone/>
              <a:defRPr sz="2000">
                <a:solidFill>
                  <a:schemeClr val="tx1"/>
                </a:solidFill>
              </a:defRPr>
            </a:lvl2pPr>
            <a:lvl3pPr marL="914400" indent="0">
              <a:buFont typeface="Arial" panose="020B0604020202020204" pitchFamily="34" charset="0"/>
              <a:buNone/>
              <a:defRPr sz="2000">
                <a:solidFill>
                  <a:schemeClr val="tx1"/>
                </a:solidFill>
              </a:defRPr>
            </a:lvl3pPr>
            <a:lvl4pPr marL="1255712" indent="0">
              <a:buFont typeface="Arial" panose="020B0604020202020204" pitchFamily="34" charset="0"/>
              <a:buNone/>
              <a:defRPr sz="2000">
                <a:solidFill>
                  <a:schemeClr val="tx1"/>
                </a:solidFill>
              </a:defRPr>
            </a:lvl4pPr>
            <a:lvl5pPr marL="1597025" indent="0">
              <a:buFont typeface="Arial" panose="020B0604020202020204" pitchFamily="34" charset="0"/>
              <a:buNone/>
              <a:defRPr sz="2000">
                <a:solidFill>
                  <a:schemeClr val="tx1"/>
                </a:solidFill>
              </a:defRPr>
            </a:lvl5pPr>
          </a:lstStyle>
          <a:p>
            <a:pPr lvl="0"/>
            <a:r>
              <a:rPr lang="pt-BR" dirty="0"/>
              <a:t>Clique para editar o texto mestre</a:t>
            </a:r>
          </a:p>
        </p:txBody>
      </p:sp>
      <p:sp>
        <p:nvSpPr>
          <p:cNvPr id="8" name="Espaço Reservado para Texto 7"/>
          <p:cNvSpPr>
            <a:spLocks noGrp="1"/>
          </p:cNvSpPr>
          <p:nvPr>
            <p:ph type="body" sz="quarter" idx="14"/>
          </p:nvPr>
        </p:nvSpPr>
        <p:spPr>
          <a:xfrm>
            <a:off x="3119670" y="6030000"/>
            <a:ext cx="8256917" cy="711368"/>
          </a:xfrm>
        </p:spPr>
        <p:txBody>
          <a:bodyPr>
            <a:normAutofit/>
          </a:bodyPr>
          <a:lstStyle>
            <a:lvl1pPr marL="0" indent="0" algn="ctr">
              <a:buFont typeface="Arial" panose="020B0604020202020204" pitchFamily="34" charset="0"/>
              <a:buNone/>
              <a:defRPr sz="1200">
                <a:solidFill>
                  <a:schemeClr val="tx1">
                    <a:lumMod val="75000"/>
                    <a:lumOff val="25000"/>
                  </a:schemeClr>
                </a:solidFill>
                <a:latin typeface="+mj-lt"/>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255712" indent="0">
              <a:buFont typeface="Arial" panose="020B0604020202020204" pitchFamily="34" charset="0"/>
              <a:buNone/>
              <a:defRPr/>
            </a:lvl4pPr>
            <a:lvl5pPr marL="1597025" indent="0">
              <a:buFont typeface="Arial" panose="020B0604020202020204" pitchFamily="34" charset="0"/>
              <a:buNone/>
              <a:defRPr/>
            </a:lvl5pPr>
          </a:lstStyle>
          <a:p>
            <a:pPr lvl="0"/>
            <a:r>
              <a:rPr lang="pt-BR" dirty="0"/>
              <a:t>Clique para editar o texto mestre</a:t>
            </a:r>
          </a:p>
        </p:txBody>
      </p:sp>
      <p:sp>
        <p:nvSpPr>
          <p:cNvPr id="4" name="Freeform 11"/>
          <p:cNvSpPr/>
          <p:nvPr userDrawn="1"/>
        </p:nvSpPr>
        <p:spPr bwMode="auto">
          <a:xfrm flipV="1">
            <a:off x="78" y="711194"/>
            <a:ext cx="1811141"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TextBox 13"/>
          <p:cNvSpPr txBox="1"/>
          <p:nvPr userDrawn="1"/>
        </p:nvSpPr>
        <p:spPr>
          <a:xfrm>
            <a:off x="2571578" y="980728"/>
            <a:ext cx="60975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7" name="TextBox 14"/>
          <p:cNvSpPr txBox="1"/>
          <p:nvPr userDrawn="1"/>
        </p:nvSpPr>
        <p:spPr>
          <a:xfrm>
            <a:off x="11088555" y="5416210"/>
            <a:ext cx="609759" cy="605078"/>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26662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219682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103968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6" name="Footer Placeholder 5"/>
          <p:cNvSpPr>
            <a:spLocks noGrp="1"/>
          </p:cNvSpPr>
          <p:nvPr>
            <p:ph type="ftr" sz="quarter" idx="11"/>
          </p:nvPr>
        </p:nvSpPr>
        <p:spPr>
          <a:xfrm>
            <a:off x="804672" y="6227064"/>
            <a:ext cx="10588752" cy="320040"/>
          </a:xfrm>
        </p:spPr>
        <p:txBody>
          <a:bodyPr/>
          <a:lstStyle/>
          <a:p>
            <a:endParaRPr lang="en-US" dirty="0"/>
          </a:p>
        </p:txBody>
      </p:sp>
      <p:sp>
        <p:nvSpPr>
          <p:cNvPr id="7" name="Slide Number Placeholder 6"/>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882215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5125305" y="1488985"/>
            <a:ext cx="6264350" cy="1696853"/>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118447" y="4351687"/>
            <a:ext cx="6265588" cy="170406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8" name="Footer Placeholder 7"/>
          <p:cNvSpPr>
            <a:spLocks noGrp="1"/>
          </p:cNvSpPr>
          <p:nvPr>
            <p:ph type="ftr" sz="quarter" idx="11"/>
          </p:nvPr>
        </p:nvSpPr>
        <p:spPr>
          <a:xfrm>
            <a:off x="804672" y="6227064"/>
            <a:ext cx="10588752" cy="320040"/>
          </a:xfrm>
        </p:spPr>
        <p:txBody>
          <a:bodyPr/>
          <a:lstStyle/>
          <a:p>
            <a:endParaRPr lang="en-US" dirty="0"/>
          </a:p>
        </p:txBody>
      </p:sp>
      <p:sp>
        <p:nvSpPr>
          <p:cNvPr id="9" name="Slide Number Placeholder 8"/>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65122918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209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B61BEF0D-F0BB-DE4B-95CE-6DB70DBA9567}" type="datetimeFigureOut">
              <a:rPr lang="en-US" smtClean="0"/>
              <a:pPr/>
              <a:t>12/7/21</a:t>
            </a:fld>
            <a:endParaRPr lang="en-US" dirty="0"/>
          </a:p>
        </p:txBody>
      </p:sp>
      <p:sp>
        <p:nvSpPr>
          <p:cNvPr id="3" name="Footer Placeholder 2"/>
          <p:cNvSpPr>
            <a:spLocks noGrp="1"/>
          </p:cNvSpPr>
          <p:nvPr>
            <p:ph type="ftr" sz="quarter" idx="11"/>
          </p:nvPr>
        </p:nvSpPr>
        <p:spPr>
          <a:xfrm>
            <a:off x="804672" y="6227064"/>
            <a:ext cx="10588752" cy="320040"/>
          </a:xfrm>
        </p:spPr>
        <p:txBody>
          <a:bodyPr/>
          <a:lstStyle/>
          <a:p>
            <a:endParaRPr lang="en-US" dirty="0"/>
          </a:p>
        </p:txBody>
      </p:sp>
      <p:sp>
        <p:nvSpPr>
          <p:cNvPr id="4" name="Slide Number Placeholder 3"/>
          <p:cNvSpPr>
            <a:spLocks noGrp="1"/>
          </p:cNvSpPr>
          <p:nvPr>
            <p:ph type="sldNum" sz="quarter" idx="12"/>
          </p:nvPr>
        </p:nvSpPr>
        <p:spPr>
          <a:xfrm>
            <a:off x="10469880" y="320040"/>
            <a:ext cx="914400" cy="320040"/>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72277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ção">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Content Placeholder 2"/>
          <p:cNvSpPr>
            <a:spLocks noGrp="1"/>
          </p:cNvSpPr>
          <p:nvPr>
            <p:ph idx="1"/>
          </p:nvPr>
        </p:nvSpPr>
        <p:spPr>
          <a:xfrm>
            <a:off x="5109983" y="802809"/>
            <a:ext cx="6275035" cy="5249940"/>
          </a:xfrm>
        </p:spPr>
        <p:txBody>
          <a:bodyPr anchor="ctr">
            <a:normAutofit/>
          </a:bodyPr>
          <a:lstStyle>
            <a:lvl1pPr marL="0" indent="0" algn="ctr">
              <a:buNone/>
              <a:defRPr sz="2000" i="0">
                <a:latin typeface="Cavolini" panose="020B0604020202020204" pitchFamily="34" charset="0"/>
                <a:cs typeface="Cavolini"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pt-BR" dirty="0"/>
              <a:t>Clique para editar os estilos de texto Mestres</a:t>
            </a:r>
          </a:p>
        </p:txBody>
      </p:sp>
      <p:sp>
        <p:nvSpPr>
          <p:cNvPr id="4" name="Text Placeholder 3"/>
          <p:cNvSpPr>
            <a:spLocks noGrp="1"/>
          </p:cNvSpPr>
          <p:nvPr>
            <p:ph type="body" sz="half" idx="2"/>
          </p:nvPr>
        </p:nvSpPr>
        <p:spPr>
          <a:xfrm>
            <a:off x="888631" y="2403165"/>
            <a:ext cx="3501197" cy="2398185"/>
          </a:xfrm>
        </p:spPr>
        <p:txBody>
          <a:bodyPr anchor="ctr">
            <a:normAutofit/>
          </a:bodyPr>
          <a:lstStyle>
            <a:lvl1pPr marL="0" indent="0" algn="ctr">
              <a:buNone/>
              <a:defRPr sz="1400" b="0" i="1">
                <a:solidFill>
                  <a:srgbClr val="FFFEFF"/>
                </a:solidFill>
                <a:latin typeface="Candara" panose="020E0502030303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dirty="0"/>
              <a:t>Clique para editar os estilos de texto Mestres</a:t>
            </a:r>
          </a:p>
        </p:txBody>
      </p:sp>
      <p:sp>
        <p:nvSpPr>
          <p:cNvPr id="5" name="Date Placeholder 4"/>
          <p:cNvSpPr>
            <a:spLocks noGrp="1"/>
          </p:cNvSpPr>
          <p:nvPr>
            <p:ph type="dt" sz="half" idx="10"/>
          </p:nvPr>
        </p:nvSpPr>
        <p:spPr/>
        <p:txBody>
          <a:bodyPr/>
          <a:lstStyle/>
          <a:p>
            <a:fld id="{2D2DAB4A-5E6A-4E22-BDF3-C5AB76382C8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EBA1F31-BA6C-46D8-A585-5AE1A64A111A}" type="slidenum">
              <a:rPr lang="pt-BR" smtClean="0"/>
              <a:t>‹nº›</a:t>
            </a:fld>
            <a:endParaRPr lang="pt-BR"/>
          </a:p>
        </p:txBody>
      </p:sp>
    </p:spTree>
    <p:extLst>
      <p:ext uri="{BB962C8B-B14F-4D97-AF65-F5344CB8AC3E}">
        <p14:creationId xmlns:p14="http://schemas.microsoft.com/office/powerpoint/2010/main" val="339696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2_Conteúdo com Legenda">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t-BR"/>
              <a:t>Clique para editar o título Mestre</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2D2DAB4A-5E6A-4E22-BDF3-C5AB76382C89}" type="datetimeFigureOut">
              <a:rPr lang="pt-BR" smtClean="0"/>
              <a:t>07/12/2021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DEBA1F31-BA6C-46D8-A585-5AE1A64A111A}" type="slidenum">
              <a:rPr lang="pt-BR" smtClean="0"/>
              <a:t>‹nº›</a:t>
            </a:fld>
            <a:endParaRPr lang="pt-BR"/>
          </a:p>
        </p:txBody>
      </p:sp>
    </p:spTree>
    <p:extLst>
      <p:ext uri="{BB962C8B-B14F-4D97-AF65-F5344CB8AC3E}">
        <p14:creationId xmlns:p14="http://schemas.microsoft.com/office/powerpoint/2010/main" val="249982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B61BEF0D-F0BB-DE4B-95CE-6DB70DBA9567}" type="datetimeFigureOut">
              <a:rPr lang="en-US" smtClean="0"/>
              <a:pPr/>
              <a:t>12/7/21</a:t>
            </a:fld>
            <a:endParaRPr lang="en-US" dirty="0"/>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083138619"/>
      </p:ext>
    </p:extLst>
  </p:cSld>
  <p:clrMap bg1="lt1" tx1="dk1" bg2="lt2" tx2="dk2" accent1="accent1" accent2="accent2" accent3="accent3" accent4="accent4" accent5="accent5" accent6="accent6" hlink="hlink" folHlink="folHlink"/>
  <p:sldLayoutIdLst>
    <p:sldLayoutId id="2147484363" r:id="rId1"/>
    <p:sldLayoutId id="2147484364" r:id="rId2"/>
    <p:sldLayoutId id="2147484365" r:id="rId3"/>
    <p:sldLayoutId id="2147484366" r:id="rId4"/>
    <p:sldLayoutId id="2147484367" r:id="rId5"/>
    <p:sldLayoutId id="2147484368" r:id="rId6"/>
    <p:sldLayoutId id="2147484369" r:id="rId7"/>
    <p:sldLayoutId id="2147484370" r:id="rId8"/>
    <p:sldLayoutId id="2147484391" r:id="rId9"/>
    <p:sldLayoutId id="2147484371" r:id="rId10"/>
    <p:sldLayoutId id="2147484372" r:id="rId11"/>
    <p:sldLayoutId id="2147484373" r:id="rId12"/>
    <p:sldLayoutId id="2147484374" r:id="rId13"/>
    <p:sldLayoutId id="2147484375" r:id="rId14"/>
    <p:sldLayoutId id="2147484376" r:id="rId15"/>
  </p:sldLayoutIdLst>
  <p:hf sldNum="0" hdr="0" ftr="0" dt="0"/>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77"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8"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5"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71" name="Freeform: Shape 70">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2448612"/>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6"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54579" y="691977"/>
            <a:ext cx="7761923" cy="5343064"/>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3825889" y="1894893"/>
            <a:ext cx="4735232" cy="2447282"/>
          </a:xfrm>
        </p:spPr>
        <p:txBody>
          <a:bodyPr>
            <a:normAutofit/>
          </a:bodyPr>
          <a:lstStyle/>
          <a:p>
            <a:r>
              <a:rPr lang="pt-BR" sz="4800" dirty="0"/>
              <a:t>A recuperação brasileira durante a década de 1930</a:t>
            </a:r>
          </a:p>
        </p:txBody>
      </p:sp>
    </p:spTree>
    <p:extLst>
      <p:ext uri="{BB962C8B-B14F-4D97-AF65-F5344CB8AC3E}">
        <p14:creationId xmlns:p14="http://schemas.microsoft.com/office/powerpoint/2010/main" val="397359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52026"/>
            <a:ext cx="3501197" cy="1437014"/>
          </a:xfrm>
        </p:spPr>
        <p:txBody>
          <a:bodyPr>
            <a:normAutofit fontScale="90000"/>
          </a:bodyPr>
          <a:lstStyle/>
          <a:p>
            <a:r>
              <a:rPr lang="pt-BR" dirty="0"/>
              <a:t>Taxas médias anuais de crescimento da economia</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80551916"/>
              </p:ext>
            </p:extLst>
          </p:nvPr>
        </p:nvGraphicFramePr>
        <p:xfrm>
          <a:off x="4655840" y="1385090"/>
          <a:ext cx="7200800" cy="4087820"/>
        </p:xfrm>
        <a:graphic>
          <a:graphicData uri="http://schemas.openxmlformats.org/drawingml/2006/table">
            <a:tbl>
              <a:tblPr firstRow="1" bandRow="1">
                <a:tableStyleId>{073A0DAA-6AF3-43AB-8588-CEC1D06C72B9}</a:tableStyleId>
              </a:tblPr>
              <a:tblGrid>
                <a:gridCol w="3478403">
                  <a:extLst>
                    <a:ext uri="{9D8B030D-6E8A-4147-A177-3AD203B41FA5}">
                      <a16:colId xmlns:a16="http://schemas.microsoft.com/office/drawing/2014/main" val="20000"/>
                    </a:ext>
                  </a:extLst>
                </a:gridCol>
                <a:gridCol w="1240799">
                  <a:extLst>
                    <a:ext uri="{9D8B030D-6E8A-4147-A177-3AD203B41FA5}">
                      <a16:colId xmlns:a16="http://schemas.microsoft.com/office/drawing/2014/main" val="20001"/>
                    </a:ext>
                  </a:extLst>
                </a:gridCol>
                <a:gridCol w="1240799">
                  <a:extLst>
                    <a:ext uri="{9D8B030D-6E8A-4147-A177-3AD203B41FA5}">
                      <a16:colId xmlns:a16="http://schemas.microsoft.com/office/drawing/2014/main" val="20002"/>
                    </a:ext>
                  </a:extLst>
                </a:gridCol>
                <a:gridCol w="1240799">
                  <a:extLst>
                    <a:ext uri="{9D8B030D-6E8A-4147-A177-3AD203B41FA5}">
                      <a16:colId xmlns:a16="http://schemas.microsoft.com/office/drawing/2014/main" val="20003"/>
                    </a:ext>
                  </a:extLst>
                </a:gridCol>
              </a:tblGrid>
              <a:tr h="1021955">
                <a:tc>
                  <a:txBody>
                    <a:bodyPr/>
                    <a:lstStyle/>
                    <a:p>
                      <a:pPr algn="ctr"/>
                      <a:r>
                        <a:rPr lang="pt-BR" sz="2400" dirty="0"/>
                        <a:t>Setores produtivos</a:t>
                      </a:r>
                      <a:endParaRPr lang="pt-BR" sz="2400" b="1" dirty="0"/>
                    </a:p>
                  </a:txBody>
                  <a:tcPr anchor="ctr"/>
                </a:tc>
                <a:tc>
                  <a:txBody>
                    <a:bodyPr/>
                    <a:lstStyle/>
                    <a:p>
                      <a:pPr algn="ctr"/>
                      <a:r>
                        <a:rPr lang="pt-BR" sz="1600" dirty="0"/>
                        <a:t>1920-1929</a:t>
                      </a:r>
                      <a:endParaRPr lang="pt-BR" sz="1600" b="1" dirty="0"/>
                    </a:p>
                  </a:txBody>
                  <a:tcPr anchor="ctr"/>
                </a:tc>
                <a:tc>
                  <a:txBody>
                    <a:bodyPr/>
                    <a:lstStyle/>
                    <a:p>
                      <a:pPr algn="ctr"/>
                      <a:r>
                        <a:rPr lang="pt-BR" sz="1600" dirty="0"/>
                        <a:t>1929-1933</a:t>
                      </a:r>
                      <a:endParaRPr lang="pt-BR" sz="1600" b="1" dirty="0"/>
                    </a:p>
                  </a:txBody>
                  <a:tcPr anchor="ctr"/>
                </a:tc>
                <a:tc>
                  <a:txBody>
                    <a:bodyPr/>
                    <a:lstStyle/>
                    <a:p>
                      <a:pPr algn="ctr"/>
                      <a:r>
                        <a:rPr lang="pt-BR" sz="1600" dirty="0"/>
                        <a:t>1933-1939</a:t>
                      </a:r>
                      <a:endParaRPr lang="pt-BR" sz="1600" b="1" dirty="0"/>
                    </a:p>
                  </a:txBody>
                  <a:tcPr anchor="ctr"/>
                </a:tc>
                <a:extLst>
                  <a:ext uri="{0D108BD9-81ED-4DB2-BD59-A6C34878D82A}">
                    <a16:rowId xmlns:a16="http://schemas.microsoft.com/office/drawing/2014/main" val="10000"/>
                  </a:ext>
                </a:extLst>
              </a:tr>
              <a:tr h="1021955">
                <a:tc>
                  <a:txBody>
                    <a:bodyPr/>
                    <a:lstStyle/>
                    <a:p>
                      <a:pPr algn="l"/>
                      <a:r>
                        <a:rPr lang="pt-BR" sz="2000" dirty="0"/>
                        <a:t>Produção agrícola</a:t>
                      </a:r>
                    </a:p>
                  </a:txBody>
                  <a:tcPr anchor="ctr"/>
                </a:tc>
                <a:tc>
                  <a:txBody>
                    <a:bodyPr/>
                    <a:lstStyle/>
                    <a:p>
                      <a:pPr algn="ctr"/>
                      <a:r>
                        <a:rPr lang="pt-BR" sz="2000" dirty="0"/>
                        <a:t>4,1%</a:t>
                      </a:r>
                    </a:p>
                  </a:txBody>
                  <a:tcPr anchor="ctr"/>
                </a:tc>
                <a:tc>
                  <a:txBody>
                    <a:bodyPr/>
                    <a:lstStyle/>
                    <a:p>
                      <a:pPr algn="ctr"/>
                      <a:r>
                        <a:rPr lang="pt-BR" sz="2000" dirty="0"/>
                        <a:t>2,4%</a:t>
                      </a:r>
                    </a:p>
                  </a:txBody>
                  <a:tcPr anchor="ctr"/>
                </a:tc>
                <a:tc>
                  <a:txBody>
                    <a:bodyPr/>
                    <a:lstStyle/>
                    <a:p>
                      <a:pPr algn="ctr"/>
                      <a:r>
                        <a:rPr lang="pt-BR" sz="2000" dirty="0"/>
                        <a:t>2,0%</a:t>
                      </a:r>
                    </a:p>
                  </a:txBody>
                  <a:tcPr anchor="ctr"/>
                </a:tc>
                <a:extLst>
                  <a:ext uri="{0D108BD9-81ED-4DB2-BD59-A6C34878D82A}">
                    <a16:rowId xmlns:a16="http://schemas.microsoft.com/office/drawing/2014/main" val="10001"/>
                  </a:ext>
                </a:extLst>
              </a:tr>
              <a:tr h="1021955">
                <a:tc>
                  <a:txBody>
                    <a:bodyPr/>
                    <a:lstStyle/>
                    <a:p>
                      <a:pPr algn="l"/>
                      <a:r>
                        <a:rPr lang="pt-BR" sz="1800" dirty="0"/>
                        <a:t>     Agricultura de exportação</a:t>
                      </a:r>
                    </a:p>
                  </a:txBody>
                  <a:tcPr anchor="ctr"/>
                </a:tc>
                <a:tc>
                  <a:txBody>
                    <a:bodyPr/>
                    <a:lstStyle/>
                    <a:p>
                      <a:pPr algn="ctr"/>
                      <a:r>
                        <a:rPr lang="pt-BR" sz="1800" dirty="0"/>
                        <a:t>7,5%</a:t>
                      </a:r>
                    </a:p>
                  </a:txBody>
                  <a:tcPr anchor="ctr"/>
                </a:tc>
                <a:tc>
                  <a:txBody>
                    <a:bodyPr/>
                    <a:lstStyle/>
                    <a:p>
                      <a:pPr algn="ctr"/>
                      <a:r>
                        <a:rPr lang="pt-BR" sz="1800" dirty="0"/>
                        <a:t>3,1%</a:t>
                      </a:r>
                    </a:p>
                  </a:txBody>
                  <a:tcPr anchor="ctr"/>
                </a:tc>
                <a:tc>
                  <a:txBody>
                    <a:bodyPr/>
                    <a:lstStyle/>
                    <a:p>
                      <a:pPr algn="ctr"/>
                      <a:r>
                        <a:rPr lang="pt-BR" sz="1800" dirty="0"/>
                        <a:t>1,2%</a:t>
                      </a:r>
                    </a:p>
                  </a:txBody>
                  <a:tcPr anchor="ctr"/>
                </a:tc>
                <a:extLst>
                  <a:ext uri="{0D108BD9-81ED-4DB2-BD59-A6C34878D82A}">
                    <a16:rowId xmlns:a16="http://schemas.microsoft.com/office/drawing/2014/main" val="10002"/>
                  </a:ext>
                </a:extLst>
              </a:tr>
              <a:tr h="1021955">
                <a:tc>
                  <a:txBody>
                    <a:bodyPr/>
                    <a:lstStyle/>
                    <a:p>
                      <a:pPr algn="l"/>
                      <a:r>
                        <a:rPr lang="pt-BR" sz="2000" dirty="0"/>
                        <a:t>Produção industrial</a:t>
                      </a:r>
                    </a:p>
                  </a:txBody>
                  <a:tcPr anchor="ctr"/>
                </a:tc>
                <a:tc>
                  <a:txBody>
                    <a:bodyPr/>
                    <a:lstStyle/>
                    <a:p>
                      <a:pPr algn="ctr"/>
                      <a:r>
                        <a:rPr lang="pt-BR" sz="2000" dirty="0"/>
                        <a:t>2,8%</a:t>
                      </a:r>
                    </a:p>
                  </a:txBody>
                  <a:tcPr anchor="ctr"/>
                </a:tc>
                <a:tc>
                  <a:txBody>
                    <a:bodyPr/>
                    <a:lstStyle/>
                    <a:p>
                      <a:pPr algn="ctr"/>
                      <a:r>
                        <a:rPr lang="pt-BR" sz="2000" dirty="0"/>
                        <a:t>1,3%</a:t>
                      </a:r>
                    </a:p>
                  </a:txBody>
                  <a:tcPr anchor="ctr"/>
                </a:tc>
                <a:tc>
                  <a:txBody>
                    <a:bodyPr/>
                    <a:lstStyle/>
                    <a:p>
                      <a:pPr algn="ctr"/>
                      <a:r>
                        <a:rPr lang="pt-BR" sz="2000" dirty="0"/>
                        <a:t>11,3%</a:t>
                      </a:r>
                    </a:p>
                  </a:txBody>
                  <a:tcPr anchor="ctr"/>
                </a:tc>
                <a:extLst>
                  <a:ext uri="{0D108BD9-81ED-4DB2-BD59-A6C34878D82A}">
                    <a16:rowId xmlns:a16="http://schemas.microsoft.com/office/drawing/2014/main" val="10003"/>
                  </a:ext>
                </a:extLst>
              </a:tr>
            </a:tbl>
          </a:graphicData>
        </a:graphic>
      </p:graphicFrame>
      <p:sp>
        <p:nvSpPr>
          <p:cNvPr id="11" name="Espaço Reservado para Texto 10">
            <a:extLst>
              <a:ext uri="{FF2B5EF4-FFF2-40B4-BE49-F238E27FC236}">
                <a16:creationId xmlns:a16="http://schemas.microsoft.com/office/drawing/2014/main" id="{D4DE84D8-EABE-D648-85DE-D26813E2E951}"/>
              </a:ext>
            </a:extLst>
          </p:cNvPr>
          <p:cNvSpPr txBox="1">
            <a:spLocks noGrp="1"/>
          </p:cNvSpPr>
          <p:nvPr>
            <p:ph type="body" sz="half" idx="2"/>
          </p:nvPr>
        </p:nvSpPr>
        <p:spPr>
          <a:xfrm>
            <a:off x="888631" y="3981931"/>
            <a:ext cx="3501197" cy="959237"/>
          </a:xfrm>
          <a:prstGeom prst="rect">
            <a:avLst/>
          </a:prstGeom>
          <a:noFill/>
        </p:spPr>
        <p:txBody>
          <a:bodyPr wrap="square" rtlCol="0">
            <a:spAutoFit/>
          </a:bodyPr>
          <a:lstStyle/>
          <a:p>
            <a:pPr algn="ctr"/>
            <a:r>
              <a:rPr lang="pt-BR" sz="1200" dirty="0"/>
              <a:t>Fonte: VILLELA, A. &amp; SUZIGAN, W. </a:t>
            </a:r>
            <a:r>
              <a:rPr lang="pt-BR" sz="1200" i="1" dirty="0"/>
              <a:t>Política do governo e crescimento da economia brasileira, 1889-1945. </a:t>
            </a:r>
            <a:r>
              <a:rPr lang="pt-BR" sz="1200" dirty="0"/>
              <a:t>Rio de Janeiro: IPEA/INPES, 1973, p. 180.</a:t>
            </a:r>
          </a:p>
        </p:txBody>
      </p:sp>
    </p:spTree>
    <p:extLst>
      <p:ext uri="{BB962C8B-B14F-4D97-AF65-F5344CB8AC3E}">
        <p14:creationId xmlns:p14="http://schemas.microsoft.com/office/powerpoint/2010/main" val="3133654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52026"/>
            <a:ext cx="3501197" cy="1365006"/>
          </a:xfrm>
        </p:spPr>
        <p:txBody>
          <a:bodyPr>
            <a:normAutofit fontScale="90000"/>
          </a:bodyPr>
          <a:lstStyle/>
          <a:p>
            <a:r>
              <a:rPr lang="pt-BR" dirty="0"/>
              <a:t>Brasil – Produto físico para anos escolhidos (1907, 1919 e 1939)</a:t>
            </a:r>
          </a:p>
        </p:txBody>
      </p:sp>
      <p:graphicFrame>
        <p:nvGraphicFramePr>
          <p:cNvPr id="5" name="Espaço Reservado para Conteúdo 4"/>
          <p:cNvGraphicFramePr>
            <a:graphicFrameLocks noGrp="1"/>
          </p:cNvGraphicFramePr>
          <p:nvPr>
            <p:ph idx="1"/>
            <p:extLst>
              <p:ext uri="{D42A27DB-BD31-4B8C-83A1-F6EECF244321}">
                <p14:modId xmlns:p14="http://schemas.microsoft.com/office/powerpoint/2010/main" val="1053351625"/>
              </p:ext>
            </p:extLst>
          </p:nvPr>
        </p:nvGraphicFramePr>
        <p:xfrm>
          <a:off x="5110163" y="803275"/>
          <a:ext cx="6275387" cy="5249863"/>
        </p:xfrm>
        <a:graphic>
          <a:graphicData uri="http://schemas.openxmlformats.org/drawingml/2006/chart">
            <c:chart xmlns:c="http://schemas.openxmlformats.org/drawingml/2006/chart" xmlns:r="http://schemas.openxmlformats.org/officeDocument/2006/relationships" r:id="rId2"/>
          </a:graphicData>
        </a:graphic>
      </p:graphicFrame>
      <p:sp>
        <p:nvSpPr>
          <p:cNvPr id="7" name="Espaço Reservado para Texto 6">
            <a:extLst>
              <a:ext uri="{FF2B5EF4-FFF2-40B4-BE49-F238E27FC236}">
                <a16:creationId xmlns:a16="http://schemas.microsoft.com/office/drawing/2014/main" id="{CCB3D368-DB4A-4D47-ACE9-AFDD66153FE6}"/>
              </a:ext>
            </a:extLst>
          </p:cNvPr>
          <p:cNvSpPr txBox="1">
            <a:spLocks noGrp="1"/>
          </p:cNvSpPr>
          <p:nvPr>
            <p:ph type="body" sz="half" idx="2"/>
          </p:nvPr>
        </p:nvSpPr>
        <p:spPr>
          <a:xfrm>
            <a:off x="888631" y="3933056"/>
            <a:ext cx="3501197" cy="959237"/>
          </a:xfrm>
          <a:prstGeom prst="rect">
            <a:avLst/>
          </a:prstGeom>
          <a:noFill/>
        </p:spPr>
        <p:txBody>
          <a:bodyPr wrap="square" rtlCol="0">
            <a:spAutoFit/>
          </a:bodyPr>
          <a:lstStyle/>
          <a:p>
            <a:pPr algn="ctr"/>
            <a:r>
              <a:rPr lang="pt-BR" sz="1200" dirty="0"/>
              <a:t>Fonte: VILLELA, A. &amp; SUZIGAN, W. </a:t>
            </a:r>
            <a:r>
              <a:rPr lang="pt-BR" sz="1200" i="1" dirty="0"/>
              <a:t>Política do governo e crescimento da economia brasileira, 1889-1945. </a:t>
            </a:r>
            <a:r>
              <a:rPr lang="pt-BR" sz="1200" dirty="0"/>
              <a:t>Rio de Janeiro: IPEA/INPES, 1973, p. 241. </a:t>
            </a:r>
          </a:p>
        </p:txBody>
      </p:sp>
    </p:spTree>
    <p:extLst>
      <p:ext uri="{BB962C8B-B14F-4D97-AF65-F5344CB8AC3E}">
        <p14:creationId xmlns:p14="http://schemas.microsoft.com/office/powerpoint/2010/main" val="415211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a:t>Nota-se, pois, que no fim da década dos 1930, apesar de a agricultura ainda representar cerca de 57% do produto físico, o setor industrial ganhara bastante em importância. </a:t>
            </a:r>
            <a:endParaRPr lang="pt-BR" dirty="0"/>
          </a:p>
        </p:txBody>
      </p:sp>
      <p:sp>
        <p:nvSpPr>
          <p:cNvPr id="2" name="Espaço Reservado para Conteúdo 1"/>
          <p:cNvSpPr>
            <a:spLocks noGrp="1"/>
          </p:cNvSpPr>
          <p:nvPr>
            <p:ph type="body" sz="half" idx="2"/>
          </p:nvPr>
        </p:nvSpPr>
        <p:spPr/>
        <p:txBody>
          <a:bodyPr/>
          <a:lstStyle/>
          <a:p>
            <a:r>
              <a:rPr lang="pt-BR"/>
              <a:t>Fonte: VILLELA, A. &amp; SUZIGAN, W. Política do governo e crescimento da economia brasileira, 1889-1945. Rio de Janeiro: IPEA/INPES, 1973, p. 180.</a:t>
            </a:r>
            <a:endParaRPr lang="pt-BR" dirty="0"/>
          </a:p>
        </p:txBody>
      </p:sp>
    </p:spTree>
    <p:extLst>
      <p:ext uri="{BB962C8B-B14F-4D97-AF65-F5344CB8AC3E}">
        <p14:creationId xmlns:p14="http://schemas.microsoft.com/office/powerpoint/2010/main" val="140977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a:t>Foi realmente intenso o ritmo do desenvolvimento industrial a partir da Grande Depressão. Assim, do total de estabelecimentos existentes na ocasião do Censo Industrial de setembro de 1940, em número de 49.418, nada menos de 34.691 haviam sido fundados depois de 1930, sendo que 26.881 entre 1933 e a data do Censo. </a:t>
            </a:r>
            <a:endParaRPr lang="pt-BR" dirty="0"/>
          </a:p>
        </p:txBody>
      </p:sp>
      <p:sp>
        <p:nvSpPr>
          <p:cNvPr id="2" name="Espaço Reservado para Conteúdo 1"/>
          <p:cNvSpPr>
            <a:spLocks noGrp="1"/>
          </p:cNvSpPr>
          <p:nvPr>
            <p:ph type="body" sz="half" idx="2"/>
          </p:nvPr>
        </p:nvSpPr>
        <p:spPr/>
        <p:txBody>
          <a:bodyPr/>
          <a:lstStyle/>
          <a:p>
            <a:r>
              <a:rPr lang="pt-BR"/>
              <a:t>Fonte: VILLELA, A. &amp; SUZIGAN, W. Política do governo e crescimento da economia brasileira, 1889-1945. Rio de Janeiro: IPEA/INPES, 1973, p. 210.</a:t>
            </a:r>
            <a:endParaRPr lang="pt-BR" dirty="0"/>
          </a:p>
        </p:txBody>
      </p:sp>
    </p:spTree>
    <p:extLst>
      <p:ext uri="{BB962C8B-B14F-4D97-AF65-F5344CB8AC3E}">
        <p14:creationId xmlns:p14="http://schemas.microsoft.com/office/powerpoint/2010/main" val="3335636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52026"/>
            <a:ext cx="3501197" cy="2445126"/>
          </a:xfrm>
        </p:spPr>
        <p:txBody>
          <a:bodyPr anchor="ctr">
            <a:normAutofit/>
          </a:bodyPr>
          <a:lstStyle/>
          <a:p>
            <a:pPr algn="ctr"/>
            <a:r>
              <a:rPr lang="pt-BR" sz="2800" dirty="0"/>
              <a:t>Brasil – Taxas anuais de crescimento da produção industrial, 1929-1932 (1929=100)</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08219754"/>
              </p:ext>
            </p:extLst>
          </p:nvPr>
        </p:nvGraphicFramePr>
        <p:xfrm>
          <a:off x="5110163" y="803275"/>
          <a:ext cx="6275386" cy="5029200"/>
        </p:xfrm>
        <a:graphic>
          <a:graphicData uri="http://schemas.openxmlformats.org/drawingml/2006/table">
            <a:tbl>
              <a:tblPr firstRow="1" bandRow="1">
                <a:tableStyleId>{793D81CF-94F2-401A-BA57-92F5A7B2D0C5}</a:tableStyleId>
              </a:tblPr>
              <a:tblGrid>
                <a:gridCol w="4241899">
                  <a:extLst>
                    <a:ext uri="{9D8B030D-6E8A-4147-A177-3AD203B41FA5}">
                      <a16:colId xmlns:a16="http://schemas.microsoft.com/office/drawing/2014/main" val="20000"/>
                    </a:ext>
                  </a:extLst>
                </a:gridCol>
                <a:gridCol w="2033487">
                  <a:extLst>
                    <a:ext uri="{9D8B030D-6E8A-4147-A177-3AD203B41FA5}">
                      <a16:colId xmlns:a16="http://schemas.microsoft.com/office/drawing/2014/main" val="20001"/>
                    </a:ext>
                  </a:extLst>
                </a:gridCol>
              </a:tblGrid>
              <a:tr h="312035">
                <a:tc>
                  <a:txBody>
                    <a:bodyPr/>
                    <a:lstStyle/>
                    <a:p>
                      <a:pPr algn="ctr"/>
                      <a:r>
                        <a:rPr lang="en-US" sz="1600" dirty="0" err="1"/>
                        <a:t>Tipo</a:t>
                      </a:r>
                      <a:r>
                        <a:rPr lang="en-US" sz="1600" dirty="0"/>
                        <a:t> de </a:t>
                      </a:r>
                      <a:r>
                        <a:rPr lang="en-US" sz="1600" dirty="0" err="1"/>
                        <a:t>indústria</a:t>
                      </a:r>
                      <a:endParaRPr lang="en-US" sz="1600" dirty="0"/>
                    </a:p>
                  </a:txBody>
                  <a:tcPr/>
                </a:tc>
                <a:tc>
                  <a:txBody>
                    <a:bodyPr/>
                    <a:lstStyle/>
                    <a:p>
                      <a:pPr algn="ctr"/>
                      <a:r>
                        <a:rPr lang="en-US" sz="1600" dirty="0"/>
                        <a:t>1929-1932 (%)</a:t>
                      </a:r>
                    </a:p>
                  </a:txBody>
                  <a:tcPr/>
                </a:tc>
                <a:extLst>
                  <a:ext uri="{0D108BD9-81ED-4DB2-BD59-A6C34878D82A}">
                    <a16:rowId xmlns:a16="http://schemas.microsoft.com/office/drawing/2014/main" val="10000"/>
                  </a:ext>
                </a:extLst>
              </a:tr>
              <a:tr h="312035">
                <a:tc>
                  <a:txBody>
                    <a:bodyPr/>
                    <a:lstStyle/>
                    <a:p>
                      <a:r>
                        <a:rPr lang="en-US" sz="1600" dirty="0" err="1"/>
                        <a:t>Indústria</a:t>
                      </a:r>
                      <a:r>
                        <a:rPr lang="en-US" sz="1600" dirty="0"/>
                        <a:t> </a:t>
                      </a:r>
                      <a:r>
                        <a:rPr lang="en-US" sz="1600" dirty="0" err="1"/>
                        <a:t>extrativa</a:t>
                      </a:r>
                      <a:r>
                        <a:rPr lang="en-US" sz="1600" dirty="0"/>
                        <a:t> mineral</a:t>
                      </a:r>
                    </a:p>
                  </a:txBody>
                  <a:tcPr/>
                </a:tc>
                <a:tc>
                  <a:txBody>
                    <a:bodyPr/>
                    <a:lstStyle/>
                    <a:p>
                      <a:pPr algn="ctr"/>
                      <a:r>
                        <a:rPr lang="en-US" sz="1600" dirty="0"/>
                        <a:t>-6,3</a:t>
                      </a:r>
                    </a:p>
                  </a:txBody>
                  <a:tcPr/>
                </a:tc>
                <a:extLst>
                  <a:ext uri="{0D108BD9-81ED-4DB2-BD59-A6C34878D82A}">
                    <a16:rowId xmlns:a16="http://schemas.microsoft.com/office/drawing/2014/main" val="10001"/>
                  </a:ext>
                </a:extLst>
              </a:tr>
              <a:tr h="312035">
                <a:tc>
                  <a:txBody>
                    <a:bodyPr/>
                    <a:lstStyle/>
                    <a:p>
                      <a:r>
                        <a:rPr lang="en-US" sz="1600" dirty="0" err="1"/>
                        <a:t>Indústria</a:t>
                      </a:r>
                      <a:r>
                        <a:rPr lang="en-US" sz="1600" dirty="0"/>
                        <a:t> de </a:t>
                      </a:r>
                      <a:r>
                        <a:rPr lang="en-US" sz="1600" dirty="0" err="1"/>
                        <a:t>transformação</a:t>
                      </a:r>
                      <a:endParaRPr lang="en-US" sz="1600" dirty="0"/>
                    </a:p>
                  </a:txBody>
                  <a:tcPr/>
                </a:tc>
                <a:tc>
                  <a:txBody>
                    <a:bodyPr/>
                    <a:lstStyle/>
                    <a:p>
                      <a:pPr algn="ctr"/>
                      <a:r>
                        <a:rPr lang="en-US" sz="1600" dirty="0"/>
                        <a:t>1,0</a:t>
                      </a:r>
                    </a:p>
                  </a:txBody>
                  <a:tcPr/>
                </a:tc>
                <a:extLst>
                  <a:ext uri="{0D108BD9-81ED-4DB2-BD59-A6C34878D82A}">
                    <a16:rowId xmlns:a16="http://schemas.microsoft.com/office/drawing/2014/main" val="10002"/>
                  </a:ext>
                </a:extLst>
              </a:tr>
              <a:tr h="312035">
                <a:tc>
                  <a:txBody>
                    <a:bodyPr/>
                    <a:lstStyle/>
                    <a:p>
                      <a:r>
                        <a:rPr lang="en-US" sz="1600" dirty="0"/>
                        <a:t>     </a:t>
                      </a:r>
                      <a:r>
                        <a:rPr lang="en-US" sz="1600" dirty="0" err="1"/>
                        <a:t>Minerais</a:t>
                      </a:r>
                      <a:r>
                        <a:rPr lang="en-US" sz="1600" dirty="0"/>
                        <a:t> </a:t>
                      </a:r>
                      <a:r>
                        <a:rPr lang="en-US" sz="1600" dirty="0" err="1"/>
                        <a:t>não</a:t>
                      </a:r>
                      <a:r>
                        <a:rPr lang="en-US" sz="1600" dirty="0"/>
                        <a:t> </a:t>
                      </a:r>
                      <a:r>
                        <a:rPr lang="en-US" sz="1600" dirty="0" err="1"/>
                        <a:t>metálicos</a:t>
                      </a:r>
                      <a:endParaRPr lang="en-US" sz="1600" dirty="0"/>
                    </a:p>
                  </a:txBody>
                  <a:tcPr/>
                </a:tc>
                <a:tc>
                  <a:txBody>
                    <a:bodyPr/>
                    <a:lstStyle/>
                    <a:p>
                      <a:pPr algn="ctr"/>
                      <a:r>
                        <a:rPr lang="en-US" sz="1600" dirty="0"/>
                        <a:t>13,3</a:t>
                      </a:r>
                    </a:p>
                  </a:txBody>
                  <a:tcPr/>
                </a:tc>
                <a:extLst>
                  <a:ext uri="{0D108BD9-81ED-4DB2-BD59-A6C34878D82A}">
                    <a16:rowId xmlns:a16="http://schemas.microsoft.com/office/drawing/2014/main" val="10003"/>
                  </a:ext>
                </a:extLst>
              </a:tr>
              <a:tr h="312035">
                <a:tc>
                  <a:txBody>
                    <a:bodyPr/>
                    <a:lstStyle/>
                    <a:p>
                      <a:r>
                        <a:rPr lang="en-US" sz="1600" dirty="0"/>
                        <a:t>     </a:t>
                      </a:r>
                      <a:r>
                        <a:rPr lang="en-US" sz="1600" dirty="0" err="1"/>
                        <a:t>Metalúrgica</a:t>
                      </a:r>
                      <a:endParaRPr lang="en-US" sz="1600" dirty="0"/>
                    </a:p>
                  </a:txBody>
                  <a:tcPr/>
                </a:tc>
                <a:tc>
                  <a:txBody>
                    <a:bodyPr/>
                    <a:lstStyle/>
                    <a:p>
                      <a:pPr algn="ctr"/>
                      <a:r>
                        <a:rPr lang="en-US" sz="1600" dirty="0"/>
                        <a:t>-3,5</a:t>
                      </a:r>
                    </a:p>
                  </a:txBody>
                  <a:tcPr/>
                </a:tc>
                <a:extLst>
                  <a:ext uri="{0D108BD9-81ED-4DB2-BD59-A6C34878D82A}">
                    <a16:rowId xmlns:a16="http://schemas.microsoft.com/office/drawing/2014/main" val="10004"/>
                  </a:ext>
                </a:extLst>
              </a:tr>
              <a:tr h="312035">
                <a:tc>
                  <a:txBody>
                    <a:bodyPr/>
                    <a:lstStyle/>
                    <a:p>
                      <a:r>
                        <a:rPr lang="en-US" sz="1600" dirty="0"/>
                        <a:t>     </a:t>
                      </a:r>
                      <a:r>
                        <a:rPr lang="en-US" sz="1600" dirty="0" err="1"/>
                        <a:t>Papel</a:t>
                      </a:r>
                      <a:r>
                        <a:rPr lang="en-US" sz="1600" dirty="0"/>
                        <a:t> e </a:t>
                      </a:r>
                      <a:r>
                        <a:rPr lang="en-US" sz="1600" dirty="0" err="1"/>
                        <a:t>papelão</a:t>
                      </a:r>
                      <a:endParaRPr lang="en-US" sz="1600" dirty="0"/>
                    </a:p>
                  </a:txBody>
                  <a:tcPr/>
                </a:tc>
                <a:tc>
                  <a:txBody>
                    <a:bodyPr/>
                    <a:lstStyle/>
                    <a:p>
                      <a:pPr algn="ctr"/>
                      <a:r>
                        <a:rPr lang="en-US" sz="1600" dirty="0"/>
                        <a:t>0,8</a:t>
                      </a:r>
                    </a:p>
                  </a:txBody>
                  <a:tcPr/>
                </a:tc>
                <a:extLst>
                  <a:ext uri="{0D108BD9-81ED-4DB2-BD59-A6C34878D82A}">
                    <a16:rowId xmlns:a16="http://schemas.microsoft.com/office/drawing/2014/main" val="10005"/>
                  </a:ext>
                </a:extLst>
              </a:tr>
              <a:tr h="312035">
                <a:tc>
                  <a:txBody>
                    <a:bodyPr/>
                    <a:lstStyle/>
                    <a:p>
                      <a:r>
                        <a:rPr lang="en-US" sz="1600" dirty="0"/>
                        <a:t>     </a:t>
                      </a:r>
                      <a:r>
                        <a:rPr lang="en-US" sz="1600" dirty="0" err="1"/>
                        <a:t>Couros</a:t>
                      </a:r>
                      <a:r>
                        <a:rPr lang="en-US" sz="1600" dirty="0"/>
                        <a:t> e </a:t>
                      </a:r>
                      <a:r>
                        <a:rPr lang="en-US" sz="1600" dirty="0" err="1"/>
                        <a:t>peles</a:t>
                      </a:r>
                      <a:r>
                        <a:rPr lang="en-US" sz="1600" dirty="0"/>
                        <a:t> e </a:t>
                      </a:r>
                      <a:r>
                        <a:rPr lang="en-US" sz="1600" dirty="0" err="1"/>
                        <a:t>produtos</a:t>
                      </a:r>
                      <a:r>
                        <a:rPr lang="en-US" sz="1600" dirty="0"/>
                        <a:t> </a:t>
                      </a:r>
                      <a:r>
                        <a:rPr lang="en-US" sz="1600" dirty="0" err="1"/>
                        <a:t>similares</a:t>
                      </a:r>
                      <a:endParaRPr lang="en-US" sz="1600" dirty="0"/>
                    </a:p>
                  </a:txBody>
                  <a:tcPr/>
                </a:tc>
                <a:tc>
                  <a:txBody>
                    <a:bodyPr/>
                    <a:lstStyle/>
                    <a:p>
                      <a:pPr algn="ctr"/>
                      <a:r>
                        <a:rPr lang="en-US" sz="1600" dirty="0"/>
                        <a:t>2,5</a:t>
                      </a:r>
                    </a:p>
                  </a:txBody>
                  <a:tcPr/>
                </a:tc>
                <a:extLst>
                  <a:ext uri="{0D108BD9-81ED-4DB2-BD59-A6C34878D82A}">
                    <a16:rowId xmlns:a16="http://schemas.microsoft.com/office/drawing/2014/main" val="10006"/>
                  </a:ext>
                </a:extLst>
              </a:tr>
              <a:tr h="312035">
                <a:tc>
                  <a:txBody>
                    <a:bodyPr/>
                    <a:lstStyle/>
                    <a:p>
                      <a:r>
                        <a:rPr lang="en-US" sz="1600" dirty="0"/>
                        <a:t>     </a:t>
                      </a:r>
                      <a:r>
                        <a:rPr lang="en-US" sz="1600" dirty="0" err="1"/>
                        <a:t>Química</a:t>
                      </a:r>
                      <a:r>
                        <a:rPr lang="en-US" sz="1600" baseline="0" dirty="0"/>
                        <a:t> e </a:t>
                      </a:r>
                      <a:r>
                        <a:rPr lang="en-US" sz="1600" baseline="0" dirty="0" err="1"/>
                        <a:t>farmacêutica</a:t>
                      </a:r>
                      <a:endParaRPr lang="en-US" sz="1600" dirty="0"/>
                    </a:p>
                  </a:txBody>
                  <a:tcPr/>
                </a:tc>
                <a:tc>
                  <a:txBody>
                    <a:bodyPr/>
                    <a:lstStyle/>
                    <a:p>
                      <a:pPr algn="ctr"/>
                      <a:r>
                        <a:rPr lang="en-US" sz="1600" dirty="0"/>
                        <a:t>-9,7</a:t>
                      </a:r>
                    </a:p>
                  </a:txBody>
                  <a:tcPr/>
                </a:tc>
                <a:extLst>
                  <a:ext uri="{0D108BD9-81ED-4DB2-BD59-A6C34878D82A}">
                    <a16:rowId xmlns:a16="http://schemas.microsoft.com/office/drawing/2014/main" val="10007"/>
                  </a:ext>
                </a:extLst>
              </a:tr>
              <a:tr h="312035">
                <a:tc>
                  <a:txBody>
                    <a:bodyPr/>
                    <a:lstStyle/>
                    <a:p>
                      <a:r>
                        <a:rPr lang="en-US" sz="1600" dirty="0"/>
                        <a:t>     </a:t>
                      </a:r>
                      <a:r>
                        <a:rPr lang="en-US" sz="1600" dirty="0" err="1"/>
                        <a:t>Produtos</a:t>
                      </a:r>
                      <a:r>
                        <a:rPr lang="en-US" sz="1600" dirty="0"/>
                        <a:t> de </a:t>
                      </a:r>
                      <a:r>
                        <a:rPr lang="en-US" sz="1600" dirty="0" err="1"/>
                        <a:t>perfumaria</a:t>
                      </a:r>
                      <a:r>
                        <a:rPr lang="en-US" sz="1600" dirty="0"/>
                        <a:t>, </a:t>
                      </a:r>
                      <a:r>
                        <a:rPr lang="en-US" sz="1600" dirty="0" err="1"/>
                        <a:t>sabões</a:t>
                      </a:r>
                      <a:r>
                        <a:rPr lang="en-US" sz="1600" dirty="0"/>
                        <a:t> e </a:t>
                      </a:r>
                      <a:r>
                        <a:rPr lang="en-US" sz="1600" dirty="0" err="1"/>
                        <a:t>velas</a:t>
                      </a:r>
                      <a:endParaRPr lang="en-US" sz="1600" dirty="0"/>
                    </a:p>
                  </a:txBody>
                  <a:tcPr/>
                </a:tc>
                <a:tc>
                  <a:txBody>
                    <a:bodyPr/>
                    <a:lstStyle/>
                    <a:p>
                      <a:pPr algn="ctr"/>
                      <a:r>
                        <a:rPr lang="en-US" sz="1600" dirty="0"/>
                        <a:t>-1,6</a:t>
                      </a:r>
                    </a:p>
                  </a:txBody>
                  <a:tcPr/>
                </a:tc>
                <a:extLst>
                  <a:ext uri="{0D108BD9-81ED-4DB2-BD59-A6C34878D82A}">
                    <a16:rowId xmlns:a16="http://schemas.microsoft.com/office/drawing/2014/main" val="10008"/>
                  </a:ext>
                </a:extLst>
              </a:tr>
              <a:tr h="312035">
                <a:tc>
                  <a:txBody>
                    <a:bodyPr/>
                    <a:lstStyle/>
                    <a:p>
                      <a:r>
                        <a:rPr lang="en-US" sz="1600" dirty="0"/>
                        <a:t>     </a:t>
                      </a:r>
                      <a:r>
                        <a:rPr lang="en-US" sz="1600" dirty="0" err="1"/>
                        <a:t>Têxtil</a:t>
                      </a:r>
                      <a:endParaRPr lang="en-US" sz="1600" dirty="0"/>
                    </a:p>
                  </a:txBody>
                  <a:tcPr/>
                </a:tc>
                <a:tc>
                  <a:txBody>
                    <a:bodyPr/>
                    <a:lstStyle/>
                    <a:p>
                      <a:pPr algn="ctr"/>
                      <a:r>
                        <a:rPr lang="en-US" sz="1600" dirty="0"/>
                        <a:t>8,4</a:t>
                      </a:r>
                    </a:p>
                  </a:txBody>
                  <a:tcPr/>
                </a:tc>
                <a:extLst>
                  <a:ext uri="{0D108BD9-81ED-4DB2-BD59-A6C34878D82A}">
                    <a16:rowId xmlns:a16="http://schemas.microsoft.com/office/drawing/2014/main" val="10009"/>
                  </a:ext>
                </a:extLst>
              </a:tr>
              <a:tr h="312035">
                <a:tc>
                  <a:txBody>
                    <a:bodyPr/>
                    <a:lstStyle/>
                    <a:p>
                      <a:r>
                        <a:rPr lang="en-US" sz="1600" dirty="0"/>
                        <a:t>     </a:t>
                      </a:r>
                      <a:r>
                        <a:rPr lang="en-US" sz="1600" dirty="0" err="1"/>
                        <a:t>Vestuário</a:t>
                      </a:r>
                      <a:r>
                        <a:rPr lang="en-US" sz="1600" dirty="0"/>
                        <a:t> e </a:t>
                      </a:r>
                      <a:r>
                        <a:rPr lang="en-US" sz="1600" dirty="0" err="1"/>
                        <a:t>calçados</a:t>
                      </a:r>
                      <a:endParaRPr lang="en-US" sz="1600" dirty="0"/>
                    </a:p>
                  </a:txBody>
                  <a:tcPr/>
                </a:tc>
                <a:tc>
                  <a:txBody>
                    <a:bodyPr/>
                    <a:lstStyle/>
                    <a:p>
                      <a:pPr algn="ctr"/>
                      <a:r>
                        <a:rPr lang="en-US" sz="1600" dirty="0"/>
                        <a:t>-12,5</a:t>
                      </a:r>
                    </a:p>
                  </a:txBody>
                  <a:tcPr/>
                </a:tc>
                <a:extLst>
                  <a:ext uri="{0D108BD9-81ED-4DB2-BD59-A6C34878D82A}">
                    <a16:rowId xmlns:a16="http://schemas.microsoft.com/office/drawing/2014/main" val="10010"/>
                  </a:ext>
                </a:extLst>
              </a:tr>
              <a:tr h="312035">
                <a:tc>
                  <a:txBody>
                    <a:bodyPr/>
                    <a:lstStyle/>
                    <a:p>
                      <a:r>
                        <a:rPr lang="en-US" sz="1600" dirty="0"/>
                        <a:t>     </a:t>
                      </a:r>
                      <a:r>
                        <a:rPr lang="en-US" sz="1600" dirty="0" err="1"/>
                        <a:t>Produtos</a:t>
                      </a:r>
                      <a:r>
                        <a:rPr lang="en-US" sz="1600" dirty="0"/>
                        <a:t> </a:t>
                      </a:r>
                      <a:r>
                        <a:rPr lang="en-US" sz="1600" dirty="0" err="1"/>
                        <a:t>alimentares</a:t>
                      </a:r>
                      <a:endParaRPr lang="en-US" sz="1600" dirty="0"/>
                    </a:p>
                  </a:txBody>
                  <a:tcPr/>
                </a:tc>
                <a:tc>
                  <a:txBody>
                    <a:bodyPr/>
                    <a:lstStyle/>
                    <a:p>
                      <a:pPr algn="ctr"/>
                      <a:r>
                        <a:rPr lang="en-US" sz="1600" dirty="0"/>
                        <a:t>-0,4</a:t>
                      </a:r>
                    </a:p>
                  </a:txBody>
                  <a:tcPr/>
                </a:tc>
                <a:extLst>
                  <a:ext uri="{0D108BD9-81ED-4DB2-BD59-A6C34878D82A}">
                    <a16:rowId xmlns:a16="http://schemas.microsoft.com/office/drawing/2014/main" val="10011"/>
                  </a:ext>
                </a:extLst>
              </a:tr>
              <a:tr h="312035">
                <a:tc>
                  <a:txBody>
                    <a:bodyPr/>
                    <a:lstStyle/>
                    <a:p>
                      <a:r>
                        <a:rPr lang="en-US" sz="1600" dirty="0"/>
                        <a:t>     </a:t>
                      </a:r>
                      <a:r>
                        <a:rPr lang="en-US" sz="1600" dirty="0" err="1"/>
                        <a:t>Bebidas</a:t>
                      </a:r>
                      <a:endParaRPr lang="en-US" sz="1600" dirty="0"/>
                    </a:p>
                  </a:txBody>
                  <a:tcPr/>
                </a:tc>
                <a:tc>
                  <a:txBody>
                    <a:bodyPr/>
                    <a:lstStyle/>
                    <a:p>
                      <a:pPr algn="ctr"/>
                      <a:r>
                        <a:rPr lang="en-US" sz="1600" dirty="0"/>
                        <a:t>-8,7</a:t>
                      </a:r>
                    </a:p>
                  </a:txBody>
                  <a:tcPr/>
                </a:tc>
                <a:extLst>
                  <a:ext uri="{0D108BD9-81ED-4DB2-BD59-A6C34878D82A}">
                    <a16:rowId xmlns:a16="http://schemas.microsoft.com/office/drawing/2014/main" val="10012"/>
                  </a:ext>
                </a:extLst>
              </a:tr>
              <a:tr h="312035">
                <a:tc>
                  <a:txBody>
                    <a:bodyPr/>
                    <a:lstStyle/>
                    <a:p>
                      <a:r>
                        <a:rPr lang="en-US" sz="1600" dirty="0"/>
                        <a:t>     </a:t>
                      </a:r>
                      <a:r>
                        <a:rPr lang="en-US" sz="1600" dirty="0" err="1"/>
                        <a:t>Fumo</a:t>
                      </a:r>
                      <a:endParaRPr lang="en-US" sz="1600" dirty="0"/>
                    </a:p>
                  </a:txBody>
                  <a:tcPr/>
                </a:tc>
                <a:tc>
                  <a:txBody>
                    <a:bodyPr/>
                    <a:lstStyle/>
                    <a:p>
                      <a:pPr algn="ctr"/>
                      <a:r>
                        <a:rPr lang="en-US" sz="1600" dirty="0"/>
                        <a:t>-5,1</a:t>
                      </a:r>
                    </a:p>
                  </a:txBody>
                  <a:tcPr/>
                </a:tc>
                <a:extLst>
                  <a:ext uri="{0D108BD9-81ED-4DB2-BD59-A6C34878D82A}">
                    <a16:rowId xmlns:a16="http://schemas.microsoft.com/office/drawing/2014/main" val="10013"/>
                  </a:ext>
                </a:extLst>
              </a:tr>
              <a:tr h="312035">
                <a:tc>
                  <a:txBody>
                    <a:bodyPr/>
                    <a:lstStyle/>
                    <a:p>
                      <a:r>
                        <a:rPr lang="en-US" sz="1600" dirty="0"/>
                        <a:t>Total da </a:t>
                      </a:r>
                      <a:r>
                        <a:rPr lang="en-US" sz="1600" dirty="0" err="1"/>
                        <a:t>indústria</a:t>
                      </a:r>
                      <a:endParaRPr lang="en-US" sz="1600" dirty="0"/>
                    </a:p>
                  </a:txBody>
                  <a:tcPr/>
                </a:tc>
                <a:tc>
                  <a:txBody>
                    <a:bodyPr/>
                    <a:lstStyle/>
                    <a:p>
                      <a:pPr algn="ctr"/>
                      <a:r>
                        <a:rPr lang="en-US" sz="1600" dirty="0"/>
                        <a:t>1,0</a:t>
                      </a:r>
                    </a:p>
                  </a:txBody>
                  <a:tcPr/>
                </a:tc>
                <a:extLst>
                  <a:ext uri="{0D108BD9-81ED-4DB2-BD59-A6C34878D82A}">
                    <a16:rowId xmlns:a16="http://schemas.microsoft.com/office/drawing/2014/main" val="10014"/>
                  </a:ext>
                </a:extLst>
              </a:tr>
            </a:tbl>
          </a:graphicData>
        </a:graphic>
      </p:graphicFrame>
      <p:sp>
        <p:nvSpPr>
          <p:cNvPr id="7" name="Espaço Reservado para Conteúdo 1"/>
          <p:cNvSpPr txBox="1">
            <a:spLocks/>
          </p:cNvSpPr>
          <p:nvPr/>
        </p:nvSpPr>
        <p:spPr>
          <a:xfrm>
            <a:off x="5110162" y="5949280"/>
            <a:ext cx="6275385" cy="504056"/>
          </a:xfrm>
          <a:prstGeom prst="rect">
            <a:avLst/>
          </a:prstGeom>
        </p:spPr>
        <p:txBody>
          <a:bodyPr anchor="b"/>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pt-BR" sz="1200" dirty="0"/>
              <a:t>Fonte: VILLELA, A. &amp; SUZIGAN, W. </a:t>
            </a:r>
            <a:r>
              <a:rPr lang="pt-BR" sz="1200" i="1" dirty="0"/>
              <a:t>Política do governo e crescimento da economia brasileira, 1889-1945. </a:t>
            </a:r>
            <a:r>
              <a:rPr lang="pt-BR" sz="1200" dirty="0"/>
              <a:t>Rio de Janeiro: IPEA/INPES, 1973, p. 211.</a:t>
            </a:r>
          </a:p>
        </p:txBody>
      </p:sp>
    </p:spTree>
    <p:extLst>
      <p:ext uri="{BB962C8B-B14F-4D97-AF65-F5344CB8AC3E}">
        <p14:creationId xmlns:p14="http://schemas.microsoft.com/office/powerpoint/2010/main" val="611617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52026"/>
            <a:ext cx="3501197" cy="2445126"/>
          </a:xfrm>
        </p:spPr>
        <p:txBody>
          <a:bodyPr anchor="ctr">
            <a:normAutofit/>
          </a:bodyPr>
          <a:lstStyle/>
          <a:p>
            <a:r>
              <a:rPr lang="pt-BR" dirty="0"/>
              <a:t>Brasil – Taxas anuais de crescimento da produção industrial, 1933-1939 (1929=100)</a:t>
            </a:r>
          </a:p>
        </p:txBody>
      </p:sp>
      <p:sp>
        <p:nvSpPr>
          <p:cNvPr id="7" name="Espaço Reservado para Conteúdo 1"/>
          <p:cNvSpPr txBox="1">
            <a:spLocks/>
          </p:cNvSpPr>
          <p:nvPr/>
        </p:nvSpPr>
        <p:spPr>
          <a:xfrm>
            <a:off x="4943872" y="5865912"/>
            <a:ext cx="6812296" cy="587424"/>
          </a:xfrm>
          <a:prstGeom prst="rect">
            <a:avLst/>
          </a:prstGeom>
        </p:spPr>
        <p:txBody>
          <a:bodyPr anchor="b"/>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pt-BR" sz="1200" dirty="0"/>
              <a:t>Fonte: VILLELA, A. &amp; SUZIGAN, W. </a:t>
            </a:r>
            <a:r>
              <a:rPr lang="pt-BR" sz="1200" i="1" dirty="0"/>
              <a:t>Política do governo e crescimento da economia brasileira, 1889-1945. </a:t>
            </a:r>
            <a:r>
              <a:rPr lang="pt-BR" sz="1200" dirty="0"/>
              <a:t>Rio de Janeiro: IPEA/INPES, 1973, p. 212.</a:t>
            </a:r>
          </a:p>
        </p:txBody>
      </p:sp>
      <p:graphicFrame>
        <p:nvGraphicFramePr>
          <p:cNvPr id="12" name="Content Placeholder 5">
            <a:extLst>
              <a:ext uri="{FF2B5EF4-FFF2-40B4-BE49-F238E27FC236}">
                <a16:creationId xmlns:a16="http://schemas.microsoft.com/office/drawing/2014/main" id="{ED279843-45E7-0145-B57F-FC36B57563E1}"/>
              </a:ext>
            </a:extLst>
          </p:cNvPr>
          <p:cNvGraphicFramePr>
            <a:graphicFrameLocks noGrp="1"/>
          </p:cNvGraphicFramePr>
          <p:nvPr>
            <p:ph idx="1"/>
            <p:extLst>
              <p:ext uri="{D42A27DB-BD31-4B8C-83A1-F6EECF244321}">
                <p14:modId xmlns:p14="http://schemas.microsoft.com/office/powerpoint/2010/main" val="3657495096"/>
              </p:ext>
            </p:extLst>
          </p:nvPr>
        </p:nvGraphicFramePr>
        <p:xfrm>
          <a:off x="4943872" y="836712"/>
          <a:ext cx="6812296" cy="5029200"/>
        </p:xfrm>
        <a:graphic>
          <a:graphicData uri="http://schemas.openxmlformats.org/drawingml/2006/table">
            <a:tbl>
              <a:tblPr firstRow="1" bandRow="1">
                <a:tableStyleId>{073A0DAA-6AF3-43AB-8588-CEC1D06C72B9}</a:tableStyleId>
              </a:tblPr>
              <a:tblGrid>
                <a:gridCol w="4604827">
                  <a:extLst>
                    <a:ext uri="{9D8B030D-6E8A-4147-A177-3AD203B41FA5}">
                      <a16:colId xmlns:a16="http://schemas.microsoft.com/office/drawing/2014/main" val="20000"/>
                    </a:ext>
                  </a:extLst>
                </a:gridCol>
                <a:gridCol w="2207469">
                  <a:extLst>
                    <a:ext uri="{9D8B030D-6E8A-4147-A177-3AD203B41FA5}">
                      <a16:colId xmlns:a16="http://schemas.microsoft.com/office/drawing/2014/main" val="20001"/>
                    </a:ext>
                  </a:extLst>
                </a:gridCol>
              </a:tblGrid>
              <a:tr h="281354">
                <a:tc>
                  <a:txBody>
                    <a:bodyPr/>
                    <a:lstStyle/>
                    <a:p>
                      <a:pPr algn="ctr"/>
                      <a:r>
                        <a:rPr lang="en-US" sz="1600" dirty="0" err="1"/>
                        <a:t>Tipo</a:t>
                      </a:r>
                      <a:r>
                        <a:rPr lang="en-US" sz="1600" dirty="0"/>
                        <a:t> de </a:t>
                      </a:r>
                      <a:r>
                        <a:rPr lang="en-US" sz="1600" dirty="0" err="1"/>
                        <a:t>indústria</a:t>
                      </a:r>
                      <a:endParaRPr lang="en-US" sz="1600" dirty="0"/>
                    </a:p>
                  </a:txBody>
                  <a:tcPr/>
                </a:tc>
                <a:tc>
                  <a:txBody>
                    <a:bodyPr/>
                    <a:lstStyle/>
                    <a:p>
                      <a:pPr algn="ctr"/>
                      <a:r>
                        <a:rPr lang="en-US" sz="1600" dirty="0"/>
                        <a:t>1933-1939 (%)</a:t>
                      </a:r>
                    </a:p>
                  </a:txBody>
                  <a:tcPr/>
                </a:tc>
                <a:extLst>
                  <a:ext uri="{0D108BD9-81ED-4DB2-BD59-A6C34878D82A}">
                    <a16:rowId xmlns:a16="http://schemas.microsoft.com/office/drawing/2014/main" val="10000"/>
                  </a:ext>
                </a:extLst>
              </a:tr>
              <a:tr h="281354">
                <a:tc>
                  <a:txBody>
                    <a:bodyPr/>
                    <a:lstStyle/>
                    <a:p>
                      <a:r>
                        <a:rPr lang="en-US" sz="1600" dirty="0" err="1"/>
                        <a:t>Indústria</a:t>
                      </a:r>
                      <a:r>
                        <a:rPr lang="en-US" sz="1600" dirty="0"/>
                        <a:t> </a:t>
                      </a:r>
                      <a:r>
                        <a:rPr lang="en-US" sz="1600" dirty="0" err="1"/>
                        <a:t>extrativa</a:t>
                      </a:r>
                      <a:r>
                        <a:rPr lang="en-US" sz="1600" dirty="0"/>
                        <a:t> mineral</a:t>
                      </a:r>
                    </a:p>
                  </a:txBody>
                  <a:tcPr/>
                </a:tc>
                <a:tc>
                  <a:txBody>
                    <a:bodyPr/>
                    <a:lstStyle/>
                    <a:p>
                      <a:pPr algn="ctr"/>
                      <a:r>
                        <a:rPr lang="en-US" sz="1600" dirty="0"/>
                        <a:t>8,1</a:t>
                      </a:r>
                    </a:p>
                  </a:txBody>
                  <a:tcPr/>
                </a:tc>
                <a:extLst>
                  <a:ext uri="{0D108BD9-81ED-4DB2-BD59-A6C34878D82A}">
                    <a16:rowId xmlns:a16="http://schemas.microsoft.com/office/drawing/2014/main" val="10001"/>
                  </a:ext>
                </a:extLst>
              </a:tr>
              <a:tr h="281354">
                <a:tc>
                  <a:txBody>
                    <a:bodyPr/>
                    <a:lstStyle/>
                    <a:p>
                      <a:r>
                        <a:rPr lang="en-US" sz="1600" dirty="0" err="1"/>
                        <a:t>Indústria</a:t>
                      </a:r>
                      <a:r>
                        <a:rPr lang="en-US" sz="1600" dirty="0"/>
                        <a:t> de </a:t>
                      </a:r>
                      <a:r>
                        <a:rPr lang="en-US" sz="1600" dirty="0" err="1"/>
                        <a:t>transformação</a:t>
                      </a:r>
                      <a:endParaRPr lang="en-US" sz="1600" dirty="0"/>
                    </a:p>
                  </a:txBody>
                  <a:tcPr/>
                </a:tc>
                <a:tc>
                  <a:txBody>
                    <a:bodyPr/>
                    <a:lstStyle/>
                    <a:p>
                      <a:pPr algn="ctr"/>
                      <a:r>
                        <a:rPr lang="en-US" sz="1600" dirty="0"/>
                        <a:t>11,3</a:t>
                      </a:r>
                    </a:p>
                  </a:txBody>
                  <a:tcPr/>
                </a:tc>
                <a:extLst>
                  <a:ext uri="{0D108BD9-81ED-4DB2-BD59-A6C34878D82A}">
                    <a16:rowId xmlns:a16="http://schemas.microsoft.com/office/drawing/2014/main" val="10002"/>
                  </a:ext>
                </a:extLst>
              </a:tr>
              <a:tr h="281354">
                <a:tc>
                  <a:txBody>
                    <a:bodyPr/>
                    <a:lstStyle/>
                    <a:p>
                      <a:r>
                        <a:rPr lang="en-US" sz="1600" dirty="0"/>
                        <a:t>     </a:t>
                      </a:r>
                      <a:r>
                        <a:rPr lang="en-US" sz="1600" dirty="0" err="1"/>
                        <a:t>Minerais</a:t>
                      </a:r>
                      <a:r>
                        <a:rPr lang="en-US" sz="1600" dirty="0"/>
                        <a:t> </a:t>
                      </a:r>
                      <a:r>
                        <a:rPr lang="en-US" sz="1600" dirty="0" err="1"/>
                        <a:t>não</a:t>
                      </a:r>
                      <a:r>
                        <a:rPr lang="en-US" sz="1600" dirty="0"/>
                        <a:t> </a:t>
                      </a:r>
                      <a:r>
                        <a:rPr lang="en-US" sz="1600" dirty="0" err="1"/>
                        <a:t>metálicos</a:t>
                      </a:r>
                      <a:endParaRPr lang="en-US" sz="1600" dirty="0"/>
                    </a:p>
                  </a:txBody>
                  <a:tcPr/>
                </a:tc>
                <a:tc>
                  <a:txBody>
                    <a:bodyPr/>
                    <a:lstStyle/>
                    <a:p>
                      <a:pPr algn="ctr"/>
                      <a:r>
                        <a:rPr lang="en-US" sz="1600" dirty="0"/>
                        <a:t>19,9</a:t>
                      </a:r>
                    </a:p>
                  </a:txBody>
                  <a:tcPr/>
                </a:tc>
                <a:extLst>
                  <a:ext uri="{0D108BD9-81ED-4DB2-BD59-A6C34878D82A}">
                    <a16:rowId xmlns:a16="http://schemas.microsoft.com/office/drawing/2014/main" val="10003"/>
                  </a:ext>
                </a:extLst>
              </a:tr>
              <a:tr h="281354">
                <a:tc>
                  <a:txBody>
                    <a:bodyPr/>
                    <a:lstStyle/>
                    <a:p>
                      <a:r>
                        <a:rPr lang="en-US" sz="1600" dirty="0"/>
                        <a:t>     </a:t>
                      </a:r>
                      <a:r>
                        <a:rPr lang="en-US" sz="1600" dirty="0" err="1"/>
                        <a:t>Metalúrgica</a:t>
                      </a:r>
                      <a:endParaRPr lang="en-US" sz="1600" dirty="0"/>
                    </a:p>
                  </a:txBody>
                  <a:tcPr/>
                </a:tc>
                <a:tc>
                  <a:txBody>
                    <a:bodyPr/>
                    <a:lstStyle/>
                    <a:p>
                      <a:pPr algn="ctr"/>
                      <a:r>
                        <a:rPr lang="en-US" sz="1600" dirty="0"/>
                        <a:t>20,6</a:t>
                      </a:r>
                    </a:p>
                  </a:txBody>
                  <a:tcPr/>
                </a:tc>
                <a:extLst>
                  <a:ext uri="{0D108BD9-81ED-4DB2-BD59-A6C34878D82A}">
                    <a16:rowId xmlns:a16="http://schemas.microsoft.com/office/drawing/2014/main" val="10004"/>
                  </a:ext>
                </a:extLst>
              </a:tr>
              <a:tr h="281354">
                <a:tc>
                  <a:txBody>
                    <a:bodyPr/>
                    <a:lstStyle/>
                    <a:p>
                      <a:r>
                        <a:rPr lang="en-US" sz="1600" dirty="0"/>
                        <a:t>     </a:t>
                      </a:r>
                      <a:r>
                        <a:rPr lang="en-US" sz="1600" dirty="0" err="1"/>
                        <a:t>Papel</a:t>
                      </a:r>
                      <a:r>
                        <a:rPr lang="en-US" sz="1600" dirty="0"/>
                        <a:t> e </a:t>
                      </a:r>
                      <a:r>
                        <a:rPr lang="en-US" sz="1600" dirty="0" err="1"/>
                        <a:t>papelão</a:t>
                      </a:r>
                      <a:endParaRPr lang="en-US" sz="1600" dirty="0"/>
                    </a:p>
                  </a:txBody>
                  <a:tcPr/>
                </a:tc>
                <a:tc>
                  <a:txBody>
                    <a:bodyPr/>
                    <a:lstStyle/>
                    <a:p>
                      <a:pPr algn="ctr"/>
                      <a:r>
                        <a:rPr lang="en-US" sz="1600" dirty="0"/>
                        <a:t>22,0</a:t>
                      </a:r>
                    </a:p>
                  </a:txBody>
                  <a:tcPr/>
                </a:tc>
                <a:extLst>
                  <a:ext uri="{0D108BD9-81ED-4DB2-BD59-A6C34878D82A}">
                    <a16:rowId xmlns:a16="http://schemas.microsoft.com/office/drawing/2014/main" val="10005"/>
                  </a:ext>
                </a:extLst>
              </a:tr>
              <a:tr h="281354">
                <a:tc>
                  <a:txBody>
                    <a:bodyPr/>
                    <a:lstStyle/>
                    <a:p>
                      <a:r>
                        <a:rPr lang="en-US" sz="1600" dirty="0"/>
                        <a:t>     </a:t>
                      </a:r>
                      <a:r>
                        <a:rPr lang="en-US" sz="1600" dirty="0" err="1"/>
                        <a:t>Couros</a:t>
                      </a:r>
                      <a:r>
                        <a:rPr lang="en-US" sz="1600" dirty="0"/>
                        <a:t> e </a:t>
                      </a:r>
                      <a:r>
                        <a:rPr lang="en-US" sz="1600" dirty="0" err="1"/>
                        <a:t>peles</a:t>
                      </a:r>
                      <a:r>
                        <a:rPr lang="en-US" sz="1600" dirty="0"/>
                        <a:t> e </a:t>
                      </a:r>
                      <a:r>
                        <a:rPr lang="en-US" sz="1600" dirty="0" err="1"/>
                        <a:t>produtos</a:t>
                      </a:r>
                      <a:r>
                        <a:rPr lang="en-US" sz="1600" dirty="0"/>
                        <a:t> </a:t>
                      </a:r>
                      <a:r>
                        <a:rPr lang="en-US" sz="1600" dirty="0" err="1"/>
                        <a:t>similares</a:t>
                      </a:r>
                      <a:endParaRPr lang="en-US" sz="1600" dirty="0"/>
                    </a:p>
                  </a:txBody>
                  <a:tcPr/>
                </a:tc>
                <a:tc>
                  <a:txBody>
                    <a:bodyPr/>
                    <a:lstStyle/>
                    <a:p>
                      <a:pPr algn="ctr"/>
                      <a:r>
                        <a:rPr lang="en-US" sz="1600" dirty="0"/>
                        <a:t>2,7</a:t>
                      </a:r>
                    </a:p>
                  </a:txBody>
                  <a:tcPr/>
                </a:tc>
                <a:extLst>
                  <a:ext uri="{0D108BD9-81ED-4DB2-BD59-A6C34878D82A}">
                    <a16:rowId xmlns:a16="http://schemas.microsoft.com/office/drawing/2014/main" val="10006"/>
                  </a:ext>
                </a:extLst>
              </a:tr>
              <a:tr h="281354">
                <a:tc>
                  <a:txBody>
                    <a:bodyPr/>
                    <a:lstStyle/>
                    <a:p>
                      <a:r>
                        <a:rPr lang="en-US" sz="1600" dirty="0"/>
                        <a:t>     </a:t>
                      </a:r>
                      <a:r>
                        <a:rPr lang="en-US" sz="1600" dirty="0" err="1"/>
                        <a:t>Química</a:t>
                      </a:r>
                      <a:r>
                        <a:rPr lang="en-US" sz="1600" baseline="0" dirty="0"/>
                        <a:t> e </a:t>
                      </a:r>
                      <a:r>
                        <a:rPr lang="en-US" sz="1600" baseline="0" dirty="0" err="1"/>
                        <a:t>farmacêutica</a:t>
                      </a:r>
                      <a:endParaRPr lang="en-US" sz="1600" dirty="0"/>
                    </a:p>
                  </a:txBody>
                  <a:tcPr/>
                </a:tc>
                <a:tc>
                  <a:txBody>
                    <a:bodyPr/>
                    <a:lstStyle/>
                    <a:p>
                      <a:pPr algn="ctr"/>
                      <a:r>
                        <a:rPr lang="en-US" sz="1600" dirty="0"/>
                        <a:t>10,6</a:t>
                      </a:r>
                    </a:p>
                  </a:txBody>
                  <a:tcPr/>
                </a:tc>
                <a:extLst>
                  <a:ext uri="{0D108BD9-81ED-4DB2-BD59-A6C34878D82A}">
                    <a16:rowId xmlns:a16="http://schemas.microsoft.com/office/drawing/2014/main" val="10007"/>
                  </a:ext>
                </a:extLst>
              </a:tr>
              <a:tr h="281354">
                <a:tc>
                  <a:txBody>
                    <a:bodyPr/>
                    <a:lstStyle/>
                    <a:p>
                      <a:r>
                        <a:rPr lang="en-US" sz="1600" dirty="0"/>
                        <a:t>     </a:t>
                      </a:r>
                      <a:r>
                        <a:rPr lang="en-US" sz="1600" dirty="0" err="1"/>
                        <a:t>Produtos</a:t>
                      </a:r>
                      <a:r>
                        <a:rPr lang="en-US" sz="1600" dirty="0"/>
                        <a:t> de </a:t>
                      </a:r>
                      <a:r>
                        <a:rPr lang="en-US" sz="1600" dirty="0" err="1"/>
                        <a:t>perfumaria</a:t>
                      </a:r>
                      <a:r>
                        <a:rPr lang="en-US" sz="1600" dirty="0"/>
                        <a:t>, </a:t>
                      </a:r>
                      <a:r>
                        <a:rPr lang="en-US" sz="1600" dirty="0" err="1"/>
                        <a:t>sabões</a:t>
                      </a:r>
                      <a:r>
                        <a:rPr lang="en-US" sz="1600" dirty="0"/>
                        <a:t> e </a:t>
                      </a:r>
                      <a:r>
                        <a:rPr lang="en-US" sz="1600" dirty="0" err="1"/>
                        <a:t>velas</a:t>
                      </a:r>
                      <a:endParaRPr lang="en-US" sz="1600" dirty="0"/>
                    </a:p>
                  </a:txBody>
                  <a:tcPr/>
                </a:tc>
                <a:tc>
                  <a:txBody>
                    <a:bodyPr/>
                    <a:lstStyle/>
                    <a:p>
                      <a:pPr algn="ctr"/>
                      <a:r>
                        <a:rPr lang="en-US" sz="1600" dirty="0"/>
                        <a:t>15,8</a:t>
                      </a:r>
                    </a:p>
                  </a:txBody>
                  <a:tcPr/>
                </a:tc>
                <a:extLst>
                  <a:ext uri="{0D108BD9-81ED-4DB2-BD59-A6C34878D82A}">
                    <a16:rowId xmlns:a16="http://schemas.microsoft.com/office/drawing/2014/main" val="10008"/>
                  </a:ext>
                </a:extLst>
              </a:tr>
              <a:tr h="281354">
                <a:tc>
                  <a:txBody>
                    <a:bodyPr/>
                    <a:lstStyle/>
                    <a:p>
                      <a:r>
                        <a:rPr lang="en-US" sz="1600" dirty="0"/>
                        <a:t>     </a:t>
                      </a:r>
                      <a:r>
                        <a:rPr lang="en-US" sz="1600" dirty="0" err="1"/>
                        <a:t>Têxtil</a:t>
                      </a:r>
                      <a:endParaRPr lang="en-US" sz="1600" dirty="0"/>
                    </a:p>
                  </a:txBody>
                  <a:tcPr/>
                </a:tc>
                <a:tc>
                  <a:txBody>
                    <a:bodyPr/>
                    <a:lstStyle/>
                    <a:p>
                      <a:pPr algn="ctr"/>
                      <a:r>
                        <a:rPr lang="en-US" sz="1600" dirty="0"/>
                        <a:t>11,2</a:t>
                      </a:r>
                    </a:p>
                  </a:txBody>
                  <a:tcPr/>
                </a:tc>
                <a:extLst>
                  <a:ext uri="{0D108BD9-81ED-4DB2-BD59-A6C34878D82A}">
                    <a16:rowId xmlns:a16="http://schemas.microsoft.com/office/drawing/2014/main" val="10009"/>
                  </a:ext>
                </a:extLst>
              </a:tr>
              <a:tr h="281354">
                <a:tc>
                  <a:txBody>
                    <a:bodyPr/>
                    <a:lstStyle/>
                    <a:p>
                      <a:r>
                        <a:rPr lang="en-US" sz="1600" dirty="0"/>
                        <a:t>     </a:t>
                      </a:r>
                      <a:r>
                        <a:rPr lang="en-US" sz="1600" dirty="0" err="1"/>
                        <a:t>Vestuário</a:t>
                      </a:r>
                      <a:r>
                        <a:rPr lang="en-US" sz="1600" dirty="0"/>
                        <a:t> e </a:t>
                      </a:r>
                      <a:r>
                        <a:rPr lang="en-US" sz="1600" dirty="0" err="1"/>
                        <a:t>calçados</a:t>
                      </a:r>
                      <a:endParaRPr lang="en-US" sz="1600" dirty="0"/>
                    </a:p>
                  </a:txBody>
                  <a:tcPr/>
                </a:tc>
                <a:tc>
                  <a:txBody>
                    <a:bodyPr/>
                    <a:lstStyle/>
                    <a:p>
                      <a:pPr algn="ctr"/>
                      <a:r>
                        <a:rPr lang="en-US" sz="1600" dirty="0"/>
                        <a:t>9,8</a:t>
                      </a:r>
                    </a:p>
                  </a:txBody>
                  <a:tcPr/>
                </a:tc>
                <a:extLst>
                  <a:ext uri="{0D108BD9-81ED-4DB2-BD59-A6C34878D82A}">
                    <a16:rowId xmlns:a16="http://schemas.microsoft.com/office/drawing/2014/main" val="10010"/>
                  </a:ext>
                </a:extLst>
              </a:tr>
              <a:tr h="281354">
                <a:tc>
                  <a:txBody>
                    <a:bodyPr/>
                    <a:lstStyle/>
                    <a:p>
                      <a:r>
                        <a:rPr lang="en-US" sz="1600" dirty="0"/>
                        <a:t>     </a:t>
                      </a:r>
                      <a:r>
                        <a:rPr lang="en-US" sz="1600" dirty="0" err="1"/>
                        <a:t>Produtos</a:t>
                      </a:r>
                      <a:r>
                        <a:rPr lang="en-US" sz="1600" dirty="0"/>
                        <a:t> </a:t>
                      </a:r>
                      <a:r>
                        <a:rPr lang="en-US" sz="1600" dirty="0" err="1"/>
                        <a:t>alimentares</a:t>
                      </a:r>
                      <a:endParaRPr lang="en-US" sz="1600" dirty="0"/>
                    </a:p>
                  </a:txBody>
                  <a:tcPr/>
                </a:tc>
                <a:tc>
                  <a:txBody>
                    <a:bodyPr/>
                    <a:lstStyle/>
                    <a:p>
                      <a:pPr algn="ctr"/>
                      <a:r>
                        <a:rPr lang="en-US" sz="1600" dirty="0"/>
                        <a:t>1,9</a:t>
                      </a:r>
                    </a:p>
                  </a:txBody>
                  <a:tcPr/>
                </a:tc>
                <a:extLst>
                  <a:ext uri="{0D108BD9-81ED-4DB2-BD59-A6C34878D82A}">
                    <a16:rowId xmlns:a16="http://schemas.microsoft.com/office/drawing/2014/main" val="10011"/>
                  </a:ext>
                </a:extLst>
              </a:tr>
              <a:tr h="281354">
                <a:tc>
                  <a:txBody>
                    <a:bodyPr/>
                    <a:lstStyle/>
                    <a:p>
                      <a:r>
                        <a:rPr lang="en-US" sz="1600" dirty="0"/>
                        <a:t>     </a:t>
                      </a:r>
                      <a:r>
                        <a:rPr lang="en-US" sz="1600" dirty="0" err="1"/>
                        <a:t>Bebidas</a:t>
                      </a:r>
                      <a:endParaRPr lang="en-US" sz="1600" dirty="0"/>
                    </a:p>
                  </a:txBody>
                  <a:tcPr/>
                </a:tc>
                <a:tc>
                  <a:txBody>
                    <a:bodyPr/>
                    <a:lstStyle/>
                    <a:p>
                      <a:pPr algn="ctr"/>
                      <a:r>
                        <a:rPr lang="en-US" sz="1600" dirty="0"/>
                        <a:t>8,4</a:t>
                      </a:r>
                    </a:p>
                  </a:txBody>
                  <a:tcPr/>
                </a:tc>
                <a:extLst>
                  <a:ext uri="{0D108BD9-81ED-4DB2-BD59-A6C34878D82A}">
                    <a16:rowId xmlns:a16="http://schemas.microsoft.com/office/drawing/2014/main" val="10012"/>
                  </a:ext>
                </a:extLst>
              </a:tr>
              <a:tr h="281354">
                <a:tc>
                  <a:txBody>
                    <a:bodyPr/>
                    <a:lstStyle/>
                    <a:p>
                      <a:r>
                        <a:rPr lang="en-US" sz="1600" dirty="0"/>
                        <a:t>     </a:t>
                      </a:r>
                      <a:r>
                        <a:rPr lang="en-US" sz="1600" dirty="0" err="1"/>
                        <a:t>Fumo</a:t>
                      </a:r>
                      <a:endParaRPr lang="en-US" sz="1600" dirty="0"/>
                    </a:p>
                  </a:txBody>
                  <a:tcPr/>
                </a:tc>
                <a:tc>
                  <a:txBody>
                    <a:bodyPr/>
                    <a:lstStyle/>
                    <a:p>
                      <a:pPr algn="ctr"/>
                      <a:r>
                        <a:rPr lang="en-US" sz="1600" dirty="0"/>
                        <a:t>5,2</a:t>
                      </a:r>
                    </a:p>
                  </a:txBody>
                  <a:tcPr/>
                </a:tc>
                <a:extLst>
                  <a:ext uri="{0D108BD9-81ED-4DB2-BD59-A6C34878D82A}">
                    <a16:rowId xmlns:a16="http://schemas.microsoft.com/office/drawing/2014/main" val="10013"/>
                  </a:ext>
                </a:extLst>
              </a:tr>
              <a:tr h="281354">
                <a:tc>
                  <a:txBody>
                    <a:bodyPr/>
                    <a:lstStyle/>
                    <a:p>
                      <a:r>
                        <a:rPr lang="en-US" sz="1600" dirty="0"/>
                        <a:t>Total da </a:t>
                      </a:r>
                      <a:r>
                        <a:rPr lang="en-US" sz="1600" dirty="0" err="1"/>
                        <a:t>indústria</a:t>
                      </a:r>
                      <a:endParaRPr lang="en-US" sz="1600" dirty="0"/>
                    </a:p>
                  </a:txBody>
                  <a:tcPr/>
                </a:tc>
                <a:tc>
                  <a:txBody>
                    <a:bodyPr/>
                    <a:lstStyle/>
                    <a:p>
                      <a:pPr algn="ctr"/>
                      <a:r>
                        <a:rPr lang="en-US" sz="1600" dirty="0"/>
                        <a:t>11,2</a:t>
                      </a:r>
                    </a:p>
                  </a:txBody>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988292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a:t>Só a partir da Grande Depressão é que se fizeram sentir algumas modificações na estrutura da produção agrícola. [...] Não obstante o crescimento observado na produção de café, houve uma pronunciada queda na posição relativa desses produtos [...] o algodão cresceu de importância e nos anos de guerra tornou-se o produto mais importante da agricultura [...] </a:t>
            </a:r>
            <a:endParaRPr lang="pt-BR" dirty="0"/>
          </a:p>
        </p:txBody>
      </p:sp>
      <p:sp>
        <p:nvSpPr>
          <p:cNvPr id="8" name="Espaço Reservado para Texto 7"/>
          <p:cNvSpPr>
            <a:spLocks noGrp="1"/>
          </p:cNvSpPr>
          <p:nvPr>
            <p:ph type="body" sz="half" idx="2"/>
          </p:nvPr>
        </p:nvSpPr>
        <p:spPr/>
        <p:txBody>
          <a:bodyPr/>
          <a:lstStyle/>
          <a:p>
            <a:r>
              <a:rPr lang="pt-BR" dirty="0"/>
              <a:t>Fonte: VILLELA, A. &amp; SUZIGAN, W. Política do governo e crescimento da economia brasileira, 1889-1945. Rio de Janeiro: IPEA/INPES, 1973, p. 188-189.</a:t>
            </a:r>
          </a:p>
        </p:txBody>
      </p:sp>
      <p:sp>
        <p:nvSpPr>
          <p:cNvPr id="7" name="Espaço Reservado para Conteúdo 1"/>
          <p:cNvSpPr txBox="1">
            <a:spLocks/>
          </p:cNvSpPr>
          <p:nvPr/>
        </p:nvSpPr>
        <p:spPr>
          <a:xfrm>
            <a:off x="2822026" y="5157192"/>
            <a:ext cx="7271658" cy="508028"/>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t-BR" dirty="0"/>
          </a:p>
        </p:txBody>
      </p:sp>
    </p:spTree>
    <p:extLst>
      <p:ext uri="{BB962C8B-B14F-4D97-AF65-F5344CB8AC3E}">
        <p14:creationId xmlns:p14="http://schemas.microsoft.com/office/powerpoint/2010/main" val="1870598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631" y="2352026"/>
            <a:ext cx="3501197" cy="2445126"/>
          </a:xfrm>
        </p:spPr>
        <p:txBody>
          <a:bodyPr anchor="ctr">
            <a:normAutofit/>
          </a:bodyPr>
          <a:lstStyle/>
          <a:p>
            <a:pPr algn="ctr"/>
            <a:r>
              <a:rPr lang="en-US" dirty="0" err="1"/>
              <a:t>Brasil</a:t>
            </a:r>
            <a:r>
              <a:rPr lang="en-US" dirty="0"/>
              <a:t> – </a:t>
            </a:r>
            <a:r>
              <a:rPr lang="en-US" dirty="0" err="1"/>
              <a:t>Área</a:t>
            </a:r>
            <a:r>
              <a:rPr lang="en-US" dirty="0"/>
              <a:t> </a:t>
            </a:r>
            <a:r>
              <a:rPr lang="en-US" dirty="0" err="1"/>
              <a:t>cultivada</a:t>
            </a:r>
            <a:r>
              <a:rPr lang="en-US" dirty="0"/>
              <a:t> </a:t>
            </a:r>
            <a:r>
              <a:rPr lang="en-US" dirty="0" err="1"/>
              <a:t>segundo</a:t>
            </a:r>
            <a:r>
              <a:rPr lang="en-US" dirty="0"/>
              <a:t> as </a:t>
            </a:r>
            <a:r>
              <a:rPr lang="en-US" dirty="0" err="1"/>
              <a:t>principais</a:t>
            </a:r>
            <a:r>
              <a:rPr lang="en-US" dirty="0"/>
              <a:t> </a:t>
            </a:r>
            <a:r>
              <a:rPr lang="en-US" dirty="0" err="1"/>
              <a:t>culturas</a:t>
            </a:r>
            <a:r>
              <a:rPr lang="en-US" dirty="0"/>
              <a:t>, 1931/32-1940/41</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18459626"/>
              </p:ext>
            </p:extLst>
          </p:nvPr>
        </p:nvGraphicFramePr>
        <p:xfrm>
          <a:off x="4655840" y="836712"/>
          <a:ext cx="6829624"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Espaço Reservado para Conteúdo 1"/>
          <p:cNvSpPr txBox="1">
            <a:spLocks/>
          </p:cNvSpPr>
          <p:nvPr/>
        </p:nvSpPr>
        <p:spPr>
          <a:xfrm>
            <a:off x="5118323" y="6003550"/>
            <a:ext cx="5904657" cy="479389"/>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t-BR" sz="1200" dirty="0"/>
              <a:t>Fonte: VILLELA, A. &amp; SUZIGAN, W. </a:t>
            </a:r>
            <a:r>
              <a:rPr lang="pt-BR" sz="1200" i="1" dirty="0"/>
              <a:t>Política do governo e crescimento da economia brasileira, 1889-1945. </a:t>
            </a:r>
            <a:r>
              <a:rPr lang="pt-BR" sz="1200" dirty="0"/>
              <a:t>Rio de Janeiro: IPEA/INPES, 1973, p. 190.</a:t>
            </a:r>
          </a:p>
        </p:txBody>
      </p:sp>
    </p:spTree>
    <p:extLst>
      <p:ext uri="{BB962C8B-B14F-4D97-AF65-F5344CB8AC3E}">
        <p14:creationId xmlns:p14="http://schemas.microsoft.com/office/powerpoint/2010/main" val="13002059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Algodão</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117233595"/>
              </p:ext>
            </p:extLst>
          </p:nvPr>
        </p:nvGraphicFramePr>
        <p:xfrm>
          <a:off x="5110163" y="803275"/>
          <a:ext cx="6275385" cy="1997704"/>
        </p:xfrm>
        <a:graphic>
          <a:graphicData uri="http://schemas.openxmlformats.org/drawingml/2006/table">
            <a:tbl>
              <a:tblPr firstRow="1" bandRow="1">
                <a:tableStyleId>{1FECB4D8-DB02-4DC6-A0A2-4F2EBAE1DC90}</a:tableStyleId>
              </a:tblPr>
              <a:tblGrid>
                <a:gridCol w="2091795">
                  <a:extLst>
                    <a:ext uri="{9D8B030D-6E8A-4147-A177-3AD203B41FA5}">
                      <a16:colId xmlns:a16="http://schemas.microsoft.com/office/drawing/2014/main" val="20000"/>
                    </a:ext>
                  </a:extLst>
                </a:gridCol>
                <a:gridCol w="2091795">
                  <a:extLst>
                    <a:ext uri="{9D8B030D-6E8A-4147-A177-3AD203B41FA5}">
                      <a16:colId xmlns:a16="http://schemas.microsoft.com/office/drawing/2014/main" val="20001"/>
                    </a:ext>
                  </a:extLst>
                </a:gridCol>
                <a:gridCol w="2091795">
                  <a:extLst>
                    <a:ext uri="{9D8B030D-6E8A-4147-A177-3AD203B41FA5}">
                      <a16:colId xmlns:a16="http://schemas.microsoft.com/office/drawing/2014/main" val="20002"/>
                    </a:ext>
                  </a:extLst>
                </a:gridCol>
              </a:tblGrid>
              <a:tr h="499426">
                <a:tc gridSpan="3">
                  <a:txBody>
                    <a:bodyPr/>
                    <a:lstStyle/>
                    <a:p>
                      <a:pPr algn="ctr"/>
                      <a:r>
                        <a:rPr lang="en-US" dirty="0" err="1"/>
                        <a:t>Área</a:t>
                      </a:r>
                      <a:r>
                        <a:rPr lang="en-US" dirty="0"/>
                        <a:t> </a:t>
                      </a:r>
                      <a:r>
                        <a:rPr lang="en-US" dirty="0" err="1"/>
                        <a:t>cultivada</a:t>
                      </a:r>
                      <a:r>
                        <a:rPr lang="en-US" dirty="0"/>
                        <a:t> </a:t>
                      </a:r>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99426">
                <a:tc>
                  <a:txBody>
                    <a:bodyPr/>
                    <a:lstStyle/>
                    <a:p>
                      <a:pPr algn="ctr"/>
                      <a:r>
                        <a:rPr lang="en-US" dirty="0"/>
                        <a:t>1931/1932</a:t>
                      </a:r>
                    </a:p>
                  </a:txBody>
                  <a:tcPr anchor="ctr"/>
                </a:tc>
                <a:tc>
                  <a:txBody>
                    <a:bodyPr/>
                    <a:lstStyle/>
                    <a:p>
                      <a:pPr algn="ctr"/>
                      <a:r>
                        <a:rPr lang="en-US" dirty="0"/>
                        <a:t>1937/1938</a:t>
                      </a:r>
                    </a:p>
                  </a:txBody>
                  <a:tcPr anchor="ctr"/>
                </a:tc>
                <a:tc>
                  <a:txBody>
                    <a:bodyPr/>
                    <a:lstStyle/>
                    <a:p>
                      <a:pPr algn="ctr"/>
                      <a:r>
                        <a:rPr lang="en-US" dirty="0"/>
                        <a:t>1941/1941</a:t>
                      </a:r>
                    </a:p>
                  </a:txBody>
                  <a:tcPr anchor="ctr"/>
                </a:tc>
                <a:extLst>
                  <a:ext uri="{0D108BD9-81ED-4DB2-BD59-A6C34878D82A}">
                    <a16:rowId xmlns:a16="http://schemas.microsoft.com/office/drawing/2014/main" val="10001"/>
                  </a:ext>
                </a:extLst>
              </a:tr>
              <a:tr h="499426">
                <a:tc>
                  <a:txBody>
                    <a:bodyPr/>
                    <a:lstStyle/>
                    <a:p>
                      <a:pPr algn="ctr"/>
                      <a:r>
                        <a:rPr lang="en-US" dirty="0"/>
                        <a:t>6,5%</a:t>
                      </a:r>
                    </a:p>
                  </a:txBody>
                  <a:tcPr anchor="ctr"/>
                </a:tc>
                <a:tc>
                  <a:txBody>
                    <a:bodyPr/>
                    <a:lstStyle/>
                    <a:p>
                      <a:pPr algn="ctr"/>
                      <a:r>
                        <a:rPr lang="en-US" dirty="0"/>
                        <a:t>16,9%</a:t>
                      </a:r>
                    </a:p>
                  </a:txBody>
                  <a:tcPr anchor="ctr"/>
                </a:tc>
                <a:tc>
                  <a:txBody>
                    <a:bodyPr/>
                    <a:lstStyle/>
                    <a:p>
                      <a:pPr algn="ctr"/>
                      <a:r>
                        <a:rPr lang="en-US" dirty="0"/>
                        <a:t>18,7%</a:t>
                      </a:r>
                    </a:p>
                  </a:txBody>
                  <a:tcPr anchor="ctr"/>
                </a:tc>
                <a:extLst>
                  <a:ext uri="{0D108BD9-81ED-4DB2-BD59-A6C34878D82A}">
                    <a16:rowId xmlns:a16="http://schemas.microsoft.com/office/drawing/2014/main" val="10002"/>
                  </a:ext>
                </a:extLst>
              </a:tr>
              <a:tr h="499426">
                <a:tc gridSpan="3">
                  <a:txBody>
                    <a:bodyPr/>
                    <a:lstStyle/>
                    <a:p>
                      <a:pPr algn="l"/>
                      <a:r>
                        <a:rPr lang="en-US" sz="1400" dirty="0" err="1"/>
                        <a:t>Porcentagem</a:t>
                      </a:r>
                      <a:r>
                        <a:rPr lang="en-US" sz="1400" baseline="0" dirty="0"/>
                        <a:t> da </a:t>
                      </a:r>
                      <a:r>
                        <a:rPr lang="en-US" sz="1400" baseline="0" dirty="0" err="1"/>
                        <a:t>área</a:t>
                      </a:r>
                      <a:r>
                        <a:rPr lang="en-US" sz="1400" baseline="0" dirty="0"/>
                        <a:t> total </a:t>
                      </a:r>
                      <a:r>
                        <a:rPr lang="en-US" sz="1400" baseline="0" dirty="0" err="1"/>
                        <a:t>cultivada</a:t>
                      </a:r>
                      <a:r>
                        <a:rPr lang="en-US" sz="1400" baseline="0" dirty="0"/>
                        <a:t> no </a:t>
                      </a:r>
                      <a:r>
                        <a:rPr lang="en-US" sz="1400" baseline="0" dirty="0" err="1"/>
                        <a:t>país</a:t>
                      </a:r>
                      <a:endParaRPr lang="en-US" sz="14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9" name="Content Placeholder 7"/>
          <p:cNvGraphicFramePr>
            <a:graphicFrameLocks noGrp="1"/>
          </p:cNvGraphicFramePr>
          <p:nvPr>
            <p:ph sz="half" idx="4294967295"/>
            <p:extLst>
              <p:ext uri="{D42A27DB-BD31-4B8C-83A1-F6EECF244321}">
                <p14:modId xmlns:p14="http://schemas.microsoft.com/office/powerpoint/2010/main" val="3000729233"/>
              </p:ext>
            </p:extLst>
          </p:nvPr>
        </p:nvGraphicFramePr>
        <p:xfrm>
          <a:off x="5097194" y="3216380"/>
          <a:ext cx="6288354" cy="1997700"/>
        </p:xfrm>
        <a:graphic>
          <a:graphicData uri="http://schemas.openxmlformats.org/drawingml/2006/table">
            <a:tbl>
              <a:tblPr firstRow="1" bandRow="1">
                <a:tableStyleId>{1FECB4D8-DB02-4DC6-A0A2-4F2EBAE1DC90}</a:tableStyleId>
              </a:tblPr>
              <a:tblGrid>
                <a:gridCol w="2096118">
                  <a:extLst>
                    <a:ext uri="{9D8B030D-6E8A-4147-A177-3AD203B41FA5}">
                      <a16:colId xmlns:a16="http://schemas.microsoft.com/office/drawing/2014/main" val="20000"/>
                    </a:ext>
                  </a:extLst>
                </a:gridCol>
                <a:gridCol w="2096118">
                  <a:extLst>
                    <a:ext uri="{9D8B030D-6E8A-4147-A177-3AD203B41FA5}">
                      <a16:colId xmlns:a16="http://schemas.microsoft.com/office/drawing/2014/main" val="20001"/>
                    </a:ext>
                  </a:extLst>
                </a:gridCol>
                <a:gridCol w="2096118">
                  <a:extLst>
                    <a:ext uri="{9D8B030D-6E8A-4147-A177-3AD203B41FA5}">
                      <a16:colId xmlns:a16="http://schemas.microsoft.com/office/drawing/2014/main" val="20002"/>
                    </a:ext>
                  </a:extLst>
                </a:gridCol>
              </a:tblGrid>
              <a:tr h="454306">
                <a:tc gridSpan="3">
                  <a:txBody>
                    <a:bodyPr/>
                    <a:lstStyle/>
                    <a:p>
                      <a:pPr algn="ctr"/>
                      <a:r>
                        <a:rPr lang="en-US" dirty="0"/>
                        <a:t>Valor da </a:t>
                      </a:r>
                      <a:r>
                        <a:rPr lang="en-US" dirty="0" err="1"/>
                        <a:t>produção</a:t>
                      </a:r>
                      <a:r>
                        <a:rPr lang="en-US" dirty="0"/>
                        <a:t> </a:t>
                      </a:r>
                      <a:r>
                        <a:rPr lang="en-US" sz="1400" dirty="0"/>
                        <a:t>(</a:t>
                      </a:r>
                      <a:r>
                        <a:rPr lang="en-US" sz="1400" dirty="0" err="1"/>
                        <a:t>algodão</a:t>
                      </a:r>
                      <a:r>
                        <a:rPr lang="en-US" sz="1400" dirty="0"/>
                        <a:t> </a:t>
                      </a:r>
                      <a:r>
                        <a:rPr lang="en-US" sz="1400" dirty="0" err="1"/>
                        <a:t>em</a:t>
                      </a:r>
                      <a:r>
                        <a:rPr lang="en-US" sz="1400" dirty="0"/>
                        <a:t> </a:t>
                      </a:r>
                      <a:r>
                        <a:rPr lang="en-US" sz="1400" dirty="0" err="1"/>
                        <a:t>caroço</a:t>
                      </a:r>
                      <a:r>
                        <a:rPr lang="en-US" sz="1400" dirty="0"/>
                        <a:t>)      </a:t>
                      </a:r>
                      <a:endParaRPr lang="en-US" dirty="0"/>
                    </a:p>
                  </a:txBody>
                  <a:tcPr anchor="ct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454306">
                <a:tc>
                  <a:txBody>
                    <a:bodyPr/>
                    <a:lstStyle/>
                    <a:p>
                      <a:pPr algn="ctr"/>
                      <a:r>
                        <a:rPr lang="en-US" dirty="0"/>
                        <a:t>1925/1929</a:t>
                      </a:r>
                    </a:p>
                  </a:txBody>
                  <a:tcPr anchor="ctr"/>
                </a:tc>
                <a:tc>
                  <a:txBody>
                    <a:bodyPr/>
                    <a:lstStyle/>
                    <a:p>
                      <a:pPr algn="ctr"/>
                      <a:r>
                        <a:rPr lang="en-US" dirty="0"/>
                        <a:t>1932/1936</a:t>
                      </a:r>
                    </a:p>
                  </a:txBody>
                  <a:tcPr anchor="ctr"/>
                </a:tc>
                <a:tc>
                  <a:txBody>
                    <a:bodyPr/>
                    <a:lstStyle/>
                    <a:p>
                      <a:pPr algn="ctr"/>
                      <a:r>
                        <a:rPr lang="en-US" dirty="0"/>
                        <a:t>1939/1943</a:t>
                      </a:r>
                    </a:p>
                  </a:txBody>
                  <a:tcPr anchor="ctr"/>
                </a:tc>
                <a:extLst>
                  <a:ext uri="{0D108BD9-81ED-4DB2-BD59-A6C34878D82A}">
                    <a16:rowId xmlns:a16="http://schemas.microsoft.com/office/drawing/2014/main" val="10001"/>
                  </a:ext>
                </a:extLst>
              </a:tr>
              <a:tr h="454306">
                <a:tc>
                  <a:txBody>
                    <a:bodyPr/>
                    <a:lstStyle/>
                    <a:p>
                      <a:pPr algn="ctr"/>
                      <a:r>
                        <a:rPr lang="en-US" dirty="0"/>
                        <a:t>5,9%</a:t>
                      </a:r>
                    </a:p>
                  </a:txBody>
                  <a:tcPr anchor="ctr"/>
                </a:tc>
                <a:tc>
                  <a:txBody>
                    <a:bodyPr/>
                    <a:lstStyle/>
                    <a:p>
                      <a:pPr algn="ctr"/>
                      <a:r>
                        <a:rPr lang="en-US" dirty="0"/>
                        <a:t>14,0%</a:t>
                      </a:r>
                    </a:p>
                  </a:txBody>
                  <a:tcPr anchor="ctr"/>
                </a:tc>
                <a:tc>
                  <a:txBody>
                    <a:bodyPr/>
                    <a:lstStyle/>
                    <a:p>
                      <a:pPr algn="ctr"/>
                      <a:r>
                        <a:rPr lang="en-US" dirty="0"/>
                        <a:t>21,6%</a:t>
                      </a:r>
                    </a:p>
                  </a:txBody>
                  <a:tcPr anchor="ctr"/>
                </a:tc>
                <a:extLst>
                  <a:ext uri="{0D108BD9-81ED-4DB2-BD59-A6C34878D82A}">
                    <a16:rowId xmlns:a16="http://schemas.microsoft.com/office/drawing/2014/main" val="10002"/>
                  </a:ext>
                </a:extLst>
              </a:tr>
              <a:tr h="634782">
                <a:tc gridSpan="3">
                  <a:txBody>
                    <a:bodyPr/>
                    <a:lstStyle/>
                    <a:p>
                      <a:pPr algn="l"/>
                      <a:r>
                        <a:rPr lang="en-US" sz="1400" dirty="0" err="1"/>
                        <a:t>Porcentagem</a:t>
                      </a:r>
                      <a:r>
                        <a:rPr lang="en-US" sz="1400" baseline="0" dirty="0"/>
                        <a:t> do valor total do </a:t>
                      </a:r>
                      <a:r>
                        <a:rPr lang="en-US" sz="1400" baseline="0" dirty="0" err="1"/>
                        <a:t>produto</a:t>
                      </a:r>
                      <a:r>
                        <a:rPr lang="en-US" sz="1400" baseline="0" dirty="0"/>
                        <a:t> </a:t>
                      </a:r>
                      <a:r>
                        <a:rPr lang="en-US" sz="1400" baseline="0" dirty="0" err="1"/>
                        <a:t>agrícola</a:t>
                      </a:r>
                      <a:r>
                        <a:rPr lang="en-US" sz="1400" baseline="0" dirty="0"/>
                        <a:t> no </a:t>
                      </a:r>
                      <a:r>
                        <a:rPr lang="en-US" sz="1400" baseline="0" dirty="0" err="1"/>
                        <a:t>país</a:t>
                      </a:r>
                      <a:endParaRPr lang="en-US" sz="14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
        <p:nvSpPr>
          <p:cNvPr id="11" name="Espaço Reservado para Conteúdo 1"/>
          <p:cNvSpPr txBox="1">
            <a:spLocks/>
          </p:cNvSpPr>
          <p:nvPr/>
        </p:nvSpPr>
        <p:spPr>
          <a:xfrm>
            <a:off x="3575720" y="5626810"/>
            <a:ext cx="6840762" cy="724052"/>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t-BR" sz="1200" dirty="0"/>
              <a:t>Fonte das tabelas: VILLELA, A. &amp; SUZIGAN, W. </a:t>
            </a:r>
            <a:r>
              <a:rPr lang="pt-BR" sz="1200" i="1" dirty="0"/>
              <a:t>Política do governo e crescimento da economia brasileira, 1889-1945. </a:t>
            </a:r>
            <a:r>
              <a:rPr lang="pt-BR" sz="1200" dirty="0"/>
              <a:t>Rio de Janeiro: IPEA/INPES, 1973, p. 189 e 190.</a:t>
            </a:r>
          </a:p>
        </p:txBody>
      </p:sp>
    </p:spTree>
    <p:extLst>
      <p:ext uri="{BB962C8B-B14F-4D97-AF65-F5344CB8AC3E}">
        <p14:creationId xmlns:p14="http://schemas.microsoft.com/office/powerpoint/2010/main" val="185291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ço Reservado para Conteúdo 1"/>
          <p:cNvSpPr txBox="1">
            <a:spLocks/>
          </p:cNvSpPr>
          <p:nvPr/>
        </p:nvSpPr>
        <p:spPr>
          <a:xfrm>
            <a:off x="3487880" y="6102817"/>
            <a:ext cx="1803116" cy="508028"/>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r>
              <a:rPr lang="pt-BR" sz="1200" dirty="0"/>
              <a:t>Fonte: IPEADATA. </a:t>
            </a:r>
          </a:p>
        </p:txBody>
      </p:sp>
      <p:sp>
        <p:nvSpPr>
          <p:cNvPr id="7" name="Título 6">
            <a:extLst>
              <a:ext uri="{FF2B5EF4-FFF2-40B4-BE49-F238E27FC236}">
                <a16:creationId xmlns:a16="http://schemas.microsoft.com/office/drawing/2014/main" id="{2E6C2ABD-4B03-7A4D-A88E-0BCF4006B08B}"/>
              </a:ext>
            </a:extLst>
          </p:cNvPr>
          <p:cNvSpPr>
            <a:spLocks noGrp="1"/>
          </p:cNvSpPr>
          <p:nvPr>
            <p:ph type="title"/>
          </p:nvPr>
        </p:nvSpPr>
        <p:spPr>
          <a:xfrm>
            <a:off x="889000" y="2352675"/>
            <a:ext cx="3500438" cy="2444477"/>
          </a:xfrm>
        </p:spPr>
        <p:txBody>
          <a:bodyPr anchor="ctr"/>
          <a:lstStyle/>
          <a:p>
            <a:r>
              <a:rPr lang="en-US" dirty="0" err="1"/>
              <a:t>Produção</a:t>
            </a:r>
            <a:r>
              <a:rPr lang="en-US" dirty="0"/>
              <a:t> </a:t>
            </a:r>
            <a:r>
              <a:rPr lang="en-US" dirty="0" err="1"/>
              <a:t>algodoeira</a:t>
            </a:r>
            <a:r>
              <a:rPr lang="en-US" dirty="0"/>
              <a:t> </a:t>
            </a:r>
            <a:br>
              <a:rPr lang="en-US" dirty="0"/>
            </a:br>
            <a:r>
              <a:rPr lang="en-US" dirty="0"/>
              <a:t>(</a:t>
            </a:r>
            <a:r>
              <a:rPr lang="en-US" dirty="0" err="1"/>
              <a:t>algodão</a:t>
            </a:r>
            <a:r>
              <a:rPr lang="en-US" dirty="0"/>
              <a:t> </a:t>
            </a:r>
            <a:r>
              <a:rPr lang="en-US" dirty="0" err="1"/>
              <a:t>em</a:t>
            </a:r>
            <a:r>
              <a:rPr lang="en-US" dirty="0"/>
              <a:t> </a:t>
            </a:r>
            <a:r>
              <a:rPr lang="en-US" dirty="0" err="1"/>
              <a:t>caroço</a:t>
            </a:r>
            <a:r>
              <a:rPr lang="en-US" dirty="0"/>
              <a:t> – </a:t>
            </a:r>
            <a:r>
              <a:rPr lang="en-US" dirty="0" err="1"/>
              <a:t>tonelada</a:t>
            </a:r>
            <a:r>
              <a:rPr lang="en-US" dirty="0"/>
              <a:t>) </a:t>
            </a:r>
          </a:p>
        </p:txBody>
      </p:sp>
      <p:graphicFrame>
        <p:nvGraphicFramePr>
          <p:cNvPr id="13" name="Chart 11">
            <a:extLst>
              <a:ext uri="{FF2B5EF4-FFF2-40B4-BE49-F238E27FC236}">
                <a16:creationId xmlns:a16="http://schemas.microsoft.com/office/drawing/2014/main" id="{D7B1D0B5-5F00-4543-94DF-0AECB8C4048B}"/>
              </a:ext>
            </a:extLst>
          </p:cNvPr>
          <p:cNvGraphicFramePr>
            <a:graphicFrameLocks noGrp="1"/>
          </p:cNvGraphicFramePr>
          <p:nvPr>
            <p:ph idx="1"/>
            <p:extLst>
              <p:ext uri="{D42A27DB-BD31-4B8C-83A1-F6EECF244321}">
                <p14:modId xmlns:p14="http://schemas.microsoft.com/office/powerpoint/2010/main" val="2168644263"/>
              </p:ext>
            </p:extLst>
          </p:nvPr>
        </p:nvGraphicFramePr>
        <p:xfrm>
          <a:off x="5015880" y="620688"/>
          <a:ext cx="6480719" cy="597666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34833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 pergunta básica a ser respondida sobre o comportamento da economia brasileira, durante a década dos 30, é a de saber quais os fatores responsáveis pelo pequeno impacto da Grande Depressão sobre os níveis de produto real de nossa economia, uma economia dependente do setor exportador como gerador de renda […]</a:t>
            </a:r>
            <a:endParaRPr lang="en-US" dirty="0"/>
          </a:p>
        </p:txBody>
      </p:sp>
      <p:sp>
        <p:nvSpPr>
          <p:cNvPr id="4"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187.</a:t>
            </a:r>
            <a:endParaRPr lang="en-US" dirty="0"/>
          </a:p>
        </p:txBody>
      </p:sp>
    </p:spTree>
    <p:extLst>
      <p:ext uri="{BB962C8B-B14F-4D97-AF65-F5344CB8AC3E}">
        <p14:creationId xmlns:p14="http://schemas.microsoft.com/office/powerpoint/2010/main" val="3815994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14F39-21DC-440B-B08A-D6AC205F2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AB17FC3-9E8D-4DCB-9359-9751883155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21674C5-5274-4CF2-B80C-18B760122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CFAAF19-B9BE-47B5-AECF-00AFE67B9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5671725-D6BB-4C62-8EF4-EC74B1AFE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85408F1B-C3B2-4B42-B505-09245EEFA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1A65905-5364-4A6A-915C-239712B3C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77DA08E-2769-42B8-82F1-277F97C36C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75BC664-99BE-4D1B-AD83-F8A22CB427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17DF1B4-33DC-477E-B0F8-7F0616389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A718300D-834E-47DE-A420-9B6194C099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FEDFFC9-2CD6-40A3-BC51-3C45AFB2E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6F1F507-F913-49BA-AF91-741E316DB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20D8C67-DBF5-4A09-B3D9-0C1AC7DD3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43F0954-3A02-4281-BECE-13D92071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A4CDC48-BF64-44F6-A506-143A67522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0EA93656-B317-4917-9F52-516CFCBAE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A8EF3B4A-DDF8-4CA3-A7B2-F17D8ADF1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B558A80-8ADC-4830-B93A-45A1A07B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604B258-A077-41B3-B1C0-60C32EB3C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1516A635-08BC-48B0-8B40-85E5656F0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Quebra-cabeça branco com uma peça vermelha">
            <a:extLst>
              <a:ext uri="{FF2B5EF4-FFF2-40B4-BE49-F238E27FC236}">
                <a16:creationId xmlns:a16="http://schemas.microsoft.com/office/drawing/2014/main" id="{BF899D72-20CA-4964-B2BA-F3FB7EFFA14D}"/>
              </a:ext>
            </a:extLst>
          </p:cNvPr>
          <p:cNvPicPr>
            <a:picLocks noChangeAspect="1"/>
          </p:cNvPicPr>
          <p:nvPr/>
        </p:nvPicPr>
        <p:blipFill rotWithShape="1">
          <a:blip r:embed="rId2"/>
          <a:srcRect l="31784" r="30180"/>
          <a:stretch/>
        </p:blipFill>
        <p:spPr>
          <a:xfrm>
            <a:off x="20" y="227"/>
            <a:ext cx="4637303" cy="6858000"/>
          </a:xfrm>
          <a:prstGeom prst="rect">
            <a:avLst/>
          </a:prstGeom>
          <a:ln w="9525">
            <a:noFill/>
          </a:ln>
        </p:spPr>
      </p:pic>
      <p:grpSp>
        <p:nvGrpSpPr>
          <p:cNvPr id="32" name="Group 31">
            <a:extLst>
              <a:ext uri="{FF2B5EF4-FFF2-40B4-BE49-F238E27FC236}">
                <a16:creationId xmlns:a16="http://schemas.microsoft.com/office/drawing/2014/main" id="{6EEC57D4-2D2B-48C9-A5CB-AD82F93C6B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33" name="Rectangle 32">
              <a:extLst>
                <a:ext uri="{FF2B5EF4-FFF2-40B4-BE49-F238E27FC236}">
                  <a16:creationId xmlns:a16="http://schemas.microsoft.com/office/drawing/2014/main" id="{33BF00D7-1037-425A-911E-2F4027EA9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99EECFC4-0EB4-48B1-B30E-E27CE2800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27B61D-D3A1-44ED-B6F4-7C054E6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ctrTitle"/>
          </p:nvPr>
        </p:nvSpPr>
        <p:spPr>
          <a:xfrm>
            <a:off x="5543394" y="2075504"/>
            <a:ext cx="5769989" cy="1748729"/>
          </a:xfrm>
        </p:spPr>
        <p:txBody>
          <a:bodyPr>
            <a:normAutofit/>
          </a:bodyPr>
          <a:lstStyle/>
          <a:p>
            <a:r>
              <a:rPr lang="en-US" dirty="0" err="1"/>
              <a:t>Outras</a:t>
            </a:r>
            <a:r>
              <a:rPr lang="en-US" dirty="0"/>
              <a:t> </a:t>
            </a:r>
            <a:r>
              <a:rPr lang="en-US" dirty="0" err="1"/>
              <a:t>dinâmicas</a:t>
            </a:r>
            <a:r>
              <a:rPr lang="en-US" dirty="0"/>
              <a:t> </a:t>
            </a:r>
            <a:r>
              <a:rPr lang="en-US" dirty="0" err="1"/>
              <a:t>relevantes</a:t>
            </a:r>
            <a:endParaRPr lang="en-US" dirty="0"/>
          </a:p>
        </p:txBody>
      </p:sp>
      <p:sp>
        <p:nvSpPr>
          <p:cNvPr id="3" name="Subtítulo 2"/>
          <p:cNvSpPr>
            <a:spLocks noGrp="1"/>
          </p:cNvSpPr>
          <p:nvPr>
            <p:ph type="subTitle" idx="1"/>
          </p:nvPr>
        </p:nvSpPr>
        <p:spPr>
          <a:xfrm>
            <a:off x="5543396" y="3906266"/>
            <a:ext cx="5769988" cy="1322587"/>
          </a:xfrm>
        </p:spPr>
        <p:txBody>
          <a:bodyPr>
            <a:normAutofit/>
          </a:bodyPr>
          <a:lstStyle/>
          <a:p>
            <a:r>
              <a:rPr lang="en-US" dirty="0"/>
              <a:t>O </a:t>
            </a:r>
            <a:r>
              <a:rPr lang="en-US" dirty="0" err="1"/>
              <a:t>aumento</a:t>
            </a:r>
            <a:r>
              <a:rPr lang="en-US" dirty="0"/>
              <a:t> da </a:t>
            </a:r>
            <a:r>
              <a:rPr lang="en-US" dirty="0" err="1"/>
              <a:t>população</a:t>
            </a:r>
            <a:r>
              <a:rPr lang="en-US" dirty="0"/>
              <a:t> </a:t>
            </a:r>
            <a:r>
              <a:rPr lang="en-US" dirty="0" err="1"/>
              <a:t>urbana</a:t>
            </a:r>
            <a:endParaRPr lang="pt-BR" dirty="0"/>
          </a:p>
        </p:txBody>
      </p:sp>
    </p:spTree>
    <p:extLst>
      <p:ext uri="{BB962C8B-B14F-4D97-AF65-F5344CB8AC3E}">
        <p14:creationId xmlns:p14="http://schemas.microsoft.com/office/powerpoint/2010/main" val="248763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dirty="0"/>
              <a:t>A década de 1930 foi o ponto alto das migrações internas para o antigo Distrito Federal e para o Estado de São Paulo. Entre 1934 e 1940, só no Estado de São Paulo entraram cerca de 322 mil imigrantes brasileiros, dos quais 67% provinham da Bahia e do Nordeste. Esse anos constituíram o período de transição da imigração internacional para a imigração interna. </a:t>
            </a:r>
          </a:p>
        </p:txBody>
      </p:sp>
      <p:sp>
        <p:nvSpPr>
          <p:cNvPr id="10" name="Espaço Reservado para Texto 9"/>
          <p:cNvSpPr>
            <a:spLocks noGrp="1"/>
          </p:cNvSpPr>
          <p:nvPr>
            <p:ph type="body" sz="half" idx="2"/>
          </p:nvPr>
        </p:nvSpPr>
        <p:spPr/>
        <p:txBody>
          <a:bodyPr/>
          <a:lstStyle/>
          <a:p>
            <a:r>
              <a:rPr lang="pt-BR" dirty="0"/>
              <a:t>Fonte: VILLELA, A. &amp; SUZIGAN, W. </a:t>
            </a:r>
            <a:r>
              <a:rPr lang="pt-BR" i="1" dirty="0"/>
              <a:t>Política do governo e crescimento da economia brasileira, 1889-1945. </a:t>
            </a:r>
            <a:r>
              <a:rPr lang="pt-BR" dirty="0"/>
              <a:t>Rio de Janeiro: IPEA/INPES, 1973, p. 181.</a:t>
            </a:r>
          </a:p>
          <a:p>
            <a:endParaRPr lang="pt-BR" dirty="0"/>
          </a:p>
        </p:txBody>
      </p:sp>
      <p:sp>
        <p:nvSpPr>
          <p:cNvPr id="7" name="Espaço Reservado para Conteúdo 1"/>
          <p:cNvSpPr txBox="1">
            <a:spLocks/>
          </p:cNvSpPr>
          <p:nvPr/>
        </p:nvSpPr>
        <p:spPr>
          <a:xfrm>
            <a:off x="2148114" y="6280681"/>
            <a:ext cx="7271658" cy="508028"/>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t-BR" dirty="0"/>
          </a:p>
        </p:txBody>
      </p:sp>
    </p:spTree>
    <p:extLst>
      <p:ext uri="{BB962C8B-B14F-4D97-AF65-F5344CB8AC3E}">
        <p14:creationId xmlns:p14="http://schemas.microsoft.com/office/powerpoint/2010/main" val="2265273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a:t>Não era coincidência que os dois maiores centros absorvedores de imigrantes brasileiros fossem também os dois maiores centros industriais do País que, no momento, experimentavam rápido desenvolvimento industrial. Entre 1920 e 1940, como consequência [...] observou-se grande crescimento da população urbana [...] que passou de 4,6 milhões, em 1920 para 6,2 milhões, em 1940.  </a:t>
            </a:r>
            <a:endParaRPr lang="pt-BR" dirty="0"/>
          </a:p>
        </p:txBody>
      </p:sp>
      <p:sp>
        <p:nvSpPr>
          <p:cNvPr id="10" name="Espaço Reservado para Texto 9"/>
          <p:cNvSpPr>
            <a:spLocks noGrp="1"/>
          </p:cNvSpPr>
          <p:nvPr>
            <p:ph type="body" sz="half" idx="2"/>
          </p:nvPr>
        </p:nvSpPr>
        <p:spPr/>
        <p:txBody>
          <a:bodyPr/>
          <a:lstStyle/>
          <a:p>
            <a:r>
              <a:rPr lang="pt-BR" dirty="0"/>
              <a:t>Fonte: VILLELA, A. &amp; SUZIGAN, W. </a:t>
            </a:r>
            <a:r>
              <a:rPr lang="pt-BR" i="1" dirty="0"/>
              <a:t>Política do governo e crescimento da economia brasileira, 1889-1945. </a:t>
            </a:r>
            <a:r>
              <a:rPr lang="pt-BR" dirty="0"/>
              <a:t>Rio de Janeiro: IPEA/INPES, 1973, p. 181-182.</a:t>
            </a:r>
          </a:p>
        </p:txBody>
      </p:sp>
      <p:sp>
        <p:nvSpPr>
          <p:cNvPr id="7" name="Espaço Reservado para Conteúdo 1"/>
          <p:cNvSpPr txBox="1">
            <a:spLocks/>
          </p:cNvSpPr>
          <p:nvPr/>
        </p:nvSpPr>
        <p:spPr>
          <a:xfrm>
            <a:off x="2148114" y="6280681"/>
            <a:ext cx="7271658" cy="508028"/>
          </a:xfrm>
          <a:prstGeom prst="rect">
            <a:avLst/>
          </a:prstGeom>
        </p:spPr>
        <p:txBody>
          <a:bodyPr vert="horz" lIns="91440" tIns="45720" rIns="91440" bIns="45720" rtlCol="0" anchor="ctr">
            <a:noAutofit/>
          </a:bodyPr>
          <a:lstStyle>
            <a:lvl1pPr marL="0" indent="0" algn="ctr" defTabSz="914400" rtl="0" eaLnBrk="1" latinLnBrk="0" hangingPunct="1">
              <a:lnSpc>
                <a:spcPct val="114000"/>
              </a:lnSpc>
              <a:spcBef>
                <a:spcPts val="2000"/>
              </a:spcBef>
              <a:buClr>
                <a:schemeClr val="accent1"/>
              </a:buClr>
              <a:buSzPct val="75000"/>
              <a:buFont typeface="Wingdings" pitchFamily="2" charset="2"/>
              <a:buNone/>
              <a:defRPr sz="1400" i="0" kern="1200">
                <a:solidFill>
                  <a:schemeClr val="tx1">
                    <a:lumMod val="65000"/>
                    <a:lumOff val="35000"/>
                  </a:schemeClr>
                </a:solidFill>
                <a:latin typeface="+mn-lt"/>
                <a:ea typeface="+mn-ea"/>
                <a:cs typeface="+mn-cs"/>
              </a:defRPr>
            </a:lvl1pPr>
            <a:lvl2pPr marL="2286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2pPr>
            <a:lvl3pPr marL="4572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3pPr>
            <a:lvl4pPr marL="685800" indent="0" algn="l" defTabSz="914400" rtl="0" eaLnBrk="1" latinLnBrk="0" hangingPunct="1">
              <a:spcBef>
                <a:spcPts val="600"/>
              </a:spcBef>
              <a:buClr>
                <a:schemeClr val="accent1">
                  <a:lumMod val="60000"/>
                  <a:lumOff val="40000"/>
                </a:schemeClr>
              </a:buClr>
              <a:buSzPct val="75000"/>
              <a:buFont typeface="Wingdings" pitchFamily="2" charset="2"/>
              <a:buNone/>
              <a:defRPr sz="2400" i="1" kern="1200">
                <a:solidFill>
                  <a:schemeClr val="tx1"/>
                </a:solidFill>
                <a:latin typeface="+mn-lt"/>
                <a:ea typeface="+mn-ea"/>
                <a:cs typeface="+mn-cs"/>
              </a:defRPr>
            </a:lvl4pPr>
            <a:lvl5pPr marL="914400" indent="0" algn="l" defTabSz="914400" rtl="0" eaLnBrk="1" latinLnBrk="0" hangingPunct="1">
              <a:spcBef>
                <a:spcPts val="600"/>
              </a:spcBef>
              <a:buClr>
                <a:schemeClr val="accent1"/>
              </a:buClr>
              <a:buSzPct val="75000"/>
              <a:buFont typeface="Wingdings" pitchFamily="2" charset="2"/>
              <a:buNone/>
              <a:defRPr sz="2400" i="1" kern="1200">
                <a:solidFill>
                  <a:schemeClr val="tx1"/>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endParaRPr lang="pt-BR" dirty="0"/>
          </a:p>
        </p:txBody>
      </p:sp>
    </p:spTree>
    <p:extLst>
      <p:ext uri="{BB962C8B-B14F-4D97-AF65-F5344CB8AC3E}">
        <p14:creationId xmlns:p14="http://schemas.microsoft.com/office/powerpoint/2010/main" val="584906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5D67BEF-D436-4840-8F2D-C3EB9A57B9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37FB3138-0C27-49EE-B852-CF775952D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6" name="Freeform 5">
              <a:extLst>
                <a:ext uri="{FF2B5EF4-FFF2-40B4-BE49-F238E27FC236}">
                  <a16:creationId xmlns:a16="http://schemas.microsoft.com/office/drawing/2014/main" id="{3BBBF122-4C26-4C62-95F9-B93C21C02B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6">
              <a:extLst>
                <a:ext uri="{FF2B5EF4-FFF2-40B4-BE49-F238E27FC236}">
                  <a16:creationId xmlns:a16="http://schemas.microsoft.com/office/drawing/2014/main" id="{3CF09D98-A50D-464F-BCC6-AA387AE031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7">
              <a:extLst>
                <a:ext uri="{FF2B5EF4-FFF2-40B4-BE49-F238E27FC236}">
                  <a16:creationId xmlns:a16="http://schemas.microsoft.com/office/drawing/2014/main" id="{8F6C07BE-8BB0-4BC8-B2BF-24AEC92DF14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8">
              <a:extLst>
                <a:ext uri="{FF2B5EF4-FFF2-40B4-BE49-F238E27FC236}">
                  <a16:creationId xmlns:a16="http://schemas.microsoft.com/office/drawing/2014/main" id="{0313FC66-1C8E-4EA8-8607-688FF9C2375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9">
              <a:extLst>
                <a:ext uri="{FF2B5EF4-FFF2-40B4-BE49-F238E27FC236}">
                  <a16:creationId xmlns:a16="http://schemas.microsoft.com/office/drawing/2014/main" id="{13A2AB4F-85A4-4CCE-9073-3E47CF22BE6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0">
              <a:extLst>
                <a:ext uri="{FF2B5EF4-FFF2-40B4-BE49-F238E27FC236}">
                  <a16:creationId xmlns:a16="http://schemas.microsoft.com/office/drawing/2014/main" id="{E0656C5F-284A-4144-8196-8BDBFD4B2F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1">
              <a:extLst>
                <a:ext uri="{FF2B5EF4-FFF2-40B4-BE49-F238E27FC236}">
                  <a16:creationId xmlns:a16="http://schemas.microsoft.com/office/drawing/2014/main" id="{551BC110-6CB8-488D-9A2A-B8B0020F455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2">
              <a:extLst>
                <a:ext uri="{FF2B5EF4-FFF2-40B4-BE49-F238E27FC236}">
                  <a16:creationId xmlns:a16="http://schemas.microsoft.com/office/drawing/2014/main" id="{70BA2CCE-8195-449A-9EE8-3ED0536FF5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3">
              <a:extLst>
                <a:ext uri="{FF2B5EF4-FFF2-40B4-BE49-F238E27FC236}">
                  <a16:creationId xmlns:a16="http://schemas.microsoft.com/office/drawing/2014/main" id="{7BB2AF4A-7DF2-4F3A-96B9-5B31F66E75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4">
              <a:extLst>
                <a:ext uri="{FF2B5EF4-FFF2-40B4-BE49-F238E27FC236}">
                  <a16:creationId xmlns:a16="http://schemas.microsoft.com/office/drawing/2014/main" id="{9EAD6B7F-B64D-423D-967E-A59D7DF1F7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5">
              <a:extLst>
                <a:ext uri="{FF2B5EF4-FFF2-40B4-BE49-F238E27FC236}">
                  <a16:creationId xmlns:a16="http://schemas.microsoft.com/office/drawing/2014/main" id="{976CCABE-5D33-4E0B-A2B6-717D1CFF616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1557A991-8A4F-4E7A-A237-C5850F1E81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7">
              <a:extLst>
                <a:ext uri="{FF2B5EF4-FFF2-40B4-BE49-F238E27FC236}">
                  <a16:creationId xmlns:a16="http://schemas.microsoft.com/office/drawing/2014/main" id="{4B3593ED-A30A-4E88-A3AA-8523DE3F13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8">
              <a:extLst>
                <a:ext uri="{FF2B5EF4-FFF2-40B4-BE49-F238E27FC236}">
                  <a16:creationId xmlns:a16="http://schemas.microsoft.com/office/drawing/2014/main" id="{45F22B66-9905-4DF4-A830-32F5A2A3D6B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9">
              <a:extLst>
                <a:ext uri="{FF2B5EF4-FFF2-40B4-BE49-F238E27FC236}">
                  <a16:creationId xmlns:a16="http://schemas.microsoft.com/office/drawing/2014/main" id="{192D334F-9298-4B8B-A2CD-A8D1B51EE9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0">
              <a:extLst>
                <a:ext uri="{FF2B5EF4-FFF2-40B4-BE49-F238E27FC236}">
                  <a16:creationId xmlns:a16="http://schemas.microsoft.com/office/drawing/2014/main" id="{E3767A21-C0F9-44EB-81AC-1D3412A13CC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1">
              <a:extLst>
                <a:ext uri="{FF2B5EF4-FFF2-40B4-BE49-F238E27FC236}">
                  <a16:creationId xmlns:a16="http://schemas.microsoft.com/office/drawing/2014/main" id="{D89DDB48-C8AB-44B3-A5FD-9447FBF5B6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2">
              <a:extLst>
                <a:ext uri="{FF2B5EF4-FFF2-40B4-BE49-F238E27FC236}">
                  <a16:creationId xmlns:a16="http://schemas.microsoft.com/office/drawing/2014/main" id="{7D54C218-9FC0-4160-A2BB-853989D9350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3">
              <a:extLst>
                <a:ext uri="{FF2B5EF4-FFF2-40B4-BE49-F238E27FC236}">
                  <a16:creationId xmlns:a16="http://schemas.microsoft.com/office/drawing/2014/main" id="{6CBC08CC-8185-4DBC-BB3D-C20325C647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 name="Espaço Reservado para Imagem 7" descr="Foto preta e branca de homem fumando&#10;&#10;Descrição gerada automaticamente com confiança média"/>
          <p:cNvPicPr>
            <a:picLocks noGrp="1" noChangeAspect="1"/>
          </p:cNvPicPr>
          <p:nvPr>
            <p:ph type="pic" sz="quarter" idx="4294967295"/>
          </p:nvPr>
        </p:nvPicPr>
        <p:blipFill rotWithShape="1">
          <a:blip r:embed="rId2" cstate="email">
            <a:extLst>
              <a:ext uri="{28A0092B-C50C-407E-A947-70E740481C1C}">
                <a14:useLocalDpi xmlns:a14="http://schemas.microsoft.com/office/drawing/2010/main" val="0"/>
              </a:ext>
            </a:extLst>
          </a:blip>
          <a:srcRect r="25247" b="-2"/>
          <a:stretch/>
        </p:blipFill>
        <p:spPr>
          <a:xfrm>
            <a:off x="20" y="10"/>
            <a:ext cx="4060675" cy="3429217"/>
          </a:xfrm>
          <a:prstGeom prst="rect">
            <a:avLst/>
          </a:prstGeom>
          <a:ln w="9525">
            <a:noFill/>
          </a:ln>
        </p:spPr>
      </p:pic>
      <p:pic>
        <p:nvPicPr>
          <p:cNvPr id="7" name="Picture Placeholder 6" descr="Revolução_de_1930.jpg"/>
          <p:cNvPicPr>
            <a:picLocks noGrp="1" noChangeAspect="1"/>
          </p:cNvPicPr>
          <p:nvPr>
            <p:ph type="pic" sz="quarter" idx="4294967295"/>
          </p:nvPr>
        </p:nvPicPr>
        <p:blipFill rotWithShape="1">
          <a:blip r:embed="rId3" cstate="email">
            <a:extLst>
              <a:ext uri="{28A0092B-C50C-407E-A947-70E740481C1C}">
                <a14:useLocalDpi xmlns:a14="http://schemas.microsoft.com/office/drawing/2010/main" val="0"/>
              </a:ext>
            </a:extLst>
          </a:blip>
          <a:srcRect l="10512" r="12696" b="-3"/>
          <a:stretch/>
        </p:blipFill>
        <p:spPr>
          <a:xfrm>
            <a:off x="20" y="3428999"/>
            <a:ext cx="4060675" cy="3429227"/>
          </a:xfrm>
          <a:prstGeom prst="rect">
            <a:avLst/>
          </a:prstGeom>
          <a:ln w="9525">
            <a:noFill/>
          </a:ln>
        </p:spPr>
      </p:pic>
      <p:grpSp>
        <p:nvGrpSpPr>
          <p:cNvPr id="36" name="Group 35">
            <a:extLst>
              <a:ext uri="{FF2B5EF4-FFF2-40B4-BE49-F238E27FC236}">
                <a16:creationId xmlns:a16="http://schemas.microsoft.com/office/drawing/2014/main" id="{16DBC138-A353-49D3-A714-34E8D020270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70925" y="1186483"/>
            <a:ext cx="6509954" cy="4477933"/>
            <a:chOff x="807084" y="1186483"/>
            <a:chExt cx="6509954" cy="4477933"/>
          </a:xfrm>
        </p:grpSpPr>
        <p:sp>
          <p:nvSpPr>
            <p:cNvPr id="37" name="Rectangle 36">
              <a:extLst>
                <a:ext uri="{FF2B5EF4-FFF2-40B4-BE49-F238E27FC236}">
                  <a16:creationId xmlns:a16="http://schemas.microsoft.com/office/drawing/2014/main" id="{156AA978-16D2-4807-98C7-554791F73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846" y="1186483"/>
              <a:ext cx="6508430"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9">
              <a:extLst>
                <a:ext uri="{FF2B5EF4-FFF2-40B4-BE49-F238E27FC236}">
                  <a16:creationId xmlns:a16="http://schemas.microsoft.com/office/drawing/2014/main" id="{E1736B52-1E56-4BF6-BDE9-DD73BB9029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858445"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FFBB098-9949-4922-BA0D-6EB4DE2664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6509954"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ctrTitle"/>
          </p:nvPr>
        </p:nvSpPr>
        <p:spPr>
          <a:xfrm>
            <a:off x="4959255" y="2075504"/>
            <a:ext cx="6337231" cy="1748729"/>
          </a:xfrm>
        </p:spPr>
        <p:txBody>
          <a:bodyPr>
            <a:normAutofit/>
          </a:bodyPr>
          <a:lstStyle/>
          <a:p>
            <a:r>
              <a:rPr lang="pt-BR" sz="3800"/>
              <a:t>A polêmica sobre a recuperação da economia brasileira</a:t>
            </a:r>
          </a:p>
        </p:txBody>
      </p:sp>
      <p:sp>
        <p:nvSpPr>
          <p:cNvPr id="3" name="Subtítulo 2">
            <a:extLst>
              <a:ext uri="{FF2B5EF4-FFF2-40B4-BE49-F238E27FC236}">
                <a16:creationId xmlns:a16="http://schemas.microsoft.com/office/drawing/2014/main" id="{B65E6780-310F-984B-B11C-6D0FCC9EDB71}"/>
              </a:ext>
            </a:extLst>
          </p:cNvPr>
          <p:cNvSpPr>
            <a:spLocks noGrp="1"/>
          </p:cNvSpPr>
          <p:nvPr>
            <p:ph type="subTitle" idx="1"/>
          </p:nvPr>
        </p:nvSpPr>
        <p:spPr>
          <a:xfrm>
            <a:off x="4959257" y="3906266"/>
            <a:ext cx="6337230" cy="1322587"/>
          </a:xfrm>
        </p:spPr>
        <p:txBody>
          <a:bodyPr>
            <a:normAutofit/>
          </a:bodyPr>
          <a:lstStyle/>
          <a:p>
            <a:r>
              <a:rPr lang="pt-BR"/>
              <a:t>A depressão da década de 1930</a:t>
            </a:r>
          </a:p>
        </p:txBody>
      </p:sp>
    </p:spTree>
    <p:extLst>
      <p:ext uri="{BB962C8B-B14F-4D97-AF65-F5344CB8AC3E}">
        <p14:creationId xmlns:p14="http://schemas.microsoft.com/office/powerpoint/2010/main" val="13579582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a:t>
            </a:r>
            <a:r>
              <a:rPr lang="en-US" dirty="0" err="1"/>
              <a:t>pergunta</a:t>
            </a:r>
            <a:r>
              <a:rPr lang="en-US" dirty="0"/>
              <a:t> </a:t>
            </a:r>
            <a:r>
              <a:rPr lang="en-US" dirty="0" err="1"/>
              <a:t>básica</a:t>
            </a:r>
            <a:r>
              <a:rPr lang="en-US" dirty="0"/>
              <a:t> a </a:t>
            </a:r>
            <a:r>
              <a:rPr lang="en-US" dirty="0" err="1"/>
              <a:t>ser</a:t>
            </a:r>
            <a:r>
              <a:rPr lang="en-US" dirty="0"/>
              <a:t> </a:t>
            </a:r>
            <a:r>
              <a:rPr lang="en-US" dirty="0" err="1"/>
              <a:t>respondida</a:t>
            </a:r>
            <a:r>
              <a:rPr lang="en-US" dirty="0"/>
              <a:t> </a:t>
            </a:r>
            <a:r>
              <a:rPr lang="en-US" dirty="0" err="1"/>
              <a:t>sobre</a:t>
            </a:r>
            <a:r>
              <a:rPr lang="en-US" dirty="0"/>
              <a:t> o </a:t>
            </a:r>
            <a:r>
              <a:rPr lang="en-US" dirty="0" err="1"/>
              <a:t>comportamento</a:t>
            </a:r>
            <a:r>
              <a:rPr lang="en-US" dirty="0"/>
              <a:t> da </a:t>
            </a:r>
            <a:r>
              <a:rPr lang="en-US" dirty="0" err="1"/>
              <a:t>economia</a:t>
            </a:r>
            <a:r>
              <a:rPr lang="en-US" dirty="0"/>
              <a:t> </a:t>
            </a:r>
            <a:r>
              <a:rPr lang="en-US" dirty="0" err="1"/>
              <a:t>brasileira</a:t>
            </a:r>
            <a:r>
              <a:rPr lang="en-US" dirty="0"/>
              <a:t>, </a:t>
            </a:r>
            <a:r>
              <a:rPr lang="en-US" dirty="0" err="1"/>
              <a:t>durante</a:t>
            </a:r>
            <a:r>
              <a:rPr lang="en-US" dirty="0"/>
              <a:t> a </a:t>
            </a:r>
            <a:r>
              <a:rPr lang="en-US" dirty="0" err="1"/>
              <a:t>década</a:t>
            </a:r>
            <a:r>
              <a:rPr lang="en-US" dirty="0"/>
              <a:t> dos 30, </a:t>
            </a:r>
            <a:r>
              <a:rPr lang="en-US" dirty="0" err="1"/>
              <a:t>é</a:t>
            </a:r>
            <a:r>
              <a:rPr lang="en-US" dirty="0"/>
              <a:t> a de saber </a:t>
            </a:r>
            <a:r>
              <a:rPr lang="en-US" dirty="0" err="1"/>
              <a:t>quais</a:t>
            </a:r>
            <a:r>
              <a:rPr lang="en-US" dirty="0"/>
              <a:t> </a:t>
            </a:r>
            <a:r>
              <a:rPr lang="en-US" dirty="0" err="1"/>
              <a:t>os</a:t>
            </a:r>
            <a:r>
              <a:rPr lang="en-US" dirty="0"/>
              <a:t> </a:t>
            </a:r>
            <a:r>
              <a:rPr lang="en-US" dirty="0" err="1"/>
              <a:t>fatores</a:t>
            </a:r>
            <a:r>
              <a:rPr lang="en-US" dirty="0"/>
              <a:t> </a:t>
            </a:r>
            <a:r>
              <a:rPr lang="en-US" dirty="0" err="1"/>
              <a:t>responsáveis</a:t>
            </a:r>
            <a:r>
              <a:rPr lang="en-US" dirty="0"/>
              <a:t> </a:t>
            </a:r>
            <a:r>
              <a:rPr lang="en-US" dirty="0" err="1"/>
              <a:t>pelo</a:t>
            </a:r>
            <a:r>
              <a:rPr lang="en-US" dirty="0"/>
              <a:t> </a:t>
            </a:r>
            <a:r>
              <a:rPr lang="en-US" dirty="0" err="1"/>
              <a:t>pequeno</a:t>
            </a:r>
            <a:r>
              <a:rPr lang="en-US" dirty="0"/>
              <a:t> </a:t>
            </a:r>
            <a:r>
              <a:rPr lang="en-US" dirty="0" err="1"/>
              <a:t>impacto</a:t>
            </a:r>
            <a:r>
              <a:rPr lang="en-US" dirty="0"/>
              <a:t> da Grande </a:t>
            </a:r>
            <a:r>
              <a:rPr lang="en-US" dirty="0" err="1"/>
              <a:t>Depressão</a:t>
            </a:r>
            <a:r>
              <a:rPr lang="en-US" dirty="0"/>
              <a:t> </a:t>
            </a:r>
            <a:r>
              <a:rPr lang="en-US" dirty="0" err="1"/>
              <a:t>sobre</a:t>
            </a:r>
            <a:r>
              <a:rPr lang="en-US" dirty="0"/>
              <a:t> </a:t>
            </a:r>
            <a:r>
              <a:rPr lang="en-US" dirty="0" err="1"/>
              <a:t>os</a:t>
            </a:r>
            <a:r>
              <a:rPr lang="en-US" dirty="0"/>
              <a:t> </a:t>
            </a:r>
            <a:r>
              <a:rPr lang="en-US" dirty="0" err="1"/>
              <a:t>níveis</a:t>
            </a:r>
            <a:r>
              <a:rPr lang="en-US" dirty="0"/>
              <a:t> de </a:t>
            </a:r>
            <a:r>
              <a:rPr lang="en-US" dirty="0" err="1"/>
              <a:t>produto</a:t>
            </a:r>
            <a:r>
              <a:rPr lang="en-US" dirty="0"/>
              <a:t> real de </a:t>
            </a:r>
            <a:r>
              <a:rPr lang="en-US" dirty="0" err="1"/>
              <a:t>nossa</a:t>
            </a:r>
            <a:r>
              <a:rPr lang="en-US" dirty="0"/>
              <a:t> </a:t>
            </a:r>
            <a:r>
              <a:rPr lang="en-US" dirty="0" err="1"/>
              <a:t>economia</a:t>
            </a:r>
            <a:r>
              <a:rPr lang="en-US" dirty="0"/>
              <a:t>, </a:t>
            </a:r>
            <a:r>
              <a:rPr lang="en-US" dirty="0" err="1"/>
              <a:t>uma</a:t>
            </a:r>
            <a:r>
              <a:rPr lang="en-US" dirty="0"/>
              <a:t> </a:t>
            </a:r>
            <a:r>
              <a:rPr lang="en-US" dirty="0" err="1"/>
              <a:t>economia</a:t>
            </a:r>
            <a:r>
              <a:rPr lang="en-US" dirty="0"/>
              <a:t> </a:t>
            </a:r>
            <a:r>
              <a:rPr lang="en-US" dirty="0" err="1"/>
              <a:t>dependente</a:t>
            </a:r>
            <a:r>
              <a:rPr lang="en-US" dirty="0"/>
              <a:t> do </a:t>
            </a:r>
            <a:r>
              <a:rPr lang="en-US" dirty="0" err="1"/>
              <a:t>setor</a:t>
            </a:r>
            <a:r>
              <a:rPr lang="en-US" dirty="0"/>
              <a:t> </a:t>
            </a:r>
            <a:r>
              <a:rPr lang="en-US" dirty="0" err="1"/>
              <a:t>exportador</a:t>
            </a:r>
            <a:r>
              <a:rPr lang="en-US" dirty="0"/>
              <a:t> </a:t>
            </a:r>
            <a:r>
              <a:rPr lang="en-US" dirty="0" err="1"/>
              <a:t>como</a:t>
            </a:r>
            <a:r>
              <a:rPr lang="en-US" dirty="0"/>
              <a:t> </a:t>
            </a:r>
            <a:r>
              <a:rPr lang="en-US" dirty="0" err="1"/>
              <a:t>gerador</a:t>
            </a:r>
            <a:r>
              <a:rPr lang="en-US" dirty="0"/>
              <a:t> de </a:t>
            </a:r>
            <a:r>
              <a:rPr lang="en-US" dirty="0" err="1"/>
              <a:t>renda</a:t>
            </a:r>
            <a:r>
              <a:rPr lang="en-US" dirty="0"/>
              <a:t> […]</a:t>
            </a:r>
          </a:p>
        </p:txBody>
      </p:sp>
      <p:sp>
        <p:nvSpPr>
          <p:cNvPr id="4" name="Content Placeholder 3"/>
          <p:cNvSpPr>
            <a:spLocks noGrp="1"/>
          </p:cNvSpPr>
          <p:nvPr>
            <p:ph type="body" sz="half" idx="2"/>
          </p:nvPr>
        </p:nvSpPr>
        <p:spPr>
          <a:xfrm>
            <a:off x="888631" y="1628800"/>
            <a:ext cx="3501197" cy="3100543"/>
          </a:xfrm>
        </p:spPr>
        <p:txBody>
          <a:bodyPr>
            <a:normAutofit lnSpcReduction="10000"/>
          </a:bodyPr>
          <a:lstStyle/>
          <a:p>
            <a:r>
              <a:rPr lang="en-US" sz="2400" dirty="0" err="1"/>
              <a:t>Retomando</a:t>
            </a:r>
            <a:r>
              <a:rPr lang="en-US" sz="2400" dirty="0"/>
              <a:t>… </a:t>
            </a:r>
            <a:endParaRPr lang="en-US" dirty="0"/>
          </a:p>
          <a:p>
            <a:endParaRPr lang="en-US" dirty="0"/>
          </a:p>
          <a:p>
            <a:endParaRPr lang="en-US" dirty="0"/>
          </a:p>
          <a:p>
            <a:r>
              <a:rPr lang="en-US" dirty="0"/>
              <a:t>SILBER, </a:t>
            </a:r>
            <a:r>
              <a:rPr lang="en-US" dirty="0" err="1"/>
              <a:t>Simão</a:t>
            </a:r>
            <a:r>
              <a:rPr lang="en-US" dirty="0"/>
              <a:t>. </a:t>
            </a:r>
            <a:r>
              <a:rPr lang="en-US" dirty="0" err="1"/>
              <a:t>Análise</a:t>
            </a:r>
            <a:r>
              <a:rPr lang="en-US" dirty="0"/>
              <a:t> da </a:t>
            </a:r>
            <a:r>
              <a:rPr lang="en-US" dirty="0" err="1"/>
              <a:t>Política</a:t>
            </a:r>
            <a:r>
              <a:rPr lang="en-US" dirty="0"/>
              <a:t> </a:t>
            </a:r>
            <a:r>
              <a:rPr lang="en-US" dirty="0" err="1"/>
              <a:t>econômica</a:t>
            </a:r>
            <a:r>
              <a:rPr lang="en-US" dirty="0"/>
              <a:t> e do </a:t>
            </a:r>
            <a:r>
              <a:rPr lang="en-US" dirty="0" err="1"/>
              <a:t>comportamento</a:t>
            </a:r>
            <a:r>
              <a:rPr lang="en-US" dirty="0"/>
              <a:t> da </a:t>
            </a:r>
            <a:r>
              <a:rPr lang="en-US" dirty="0" err="1"/>
              <a:t>economia</a:t>
            </a:r>
            <a:r>
              <a:rPr lang="en-US" dirty="0"/>
              <a:t> </a:t>
            </a:r>
            <a:r>
              <a:rPr lang="en-US" dirty="0" err="1"/>
              <a:t>brasileira</a:t>
            </a:r>
            <a:r>
              <a:rPr lang="en-US" dirty="0"/>
              <a:t> </a:t>
            </a:r>
            <a:r>
              <a:rPr lang="en-US" dirty="0" err="1"/>
              <a:t>durante</a:t>
            </a:r>
            <a:r>
              <a:rPr lang="en-US" dirty="0"/>
              <a:t> o </a:t>
            </a:r>
            <a:r>
              <a:rPr lang="en-US" dirty="0" err="1"/>
              <a:t>período</a:t>
            </a:r>
            <a:r>
              <a:rPr lang="en-US" dirty="0"/>
              <a:t> 1929/1939. In VERSIANI, F. R. &amp; BARROS, J. R. M. de. (orgs) </a:t>
            </a:r>
            <a:r>
              <a:rPr lang="en-US" dirty="0" err="1"/>
              <a:t>Formação</a:t>
            </a:r>
            <a:r>
              <a:rPr lang="en-US" dirty="0"/>
              <a:t> </a:t>
            </a:r>
            <a:r>
              <a:rPr lang="en-US" dirty="0" err="1"/>
              <a:t>econômica</a:t>
            </a:r>
            <a:r>
              <a:rPr lang="en-US" dirty="0"/>
              <a:t> do </a:t>
            </a:r>
            <a:r>
              <a:rPr lang="en-US" dirty="0" err="1"/>
              <a:t>Brasil</a:t>
            </a:r>
            <a:r>
              <a:rPr lang="en-US" dirty="0"/>
              <a:t>: a </a:t>
            </a:r>
            <a:r>
              <a:rPr lang="en-US" dirty="0" err="1"/>
              <a:t>experiência</a:t>
            </a:r>
            <a:r>
              <a:rPr lang="en-US" dirty="0"/>
              <a:t> da </a:t>
            </a:r>
            <a:r>
              <a:rPr lang="en-US" dirty="0" err="1"/>
              <a:t>industrialização</a:t>
            </a:r>
            <a:r>
              <a:rPr lang="en-US" dirty="0"/>
              <a:t>. 1a. Ed. São Paulo: </a:t>
            </a:r>
            <a:r>
              <a:rPr lang="en-US" dirty="0" err="1"/>
              <a:t>Saraiva</a:t>
            </a:r>
            <a:r>
              <a:rPr lang="en-US" dirty="0"/>
              <a:t>, 1978, p, 187.</a:t>
            </a:r>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24</a:t>
            </a:fld>
            <a:endParaRPr lang="en-US"/>
          </a:p>
        </p:txBody>
      </p:sp>
    </p:spTree>
    <p:extLst>
      <p:ext uri="{BB962C8B-B14F-4D97-AF65-F5344CB8AC3E}">
        <p14:creationId xmlns:p14="http://schemas.microsoft.com/office/powerpoint/2010/main" val="1527349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lstStyle/>
          <a:p>
            <a:r>
              <a:rPr lang="pt-BR"/>
              <a:t>As várias interpretações</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Celso Furtado; </a:t>
            </a:r>
            <a:r>
              <a:rPr lang="pt-BR" dirty="0" err="1"/>
              <a:t>Peláez</a:t>
            </a:r>
            <a:r>
              <a:rPr lang="pt-BR" dirty="0"/>
              <a:t>; Villela &amp; Suzigan; Fishlow</a:t>
            </a:r>
          </a:p>
          <a:p>
            <a:r>
              <a:rPr lang="pt-BR" dirty="0"/>
              <a:t>Controvérsia: o papel desempenhado pelo setor público e pelos mecanismos de defesa do setor cafeeiro </a:t>
            </a:r>
          </a:p>
          <a:p>
            <a:r>
              <a:rPr lang="pt-BR" dirty="0"/>
              <a:t>A análise mais tradicional é a de Celso Furtado</a:t>
            </a:r>
          </a:p>
          <a:p>
            <a:pPr lvl="1"/>
            <a:r>
              <a:rPr lang="pt-BR" dirty="0"/>
              <a:t>O governo e as políticas de defesa do café teriam sido responsáveis pela recuperação precoce da economia brasileira e pela industrialização da década de 1930</a:t>
            </a:r>
          </a:p>
          <a:p>
            <a:r>
              <a:rPr lang="pt-BR" dirty="0"/>
              <a:t>No outro extremo, temos a visão de </a:t>
            </a:r>
            <a:r>
              <a:rPr lang="pt-BR" dirty="0" err="1"/>
              <a:t>Peláez</a:t>
            </a:r>
            <a:endParaRPr lang="pt-BR" dirty="0"/>
          </a:p>
          <a:p>
            <a:pPr lvl="1"/>
            <a:r>
              <a:rPr lang="pt-BR" dirty="0"/>
              <a:t>Artigo: A balança comercial, a Grande Depressão e a Industrialização Brasileira (março de 1968)</a:t>
            </a:r>
          </a:p>
          <a:p>
            <a:pPr lvl="2"/>
            <a:r>
              <a:rPr lang="pt-BR" dirty="0"/>
              <a:t>A defesa do setor cafeeiro teve efeito desprezível sobre a indústria;</a:t>
            </a:r>
          </a:p>
          <a:p>
            <a:pPr lvl="2"/>
            <a:r>
              <a:rPr lang="pt-BR" dirty="0"/>
              <a:t>A recuperação precoce do país no início da década de 1930 se deveu, entre outros fatores, à superávits comerciais</a:t>
            </a:r>
          </a:p>
        </p:txBody>
      </p:sp>
    </p:spTree>
    <p:extLst>
      <p:ext uri="{BB962C8B-B14F-4D97-AF65-F5344CB8AC3E}">
        <p14:creationId xmlns:p14="http://schemas.microsoft.com/office/powerpoint/2010/main" val="176887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lstStyle/>
          <a:p>
            <a:r>
              <a:rPr lang="pt-BR"/>
              <a:t>A interpretação de Furtado</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Crise de 29 e queda nas exportações de café</a:t>
            </a:r>
          </a:p>
          <a:p>
            <a:r>
              <a:rPr lang="pt-BR" dirty="0"/>
              <a:t>Desvalorização cambial em socialização das perdas</a:t>
            </a:r>
          </a:p>
          <a:p>
            <a:r>
              <a:rPr lang="pt-BR" dirty="0"/>
              <a:t>O movimento do câmbio não compensa perdas com o café</a:t>
            </a:r>
          </a:p>
          <a:p>
            <a:r>
              <a:rPr lang="pt-BR" dirty="0"/>
              <a:t>Compra e destruição de estoques</a:t>
            </a:r>
          </a:p>
          <a:p>
            <a:r>
              <a:rPr lang="pt-BR" dirty="0"/>
              <a:t>Financiamento: expansão crédito, emissão monetária, novamente a socialização das perdas</a:t>
            </a:r>
          </a:p>
          <a:p>
            <a:r>
              <a:rPr lang="pt-BR" dirty="0"/>
              <a:t>Política de defesa do café domo programa de fomento da renda nacional, uma inconsciente política anticíclica ao estilo </a:t>
            </a:r>
            <a:r>
              <a:rPr lang="pt-BR" dirty="0" err="1"/>
              <a:t>keynesiano</a:t>
            </a:r>
            <a:endParaRPr lang="pt-BR" dirty="0"/>
          </a:p>
          <a:p>
            <a:r>
              <a:rPr lang="pt-BR" dirty="0"/>
              <a:t>Como resultado temos o deslocamento do centro dinâmico da economia</a:t>
            </a:r>
          </a:p>
        </p:txBody>
      </p:sp>
    </p:spTree>
    <p:extLst>
      <p:ext uri="{BB962C8B-B14F-4D97-AF65-F5344CB8AC3E}">
        <p14:creationId xmlns:p14="http://schemas.microsoft.com/office/powerpoint/2010/main" val="2769735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A interpretação de </a:t>
            </a:r>
            <a:r>
              <a:rPr lang="pt-BR" dirty="0" err="1"/>
              <a:t>Peláez</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Para ele foram dois os fatores responsáveis pelo atraso industrial brasileiro</a:t>
            </a:r>
          </a:p>
          <a:p>
            <a:pPr lvl="1"/>
            <a:r>
              <a:rPr lang="pt-BR" dirty="0"/>
              <a:t>Proteção dada ao setor cafeeiro</a:t>
            </a:r>
          </a:p>
          <a:p>
            <a:pPr lvl="1"/>
            <a:r>
              <a:rPr lang="pt-BR" dirty="0"/>
              <a:t>Políticas monetárias, cambiais e fiscais ortodoxas, contrárias à industrialização</a:t>
            </a:r>
          </a:p>
          <a:p>
            <a:r>
              <a:rPr lang="pt-BR" dirty="0"/>
              <a:t>O pequeno impacto da grande depressão no Brasil deveu-se a elementos exógenos</a:t>
            </a:r>
          </a:p>
          <a:p>
            <a:pPr lvl="1"/>
            <a:r>
              <a:rPr lang="pt-BR" dirty="0"/>
              <a:t>Superávit da Balança Comercial em 1931-1932</a:t>
            </a:r>
          </a:p>
          <a:p>
            <a:pPr lvl="1"/>
            <a:r>
              <a:rPr lang="pt-BR" dirty="0"/>
              <a:t>Pelo aumento de gastos com a revolução de 1932 e o socorro ao Nordeste</a:t>
            </a:r>
          </a:p>
        </p:txBody>
      </p:sp>
    </p:spTree>
    <p:extLst>
      <p:ext uri="{BB962C8B-B14F-4D97-AF65-F5344CB8AC3E}">
        <p14:creationId xmlns:p14="http://schemas.microsoft.com/office/powerpoint/2010/main" val="216813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A interpretação de </a:t>
            </a:r>
            <a:r>
              <a:rPr lang="pt-BR" dirty="0" err="1"/>
              <a:t>Peláez</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Ainda com relação à década de 1930, </a:t>
            </a:r>
            <a:r>
              <a:rPr lang="pt-BR" dirty="0" err="1"/>
              <a:t>Peláez</a:t>
            </a:r>
            <a:r>
              <a:rPr lang="pt-BR" dirty="0"/>
              <a:t> afirma</a:t>
            </a:r>
          </a:p>
          <a:p>
            <a:pPr lvl="1"/>
            <a:r>
              <a:rPr lang="pt-BR" dirty="0"/>
              <a:t>Pelo final da década, a partir de 1937, a defesa do café se faz exclusivamente com base em quotas de sacrifício, diminuindo a importância dos gastos do governo</a:t>
            </a:r>
          </a:p>
          <a:p>
            <a:pPr lvl="1"/>
            <a:r>
              <a:rPr lang="pt-BR" dirty="0"/>
              <a:t>A política monetária e fiscal foi norteada por princípios ortodoxos, que só foram abandonados por incidentes históricos – nordeste e revolução de 1932</a:t>
            </a:r>
          </a:p>
          <a:p>
            <a:r>
              <a:rPr lang="pt-BR" dirty="0"/>
              <a:t>Departamento Nacional do Café, defesa 1931-1934</a:t>
            </a:r>
          </a:p>
          <a:p>
            <a:pPr lvl="1"/>
            <a:r>
              <a:rPr lang="pt-BR" dirty="0"/>
              <a:t>Estoque recolhido: 48,5 milhões de sacas</a:t>
            </a:r>
          </a:p>
          <a:p>
            <a:pPr lvl="1"/>
            <a:r>
              <a:rPr lang="pt-BR" dirty="0"/>
              <a:t>Despesas totais: 2,7 milhões de contos</a:t>
            </a:r>
          </a:p>
          <a:p>
            <a:pPr lvl="1"/>
            <a:r>
              <a:rPr lang="pt-BR" dirty="0"/>
              <a:t>Receitas:</a:t>
            </a:r>
          </a:p>
          <a:p>
            <a:pPr lvl="2"/>
            <a:r>
              <a:rPr lang="pt-BR" dirty="0"/>
              <a:t>Empréstimo BB: 600 mil contos</a:t>
            </a:r>
          </a:p>
          <a:p>
            <a:pPr lvl="2"/>
            <a:r>
              <a:rPr lang="pt-BR" dirty="0"/>
              <a:t>Empréstimos Tesouro Nacional:  330 mil contos</a:t>
            </a:r>
          </a:p>
          <a:p>
            <a:pPr lvl="2"/>
            <a:r>
              <a:rPr lang="pt-BR" dirty="0"/>
              <a:t>Arrecadação por novos impostos: 1,7 milhão de contos</a:t>
            </a:r>
          </a:p>
        </p:txBody>
      </p:sp>
    </p:spTree>
    <p:extLst>
      <p:ext uri="{BB962C8B-B14F-4D97-AF65-F5344CB8AC3E}">
        <p14:creationId xmlns:p14="http://schemas.microsoft.com/office/powerpoint/2010/main" val="3514492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lstStyle/>
          <a:p>
            <a:r>
              <a:rPr lang="pt-BR"/>
              <a:t>A interpretação de Peláez</a:t>
            </a:r>
            <a:endParaRPr lang="pt-BR" dirty="0"/>
          </a:p>
        </p:txBody>
      </p:sp>
      <p:sp>
        <p:nvSpPr>
          <p:cNvPr id="3" name="Espaço Reservado para Conteúdo 2"/>
          <p:cNvSpPr>
            <a:spLocks noGrp="1"/>
          </p:cNvSpPr>
          <p:nvPr>
            <p:ph idx="1"/>
          </p:nvPr>
        </p:nvSpPr>
        <p:spPr>
          <a:xfrm>
            <a:off x="5118447" y="803186"/>
            <a:ext cx="6281873" cy="5248622"/>
          </a:xfrm>
        </p:spPr>
        <p:txBody>
          <a:bodyPr>
            <a:normAutofit lnSpcReduction="10000"/>
          </a:bodyPr>
          <a:lstStyle/>
          <a:p>
            <a:r>
              <a:rPr lang="pt-BR" dirty="0" err="1"/>
              <a:t>Peláez</a:t>
            </a:r>
            <a:r>
              <a:rPr lang="pt-BR" dirty="0"/>
              <a:t> divide a interpretação de Furtado em dois argumentos</a:t>
            </a:r>
          </a:p>
          <a:p>
            <a:pPr lvl="1"/>
            <a:r>
              <a:rPr lang="pt-BR" dirty="0"/>
              <a:t>Argumento da recuperação: políticas fiscais e efeitos redistributivos</a:t>
            </a:r>
          </a:p>
          <a:p>
            <a:pPr lvl="2"/>
            <a:r>
              <a:rPr lang="pt-BR" dirty="0"/>
              <a:t>Dados de receita e despesa do Conselho Nacional do Café: de onde vieram os recursos?</a:t>
            </a:r>
          </a:p>
          <a:p>
            <a:pPr lvl="2"/>
            <a:r>
              <a:rPr lang="pt-BR" dirty="0"/>
              <a:t>Chega à conclusão de que boa parte dos gastos foi financiada por um aumento de impostos dentro do próprio setor cafeeiro, pelo menos no início do período</a:t>
            </a:r>
          </a:p>
          <a:p>
            <a:pPr lvl="1"/>
            <a:r>
              <a:rPr lang="pt-BR" dirty="0"/>
              <a:t>Argumento da transferência: industrialização como resultado da transferência de recursos do setor exportador para a indústria </a:t>
            </a:r>
          </a:p>
          <a:p>
            <a:pPr lvl="2"/>
            <a:r>
              <a:rPr lang="pt-BR" dirty="0"/>
              <a:t>A política de defesa do café prejudicou a industrialização e a eliminação desta, principalmente após 1945, garantiu seu florescimento</a:t>
            </a:r>
          </a:p>
          <a:p>
            <a:pPr lvl="2"/>
            <a:r>
              <a:rPr lang="pt-BR" dirty="0"/>
              <a:t>A maior parte dos recursos do café foi transferida para o algodão: oportunidades de exportação por conta da política de sustentação de preços dos EUA</a:t>
            </a:r>
          </a:p>
        </p:txBody>
      </p:sp>
    </p:spTree>
    <p:extLst>
      <p:ext uri="{BB962C8B-B14F-4D97-AF65-F5344CB8AC3E}">
        <p14:creationId xmlns:p14="http://schemas.microsoft.com/office/powerpoint/2010/main" val="2562041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5109983" y="802809"/>
            <a:ext cx="6275035" cy="5249940"/>
          </a:xfrm>
        </p:spPr>
        <p:txBody>
          <a:bodyPr/>
          <a:lstStyle/>
          <a:p>
            <a:r>
              <a:rPr lang="pt-BR"/>
              <a:t>A severidade do impacto da ‘grande depressão’ sobre a economia mundial resultou em importante diminuição da importância relativa dos fluxos comerciais e financeiros externos, especialmente em países, como o Brasil, que se recuperaram rapidamente dos efeitos mais graves da depressão sobre a atividade econômica. Não há dúvida que tais países se ‘voltaram para dentro’. </a:t>
            </a:r>
            <a:endParaRPr lang="pt-BR" dirty="0"/>
          </a:p>
        </p:txBody>
      </p:sp>
      <p:sp>
        <p:nvSpPr>
          <p:cNvPr id="6" name="Espaço Reservado para Conteúdo 5"/>
          <p:cNvSpPr>
            <a:spLocks noGrp="1"/>
          </p:cNvSpPr>
          <p:nvPr>
            <p:ph type="body" sz="half" idx="2"/>
          </p:nvPr>
        </p:nvSpPr>
        <p:spPr>
          <a:xfrm>
            <a:off x="888631" y="2403165"/>
            <a:ext cx="3501197" cy="2398185"/>
          </a:xfrm>
        </p:spPr>
        <p:txBody>
          <a:bodyPr>
            <a:normAutofit/>
          </a:bodyPr>
          <a:lstStyle/>
          <a:p>
            <a:r>
              <a:rPr lang="pt-BR"/>
              <a:t>ABREU, M. de P. Crise, crescimento e modernização autoritária: 1930-1945. In: ABREU, M. de P. (org.). A ordem do progresso: dois séculos de política econômica no Brasil. Rio de Janeiro: Elsevier, 2014, p. 79.</a:t>
            </a:r>
            <a:endParaRPr lang="pt-BR" dirty="0"/>
          </a:p>
        </p:txBody>
      </p:sp>
    </p:spTree>
    <p:extLst>
      <p:ext uri="{BB962C8B-B14F-4D97-AF65-F5344CB8AC3E}">
        <p14:creationId xmlns:p14="http://schemas.microsoft.com/office/powerpoint/2010/main" val="4207619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A interpretação de Villela &amp; </a:t>
            </a:r>
            <a:r>
              <a:rPr lang="pt-BR" dirty="0" err="1"/>
              <a:t>Suzigan</a:t>
            </a:r>
            <a:endParaRPr lang="pt-BR" dirty="0"/>
          </a:p>
        </p:txBody>
      </p:sp>
      <p:sp>
        <p:nvSpPr>
          <p:cNvPr id="3" name="Espaço Reservado para Conteúdo 2"/>
          <p:cNvSpPr>
            <a:spLocks noGrp="1"/>
          </p:cNvSpPr>
          <p:nvPr>
            <p:ph idx="1"/>
          </p:nvPr>
        </p:nvSpPr>
        <p:spPr>
          <a:xfrm>
            <a:off x="5118447" y="803186"/>
            <a:ext cx="6281873" cy="5248622"/>
          </a:xfrm>
        </p:spPr>
        <p:txBody>
          <a:bodyPr>
            <a:normAutofit fontScale="92500" lnSpcReduction="20000"/>
          </a:bodyPr>
          <a:lstStyle/>
          <a:p>
            <a:r>
              <a:rPr lang="pt-BR" dirty="0"/>
              <a:t>Trabalho com uma extensa base de dados</a:t>
            </a:r>
          </a:p>
          <a:p>
            <a:r>
              <a:rPr lang="pt-BR" dirty="0"/>
              <a:t>Ideias próximas às de </a:t>
            </a:r>
            <a:r>
              <a:rPr lang="pt-BR" dirty="0" err="1"/>
              <a:t>Peláez</a:t>
            </a:r>
            <a:r>
              <a:rPr lang="pt-BR" dirty="0"/>
              <a:t> com relação ao papel da política de defesa do café: que não pode ser considerada </a:t>
            </a:r>
            <a:r>
              <a:rPr lang="pt-BR" dirty="0" err="1"/>
              <a:t>Keynesiana</a:t>
            </a:r>
            <a:endParaRPr lang="pt-BR" dirty="0"/>
          </a:p>
          <a:p>
            <a:r>
              <a:rPr lang="pt-BR" dirty="0"/>
              <a:t>Com relação à conclusão de </a:t>
            </a:r>
            <a:r>
              <a:rPr lang="pt-BR" dirty="0" err="1"/>
              <a:t>Peláez</a:t>
            </a:r>
            <a:r>
              <a:rPr lang="pt-BR" dirty="0"/>
              <a:t> sobre os impactos negativos da política de defesa na indústria: acham difícil afirmar que a tal política tenha restringido o crescimento industrial</a:t>
            </a:r>
          </a:p>
          <a:p>
            <a:pPr lvl="1"/>
            <a:r>
              <a:rPr lang="pt-BR" dirty="0"/>
              <a:t>Mostram o crescimento da indústria ao longo da década de 1930, apesar da desvalorização cambial </a:t>
            </a:r>
          </a:p>
          <a:p>
            <a:pPr lvl="1"/>
            <a:r>
              <a:rPr lang="pt-BR" dirty="0"/>
              <a:t>Processo de substituição de importações e crescimento da produção industrial entre 1933 e 1939</a:t>
            </a:r>
          </a:p>
          <a:p>
            <a:pPr lvl="1"/>
            <a:r>
              <a:rPr lang="pt-BR" dirty="0"/>
              <a:t>Avanço na produção de indústrias de base, tais como cimento e metalúrgica</a:t>
            </a:r>
          </a:p>
          <a:p>
            <a:r>
              <a:rPr lang="pt-BR" dirty="0"/>
              <a:t>Da mesma forma que </a:t>
            </a:r>
            <a:r>
              <a:rPr lang="pt-BR" dirty="0" err="1"/>
              <a:t>Peláez</a:t>
            </a:r>
            <a:r>
              <a:rPr lang="pt-BR" dirty="0"/>
              <a:t>, mostram o equilíbrio orçamentário do governo, e que os desequilíbrios foram motivados por fatores exógenos</a:t>
            </a:r>
          </a:p>
        </p:txBody>
      </p:sp>
    </p:spTree>
    <p:extLst>
      <p:ext uri="{BB962C8B-B14F-4D97-AF65-F5344CB8AC3E}">
        <p14:creationId xmlns:p14="http://schemas.microsoft.com/office/powerpoint/2010/main" val="5543569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A interpretação de Fishlow</a:t>
            </a:r>
          </a:p>
        </p:txBody>
      </p:sp>
      <p:sp>
        <p:nvSpPr>
          <p:cNvPr id="3" name="Espaço Reservado para Conteúdo 2"/>
          <p:cNvSpPr>
            <a:spLocks noGrp="1"/>
          </p:cNvSpPr>
          <p:nvPr>
            <p:ph idx="1"/>
          </p:nvPr>
        </p:nvSpPr>
        <p:spPr>
          <a:xfrm>
            <a:off x="5118447" y="803186"/>
            <a:ext cx="6281873" cy="5248622"/>
          </a:xfrm>
        </p:spPr>
        <p:txBody>
          <a:bodyPr>
            <a:normAutofit fontScale="92500" lnSpcReduction="20000"/>
          </a:bodyPr>
          <a:lstStyle/>
          <a:p>
            <a:r>
              <a:rPr lang="pt-BR" dirty="0"/>
              <a:t>A importância da demanda interna</a:t>
            </a:r>
          </a:p>
          <a:p>
            <a:pPr lvl="1"/>
            <a:r>
              <a:rPr lang="pt-BR" dirty="0"/>
              <a:t>Recuperação econômica após 1932, mesmo comprometido o setor externo, mostra a importância da demanda interna nesse processo</a:t>
            </a:r>
          </a:p>
          <a:p>
            <a:r>
              <a:rPr lang="pt-BR" dirty="0"/>
              <a:t>Aceita o autofinanciamento da defesa do café de 1931-1933, mas faz duas grandes críticas</a:t>
            </a:r>
          </a:p>
          <a:p>
            <a:pPr lvl="1"/>
            <a:r>
              <a:rPr lang="pt-BR" dirty="0" err="1"/>
              <a:t>Peláez</a:t>
            </a:r>
            <a:r>
              <a:rPr lang="pt-BR" dirty="0"/>
              <a:t> esquece o efeito estimulador de um empréstimo externo no valor de 20 milhões de libras esterlinas em 1930</a:t>
            </a:r>
          </a:p>
          <a:p>
            <a:pPr lvl="2"/>
            <a:r>
              <a:rPr lang="pt-BR" dirty="0"/>
              <a:t>Com esse empréstimo do Estado de SP faz a compra de 3 milhões de sacas de café e refinancia 13,5 milhões de sacas </a:t>
            </a:r>
          </a:p>
          <a:p>
            <a:pPr lvl="2"/>
            <a:r>
              <a:rPr lang="pt-BR" dirty="0"/>
              <a:t>Tais divisas externas não financiaram importações, mas pagamento de dívida externa</a:t>
            </a:r>
          </a:p>
          <a:p>
            <a:pPr lvl="1"/>
            <a:r>
              <a:rPr lang="pt-BR" dirty="0"/>
              <a:t>O imposto sobre o setor recaiu primordialmente sobre o consumidor estrangeiro, por conta da demanda inelástica do produto</a:t>
            </a:r>
          </a:p>
          <a:p>
            <a:pPr lvl="1"/>
            <a:r>
              <a:rPr lang="pt-BR" dirty="0"/>
              <a:t>Dessa forma, a política de defesa do café não foi tão central na recuperação da economia durante a década de 1930 como colocou Furtado, mas também não foi tão insignificante como </a:t>
            </a:r>
            <a:r>
              <a:rPr lang="pt-BR" dirty="0" err="1"/>
              <a:t>Peláez</a:t>
            </a:r>
            <a:r>
              <a:rPr lang="pt-BR" dirty="0"/>
              <a:t> concluiu</a:t>
            </a:r>
          </a:p>
        </p:txBody>
      </p:sp>
    </p:spTree>
    <p:extLst>
      <p:ext uri="{BB962C8B-B14F-4D97-AF65-F5344CB8AC3E}">
        <p14:creationId xmlns:p14="http://schemas.microsoft.com/office/powerpoint/2010/main" val="42528252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lstStyle/>
          <a:p>
            <a:r>
              <a:rPr lang="pt-BR"/>
              <a:t>A interpretação de Fishlow</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a:t>Ainda segundo Fishlow, após um primeiro momento de ortodoxia, o governo começa a se comportar cada fez mais segundo o estilo keynesiano, gerando uma emissão crescente de papel moeda </a:t>
            </a:r>
          </a:p>
          <a:p>
            <a:r>
              <a:rPr lang="pt-BR"/>
              <a:t>Outros elementos que explicam a recuperação da renda e o poder de compra em termos reais</a:t>
            </a:r>
          </a:p>
          <a:p>
            <a:pPr lvl="1"/>
            <a:r>
              <a:rPr lang="pt-BR"/>
              <a:t>Recuperação das receitas de exportação: 1932-1936 (25%)</a:t>
            </a:r>
          </a:p>
          <a:p>
            <a:pPr lvl="1"/>
            <a:r>
              <a:rPr lang="pt-BR"/>
              <a:t>Reajustamento econômico</a:t>
            </a:r>
          </a:p>
          <a:p>
            <a:pPr lvl="1"/>
            <a:r>
              <a:rPr lang="pt-BR"/>
              <a:t>Redução dos impostos de exportação</a:t>
            </a:r>
          </a:p>
          <a:p>
            <a:r>
              <a:rPr lang="pt-BR"/>
              <a:t>A importância do crescimento industrial</a:t>
            </a:r>
          </a:p>
          <a:p>
            <a:pPr lvl="1"/>
            <a:r>
              <a:rPr lang="pt-BR"/>
              <a:t>Bens intermediários e de capital em um processo de substituição de importações</a:t>
            </a:r>
            <a:endParaRPr lang="pt-BR" dirty="0"/>
          </a:p>
        </p:txBody>
      </p:sp>
    </p:spTree>
    <p:extLst>
      <p:ext uri="{BB962C8B-B14F-4D97-AF65-F5344CB8AC3E}">
        <p14:creationId xmlns:p14="http://schemas.microsoft.com/office/powerpoint/2010/main" val="2495073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0E14F39-21DC-440B-B08A-D6AC205F2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AB17FC3-9E8D-4DCB-9359-9751883155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2" name="Freeform 5">
              <a:extLst>
                <a:ext uri="{FF2B5EF4-FFF2-40B4-BE49-F238E27FC236}">
                  <a16:creationId xmlns:a16="http://schemas.microsoft.com/office/drawing/2014/main" id="{C21674C5-5274-4CF2-B80C-18B760122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CFAAF19-B9BE-47B5-AECF-00AFE67B9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a16="http://schemas.microsoft.com/office/drawing/2014/main" id="{B5671725-D6BB-4C62-8EF4-EC74B1AFE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85408F1B-C3B2-4B42-B505-09245EEFA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9">
              <a:extLst>
                <a:ext uri="{FF2B5EF4-FFF2-40B4-BE49-F238E27FC236}">
                  <a16:creationId xmlns:a16="http://schemas.microsoft.com/office/drawing/2014/main" id="{A1A65905-5364-4A6A-915C-239712B3C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477DA08E-2769-42B8-82F1-277F97C36C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a:extLst>
                <a:ext uri="{FF2B5EF4-FFF2-40B4-BE49-F238E27FC236}">
                  <a16:creationId xmlns:a16="http://schemas.microsoft.com/office/drawing/2014/main" id="{475BC664-99BE-4D1B-AD83-F8A22CB427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a:extLst>
                <a:ext uri="{FF2B5EF4-FFF2-40B4-BE49-F238E27FC236}">
                  <a16:creationId xmlns:a16="http://schemas.microsoft.com/office/drawing/2014/main" id="{B17DF1B4-33DC-477E-B0F8-7F0616389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a:extLst>
                <a:ext uri="{FF2B5EF4-FFF2-40B4-BE49-F238E27FC236}">
                  <a16:creationId xmlns:a16="http://schemas.microsoft.com/office/drawing/2014/main" id="{A718300D-834E-47DE-A420-9B6194C099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0FEDFFC9-2CD6-40A3-BC51-3C45AFB2E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a:extLst>
                <a:ext uri="{FF2B5EF4-FFF2-40B4-BE49-F238E27FC236}">
                  <a16:creationId xmlns:a16="http://schemas.microsoft.com/office/drawing/2014/main" id="{36F1F507-F913-49BA-AF91-741E316DB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a:extLst>
                <a:ext uri="{FF2B5EF4-FFF2-40B4-BE49-F238E27FC236}">
                  <a16:creationId xmlns:a16="http://schemas.microsoft.com/office/drawing/2014/main" id="{020D8C67-DBF5-4A09-B3D9-0C1AC7DD3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a:extLst>
                <a:ext uri="{FF2B5EF4-FFF2-40B4-BE49-F238E27FC236}">
                  <a16:creationId xmlns:a16="http://schemas.microsoft.com/office/drawing/2014/main" id="{443F0954-3A02-4281-BECE-13D92071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a:extLst>
                <a:ext uri="{FF2B5EF4-FFF2-40B4-BE49-F238E27FC236}">
                  <a16:creationId xmlns:a16="http://schemas.microsoft.com/office/drawing/2014/main" id="{7A4CDC48-BF64-44F6-A506-143A67522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a:extLst>
                <a:ext uri="{FF2B5EF4-FFF2-40B4-BE49-F238E27FC236}">
                  <a16:creationId xmlns:a16="http://schemas.microsoft.com/office/drawing/2014/main" id="{0EA93656-B317-4917-9F52-516CFCBAE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a:extLst>
                <a:ext uri="{FF2B5EF4-FFF2-40B4-BE49-F238E27FC236}">
                  <a16:creationId xmlns:a16="http://schemas.microsoft.com/office/drawing/2014/main" id="{A8EF3B4A-DDF8-4CA3-A7B2-F17D8ADF1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a:extLst>
                <a:ext uri="{FF2B5EF4-FFF2-40B4-BE49-F238E27FC236}">
                  <a16:creationId xmlns:a16="http://schemas.microsoft.com/office/drawing/2014/main" id="{CB558A80-8ADC-4830-B93A-45A1A07B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a:extLst>
                <a:ext uri="{FF2B5EF4-FFF2-40B4-BE49-F238E27FC236}">
                  <a16:creationId xmlns:a16="http://schemas.microsoft.com/office/drawing/2014/main" id="{9604B258-A077-41B3-B1C0-60C32EB3C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a:extLst>
                <a:ext uri="{FF2B5EF4-FFF2-40B4-BE49-F238E27FC236}">
                  <a16:creationId xmlns:a16="http://schemas.microsoft.com/office/drawing/2014/main" id="{1516A635-08BC-48B0-8B40-85E5656F0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Picture 4" descr="Café expresso caindo em um copo">
            <a:extLst>
              <a:ext uri="{FF2B5EF4-FFF2-40B4-BE49-F238E27FC236}">
                <a16:creationId xmlns:a16="http://schemas.microsoft.com/office/drawing/2014/main" id="{E2FC1487-7556-434C-8B77-78FEEF67C6BD}"/>
              </a:ext>
            </a:extLst>
          </p:cNvPr>
          <p:cNvPicPr>
            <a:picLocks noChangeAspect="1"/>
          </p:cNvPicPr>
          <p:nvPr/>
        </p:nvPicPr>
        <p:blipFill rotWithShape="1">
          <a:blip r:embed="rId2"/>
          <a:srcRect l="20925" r="33939" b="-2"/>
          <a:stretch/>
        </p:blipFill>
        <p:spPr>
          <a:xfrm>
            <a:off x="20" y="227"/>
            <a:ext cx="4637303" cy="6858000"/>
          </a:xfrm>
          <a:prstGeom prst="rect">
            <a:avLst/>
          </a:prstGeom>
          <a:ln w="9525">
            <a:noFill/>
          </a:ln>
        </p:spPr>
      </p:pic>
      <p:grpSp>
        <p:nvGrpSpPr>
          <p:cNvPr id="32" name="Group 31">
            <a:extLst>
              <a:ext uri="{FF2B5EF4-FFF2-40B4-BE49-F238E27FC236}">
                <a16:creationId xmlns:a16="http://schemas.microsoft.com/office/drawing/2014/main" id="{6EEC57D4-2D2B-48C9-A5CB-AD82F93C6B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33" name="Rectangle 32">
              <a:extLst>
                <a:ext uri="{FF2B5EF4-FFF2-40B4-BE49-F238E27FC236}">
                  <a16:creationId xmlns:a16="http://schemas.microsoft.com/office/drawing/2014/main" id="{33BF00D7-1037-425A-911E-2F4027EA9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9">
              <a:extLst>
                <a:ext uri="{FF2B5EF4-FFF2-40B4-BE49-F238E27FC236}">
                  <a16:creationId xmlns:a16="http://schemas.microsoft.com/office/drawing/2014/main" id="{99EECFC4-0EB4-48B1-B30E-E27CE2800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E27B61D-D3A1-44ED-B6F4-7C054E6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ctrTitle"/>
          </p:nvPr>
        </p:nvSpPr>
        <p:spPr>
          <a:xfrm>
            <a:off x="5543394" y="2075504"/>
            <a:ext cx="5769989" cy="3081688"/>
          </a:xfrm>
        </p:spPr>
        <p:txBody>
          <a:bodyPr anchor="ctr">
            <a:normAutofit/>
          </a:bodyPr>
          <a:lstStyle/>
          <a:p>
            <a:r>
              <a:rPr lang="pt-BR" sz="3800" dirty="0"/>
              <a:t>Mas como foi a defesa do café na década de 1930???</a:t>
            </a:r>
          </a:p>
        </p:txBody>
      </p:sp>
    </p:spTree>
    <p:extLst>
      <p:ext uri="{BB962C8B-B14F-4D97-AF65-F5344CB8AC3E}">
        <p14:creationId xmlns:p14="http://schemas.microsoft.com/office/powerpoint/2010/main" val="1264070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O café representa a principal parcela no valor global de nossa exportação e é portanto, o produto que mais ouro fornece à solução dos nossos compromissos no estrangeiro. A defesa do valor do café constitui, portanto, um problema nacional, cuja solução se impõe à boa política econômica e financeira do Brasil.</a:t>
            </a:r>
          </a:p>
        </p:txBody>
      </p:sp>
      <p:sp>
        <p:nvSpPr>
          <p:cNvPr id="8" name="Espaço Reservado para Texto 7">
            <a:extLst>
              <a:ext uri="{FF2B5EF4-FFF2-40B4-BE49-F238E27FC236}">
                <a16:creationId xmlns:a16="http://schemas.microsoft.com/office/drawing/2014/main" id="{BD7F7353-E608-6840-AED3-16B71F0E2DB6}"/>
              </a:ext>
            </a:extLst>
          </p:cNvPr>
          <p:cNvSpPr>
            <a:spLocks noGrp="1"/>
          </p:cNvSpPr>
          <p:nvPr>
            <p:ph type="body" sz="half" idx="2"/>
          </p:nvPr>
        </p:nvSpPr>
        <p:spPr/>
        <p:txBody>
          <a:bodyPr/>
          <a:lstStyle/>
          <a:p>
            <a:r>
              <a:rPr lang="pt-BR" dirty="0"/>
              <a:t>Fala do Presidente Epitácio Pessoa, 1921.</a:t>
            </a:r>
          </a:p>
        </p:txBody>
      </p:sp>
    </p:spTree>
    <p:extLst>
      <p:ext uri="{BB962C8B-B14F-4D97-AF65-F5344CB8AC3E}">
        <p14:creationId xmlns:p14="http://schemas.microsoft.com/office/powerpoint/2010/main" val="20174457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O contexto da defesa permanente</a:t>
            </a:r>
          </a:p>
        </p:txBody>
      </p:sp>
      <p:sp>
        <p:nvSpPr>
          <p:cNvPr id="3" name="Espaço Reservado para Conteúdo 2"/>
          <p:cNvSpPr>
            <a:spLocks noGrp="1"/>
          </p:cNvSpPr>
          <p:nvPr>
            <p:ph idx="1"/>
          </p:nvPr>
        </p:nvSpPr>
        <p:spPr/>
        <p:txBody>
          <a:bodyPr>
            <a:normAutofit/>
          </a:bodyPr>
          <a:lstStyle/>
          <a:p>
            <a:pPr>
              <a:spcBef>
                <a:spcPts val="600"/>
              </a:spcBef>
              <a:spcAft>
                <a:spcPts val="600"/>
              </a:spcAft>
            </a:pPr>
            <a:r>
              <a:rPr lang="pt-BR" dirty="0"/>
              <a:t>Epitácio Pessoa e a defesa permanente </a:t>
            </a:r>
          </a:p>
          <a:p>
            <a:pPr>
              <a:spcBef>
                <a:spcPts val="600"/>
              </a:spcBef>
              <a:spcAft>
                <a:spcPts val="600"/>
              </a:spcAft>
            </a:pPr>
            <a:r>
              <a:rPr lang="pt-BR" dirty="0"/>
              <a:t>Cafeicultores intensificam a expansão do cafezais</a:t>
            </a:r>
          </a:p>
          <a:p>
            <a:pPr>
              <a:spcBef>
                <a:spcPts val="600"/>
              </a:spcBef>
              <a:spcAft>
                <a:spcPts val="600"/>
              </a:spcAft>
            </a:pPr>
            <a:r>
              <a:rPr lang="pt-BR" dirty="0"/>
              <a:t>A defesa episódica sinalizava</a:t>
            </a:r>
          </a:p>
          <a:p>
            <a:pPr lvl="1">
              <a:spcBef>
                <a:spcPts val="600"/>
              </a:spcBef>
            </a:pPr>
            <a:r>
              <a:rPr lang="pt-BR" sz="1400" dirty="0"/>
              <a:t>Que havia descompasso entre oferta e demanda: expansão das lavouras deveria ser controlada</a:t>
            </a:r>
          </a:p>
          <a:p>
            <a:pPr lvl="1">
              <a:spcBef>
                <a:spcPts val="600"/>
              </a:spcBef>
              <a:spcAft>
                <a:spcPts val="600"/>
              </a:spcAft>
            </a:pPr>
            <a:r>
              <a:rPr lang="pt-BR" sz="1400" dirty="0"/>
              <a:t>Não garantia para os concorrentes um socorro permanente, estes por sua vez também seguravam a expansão dos cafezais</a:t>
            </a:r>
          </a:p>
          <a:p>
            <a:pPr>
              <a:spcBef>
                <a:spcPts val="600"/>
              </a:spcBef>
              <a:spcAft>
                <a:spcPts val="600"/>
              </a:spcAft>
            </a:pPr>
            <a:r>
              <a:rPr lang="pt-BR" dirty="0"/>
              <a:t>Com a defesa permanente:</a:t>
            </a:r>
          </a:p>
          <a:p>
            <a:pPr lvl="1">
              <a:spcBef>
                <a:spcPts val="600"/>
              </a:spcBef>
            </a:pPr>
            <a:r>
              <a:rPr lang="pt-BR" sz="1400" dirty="0"/>
              <a:t>Tanto os produtores nacionais, como os internacionais param de controlar a expansão das plantações</a:t>
            </a:r>
          </a:p>
          <a:p>
            <a:pPr lvl="1">
              <a:spcBef>
                <a:spcPts val="600"/>
              </a:spcBef>
              <a:spcAft>
                <a:spcPts val="600"/>
              </a:spcAft>
            </a:pPr>
            <a:r>
              <a:rPr lang="pt-BR" sz="1400" dirty="0"/>
              <a:t>A concorrência se sente estimulada a aumentar a produção</a:t>
            </a:r>
          </a:p>
        </p:txBody>
      </p:sp>
    </p:spTree>
    <p:extLst>
      <p:ext uri="{BB962C8B-B14F-4D97-AF65-F5344CB8AC3E}">
        <p14:creationId xmlns:p14="http://schemas.microsoft.com/office/powerpoint/2010/main" val="21701178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a:t>O problema da estabilidade cambial</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Com a defesa, surge novamente a ideia de estabilização cambial</a:t>
            </a:r>
          </a:p>
          <a:p>
            <a:r>
              <a:rPr lang="pt-BR" dirty="0"/>
              <a:t>Dez/1926 é criada a Caixa de Estabilização</a:t>
            </a:r>
          </a:p>
          <a:p>
            <a:r>
              <a:rPr lang="pt-BR" dirty="0"/>
              <a:t>A ideia da Caixa de Estabilização era semelhante a da Caixa de Conversão, e esperava estabilizar o câmbio a 6 dinheiros por mil-réis</a:t>
            </a:r>
          </a:p>
        </p:txBody>
      </p:sp>
    </p:spTree>
    <p:extLst>
      <p:ext uri="{BB962C8B-B14F-4D97-AF65-F5344CB8AC3E}">
        <p14:creationId xmlns:p14="http://schemas.microsoft.com/office/powerpoint/2010/main" val="3174730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888631" y="2352026"/>
            <a:ext cx="3501197" cy="1223298"/>
          </a:xfrm>
        </p:spPr>
        <p:txBody>
          <a:bodyPr>
            <a:normAutofit fontScale="90000"/>
          </a:bodyPr>
          <a:lstStyle/>
          <a:p>
            <a:r>
              <a:rPr lang="pt-BR" dirty="0"/>
              <a:t>Taxa de câmbio </a:t>
            </a:r>
            <a:br>
              <a:rPr lang="pt-BR" dirty="0"/>
            </a:br>
            <a:r>
              <a:rPr lang="pt-BR" dirty="0"/>
              <a:t>(mil-réis/libra esterlina)</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507117601"/>
              </p:ext>
            </p:extLst>
          </p:nvPr>
        </p:nvGraphicFramePr>
        <p:xfrm>
          <a:off x="4583833" y="188640"/>
          <a:ext cx="7416824" cy="6552727"/>
        </p:xfrm>
        <a:graphic>
          <a:graphicData uri="http://schemas.openxmlformats.org/drawingml/2006/chart">
            <c:chart xmlns:c="http://schemas.openxmlformats.org/drawingml/2006/chart" xmlns:r="http://schemas.openxmlformats.org/officeDocument/2006/relationships" r:id="rId2"/>
          </a:graphicData>
        </a:graphic>
      </p:graphicFrame>
      <p:sp>
        <p:nvSpPr>
          <p:cNvPr id="7" name="CaixaDeTexto 6"/>
          <p:cNvSpPr txBox="1"/>
          <p:nvPr/>
        </p:nvSpPr>
        <p:spPr>
          <a:xfrm>
            <a:off x="6502553" y="5661248"/>
            <a:ext cx="2840842" cy="49244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pt-BR" sz="1400" dirty="0"/>
              <a:t>Caixa de Conversão, 1906-1913</a:t>
            </a:r>
          </a:p>
          <a:p>
            <a:pPr algn="ctr"/>
            <a:r>
              <a:rPr lang="pt-BR" sz="1200" dirty="0"/>
              <a:t>Convênio de Taubaté</a:t>
            </a:r>
          </a:p>
        </p:txBody>
      </p:sp>
      <p:sp>
        <p:nvSpPr>
          <p:cNvPr id="8" name="CaixaDeTexto 7"/>
          <p:cNvSpPr txBox="1"/>
          <p:nvPr/>
        </p:nvSpPr>
        <p:spPr>
          <a:xfrm>
            <a:off x="6744072" y="2359172"/>
            <a:ext cx="3552576" cy="492443"/>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pt-BR" sz="1400" dirty="0"/>
              <a:t>Caixa de Estabilização, 1926-1929</a:t>
            </a:r>
          </a:p>
          <a:p>
            <a:pPr algn="ctr"/>
            <a:r>
              <a:rPr lang="pt-BR" sz="1200" dirty="0"/>
              <a:t>Defesa Permanente pelo Estado de São Paulo</a:t>
            </a:r>
          </a:p>
        </p:txBody>
      </p:sp>
    </p:spTree>
    <p:extLst>
      <p:ext uri="{BB962C8B-B14F-4D97-AF65-F5344CB8AC3E}">
        <p14:creationId xmlns:p14="http://schemas.microsoft.com/office/powerpoint/2010/main" val="518345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8631" y="2349925"/>
            <a:ext cx="3498979" cy="2456442"/>
          </a:xfrm>
        </p:spPr>
        <p:txBody>
          <a:bodyPr/>
          <a:lstStyle/>
          <a:p>
            <a:r>
              <a:rPr lang="pt-BR" dirty="0"/>
              <a:t>O Novo Convênio, 1927</a:t>
            </a:r>
          </a:p>
        </p:txBody>
      </p:sp>
      <p:sp>
        <p:nvSpPr>
          <p:cNvPr id="6" name="Espaço Reservado para Conteúdo 5"/>
          <p:cNvSpPr>
            <a:spLocks noGrp="1"/>
          </p:cNvSpPr>
          <p:nvPr>
            <p:ph idx="1"/>
          </p:nvPr>
        </p:nvSpPr>
        <p:spPr>
          <a:xfrm>
            <a:off x="5118447" y="803186"/>
            <a:ext cx="6281873" cy="5248622"/>
          </a:xfrm>
        </p:spPr>
        <p:txBody>
          <a:bodyPr/>
          <a:lstStyle/>
          <a:p>
            <a:r>
              <a:rPr lang="pt-BR" dirty="0"/>
              <a:t>Em 1927, os estados de São Paulo, Minas Gerais, Rio de Janeiro e Espírito Santo assinaram o que ficou conhecido como “Segundo Convênio Cafeeiro”.</a:t>
            </a:r>
          </a:p>
          <a:p>
            <a:r>
              <a:rPr lang="pt-BR" dirty="0"/>
              <a:t>O controle de entrada seria estendido a todos os portos</a:t>
            </a:r>
          </a:p>
          <a:p>
            <a:r>
              <a:rPr lang="pt-BR" dirty="0"/>
              <a:t>Foi fixado também um estoque máximo em todos os portos</a:t>
            </a:r>
          </a:p>
        </p:txBody>
      </p:sp>
    </p:spTree>
    <p:extLst>
      <p:ext uri="{BB962C8B-B14F-4D97-AF65-F5344CB8AC3E}">
        <p14:creationId xmlns:p14="http://schemas.microsoft.com/office/powerpoint/2010/main" val="34912668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8631" y="2349925"/>
            <a:ext cx="3498979" cy="2456442"/>
          </a:xfrm>
        </p:spPr>
        <p:txBody>
          <a:bodyPr>
            <a:normAutofit/>
          </a:bodyPr>
          <a:lstStyle/>
          <a:p>
            <a:r>
              <a:rPr lang="pt-BR" dirty="0"/>
              <a:t>O fim da defesa pelo Estado de SP</a:t>
            </a:r>
          </a:p>
        </p:txBody>
      </p:sp>
      <p:sp>
        <p:nvSpPr>
          <p:cNvPr id="6" name="Espaço Reservado para Conteúdo 5"/>
          <p:cNvSpPr>
            <a:spLocks noGrp="1"/>
          </p:cNvSpPr>
          <p:nvPr>
            <p:ph idx="1"/>
          </p:nvPr>
        </p:nvSpPr>
        <p:spPr>
          <a:xfrm>
            <a:off x="5118447" y="803186"/>
            <a:ext cx="6281873" cy="5248622"/>
          </a:xfrm>
        </p:spPr>
        <p:txBody>
          <a:bodyPr>
            <a:normAutofit/>
          </a:bodyPr>
          <a:lstStyle/>
          <a:p>
            <a:r>
              <a:rPr lang="pt-BR" dirty="0"/>
              <a:t>A defesa correu bem até outubro de 1929: </a:t>
            </a:r>
            <a:r>
              <a:rPr lang="pt-BR" dirty="0" err="1"/>
              <a:t>super</a:t>
            </a:r>
            <a:r>
              <a:rPr lang="pt-BR" dirty="0"/>
              <a:t> safra e quebra na Bolsa de NY</a:t>
            </a:r>
          </a:p>
          <a:p>
            <a:r>
              <a:rPr lang="pt-BR" dirty="0"/>
              <a:t>Bancos restringiram a concessão de crédito para operações sobre o café</a:t>
            </a:r>
          </a:p>
          <a:p>
            <a:r>
              <a:rPr lang="pt-BR" dirty="0"/>
              <a:t>Demissão do Presidente do Instituto: o Governo Federal se negou a financiar a defesa via expansão monetária</a:t>
            </a:r>
          </a:p>
          <a:p>
            <a:r>
              <a:rPr lang="pt-BR" dirty="0"/>
              <a:t>O Governo Federal retira o seu apoio ao Instituto</a:t>
            </a:r>
          </a:p>
        </p:txBody>
      </p:sp>
    </p:spTree>
    <p:extLst>
      <p:ext uri="{BB962C8B-B14F-4D97-AF65-F5344CB8AC3E}">
        <p14:creationId xmlns:p14="http://schemas.microsoft.com/office/powerpoint/2010/main" val="2854838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A alta da taxa cambial reduziu praticamente à metade o poder aquisitivo externo da moeda brasileira […] Esta situação permitira um amplo barateamento relativo das mercadorias de produção interna, e foi sobre a base desse novo nível de preços relativos que se processou o desenvolvimento industrial dos anos trinta.</a:t>
            </a:r>
            <a:endParaRPr lang="en-US" dirty="0"/>
          </a:p>
        </p:txBody>
      </p:sp>
      <p:sp>
        <p:nvSpPr>
          <p:cNvPr id="4" name="Content Placeholder 3"/>
          <p:cNvSpPr>
            <a:spLocks noGrp="1"/>
          </p:cNvSpPr>
          <p:nvPr>
            <p:ph type="body" sz="half" idx="2"/>
          </p:nvPr>
        </p:nvSpPr>
        <p:spPr/>
        <p:txBody>
          <a:bodyPr/>
          <a:lstStyle/>
          <a:p>
            <a:r>
              <a:rPr lang="en-US"/>
              <a:t>FURTADO, Celso. Formação Econômica do Brasil. 25a. Ed. São Paulo: Nacional, 1995, p. 204.</a:t>
            </a:r>
            <a:endParaRPr lang="en-US" dirty="0"/>
          </a:p>
        </p:txBody>
      </p:sp>
    </p:spTree>
    <p:extLst>
      <p:ext uri="{BB962C8B-B14F-4D97-AF65-F5344CB8AC3E}">
        <p14:creationId xmlns:p14="http://schemas.microsoft.com/office/powerpoint/2010/main" val="13315583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88631" y="2349925"/>
            <a:ext cx="3498979" cy="2456442"/>
          </a:xfrm>
        </p:spPr>
        <p:txBody>
          <a:bodyPr>
            <a:normAutofit/>
          </a:bodyPr>
          <a:lstStyle/>
          <a:p>
            <a:r>
              <a:rPr lang="pt-BR" dirty="0"/>
              <a:t>O fim da defesa pelo Estado de SP</a:t>
            </a:r>
          </a:p>
        </p:txBody>
      </p:sp>
      <p:sp>
        <p:nvSpPr>
          <p:cNvPr id="6" name="Espaço Reservado para Conteúdo 5"/>
          <p:cNvSpPr>
            <a:spLocks noGrp="1"/>
          </p:cNvSpPr>
          <p:nvPr>
            <p:ph idx="1"/>
          </p:nvPr>
        </p:nvSpPr>
        <p:spPr>
          <a:xfrm>
            <a:off x="5118447" y="803186"/>
            <a:ext cx="6281873" cy="5248622"/>
          </a:xfrm>
        </p:spPr>
        <p:txBody>
          <a:bodyPr>
            <a:normAutofit/>
          </a:bodyPr>
          <a:lstStyle/>
          <a:p>
            <a:r>
              <a:rPr lang="pt-BR" dirty="0"/>
              <a:t>Queda na receita de divisas e desvalorização cambial</a:t>
            </a:r>
          </a:p>
          <a:p>
            <a:r>
              <a:rPr lang="pt-BR" dirty="0"/>
              <a:t>Falência da caixa de estabilização</a:t>
            </a:r>
          </a:p>
          <a:p>
            <a:r>
              <a:rPr lang="pt-BR" dirty="0"/>
              <a:t>Instituto consegue empréstimo de 2 milhões de libras com banqueiros liderados pela casa J. H. Schroeder &amp; </a:t>
            </a:r>
            <a:r>
              <a:rPr lang="pt-BR" dirty="0" err="1"/>
              <a:t>Co</a:t>
            </a:r>
            <a:r>
              <a:rPr lang="pt-BR" dirty="0"/>
              <a:t>. </a:t>
            </a:r>
            <a:r>
              <a:rPr lang="pt-BR" dirty="0" err="1"/>
              <a:t>Ltda</a:t>
            </a:r>
            <a:endParaRPr lang="pt-BR" dirty="0"/>
          </a:p>
          <a:p>
            <a:r>
              <a:rPr lang="pt-BR" dirty="0"/>
              <a:t>E mais outro de 20 milhões de libras com um grupo de banqueiros da Europa e EUA</a:t>
            </a:r>
          </a:p>
          <a:p>
            <a:pPr lvl="1"/>
            <a:r>
              <a:rPr lang="pt-BR" dirty="0"/>
              <a:t>Como garantia: 16,5 milhões de sacas de café </a:t>
            </a:r>
          </a:p>
        </p:txBody>
      </p:sp>
    </p:spTree>
    <p:extLst>
      <p:ext uri="{BB962C8B-B14F-4D97-AF65-F5344CB8AC3E}">
        <p14:creationId xmlns:p14="http://schemas.microsoft.com/office/powerpoint/2010/main" val="39172853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fontScale="90000"/>
          </a:bodyPr>
          <a:lstStyle/>
          <a:p>
            <a:r>
              <a:rPr lang="pt-BR" dirty="0"/>
              <a:t>Revolução de 1930: a defesa volta para o Governo Federal</a:t>
            </a:r>
          </a:p>
        </p:txBody>
      </p:sp>
      <p:sp>
        <p:nvSpPr>
          <p:cNvPr id="3" name="Espaço Reservado para Conteúdo 2"/>
          <p:cNvSpPr>
            <a:spLocks noGrp="1"/>
          </p:cNvSpPr>
          <p:nvPr>
            <p:ph idx="1"/>
          </p:nvPr>
        </p:nvSpPr>
        <p:spPr>
          <a:xfrm>
            <a:off x="5118447" y="803186"/>
            <a:ext cx="6281873" cy="5248622"/>
          </a:xfrm>
        </p:spPr>
        <p:txBody>
          <a:bodyPr/>
          <a:lstStyle/>
          <a:p>
            <a:r>
              <a:rPr lang="pt-BR" dirty="0"/>
              <a:t>Out/1930: interventor paulista – J. M. Whitaker - reorganiza o Instituto do Café</a:t>
            </a:r>
          </a:p>
          <a:p>
            <a:r>
              <a:rPr lang="pt-BR" dirty="0"/>
              <a:t>Desvalorização cambial mantém os preços internos elevados</a:t>
            </a:r>
          </a:p>
          <a:p>
            <a:r>
              <a:rPr lang="pt-BR" dirty="0"/>
              <a:t>Governo decide continuar a comprar estoques</a:t>
            </a:r>
          </a:p>
          <a:p>
            <a:r>
              <a:rPr lang="pt-BR" dirty="0"/>
              <a:t>Abre-se uma linha de crédito no BB</a:t>
            </a:r>
          </a:p>
        </p:txBody>
      </p:sp>
    </p:spTree>
    <p:extLst>
      <p:ext uri="{BB962C8B-B14F-4D97-AF65-F5344CB8AC3E}">
        <p14:creationId xmlns:p14="http://schemas.microsoft.com/office/powerpoint/2010/main" val="30626635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1931: Conselho Nacional do Café</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Em 1931 é criado o Conselho Nacional do Café</a:t>
            </a:r>
          </a:p>
          <a:p>
            <a:r>
              <a:rPr lang="pt-BR" dirty="0" err="1"/>
              <a:t>Jul</a:t>
            </a:r>
            <a:r>
              <a:rPr lang="pt-BR" dirty="0"/>
              <a:t>/1931: o Instituto Nacional do Café do Estado de São Paulo perde suas funções na defesa</a:t>
            </a:r>
          </a:p>
          <a:p>
            <a:r>
              <a:rPr lang="pt-BR" dirty="0"/>
              <a:t>Dez/1931: elevou-se a taxa de exportação para 15 </a:t>
            </a:r>
            <a:r>
              <a:rPr lang="pt-BR" dirty="0" err="1"/>
              <a:t>shillings</a:t>
            </a:r>
            <a:r>
              <a:rPr lang="pt-BR" dirty="0"/>
              <a:t>, sendo os 5 adicionais destinados a amortização do empréstimo de 20 milhões de libras</a:t>
            </a:r>
          </a:p>
          <a:p>
            <a:r>
              <a:rPr lang="pt-BR" dirty="0"/>
              <a:t>Decide-se iniciar a queima de estoques excedentes</a:t>
            </a:r>
          </a:p>
        </p:txBody>
      </p:sp>
    </p:spTree>
    <p:extLst>
      <p:ext uri="{BB962C8B-B14F-4D97-AF65-F5344CB8AC3E}">
        <p14:creationId xmlns:p14="http://schemas.microsoft.com/office/powerpoint/2010/main" val="26886034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fontScale="90000"/>
          </a:bodyPr>
          <a:lstStyle/>
          <a:p>
            <a:r>
              <a:rPr lang="pt-BR" dirty="0"/>
              <a:t>1933: Departamento Nacional do Café</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Em fevereiro de 1933 é criado o Departamento Nacional do Café </a:t>
            </a:r>
          </a:p>
          <a:p>
            <a:r>
              <a:rPr lang="pt-BR" dirty="0"/>
              <a:t>Uma nova grande safra (1933/34) motivou a operação</a:t>
            </a:r>
          </a:p>
          <a:p>
            <a:r>
              <a:rPr lang="pt-BR" dirty="0"/>
              <a:t>A grande safra foi dividida em três partes</a:t>
            </a:r>
          </a:p>
          <a:p>
            <a:pPr lvl="1"/>
            <a:r>
              <a:rPr lang="pt-BR" dirty="0"/>
              <a:t>30% para exportação</a:t>
            </a:r>
          </a:p>
          <a:p>
            <a:pPr lvl="1"/>
            <a:r>
              <a:rPr lang="pt-BR" dirty="0"/>
              <a:t>30% para retenção</a:t>
            </a:r>
          </a:p>
          <a:p>
            <a:pPr lvl="1"/>
            <a:r>
              <a:rPr lang="pt-BR" dirty="0"/>
              <a:t>40% para destruição: o governo pagou 30$000 por saca</a:t>
            </a:r>
          </a:p>
          <a:p>
            <a:r>
              <a:rPr lang="pt-BR" dirty="0"/>
              <a:t>A defesa pelo DNC continuou, com a política de compra de estoques, cobrança de tributo sobre saca de café exportada, e destruição de estoques excedentes</a:t>
            </a:r>
          </a:p>
        </p:txBody>
      </p:sp>
    </p:spTree>
    <p:extLst>
      <p:ext uri="{BB962C8B-B14F-4D97-AF65-F5344CB8AC3E}">
        <p14:creationId xmlns:p14="http://schemas.microsoft.com/office/powerpoint/2010/main" val="4246234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fontScale="90000"/>
          </a:bodyPr>
          <a:lstStyle/>
          <a:p>
            <a:r>
              <a:rPr lang="pt-BR" dirty="0"/>
              <a:t>1933: Departamento Nacional do Café</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Em 1937 o governo libera as reservas cambiais advindas do café</a:t>
            </a:r>
          </a:p>
          <a:p>
            <a:r>
              <a:rPr lang="pt-BR" dirty="0"/>
              <a:t>Há diminuição da saca de café exportada</a:t>
            </a:r>
          </a:p>
          <a:p>
            <a:r>
              <a:rPr lang="pt-BR" dirty="0"/>
              <a:t>Em 1944 o país finalizava a política de destruição de estoques, que já havia eliminado 78,2 milhões de sacas</a:t>
            </a:r>
          </a:p>
          <a:p>
            <a:r>
              <a:rPr lang="pt-BR" dirty="0"/>
              <a:t>Em 1946 é criado o Departamento Econômico do Café</a:t>
            </a:r>
          </a:p>
        </p:txBody>
      </p:sp>
    </p:spTree>
    <p:extLst>
      <p:ext uri="{BB962C8B-B14F-4D97-AF65-F5344CB8AC3E}">
        <p14:creationId xmlns:p14="http://schemas.microsoft.com/office/powerpoint/2010/main" val="42788439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50C92-0952-433B-9ECA-D65A27DA3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FE9BAE1-1968-423E-AEB4-D7676EE3A6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3" name="Freeform 5">
              <a:extLst>
                <a:ext uri="{FF2B5EF4-FFF2-40B4-BE49-F238E27FC236}">
                  <a16:creationId xmlns:a16="http://schemas.microsoft.com/office/drawing/2014/main" id="{48C3F29F-618F-467A-B9F6-F0716EE182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E7C6C9DB-A4CD-441A-969B-4E1837F983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9A1C1D92-4FF7-437E-BEDC-9A0B34FABCC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784D7D70-1C1C-48C5-B22E-1E1086D07F9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38351400-0965-46B0-8921-9BB09137A30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5E27E9EB-C74F-4525-B11A-4B151F19262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6ADABB4A-30E6-49FA-8C6A-C8423448A6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5DC8868A-C057-45BE-B3AD-A526DDA8BBB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0AA787F4-6FDC-46BC-9CED-FC95B148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C218B7C-8BBD-486B-9219-054AE349E10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5A543B97-0A4C-45BF-BA1D-4E32422909B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D79C3735-B7E6-4A23-B6B6-0A2159F689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DCF4D180-9F3A-46DC-AC01-BD74881CA1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1E9DF111-58A8-4A20-98E7-33FC6C6D65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0B710F91-4139-4C80-B4B7-C2BAA696279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85A76242-CB63-4685-B425-D50441A4534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EAE94738-EA02-43CE-B749-7584F921B7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D88FAAFF-E951-41BE-8455-4A7A19A8B1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DB57D6C4-10B2-4E5C-B015-79E06BF5EE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6" name="Picture 5" descr="Duas xícaras de café em mesa de madeira">
            <a:extLst>
              <a:ext uri="{FF2B5EF4-FFF2-40B4-BE49-F238E27FC236}">
                <a16:creationId xmlns:a16="http://schemas.microsoft.com/office/drawing/2014/main" id="{AE2AE497-B698-4673-BA2A-A01A09F4DF20}"/>
              </a:ext>
            </a:extLst>
          </p:cNvPr>
          <p:cNvPicPr>
            <a:picLocks noChangeAspect="1"/>
          </p:cNvPicPr>
          <p:nvPr/>
        </p:nvPicPr>
        <p:blipFill rotWithShape="1">
          <a:blip r:embed="rId2"/>
          <a:srcRect l="40465" r="20012" b="-2"/>
          <a:stretch/>
        </p:blipFill>
        <p:spPr>
          <a:xfrm>
            <a:off x="20" y="227"/>
            <a:ext cx="4060675" cy="6858000"/>
          </a:xfrm>
          <a:prstGeom prst="rect">
            <a:avLst/>
          </a:prstGeom>
          <a:ln w="9525">
            <a:noFill/>
          </a:ln>
        </p:spPr>
      </p:pic>
      <p:grpSp>
        <p:nvGrpSpPr>
          <p:cNvPr id="33" name="Group 32">
            <a:extLst>
              <a:ext uri="{FF2B5EF4-FFF2-40B4-BE49-F238E27FC236}">
                <a16:creationId xmlns:a16="http://schemas.microsoft.com/office/drawing/2014/main" id="{35BB22CB-CA05-47F0-AE38-DFD73B6E57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70925" y="1186483"/>
            <a:ext cx="6509954" cy="4477933"/>
            <a:chOff x="807084" y="1186483"/>
            <a:chExt cx="6509954" cy="4477933"/>
          </a:xfrm>
        </p:grpSpPr>
        <p:sp>
          <p:nvSpPr>
            <p:cNvPr id="34" name="Rectangle 33">
              <a:extLst>
                <a:ext uri="{FF2B5EF4-FFF2-40B4-BE49-F238E27FC236}">
                  <a16:creationId xmlns:a16="http://schemas.microsoft.com/office/drawing/2014/main" id="{8AC5267F-C029-4555-A7C0-3AD37B0141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846" y="1186483"/>
              <a:ext cx="6508430"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9">
              <a:extLst>
                <a:ext uri="{FF2B5EF4-FFF2-40B4-BE49-F238E27FC236}">
                  <a16:creationId xmlns:a16="http://schemas.microsoft.com/office/drawing/2014/main" id="{2062F074-687F-430D-B604-785E2F4398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858445"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58FAF8A-9651-4F7D-B220-0508A7C8C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6509954"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ítulo 3"/>
          <p:cNvSpPr>
            <a:spLocks noGrp="1"/>
          </p:cNvSpPr>
          <p:nvPr>
            <p:ph type="ctrTitle"/>
          </p:nvPr>
        </p:nvSpPr>
        <p:spPr>
          <a:xfrm>
            <a:off x="4959255" y="2075504"/>
            <a:ext cx="6337231" cy="1748729"/>
          </a:xfrm>
        </p:spPr>
        <p:txBody>
          <a:bodyPr>
            <a:normAutofit/>
          </a:bodyPr>
          <a:lstStyle/>
          <a:p>
            <a:r>
              <a:rPr lang="pt-BR" dirty="0"/>
              <a:t>A interpretação de </a:t>
            </a:r>
            <a:r>
              <a:rPr lang="pt-BR" dirty="0" err="1"/>
              <a:t>Silber</a:t>
            </a:r>
            <a:r>
              <a:rPr lang="pt-BR" dirty="0"/>
              <a:t> </a:t>
            </a:r>
          </a:p>
        </p:txBody>
      </p:sp>
    </p:spTree>
    <p:extLst>
      <p:ext uri="{BB962C8B-B14F-4D97-AF65-F5344CB8AC3E}">
        <p14:creationId xmlns:p14="http://schemas.microsoft.com/office/powerpoint/2010/main" val="1805162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Os problemas</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Diante das várias interpretações expostas, o problema que se coloca é: como explicar a recuperação brasileira durante a década de 1930?</a:t>
            </a:r>
          </a:p>
          <a:p>
            <a:r>
              <a:rPr lang="pt-BR" dirty="0"/>
              <a:t>Qual a relação existente entre essa recuperação e o desenvolvimento da indústria no Brasil?</a:t>
            </a:r>
          </a:p>
        </p:txBody>
      </p:sp>
    </p:spTree>
    <p:extLst>
      <p:ext uri="{BB962C8B-B14F-4D97-AF65-F5344CB8AC3E}">
        <p14:creationId xmlns:p14="http://schemas.microsoft.com/office/powerpoint/2010/main" val="4250339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err="1"/>
              <a:t>Silber</a:t>
            </a:r>
            <a:r>
              <a:rPr lang="pt-BR" dirty="0"/>
              <a:t>: duas frentes de análise</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A política de defesa do setor cafeeiro</a:t>
            </a:r>
          </a:p>
          <a:p>
            <a:r>
              <a:rPr lang="pt-BR" dirty="0"/>
              <a:t>A política monetária, fiscal e cambial do governo</a:t>
            </a:r>
          </a:p>
          <a:p>
            <a:r>
              <a:rPr lang="pt-BR" dirty="0"/>
              <a:t>Partindo de </a:t>
            </a:r>
            <a:r>
              <a:rPr lang="pt-BR" dirty="0" err="1"/>
              <a:t>Peláez</a:t>
            </a:r>
            <a:r>
              <a:rPr lang="pt-BR" dirty="0"/>
              <a:t>: existem dois fatores que explicam o atraso industrial brasileiro</a:t>
            </a:r>
          </a:p>
          <a:p>
            <a:pPr lvl="1"/>
            <a:r>
              <a:rPr lang="pt-BR" dirty="0"/>
              <a:t>As políticas de defesa do café</a:t>
            </a:r>
          </a:p>
          <a:p>
            <a:pPr lvl="1"/>
            <a:r>
              <a:rPr lang="pt-BR" dirty="0"/>
              <a:t>Políticas monetárias, cambial e fiscal e bases institucionais contrárias à industrialização</a:t>
            </a:r>
          </a:p>
          <a:p>
            <a:r>
              <a:rPr lang="pt-BR" dirty="0"/>
              <a:t>Tais fatores devem ser analisados durante os períodos 1919/1929 e 1929-1939</a:t>
            </a:r>
          </a:p>
        </p:txBody>
      </p:sp>
    </p:spTree>
    <p:extLst>
      <p:ext uri="{BB962C8B-B14F-4D97-AF65-F5344CB8AC3E}">
        <p14:creationId xmlns:p14="http://schemas.microsoft.com/office/powerpoint/2010/main" val="10755805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fontScale="90000"/>
          </a:bodyPr>
          <a:lstStyle/>
          <a:p>
            <a:r>
              <a:rPr lang="pt-BR" dirty="0"/>
              <a:t>O período 1919-1929: defesa do café, política cambial e industrialização</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Café: centro dinâmico da economia</a:t>
            </a:r>
          </a:p>
          <a:p>
            <a:r>
              <a:rPr lang="pt-BR" dirty="0"/>
              <a:t>A política de defesa foi bem sucedida e aumento na receita de exportações</a:t>
            </a:r>
          </a:p>
          <a:p>
            <a:r>
              <a:rPr lang="pt-BR" dirty="0"/>
              <a:t>Taxa de câmbio apresenta dois comportamentos distintos</a:t>
            </a:r>
          </a:p>
          <a:p>
            <a:pPr lvl="1"/>
            <a:r>
              <a:rPr lang="pt-BR" dirty="0"/>
              <a:t>Grande desvalorização entre 1919 e 1923: proteção para o setor cafeeiro</a:t>
            </a:r>
          </a:p>
          <a:p>
            <a:pPr lvl="1"/>
            <a:r>
              <a:rPr lang="pt-BR" dirty="0"/>
              <a:t>Estabilidade entre 1923 e 1929: aumento na entrada de divisas por conta do sucesso da defesa</a:t>
            </a:r>
          </a:p>
          <a:p>
            <a:r>
              <a:rPr lang="pt-BR" dirty="0"/>
              <a:t>Efeito da proteção ao café no setor industrial</a:t>
            </a:r>
          </a:p>
          <a:p>
            <a:pPr lvl="1"/>
            <a:r>
              <a:rPr lang="pt-BR" dirty="0"/>
              <a:t>Crescimento industrial associado ao período inicial de desvalorização cambial</a:t>
            </a:r>
          </a:p>
          <a:p>
            <a:pPr lvl="1"/>
            <a:r>
              <a:rPr lang="pt-BR" dirty="0"/>
              <a:t>Período de estabilidade cambial e queda na produção industrial</a:t>
            </a:r>
          </a:p>
        </p:txBody>
      </p:sp>
    </p:spTree>
    <p:extLst>
      <p:ext uri="{BB962C8B-B14F-4D97-AF65-F5344CB8AC3E}">
        <p14:creationId xmlns:p14="http://schemas.microsoft.com/office/powerpoint/2010/main" val="21137942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Período 1929-1939: defesa do café e indústria</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Política de defesa do café mantém emprego, renda e consumo: maximização do setor na geração de renda da economia</a:t>
            </a:r>
          </a:p>
          <a:p>
            <a:r>
              <a:rPr lang="pt-BR" dirty="0"/>
              <a:t>Crise externa, desvalorização cambial e piora nas relações de troca</a:t>
            </a:r>
          </a:p>
          <a:p>
            <a:r>
              <a:rPr lang="pt-BR" dirty="0"/>
              <a:t>Expansão monetária e o aumento dos gastos do governo </a:t>
            </a:r>
          </a:p>
          <a:p>
            <a:r>
              <a:rPr lang="pt-BR" dirty="0"/>
              <a:t>Efeitos distintos da política de defesa do café</a:t>
            </a:r>
          </a:p>
          <a:p>
            <a:pPr lvl="1"/>
            <a:r>
              <a:rPr lang="pt-BR" dirty="0"/>
              <a:t>Defesa do café cria distorção dos preços, desestimulando os investimentos na indústria: verdade para a década de 1920, mas não para a de 1930</a:t>
            </a:r>
          </a:p>
          <a:p>
            <a:pPr lvl="1"/>
            <a:r>
              <a:rPr lang="pt-BR" dirty="0"/>
              <a:t>Favorece o desenvolvimento industrial pois gera renda para o cafeicultor, que não pode importar</a:t>
            </a:r>
          </a:p>
        </p:txBody>
      </p:sp>
    </p:spTree>
    <p:extLst>
      <p:ext uri="{BB962C8B-B14F-4D97-AF65-F5344CB8AC3E}">
        <p14:creationId xmlns:p14="http://schemas.microsoft.com/office/powerpoint/2010/main" val="37269878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p:txBody>
          <a:bodyPr/>
          <a:lstStyle/>
          <a:p>
            <a:r>
              <a:rPr lang="pt-BR"/>
              <a:t>Entretanto [...] parece claro que a ênfase na endogeneização das fontes de dinamismo do crescimento econômico parece ter sido exagerada [...] mesmo no auge de um período em que o crescimento da economia dependia preponderantemente de fatores internos, as restrições externas são os principais determinantes das linhas principais da política econômica [...] </a:t>
            </a:r>
            <a:endParaRPr lang="pt-BR" dirty="0"/>
          </a:p>
        </p:txBody>
      </p:sp>
      <p:sp>
        <p:nvSpPr>
          <p:cNvPr id="13" name="Espaço Reservado para Texto 12"/>
          <p:cNvSpPr>
            <a:spLocks noGrp="1"/>
          </p:cNvSpPr>
          <p:nvPr>
            <p:ph type="body" sz="half" idx="2"/>
          </p:nvPr>
        </p:nvSpPr>
        <p:spPr/>
        <p:txBody>
          <a:bodyPr/>
          <a:lstStyle/>
          <a:p>
            <a:r>
              <a:rPr lang="pt-BR" dirty="0"/>
              <a:t>ABREU, M. de P. Crise, crescimento e modernização autoritária: 1930-1945. In: ABREU, M. de P. (org.). A ordem do progresso: dois séculos de política econômica no Brasil. Rio de Janeiro: </a:t>
            </a:r>
            <a:r>
              <a:rPr lang="pt-BR" dirty="0" err="1"/>
              <a:t>Elsevier</a:t>
            </a:r>
            <a:r>
              <a:rPr lang="pt-BR" dirty="0"/>
              <a:t>, 2014, p. 79.</a:t>
            </a:r>
          </a:p>
        </p:txBody>
      </p:sp>
    </p:spTree>
    <p:extLst>
      <p:ext uri="{BB962C8B-B14F-4D97-AF65-F5344CB8AC3E}">
        <p14:creationId xmlns:p14="http://schemas.microsoft.com/office/powerpoint/2010/main" val="40663126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fontScale="90000"/>
          </a:bodyPr>
          <a:lstStyle/>
          <a:p>
            <a:r>
              <a:rPr lang="pt-BR" dirty="0"/>
              <a:t>Qualificações a Furtado: correto na interpretação da recuperação, mas...</a:t>
            </a:r>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Não considera os empréstimos externos de 2 e 20 milhões de libras</a:t>
            </a:r>
          </a:p>
          <a:p>
            <a:r>
              <a:rPr lang="pt-BR" dirty="0"/>
              <a:t>Não considera os déficits fiscais nem o superávit comercial de 1930/1932</a:t>
            </a:r>
          </a:p>
          <a:p>
            <a:r>
              <a:rPr lang="pt-BR" dirty="0"/>
              <a:t>Não menciona as atividades do CNC e do DNC</a:t>
            </a:r>
          </a:p>
          <a:p>
            <a:r>
              <a:rPr lang="pt-BR" dirty="0"/>
              <a:t>Não separa os dois efeitos da política do café:</a:t>
            </a:r>
          </a:p>
          <a:p>
            <a:pPr lvl="1"/>
            <a:r>
              <a:rPr lang="pt-BR" dirty="0"/>
              <a:t>O de prejudicar o desenvolvimento industrial (pouco importante na década de 1920)</a:t>
            </a:r>
          </a:p>
          <a:p>
            <a:pPr lvl="1"/>
            <a:r>
              <a:rPr lang="pt-BR" dirty="0"/>
              <a:t>O de facilitar a industrialização devido ao aumento no consumo de produtos anteriormente importados</a:t>
            </a:r>
          </a:p>
          <a:p>
            <a:r>
              <a:rPr lang="pt-BR" dirty="0"/>
              <a:t>Não consegue provar a transferência de recursos do setor cafeeiro para o industrial</a:t>
            </a:r>
          </a:p>
        </p:txBody>
      </p:sp>
    </p:spTree>
    <p:extLst>
      <p:ext uri="{BB962C8B-B14F-4D97-AF65-F5344CB8AC3E}">
        <p14:creationId xmlns:p14="http://schemas.microsoft.com/office/powerpoint/2010/main" val="28567160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a:t>Qualificações a </a:t>
            </a:r>
            <a:r>
              <a:rPr lang="pt-BR" dirty="0" err="1"/>
              <a:t>Peláez</a:t>
            </a:r>
            <a:r>
              <a:rPr lang="pt-BR" dirty="0"/>
              <a:t>, Villela &amp; </a:t>
            </a:r>
            <a:r>
              <a:rPr lang="pt-BR" dirty="0" err="1"/>
              <a:t>Suzigan</a:t>
            </a:r>
            <a:endParaRPr lang="pt-BR" dirty="0"/>
          </a:p>
        </p:txBody>
      </p:sp>
      <p:sp>
        <p:nvSpPr>
          <p:cNvPr id="3" name="Espaço Reservado para Conteúdo 2"/>
          <p:cNvSpPr>
            <a:spLocks noGrp="1"/>
          </p:cNvSpPr>
          <p:nvPr>
            <p:ph idx="1"/>
          </p:nvPr>
        </p:nvSpPr>
        <p:spPr/>
        <p:txBody>
          <a:bodyPr>
            <a:normAutofit/>
          </a:bodyPr>
          <a:lstStyle/>
          <a:p>
            <a:r>
              <a:rPr lang="pt-BR" dirty="0"/>
              <a:t>Também não dão importância ao empréstimo de 20 milhões de libras</a:t>
            </a:r>
          </a:p>
          <a:p>
            <a:r>
              <a:rPr lang="pt-BR" dirty="0"/>
              <a:t>A afirmação de que as compras foram financiadas apenas por impostos não se comprova</a:t>
            </a:r>
          </a:p>
          <a:p>
            <a:r>
              <a:rPr lang="pt-BR" dirty="0"/>
              <a:t>A incidência do imposto não recaía integralmente sobre o cafeicultor: </a:t>
            </a:r>
            <a:r>
              <a:rPr lang="pt-BR" dirty="0" err="1"/>
              <a:t>inelasticidade</a:t>
            </a:r>
            <a:r>
              <a:rPr lang="pt-BR" dirty="0"/>
              <a:t> da demanda, garantindo a manutenção da renda do setor</a:t>
            </a:r>
          </a:p>
          <a:p>
            <a:r>
              <a:rPr lang="pt-BR" dirty="0"/>
              <a:t>Não considera a desvalorização cambial como importante</a:t>
            </a:r>
          </a:p>
        </p:txBody>
      </p:sp>
    </p:spTree>
    <p:extLst>
      <p:ext uri="{BB962C8B-B14F-4D97-AF65-F5344CB8AC3E}">
        <p14:creationId xmlns:p14="http://schemas.microsoft.com/office/powerpoint/2010/main" val="31275887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Qualificações a </a:t>
            </a:r>
            <a:r>
              <a:rPr lang="pt-BR" dirty="0" err="1"/>
              <a:t>Peláez</a:t>
            </a:r>
            <a:r>
              <a:rPr lang="pt-BR" dirty="0"/>
              <a:t>, Villela &amp; </a:t>
            </a:r>
            <a:r>
              <a:rPr lang="pt-BR" dirty="0" err="1"/>
              <a:t>Suzigan</a:t>
            </a:r>
            <a:endParaRPr lang="pt-BR" dirty="0"/>
          </a:p>
        </p:txBody>
      </p:sp>
      <p:sp>
        <p:nvSpPr>
          <p:cNvPr id="3" name="Espaço Reservado para Conteúdo 2"/>
          <p:cNvSpPr>
            <a:spLocks noGrp="1"/>
          </p:cNvSpPr>
          <p:nvPr>
            <p:ph idx="1"/>
          </p:nvPr>
        </p:nvSpPr>
        <p:spPr>
          <a:xfrm>
            <a:off x="5118447" y="803186"/>
            <a:ext cx="6281873" cy="5248622"/>
          </a:xfrm>
        </p:spPr>
        <p:txBody>
          <a:bodyPr>
            <a:normAutofit/>
          </a:bodyPr>
          <a:lstStyle/>
          <a:p>
            <a:r>
              <a:rPr lang="pt-BR" dirty="0"/>
              <a:t>A política de compra de estoques é por si só anticíclica</a:t>
            </a:r>
          </a:p>
          <a:p>
            <a:r>
              <a:rPr lang="pt-BR" dirty="0"/>
              <a:t>Considera a política monetária, fiscal e cambial ortodoxa, o que é um erro</a:t>
            </a:r>
          </a:p>
          <a:p>
            <a:r>
              <a:rPr lang="pt-BR" dirty="0"/>
              <a:t>Também não consegue provar a transferência de recursos do setor cafeeiro para o industrial, mas também afirma que houve transferência do café para o algodão</a:t>
            </a:r>
          </a:p>
          <a:p>
            <a:r>
              <a:rPr lang="pt-BR" dirty="0"/>
              <a:t>Falha ao não considerar a demanda interna como fator importante na recuperação </a:t>
            </a:r>
          </a:p>
        </p:txBody>
      </p:sp>
    </p:spTree>
    <p:extLst>
      <p:ext uri="{BB962C8B-B14F-4D97-AF65-F5344CB8AC3E}">
        <p14:creationId xmlns:p14="http://schemas.microsoft.com/office/powerpoint/2010/main" val="1816627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49925"/>
            <a:ext cx="3498979" cy="2456442"/>
          </a:xfrm>
        </p:spPr>
        <p:txBody>
          <a:bodyPr>
            <a:normAutofit/>
          </a:bodyPr>
          <a:lstStyle/>
          <a:p>
            <a:r>
              <a:rPr lang="pt-BR" dirty="0"/>
              <a:t>Qualificações a Fishlow</a:t>
            </a:r>
          </a:p>
        </p:txBody>
      </p:sp>
      <p:sp>
        <p:nvSpPr>
          <p:cNvPr id="3" name="Espaço Reservado para Conteúdo 2"/>
          <p:cNvSpPr>
            <a:spLocks noGrp="1"/>
          </p:cNvSpPr>
          <p:nvPr>
            <p:ph idx="1"/>
          </p:nvPr>
        </p:nvSpPr>
        <p:spPr>
          <a:xfrm>
            <a:off x="5118447" y="803186"/>
            <a:ext cx="6281873" cy="5248622"/>
          </a:xfrm>
        </p:spPr>
        <p:txBody>
          <a:bodyPr/>
          <a:lstStyle/>
          <a:p>
            <a:r>
              <a:rPr lang="pt-BR" dirty="0"/>
              <a:t>Falha ao considerar as contas da defesa do café somente até a safra de 1933 já </a:t>
            </a:r>
            <a:r>
              <a:rPr lang="pt-BR" dirty="0" err="1"/>
              <a:t>qu</a:t>
            </a:r>
            <a:r>
              <a:rPr lang="pt-BR" dirty="0"/>
              <a:t>, depois desse ano a porcentagem de financiamento público na defesa aumenta sensivelmente</a:t>
            </a:r>
          </a:p>
          <a:p>
            <a:r>
              <a:rPr lang="pt-BR" dirty="0"/>
              <a:t>Não afirma que a defesa foi elemento fundamental na recuperação da crise</a:t>
            </a:r>
          </a:p>
        </p:txBody>
      </p:sp>
    </p:spTree>
    <p:extLst>
      <p:ext uri="{BB962C8B-B14F-4D97-AF65-F5344CB8AC3E}">
        <p14:creationId xmlns:p14="http://schemas.microsoft.com/office/powerpoint/2010/main" val="3030555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Proteger</a:t>
            </a:r>
            <a:r>
              <a:rPr lang="en-US" dirty="0"/>
              <a:t> o </a:t>
            </a:r>
            <a:r>
              <a:rPr lang="en-US" dirty="0" err="1"/>
              <a:t>setor</a:t>
            </a:r>
            <a:r>
              <a:rPr lang="en-US" dirty="0"/>
              <a:t> </a:t>
            </a:r>
            <a:r>
              <a:rPr lang="en-US" dirty="0" err="1"/>
              <a:t>cafeeiro</a:t>
            </a:r>
            <a:r>
              <a:rPr lang="en-US" dirty="0"/>
              <a:t> </a:t>
            </a:r>
            <a:r>
              <a:rPr lang="en-US" dirty="0" err="1"/>
              <a:t>ao</a:t>
            </a:r>
            <a:r>
              <a:rPr lang="en-US" dirty="0"/>
              <a:t> </a:t>
            </a:r>
            <a:r>
              <a:rPr lang="en-US" dirty="0" err="1"/>
              <a:t>longo</a:t>
            </a:r>
            <a:r>
              <a:rPr lang="en-US" dirty="0"/>
              <a:t> da </a:t>
            </a:r>
            <a:r>
              <a:rPr lang="en-US" dirty="0" err="1"/>
              <a:t>década</a:t>
            </a:r>
            <a:r>
              <a:rPr lang="en-US" dirty="0"/>
              <a:t> dos 30, </a:t>
            </a:r>
            <a:r>
              <a:rPr lang="en-US" dirty="0" err="1"/>
              <a:t>ao</a:t>
            </a:r>
            <a:r>
              <a:rPr lang="en-US" dirty="0"/>
              <a:t> </a:t>
            </a:r>
            <a:r>
              <a:rPr lang="en-US" dirty="0" err="1"/>
              <a:t>contrário</a:t>
            </a:r>
            <a:r>
              <a:rPr lang="en-US" dirty="0"/>
              <a:t> dos </a:t>
            </a:r>
            <a:r>
              <a:rPr lang="en-US" dirty="0" err="1"/>
              <a:t>anos</a:t>
            </a:r>
            <a:r>
              <a:rPr lang="en-US" dirty="0"/>
              <a:t> 20, </a:t>
            </a:r>
            <a:r>
              <a:rPr lang="en-US" dirty="0" err="1"/>
              <a:t>significou</a:t>
            </a:r>
            <a:r>
              <a:rPr lang="en-US" dirty="0"/>
              <a:t> </a:t>
            </a:r>
            <a:r>
              <a:rPr lang="en-US" dirty="0" err="1"/>
              <a:t>acelerar</a:t>
            </a:r>
            <a:r>
              <a:rPr lang="en-US" dirty="0"/>
              <a:t> o </a:t>
            </a:r>
            <a:r>
              <a:rPr lang="en-US" dirty="0" err="1"/>
              <a:t>desenvolvimento</a:t>
            </a:r>
            <a:r>
              <a:rPr lang="en-US" dirty="0"/>
              <a:t> industrial. A </a:t>
            </a:r>
            <a:r>
              <a:rPr lang="en-US" dirty="0" err="1"/>
              <a:t>demanda</a:t>
            </a:r>
            <a:r>
              <a:rPr lang="en-US" dirty="0"/>
              <a:t> </a:t>
            </a:r>
            <a:r>
              <a:rPr lang="en-US" dirty="0" err="1"/>
              <a:t>interna</a:t>
            </a:r>
            <a:r>
              <a:rPr lang="en-US" dirty="0"/>
              <a:t> por </a:t>
            </a:r>
            <a:r>
              <a:rPr lang="en-US" dirty="0" err="1"/>
              <a:t>produtos</a:t>
            </a:r>
            <a:r>
              <a:rPr lang="en-US" dirty="0"/>
              <a:t> </a:t>
            </a:r>
            <a:r>
              <a:rPr lang="en-US" dirty="0" err="1"/>
              <a:t>industriais</a:t>
            </a:r>
            <a:r>
              <a:rPr lang="en-US" dirty="0"/>
              <a:t> </a:t>
            </a:r>
            <a:r>
              <a:rPr lang="en-US" dirty="0" err="1"/>
              <a:t>cresce</a:t>
            </a:r>
            <a:r>
              <a:rPr lang="en-US" dirty="0"/>
              <a:t> </a:t>
            </a:r>
            <a:r>
              <a:rPr lang="en-US" dirty="0" err="1"/>
              <a:t>neste</a:t>
            </a:r>
            <a:r>
              <a:rPr lang="en-US" dirty="0"/>
              <a:t> </a:t>
            </a:r>
            <a:r>
              <a:rPr lang="en-US" dirty="0" err="1"/>
              <a:t>período</a:t>
            </a:r>
            <a:r>
              <a:rPr lang="en-US" dirty="0"/>
              <a:t> </a:t>
            </a:r>
            <a:r>
              <a:rPr lang="en-US" dirty="0" err="1"/>
              <a:t>como</a:t>
            </a:r>
            <a:r>
              <a:rPr lang="en-US" dirty="0"/>
              <a:t> </a:t>
            </a:r>
            <a:r>
              <a:rPr lang="en-US" dirty="0" err="1"/>
              <a:t>subproduto</a:t>
            </a:r>
            <a:r>
              <a:rPr lang="en-US" dirty="0"/>
              <a:t> da </a:t>
            </a:r>
            <a:r>
              <a:rPr lang="en-US" dirty="0" err="1"/>
              <a:t>defesa</a:t>
            </a:r>
            <a:r>
              <a:rPr lang="en-US" dirty="0"/>
              <a:t> do </a:t>
            </a:r>
            <a:r>
              <a:rPr lang="en-US" dirty="0" err="1"/>
              <a:t>setor</a:t>
            </a:r>
            <a:r>
              <a:rPr lang="en-US" dirty="0"/>
              <a:t> </a:t>
            </a:r>
            <a:r>
              <a:rPr lang="en-US" dirty="0" err="1"/>
              <a:t>cafeeiro</a:t>
            </a:r>
            <a:r>
              <a:rPr lang="en-US" dirty="0"/>
              <a:t>.</a:t>
            </a:r>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202.</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54</a:t>
            </a:fld>
            <a:endParaRPr lang="en-US"/>
          </a:p>
        </p:txBody>
      </p:sp>
    </p:spTree>
    <p:extLst>
      <p:ext uri="{BB962C8B-B14F-4D97-AF65-F5344CB8AC3E}">
        <p14:creationId xmlns:p14="http://schemas.microsoft.com/office/powerpoint/2010/main" val="21035463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err="1"/>
              <a:t>Parece-nos</a:t>
            </a:r>
            <a:r>
              <a:rPr lang="en-US" dirty="0"/>
              <a:t> que Celso Furtado </a:t>
            </a:r>
            <a:r>
              <a:rPr lang="en-US" dirty="0" err="1"/>
              <a:t>tem</a:t>
            </a:r>
            <a:r>
              <a:rPr lang="en-US" dirty="0"/>
              <a:t> o insight </a:t>
            </a:r>
            <a:r>
              <a:rPr lang="en-US" dirty="0" err="1"/>
              <a:t>correto</a:t>
            </a:r>
            <a:r>
              <a:rPr lang="en-US" dirty="0"/>
              <a:t> com </a:t>
            </a:r>
            <a:r>
              <a:rPr lang="en-US" dirty="0" err="1"/>
              <a:t>relação</a:t>
            </a:r>
            <a:r>
              <a:rPr lang="en-US" dirty="0"/>
              <a:t> </a:t>
            </a:r>
            <a:r>
              <a:rPr lang="en-US" dirty="0" err="1"/>
              <a:t>aos</a:t>
            </a:r>
            <a:r>
              <a:rPr lang="en-US" dirty="0"/>
              <a:t> </a:t>
            </a:r>
            <a:r>
              <a:rPr lang="en-US" dirty="0" err="1"/>
              <a:t>impactos</a:t>
            </a:r>
            <a:r>
              <a:rPr lang="en-US" dirty="0"/>
              <a:t> </a:t>
            </a:r>
            <a:r>
              <a:rPr lang="en-US" dirty="0" err="1"/>
              <a:t>favoráveis</a:t>
            </a:r>
            <a:r>
              <a:rPr lang="en-US" dirty="0"/>
              <a:t> </a:t>
            </a:r>
            <a:r>
              <a:rPr lang="en-US" dirty="0" err="1"/>
              <a:t>sobre</a:t>
            </a:r>
            <a:r>
              <a:rPr lang="en-US" dirty="0"/>
              <a:t> o </a:t>
            </a:r>
            <a:r>
              <a:rPr lang="en-US" dirty="0" err="1"/>
              <a:t>nível</a:t>
            </a:r>
            <a:r>
              <a:rPr lang="en-US" dirty="0"/>
              <a:t> de </a:t>
            </a:r>
            <a:r>
              <a:rPr lang="en-US" dirty="0" err="1"/>
              <a:t>renda</a:t>
            </a:r>
            <a:r>
              <a:rPr lang="en-US" dirty="0"/>
              <a:t> da </a:t>
            </a:r>
            <a:r>
              <a:rPr lang="en-US" dirty="0" err="1"/>
              <a:t>defesa</a:t>
            </a:r>
            <a:r>
              <a:rPr lang="en-US" dirty="0"/>
              <a:t> do café, </a:t>
            </a:r>
            <a:r>
              <a:rPr lang="en-US" dirty="0" err="1"/>
              <a:t>fazendo</a:t>
            </a:r>
            <a:r>
              <a:rPr lang="en-US" dirty="0"/>
              <a:t> com que as </a:t>
            </a:r>
            <a:r>
              <a:rPr lang="en-US" dirty="0" err="1"/>
              <a:t>repercussões</a:t>
            </a:r>
            <a:r>
              <a:rPr lang="en-US" dirty="0"/>
              <a:t> da </a:t>
            </a:r>
            <a:r>
              <a:rPr lang="en-US" dirty="0" err="1"/>
              <a:t>depressão</a:t>
            </a:r>
            <a:r>
              <a:rPr lang="en-US" dirty="0"/>
              <a:t> </a:t>
            </a:r>
            <a:r>
              <a:rPr lang="en-US" dirty="0" err="1"/>
              <a:t>fossem</a:t>
            </a:r>
            <a:r>
              <a:rPr lang="en-US" dirty="0"/>
              <a:t> </a:t>
            </a:r>
            <a:r>
              <a:rPr lang="en-US" dirty="0" err="1"/>
              <a:t>menores</a:t>
            </a:r>
            <a:r>
              <a:rPr lang="en-US" dirty="0"/>
              <a:t> e </a:t>
            </a:r>
            <a:r>
              <a:rPr lang="en-US" dirty="0" err="1"/>
              <a:t>facilitassem</a:t>
            </a:r>
            <a:r>
              <a:rPr lang="en-US" dirty="0"/>
              <a:t> a </a:t>
            </a:r>
            <a:r>
              <a:rPr lang="en-US" dirty="0" err="1"/>
              <a:t>recuperação</a:t>
            </a:r>
            <a:r>
              <a:rPr lang="en-US" dirty="0"/>
              <a:t> da </a:t>
            </a:r>
            <a:r>
              <a:rPr lang="en-US" dirty="0" err="1"/>
              <a:t>economia</a:t>
            </a:r>
            <a:r>
              <a:rPr lang="en-US" dirty="0"/>
              <a:t> </a:t>
            </a:r>
            <a:r>
              <a:rPr lang="en-US" dirty="0" err="1"/>
              <a:t>brasileira</a:t>
            </a:r>
            <a:r>
              <a:rPr lang="en-US" dirty="0"/>
              <a:t>. […] </a:t>
            </a:r>
            <a:r>
              <a:rPr lang="en-US" dirty="0" err="1"/>
              <a:t>Porém</a:t>
            </a:r>
            <a:r>
              <a:rPr lang="en-US" dirty="0"/>
              <a:t>, </a:t>
            </a:r>
            <a:r>
              <a:rPr lang="en-US" dirty="0" err="1"/>
              <a:t>seu</a:t>
            </a:r>
            <a:r>
              <a:rPr lang="en-US" dirty="0"/>
              <a:t> </a:t>
            </a:r>
            <a:r>
              <a:rPr lang="en-US" dirty="0" err="1"/>
              <a:t>trabalho</a:t>
            </a:r>
            <a:r>
              <a:rPr lang="en-US" dirty="0"/>
              <a:t> </a:t>
            </a:r>
            <a:r>
              <a:rPr lang="en-US" dirty="0" err="1"/>
              <a:t>é</a:t>
            </a:r>
            <a:r>
              <a:rPr lang="en-US" dirty="0"/>
              <a:t> </a:t>
            </a:r>
            <a:r>
              <a:rPr lang="en-US" dirty="0" err="1"/>
              <a:t>falho</a:t>
            </a:r>
            <a:r>
              <a:rPr lang="en-US" dirty="0"/>
              <a:t> </a:t>
            </a:r>
            <a:r>
              <a:rPr lang="en-US" dirty="0" err="1"/>
              <a:t>como</a:t>
            </a:r>
            <a:r>
              <a:rPr lang="en-US" dirty="0"/>
              <a:t> </a:t>
            </a:r>
            <a:r>
              <a:rPr lang="en-US" dirty="0" err="1"/>
              <a:t>pesquisa</a:t>
            </a:r>
            <a:r>
              <a:rPr lang="en-US" dirty="0"/>
              <a:t> </a:t>
            </a:r>
            <a:r>
              <a:rPr lang="en-US" dirty="0" err="1"/>
              <a:t>histórica</a:t>
            </a:r>
            <a:r>
              <a:rPr lang="en-US" dirty="0"/>
              <a:t> </a:t>
            </a:r>
            <a:r>
              <a:rPr lang="en-US" dirty="0" err="1"/>
              <a:t>ao</a:t>
            </a:r>
            <a:r>
              <a:rPr lang="en-US" dirty="0"/>
              <a:t> </a:t>
            </a:r>
            <a:r>
              <a:rPr lang="en-US" dirty="0" err="1"/>
              <a:t>deixar</a:t>
            </a:r>
            <a:r>
              <a:rPr lang="en-US" dirty="0"/>
              <a:t> de </a:t>
            </a:r>
            <a:r>
              <a:rPr lang="en-US" dirty="0" err="1"/>
              <a:t>considerar</a:t>
            </a:r>
            <a:r>
              <a:rPr lang="en-US" dirty="0"/>
              <a:t> outros </a:t>
            </a:r>
            <a:r>
              <a:rPr lang="en-US" dirty="0" err="1"/>
              <a:t>fatores</a:t>
            </a:r>
            <a:r>
              <a:rPr lang="en-US" dirty="0"/>
              <a:t> que </a:t>
            </a:r>
            <a:r>
              <a:rPr lang="en-US" dirty="0" err="1"/>
              <a:t>contribuíram</a:t>
            </a:r>
            <a:r>
              <a:rPr lang="en-US" dirty="0"/>
              <a:t> para </a:t>
            </a:r>
            <a:r>
              <a:rPr lang="en-US" dirty="0" err="1"/>
              <a:t>minorar</a:t>
            </a:r>
            <a:r>
              <a:rPr lang="en-US" dirty="0"/>
              <a:t> </a:t>
            </a:r>
            <a:r>
              <a:rPr lang="en-US" dirty="0" err="1"/>
              <a:t>os</a:t>
            </a:r>
            <a:r>
              <a:rPr lang="en-US" dirty="0"/>
              <a:t> </a:t>
            </a:r>
            <a:r>
              <a:rPr lang="en-US" dirty="0" err="1"/>
              <a:t>efeitos</a:t>
            </a:r>
            <a:r>
              <a:rPr lang="en-US" dirty="0"/>
              <a:t> da </a:t>
            </a:r>
            <a:r>
              <a:rPr lang="en-US" dirty="0" err="1"/>
              <a:t>depressão</a:t>
            </a:r>
            <a:r>
              <a:rPr lang="en-US" dirty="0"/>
              <a:t> e que </a:t>
            </a:r>
            <a:r>
              <a:rPr lang="en-US" dirty="0" err="1"/>
              <a:t>possibilitaram</a:t>
            </a:r>
            <a:r>
              <a:rPr lang="en-US" dirty="0"/>
              <a:t> a </a:t>
            </a:r>
            <a:r>
              <a:rPr lang="en-US" dirty="0" err="1"/>
              <a:t>recuperação</a:t>
            </a:r>
            <a:r>
              <a:rPr lang="en-US" dirty="0"/>
              <a:t> dos </a:t>
            </a:r>
            <a:r>
              <a:rPr lang="en-US" dirty="0" err="1"/>
              <a:t>níveis</a:t>
            </a:r>
            <a:r>
              <a:rPr lang="en-US" dirty="0"/>
              <a:t> de </a:t>
            </a:r>
            <a:r>
              <a:rPr lang="en-US" dirty="0" err="1"/>
              <a:t>produção</a:t>
            </a:r>
            <a:r>
              <a:rPr lang="en-US" dirty="0"/>
              <a:t>, a </a:t>
            </a:r>
            <a:r>
              <a:rPr lang="en-US" dirty="0" err="1"/>
              <a:t>partir</a:t>
            </a:r>
            <a:r>
              <a:rPr lang="en-US" dirty="0"/>
              <a:t> de 1932.</a:t>
            </a:r>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203.</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55</a:t>
            </a:fld>
            <a:endParaRPr lang="en-US"/>
          </a:p>
        </p:txBody>
      </p:sp>
    </p:spTree>
    <p:extLst>
      <p:ext uri="{BB962C8B-B14F-4D97-AF65-F5344CB8AC3E}">
        <p14:creationId xmlns:p14="http://schemas.microsoft.com/office/powerpoint/2010/main" val="1393973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[Furtado] </a:t>
            </a:r>
            <a:r>
              <a:rPr lang="en-US" dirty="0" err="1"/>
              <a:t>Não</a:t>
            </a:r>
            <a:r>
              <a:rPr lang="en-US" dirty="0"/>
              <a:t> </a:t>
            </a:r>
            <a:r>
              <a:rPr lang="en-US" dirty="0" err="1"/>
              <a:t>considera</a:t>
            </a:r>
            <a:r>
              <a:rPr lang="en-US" dirty="0"/>
              <a:t> o </a:t>
            </a:r>
            <a:r>
              <a:rPr lang="en-US" dirty="0" err="1"/>
              <a:t>empréstimo</a:t>
            </a:r>
            <a:r>
              <a:rPr lang="en-US" dirty="0"/>
              <a:t> </a:t>
            </a:r>
            <a:r>
              <a:rPr lang="en-US" dirty="0" err="1"/>
              <a:t>externo</a:t>
            </a:r>
            <a:r>
              <a:rPr lang="en-US" dirty="0"/>
              <a:t> de 1930 […] </a:t>
            </a:r>
            <a:r>
              <a:rPr lang="en-US" dirty="0" err="1"/>
              <a:t>Os</a:t>
            </a:r>
            <a:r>
              <a:rPr lang="en-US" dirty="0"/>
              <a:t> </a:t>
            </a:r>
            <a:r>
              <a:rPr lang="en-US" dirty="0" err="1"/>
              <a:t>elevados</a:t>
            </a:r>
            <a:r>
              <a:rPr lang="en-US" dirty="0"/>
              <a:t> </a:t>
            </a:r>
            <a:r>
              <a:rPr lang="en-US" dirty="0" err="1"/>
              <a:t>déficits</a:t>
            </a:r>
            <a:r>
              <a:rPr lang="en-US" dirty="0"/>
              <a:t> do </a:t>
            </a:r>
            <a:r>
              <a:rPr lang="en-US" dirty="0" err="1"/>
              <a:t>governo</a:t>
            </a:r>
            <a:r>
              <a:rPr lang="en-US" dirty="0"/>
              <a:t> no </a:t>
            </a:r>
            <a:r>
              <a:rPr lang="en-US" dirty="0" err="1"/>
              <a:t>início</a:t>
            </a:r>
            <a:r>
              <a:rPr lang="en-US" dirty="0"/>
              <a:t> da </a:t>
            </a:r>
            <a:r>
              <a:rPr lang="en-US" dirty="0" err="1"/>
              <a:t>década</a:t>
            </a:r>
            <a:r>
              <a:rPr lang="en-US" dirty="0"/>
              <a:t>, o </a:t>
            </a:r>
            <a:r>
              <a:rPr lang="en-US" dirty="0" err="1"/>
              <a:t>aumento</a:t>
            </a:r>
            <a:r>
              <a:rPr lang="en-US" dirty="0"/>
              <a:t> da </a:t>
            </a:r>
            <a:r>
              <a:rPr lang="en-US" dirty="0" err="1"/>
              <a:t>participação</a:t>
            </a:r>
            <a:r>
              <a:rPr lang="en-US" dirty="0"/>
              <a:t> do </a:t>
            </a:r>
            <a:r>
              <a:rPr lang="en-US" dirty="0" err="1"/>
              <a:t>governo</a:t>
            </a:r>
            <a:r>
              <a:rPr lang="en-US" dirty="0"/>
              <a:t> </a:t>
            </a:r>
            <a:r>
              <a:rPr lang="en-US" dirty="0" err="1"/>
              <a:t>ao</a:t>
            </a:r>
            <a:r>
              <a:rPr lang="en-US" dirty="0"/>
              <a:t> </a:t>
            </a:r>
            <a:r>
              <a:rPr lang="en-US" dirty="0" err="1"/>
              <a:t>longo</a:t>
            </a:r>
            <a:r>
              <a:rPr lang="en-US" dirty="0"/>
              <a:t> dos </a:t>
            </a:r>
            <a:r>
              <a:rPr lang="en-US" dirty="0" err="1"/>
              <a:t>anos</a:t>
            </a:r>
            <a:r>
              <a:rPr lang="en-US" dirty="0"/>
              <a:t> 30, o </a:t>
            </a:r>
            <a:r>
              <a:rPr lang="en-US" dirty="0" err="1"/>
              <a:t>superávit</a:t>
            </a:r>
            <a:r>
              <a:rPr lang="en-US" dirty="0"/>
              <a:t> da </a:t>
            </a:r>
            <a:r>
              <a:rPr lang="en-US" dirty="0" err="1"/>
              <a:t>balança</a:t>
            </a:r>
            <a:r>
              <a:rPr lang="en-US" dirty="0"/>
              <a:t> </a:t>
            </a:r>
            <a:r>
              <a:rPr lang="en-US" dirty="0" err="1"/>
              <a:t>comercial</a:t>
            </a:r>
            <a:r>
              <a:rPr lang="en-US" dirty="0"/>
              <a:t> no </a:t>
            </a:r>
            <a:r>
              <a:rPr lang="en-US" dirty="0" err="1"/>
              <a:t>período</a:t>
            </a:r>
            <a:r>
              <a:rPr lang="en-US" dirty="0"/>
              <a:t> 1930/1932, </a:t>
            </a:r>
            <a:r>
              <a:rPr lang="en-US" dirty="0" err="1"/>
              <a:t>são</a:t>
            </a:r>
            <a:r>
              <a:rPr lang="en-US" dirty="0"/>
              <a:t>, </a:t>
            </a:r>
            <a:r>
              <a:rPr lang="en-US" dirty="0" err="1"/>
              <a:t>também</a:t>
            </a:r>
            <a:r>
              <a:rPr lang="en-US" dirty="0"/>
              <a:t>, </a:t>
            </a:r>
            <a:r>
              <a:rPr lang="en-US" dirty="0" err="1"/>
              <a:t>elementos</a:t>
            </a:r>
            <a:r>
              <a:rPr lang="en-US" dirty="0"/>
              <a:t> </a:t>
            </a:r>
            <a:r>
              <a:rPr lang="en-US" dirty="0" err="1"/>
              <a:t>responsáveis</a:t>
            </a:r>
            <a:r>
              <a:rPr lang="en-US" dirty="0"/>
              <a:t> </a:t>
            </a:r>
            <a:r>
              <a:rPr lang="en-US" dirty="0" err="1"/>
              <a:t>pelo</a:t>
            </a:r>
            <a:r>
              <a:rPr lang="en-US" dirty="0"/>
              <a:t> </a:t>
            </a:r>
            <a:r>
              <a:rPr lang="en-US" dirty="0" err="1"/>
              <a:t>resultado</a:t>
            </a:r>
            <a:r>
              <a:rPr lang="en-US" dirty="0"/>
              <a:t> que Furtado </a:t>
            </a:r>
            <a:r>
              <a:rPr lang="en-US" dirty="0" err="1"/>
              <a:t>atribui</a:t>
            </a:r>
            <a:r>
              <a:rPr lang="en-US" dirty="0"/>
              <a:t> </a:t>
            </a:r>
            <a:r>
              <a:rPr lang="en-US" dirty="0" err="1"/>
              <a:t>exclusivamente</a:t>
            </a:r>
            <a:r>
              <a:rPr lang="en-US" dirty="0"/>
              <a:t> </a:t>
            </a:r>
            <a:r>
              <a:rPr lang="en-US" dirty="0" err="1"/>
              <a:t>à</a:t>
            </a:r>
            <a:r>
              <a:rPr lang="en-US" dirty="0"/>
              <a:t> </a:t>
            </a:r>
            <a:r>
              <a:rPr lang="en-US" dirty="0" err="1"/>
              <a:t>política</a:t>
            </a:r>
            <a:r>
              <a:rPr lang="en-US" dirty="0"/>
              <a:t> do café […] As </a:t>
            </a:r>
            <a:r>
              <a:rPr lang="en-US" dirty="0" err="1"/>
              <a:t>atividades</a:t>
            </a:r>
            <a:r>
              <a:rPr lang="en-US" dirty="0"/>
              <a:t> do CNC e DNC </a:t>
            </a:r>
            <a:r>
              <a:rPr lang="en-US" dirty="0" err="1"/>
              <a:t>nem</a:t>
            </a:r>
            <a:r>
              <a:rPr lang="en-US" dirty="0"/>
              <a:t> </a:t>
            </a:r>
            <a:r>
              <a:rPr lang="en-US" dirty="0" err="1"/>
              <a:t>sequer</a:t>
            </a:r>
            <a:r>
              <a:rPr lang="en-US" dirty="0"/>
              <a:t> </a:t>
            </a:r>
            <a:r>
              <a:rPr lang="en-US" dirty="0" err="1"/>
              <a:t>são</a:t>
            </a:r>
            <a:r>
              <a:rPr lang="en-US" dirty="0"/>
              <a:t> </a:t>
            </a:r>
            <a:r>
              <a:rPr lang="en-US" dirty="0" err="1"/>
              <a:t>mencionadas</a:t>
            </a:r>
            <a:r>
              <a:rPr lang="en-US" dirty="0"/>
              <a:t> […] </a:t>
            </a:r>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203.</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56</a:t>
            </a:fld>
            <a:endParaRPr lang="en-US"/>
          </a:p>
        </p:txBody>
      </p:sp>
    </p:spTree>
    <p:extLst>
      <p:ext uri="{BB962C8B-B14F-4D97-AF65-F5344CB8AC3E}">
        <p14:creationId xmlns:p14="http://schemas.microsoft.com/office/powerpoint/2010/main" val="22259623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dirty="0" err="1"/>
              <a:t>Peláez</a:t>
            </a:r>
            <a:r>
              <a:rPr lang="en-US" dirty="0"/>
              <a:t>] </a:t>
            </a:r>
            <a:r>
              <a:rPr lang="en-US" dirty="0" err="1"/>
              <a:t>Não</a:t>
            </a:r>
            <a:r>
              <a:rPr lang="en-US" dirty="0"/>
              <a:t> </a:t>
            </a:r>
            <a:r>
              <a:rPr lang="en-US" dirty="0" err="1"/>
              <a:t>dá</a:t>
            </a:r>
            <a:r>
              <a:rPr lang="en-US" dirty="0"/>
              <a:t> </a:t>
            </a:r>
            <a:r>
              <a:rPr lang="en-US" dirty="0" err="1"/>
              <a:t>destaque</a:t>
            </a:r>
            <a:r>
              <a:rPr lang="en-US" dirty="0"/>
              <a:t> à </a:t>
            </a:r>
            <a:r>
              <a:rPr lang="en-US" dirty="0" err="1"/>
              <a:t>importância</a:t>
            </a:r>
            <a:r>
              <a:rPr lang="en-US" dirty="0"/>
              <a:t> da </a:t>
            </a:r>
            <a:r>
              <a:rPr lang="en-US" dirty="0" err="1"/>
              <a:t>primeira</a:t>
            </a:r>
            <a:r>
              <a:rPr lang="en-US" dirty="0"/>
              <a:t> </a:t>
            </a:r>
            <a:r>
              <a:rPr lang="en-US" dirty="0" err="1"/>
              <a:t>grande</a:t>
            </a:r>
            <a:r>
              <a:rPr lang="en-US" dirty="0"/>
              <a:t> </a:t>
            </a:r>
            <a:r>
              <a:rPr lang="en-US" dirty="0" err="1"/>
              <a:t>medida</a:t>
            </a:r>
            <a:r>
              <a:rPr lang="en-US" dirty="0"/>
              <a:t> de </a:t>
            </a:r>
            <a:r>
              <a:rPr lang="en-US" dirty="0" err="1"/>
              <a:t>defesa</a:t>
            </a:r>
            <a:r>
              <a:rPr lang="en-US" dirty="0"/>
              <a:t> do </a:t>
            </a:r>
            <a:r>
              <a:rPr lang="en-US" dirty="0" err="1"/>
              <a:t>setor</a:t>
            </a:r>
            <a:r>
              <a:rPr lang="en-US" dirty="0"/>
              <a:t> </a:t>
            </a:r>
            <a:r>
              <a:rPr lang="en-US" dirty="0" err="1"/>
              <a:t>cafeeiro</a:t>
            </a:r>
            <a:r>
              <a:rPr lang="en-US" dirty="0"/>
              <a:t>: o </a:t>
            </a:r>
            <a:r>
              <a:rPr lang="en-US" dirty="0" err="1"/>
              <a:t>empréstimo</a:t>
            </a:r>
            <a:r>
              <a:rPr lang="en-US" dirty="0"/>
              <a:t> </a:t>
            </a:r>
            <a:r>
              <a:rPr lang="en-US" dirty="0" err="1"/>
              <a:t>externo</a:t>
            </a:r>
            <a:r>
              <a:rPr lang="en-US" dirty="0"/>
              <a:t> de £ 20.000.000 […] </a:t>
            </a:r>
            <a:r>
              <a:rPr lang="en-US" dirty="0" err="1"/>
              <a:t>Suas</a:t>
            </a:r>
            <a:r>
              <a:rPr lang="en-US" dirty="0"/>
              <a:t> </a:t>
            </a:r>
            <a:r>
              <a:rPr lang="en-US" dirty="0" err="1"/>
              <a:t>afirmações</a:t>
            </a:r>
            <a:r>
              <a:rPr lang="en-US" dirty="0"/>
              <a:t> de que as </a:t>
            </a:r>
            <a:r>
              <a:rPr lang="en-US" dirty="0" err="1"/>
              <a:t>compras</a:t>
            </a:r>
            <a:r>
              <a:rPr lang="en-US" dirty="0"/>
              <a:t> de café </a:t>
            </a:r>
            <a:r>
              <a:rPr lang="en-US" dirty="0" err="1"/>
              <a:t>foram</a:t>
            </a:r>
            <a:r>
              <a:rPr lang="en-US" dirty="0"/>
              <a:t> </a:t>
            </a:r>
            <a:r>
              <a:rPr lang="en-US" dirty="0" err="1"/>
              <a:t>financiadas</a:t>
            </a:r>
            <a:r>
              <a:rPr lang="en-US" dirty="0"/>
              <a:t> </a:t>
            </a:r>
            <a:r>
              <a:rPr lang="en-US" dirty="0" err="1"/>
              <a:t>basicamente</a:t>
            </a:r>
            <a:r>
              <a:rPr lang="en-US" dirty="0"/>
              <a:t> por </a:t>
            </a:r>
            <a:r>
              <a:rPr lang="en-US" dirty="0" err="1"/>
              <a:t>impostos</a:t>
            </a:r>
            <a:r>
              <a:rPr lang="en-US" dirty="0"/>
              <a:t> </a:t>
            </a:r>
            <a:r>
              <a:rPr lang="en-US" dirty="0" err="1"/>
              <a:t>não</a:t>
            </a:r>
            <a:r>
              <a:rPr lang="en-US" dirty="0"/>
              <a:t> </a:t>
            </a:r>
            <a:r>
              <a:rPr lang="en-US" dirty="0" err="1"/>
              <a:t>corresponde</a:t>
            </a:r>
            <a:r>
              <a:rPr lang="en-US" dirty="0"/>
              <a:t> de forma </a:t>
            </a:r>
            <a:r>
              <a:rPr lang="en-US" dirty="0" err="1"/>
              <a:t>exata</a:t>
            </a:r>
            <a:r>
              <a:rPr lang="en-US" dirty="0"/>
              <a:t> </a:t>
            </a:r>
            <a:r>
              <a:rPr lang="en-US" dirty="0" err="1"/>
              <a:t>aos</a:t>
            </a:r>
            <a:r>
              <a:rPr lang="en-US" dirty="0"/>
              <a:t> </a:t>
            </a:r>
            <a:r>
              <a:rPr lang="en-US" dirty="0" err="1"/>
              <a:t>seus</a:t>
            </a:r>
            <a:r>
              <a:rPr lang="en-US" dirty="0"/>
              <a:t> </a:t>
            </a:r>
            <a:r>
              <a:rPr lang="en-US" dirty="0" err="1"/>
              <a:t>próprios</a:t>
            </a:r>
            <a:r>
              <a:rPr lang="en-US" dirty="0"/>
              <a:t> dados […]   </a:t>
            </a:r>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203.</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57</a:t>
            </a:fld>
            <a:endParaRPr lang="en-US"/>
          </a:p>
        </p:txBody>
      </p:sp>
    </p:spTree>
    <p:extLst>
      <p:ext uri="{BB962C8B-B14F-4D97-AF65-F5344CB8AC3E}">
        <p14:creationId xmlns:p14="http://schemas.microsoft.com/office/powerpoint/2010/main" val="3130062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t>
            </a:r>
            <a:r>
              <a:rPr lang="en-US" dirty="0" err="1"/>
              <a:t>Peláez</a:t>
            </a:r>
            <a:r>
              <a:rPr lang="en-US" dirty="0"/>
              <a:t>] </a:t>
            </a:r>
            <a:r>
              <a:rPr lang="en-US" dirty="0" err="1"/>
              <a:t>esquece</a:t>
            </a:r>
            <a:r>
              <a:rPr lang="en-US" dirty="0"/>
              <a:t> </a:t>
            </a:r>
            <a:r>
              <a:rPr lang="en-US" dirty="0" err="1"/>
              <a:t>em</a:t>
            </a:r>
            <a:r>
              <a:rPr lang="en-US" dirty="0"/>
              <a:t> </a:t>
            </a:r>
            <a:r>
              <a:rPr lang="en-US" dirty="0" err="1"/>
              <a:t>sua</a:t>
            </a:r>
            <a:r>
              <a:rPr lang="en-US" dirty="0"/>
              <a:t> </a:t>
            </a:r>
            <a:r>
              <a:rPr lang="en-US" dirty="0" err="1"/>
              <a:t>análise</a:t>
            </a:r>
            <a:r>
              <a:rPr lang="en-US" dirty="0"/>
              <a:t> um </a:t>
            </a:r>
            <a:r>
              <a:rPr lang="en-US" dirty="0" err="1"/>
              <a:t>elementos</a:t>
            </a:r>
            <a:r>
              <a:rPr lang="en-US" dirty="0"/>
              <a:t> </a:t>
            </a:r>
            <a:r>
              <a:rPr lang="en-US" dirty="0" err="1"/>
              <a:t>importante</a:t>
            </a:r>
            <a:r>
              <a:rPr lang="en-US" dirty="0"/>
              <a:t> da </a:t>
            </a:r>
            <a:r>
              <a:rPr lang="en-US" dirty="0" err="1"/>
              <a:t>defesa</a:t>
            </a:r>
            <a:r>
              <a:rPr lang="en-US" dirty="0"/>
              <a:t> do </a:t>
            </a:r>
            <a:r>
              <a:rPr lang="en-US" dirty="0" err="1"/>
              <a:t>setor</a:t>
            </a:r>
            <a:r>
              <a:rPr lang="en-US" dirty="0"/>
              <a:t> </a:t>
            </a:r>
            <a:r>
              <a:rPr lang="en-US" dirty="0" err="1"/>
              <a:t>cafeeiro</a:t>
            </a:r>
            <a:r>
              <a:rPr lang="en-US" dirty="0"/>
              <a:t>: a </a:t>
            </a:r>
            <a:r>
              <a:rPr lang="en-US" dirty="0" err="1"/>
              <a:t>desvalorização</a:t>
            </a:r>
            <a:r>
              <a:rPr lang="en-US" dirty="0"/>
              <a:t> cambial […] Com </a:t>
            </a:r>
            <a:r>
              <a:rPr lang="en-US" dirty="0" err="1"/>
              <a:t>relação</a:t>
            </a:r>
            <a:r>
              <a:rPr lang="en-US" dirty="0"/>
              <a:t> </a:t>
            </a:r>
            <a:r>
              <a:rPr lang="en-US" dirty="0" err="1"/>
              <a:t>aos</a:t>
            </a:r>
            <a:r>
              <a:rPr lang="en-US" dirty="0"/>
              <a:t> </a:t>
            </a:r>
            <a:r>
              <a:rPr lang="en-US" dirty="0" err="1"/>
              <a:t>seus</a:t>
            </a:r>
            <a:r>
              <a:rPr lang="en-US" dirty="0"/>
              <a:t> </a:t>
            </a:r>
            <a:r>
              <a:rPr lang="en-US" dirty="0" err="1"/>
              <a:t>argumentos</a:t>
            </a:r>
            <a:r>
              <a:rPr lang="en-US" dirty="0"/>
              <a:t> de que a </a:t>
            </a:r>
            <a:r>
              <a:rPr lang="en-US" dirty="0" err="1"/>
              <a:t>política</a:t>
            </a:r>
            <a:r>
              <a:rPr lang="en-US" dirty="0"/>
              <a:t> </a:t>
            </a:r>
            <a:r>
              <a:rPr lang="en-US" dirty="0" err="1"/>
              <a:t>monetária</a:t>
            </a:r>
            <a:r>
              <a:rPr lang="en-US" dirty="0"/>
              <a:t> e fiscal se </a:t>
            </a:r>
            <a:r>
              <a:rPr lang="en-US" dirty="0" err="1"/>
              <a:t>pautou</a:t>
            </a:r>
            <a:r>
              <a:rPr lang="en-US" dirty="0"/>
              <a:t>, </a:t>
            </a:r>
            <a:r>
              <a:rPr lang="en-US" dirty="0" err="1"/>
              <a:t>durante</a:t>
            </a:r>
            <a:r>
              <a:rPr lang="en-US" dirty="0"/>
              <a:t> a </a:t>
            </a:r>
            <a:r>
              <a:rPr lang="en-US" dirty="0" err="1"/>
              <a:t>década</a:t>
            </a:r>
            <a:r>
              <a:rPr lang="en-US" dirty="0"/>
              <a:t> de 30, or </a:t>
            </a:r>
            <a:r>
              <a:rPr lang="en-US" dirty="0" err="1"/>
              <a:t>princípios</a:t>
            </a:r>
            <a:r>
              <a:rPr lang="en-US" dirty="0"/>
              <a:t> ‘</a:t>
            </a:r>
            <a:r>
              <a:rPr lang="en-US" dirty="0" err="1"/>
              <a:t>ortodoxos</a:t>
            </a:r>
            <a:r>
              <a:rPr lang="en-US" dirty="0"/>
              <a:t>’, </a:t>
            </a:r>
            <a:r>
              <a:rPr lang="en-US" dirty="0" err="1"/>
              <a:t>parece-nos</a:t>
            </a:r>
            <a:r>
              <a:rPr lang="en-US" dirty="0"/>
              <a:t> que </a:t>
            </a:r>
            <a:r>
              <a:rPr lang="en-US" dirty="0" err="1"/>
              <a:t>Peláez</a:t>
            </a:r>
            <a:r>
              <a:rPr lang="en-US" dirty="0"/>
              <a:t> </a:t>
            </a:r>
            <a:r>
              <a:rPr lang="en-US" dirty="0" err="1"/>
              <a:t>incorre</a:t>
            </a:r>
            <a:r>
              <a:rPr lang="en-US" dirty="0"/>
              <a:t> </a:t>
            </a:r>
            <a:r>
              <a:rPr lang="en-US" dirty="0" err="1"/>
              <a:t>em</a:t>
            </a:r>
            <a:r>
              <a:rPr lang="en-US" dirty="0"/>
              <a:t> um </a:t>
            </a:r>
            <a:r>
              <a:rPr lang="en-US" dirty="0" err="1"/>
              <a:t>erro</a:t>
            </a:r>
            <a:r>
              <a:rPr lang="en-US" dirty="0"/>
              <a:t> de </a:t>
            </a:r>
            <a:r>
              <a:rPr lang="en-US" dirty="0" err="1"/>
              <a:t>interpretação</a:t>
            </a:r>
            <a:r>
              <a:rPr lang="en-US" dirty="0"/>
              <a:t>. </a:t>
            </a:r>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203.</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58</a:t>
            </a:fld>
            <a:endParaRPr lang="en-US"/>
          </a:p>
        </p:txBody>
      </p:sp>
    </p:spTree>
    <p:extLst>
      <p:ext uri="{BB962C8B-B14F-4D97-AF65-F5344CB8AC3E}">
        <p14:creationId xmlns:p14="http://schemas.microsoft.com/office/powerpoint/2010/main" val="40738468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t>Duas qualificações poderiam ser feitas ao trabalho de Fishlow […] aceita as conclusões de Paláez de que o programa de sustentação do café é feito basicamente por impostos […] Não se define quanto à importância da defesa do setor cafeeiro coo elementos básico para a sustentação do nível de renda da economia brasileira no início da década de 1930. </a:t>
            </a:r>
            <a:endParaRPr lang="en-US" dirty="0"/>
          </a:p>
        </p:txBody>
      </p:sp>
      <p:sp>
        <p:nvSpPr>
          <p:cNvPr id="5" name="Content Placeholder 3"/>
          <p:cNvSpPr>
            <a:spLocks noGrp="1"/>
          </p:cNvSpPr>
          <p:nvPr>
            <p:ph type="body" sz="half" idx="2"/>
          </p:nvPr>
        </p:nvSpPr>
        <p:spPr/>
        <p:txBody>
          <a:bodyPr>
            <a:normAutofit/>
          </a:bodyPr>
          <a:lstStyle/>
          <a:p>
            <a:r>
              <a:rPr lang="en-US"/>
              <a:t>SILBER, Simão. Análise da Política econômica e do comportamento da economia brasileira durante o período 1929/1939. In VERSIANI, F. R. &amp; BARROS, J. R. M. de. (orgs) Formação econômica do Brasil: a experiência da industrialização. 1a. Ed. São Paulo: Saraiva, 1978, p, 207.</a:t>
            </a:r>
            <a:endParaRPr lang="en-US" dirty="0"/>
          </a:p>
        </p:txBody>
      </p:sp>
      <p:sp>
        <p:nvSpPr>
          <p:cNvPr id="3" name="Slide Number Placeholder 2"/>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FD889E0-CAB2-4699-909D-B9A88D47ACBE}" type="slidenum">
              <a:rPr lang="en-US" smtClean="0"/>
              <a:pPr/>
              <a:t>59</a:t>
            </a:fld>
            <a:endParaRPr lang="en-US"/>
          </a:p>
        </p:txBody>
      </p:sp>
    </p:spTree>
    <p:extLst>
      <p:ext uri="{BB962C8B-B14F-4D97-AF65-F5344CB8AC3E}">
        <p14:creationId xmlns:p14="http://schemas.microsoft.com/office/powerpoint/2010/main" val="3900404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7">
            <a:extLst>
              <a:ext uri="{FF2B5EF4-FFF2-40B4-BE49-F238E27FC236}">
                <a16:creationId xmlns:a16="http://schemas.microsoft.com/office/drawing/2014/main" id="{EFAF5D36-7988-4310-8B2D-E5F09D9BED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9" name="Freeform 5">
              <a:extLst>
                <a:ext uri="{FF2B5EF4-FFF2-40B4-BE49-F238E27FC236}">
                  <a16:creationId xmlns:a16="http://schemas.microsoft.com/office/drawing/2014/main" id="{F953B1DA-E7D8-48BB-8D67-425C7F7E0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 name="Freeform 6">
              <a:extLst>
                <a:ext uri="{FF2B5EF4-FFF2-40B4-BE49-F238E27FC236}">
                  <a16:creationId xmlns:a16="http://schemas.microsoft.com/office/drawing/2014/main" id="{319C148B-5C23-49B7-A373-AC1B7510B3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1" name="Freeform 7">
              <a:extLst>
                <a:ext uri="{FF2B5EF4-FFF2-40B4-BE49-F238E27FC236}">
                  <a16:creationId xmlns:a16="http://schemas.microsoft.com/office/drawing/2014/main" id="{10B3CBEC-E6ED-4132-A94F-47AB0B93A6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2" name="Freeform 8">
              <a:extLst>
                <a:ext uri="{FF2B5EF4-FFF2-40B4-BE49-F238E27FC236}">
                  <a16:creationId xmlns:a16="http://schemas.microsoft.com/office/drawing/2014/main" id="{6607A26B-7FD4-4FE9-BCFA-2D1303693C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9">
              <a:extLst>
                <a:ext uri="{FF2B5EF4-FFF2-40B4-BE49-F238E27FC236}">
                  <a16:creationId xmlns:a16="http://schemas.microsoft.com/office/drawing/2014/main" id="{C00169AA-D2E0-467C-9CAE-BBF421EA30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10">
              <a:extLst>
                <a:ext uri="{FF2B5EF4-FFF2-40B4-BE49-F238E27FC236}">
                  <a16:creationId xmlns:a16="http://schemas.microsoft.com/office/drawing/2014/main" id="{24C43ADE-E7DB-48BC-B5F6-0C48D7AE41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5" name="Freeform 11">
              <a:extLst>
                <a:ext uri="{FF2B5EF4-FFF2-40B4-BE49-F238E27FC236}">
                  <a16:creationId xmlns:a16="http://schemas.microsoft.com/office/drawing/2014/main" id="{F9B6CF03-8C6F-4A69-B803-56DF556167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6" name="Freeform 12">
              <a:extLst>
                <a:ext uri="{FF2B5EF4-FFF2-40B4-BE49-F238E27FC236}">
                  <a16:creationId xmlns:a16="http://schemas.microsoft.com/office/drawing/2014/main" id="{0A6864AE-A239-4CD6-9D34-6CF7188F1B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7" name="Freeform 13">
              <a:extLst>
                <a:ext uri="{FF2B5EF4-FFF2-40B4-BE49-F238E27FC236}">
                  <a16:creationId xmlns:a16="http://schemas.microsoft.com/office/drawing/2014/main" id="{B71C308D-6936-4397-A8AF-6D19C6EC0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8" name="Freeform 14">
              <a:extLst>
                <a:ext uri="{FF2B5EF4-FFF2-40B4-BE49-F238E27FC236}">
                  <a16:creationId xmlns:a16="http://schemas.microsoft.com/office/drawing/2014/main" id="{FBD50843-2012-4AE6-91C9-537612E73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9" name="Freeform 15">
              <a:extLst>
                <a:ext uri="{FF2B5EF4-FFF2-40B4-BE49-F238E27FC236}">
                  <a16:creationId xmlns:a16="http://schemas.microsoft.com/office/drawing/2014/main" id="{A676FD4C-815C-452E-8046-28FEA738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0" name="Freeform 16">
              <a:extLst>
                <a:ext uri="{FF2B5EF4-FFF2-40B4-BE49-F238E27FC236}">
                  <a16:creationId xmlns:a16="http://schemas.microsoft.com/office/drawing/2014/main" id="{66D402BD-5FE7-427A-8AE9-02D604B4C2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1" name="Freeform 17">
              <a:extLst>
                <a:ext uri="{FF2B5EF4-FFF2-40B4-BE49-F238E27FC236}">
                  <a16:creationId xmlns:a16="http://schemas.microsoft.com/office/drawing/2014/main" id="{AA120BAC-3891-4E44-8E77-F37600AC72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8">
              <a:extLst>
                <a:ext uri="{FF2B5EF4-FFF2-40B4-BE49-F238E27FC236}">
                  <a16:creationId xmlns:a16="http://schemas.microsoft.com/office/drawing/2014/main" id="{DCD27D48-C30F-4CF5-8C39-64561E5AC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9">
              <a:extLst>
                <a:ext uri="{FF2B5EF4-FFF2-40B4-BE49-F238E27FC236}">
                  <a16:creationId xmlns:a16="http://schemas.microsoft.com/office/drawing/2014/main" id="{BFB24C59-0439-4A08-B2D7-11CBD9E230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20">
              <a:extLst>
                <a:ext uri="{FF2B5EF4-FFF2-40B4-BE49-F238E27FC236}">
                  <a16:creationId xmlns:a16="http://schemas.microsoft.com/office/drawing/2014/main" id="{55E56104-C1D3-474D-8F49-E664100003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21">
              <a:extLst>
                <a:ext uri="{FF2B5EF4-FFF2-40B4-BE49-F238E27FC236}">
                  <a16:creationId xmlns:a16="http://schemas.microsoft.com/office/drawing/2014/main" id="{17D49068-5D60-449A-95AE-939E83EB96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2">
              <a:extLst>
                <a:ext uri="{FF2B5EF4-FFF2-40B4-BE49-F238E27FC236}">
                  <a16:creationId xmlns:a16="http://schemas.microsoft.com/office/drawing/2014/main" id="{4D4CF5CD-E36E-43E6-8712-A4880FFEA1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7" name="Freeform 23">
              <a:extLst>
                <a:ext uri="{FF2B5EF4-FFF2-40B4-BE49-F238E27FC236}">
                  <a16:creationId xmlns:a16="http://schemas.microsoft.com/office/drawing/2014/main" id="{56A4EB06-C425-440E-BFF0-2D0E82E70D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3" name="Group 28">
            <a:extLst>
              <a:ext uri="{FF2B5EF4-FFF2-40B4-BE49-F238E27FC236}">
                <a16:creationId xmlns:a16="http://schemas.microsoft.com/office/drawing/2014/main" id="{AF2E2BED-E728-4BDF-A0D9-965E2E6CE3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69293" y="1186483"/>
            <a:ext cx="8848345" cy="4477933"/>
            <a:chOff x="1669293" y="1186483"/>
            <a:chExt cx="8848345" cy="4477933"/>
          </a:xfrm>
        </p:grpSpPr>
        <p:sp>
          <p:nvSpPr>
            <p:cNvPr id="30" name="Rectangle 29">
              <a:extLst>
                <a:ext uri="{FF2B5EF4-FFF2-40B4-BE49-F238E27FC236}">
                  <a16:creationId xmlns:a16="http://schemas.microsoft.com/office/drawing/2014/main" id="{4D555CD5-B818-433B-91B0-050C20215E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Isosceles Triangle 30">
              <a:extLst>
                <a:ext uri="{FF2B5EF4-FFF2-40B4-BE49-F238E27FC236}">
                  <a16:creationId xmlns:a16="http://schemas.microsoft.com/office/drawing/2014/main" id="{942D9584-E3E3-42F2-A08D-053C795536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82A66E12-53B9-47C5-AA58-6A50081950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useBgFill="1">
        <p:nvSpPr>
          <p:cNvPr id="64" name="Rectangle 33">
            <a:extLst>
              <a:ext uri="{FF2B5EF4-FFF2-40B4-BE49-F238E27FC236}">
                <a16:creationId xmlns:a16="http://schemas.microsoft.com/office/drawing/2014/main" id="{50E14F39-21DC-440B-B08A-D6AC205F26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35">
            <a:extLst>
              <a:ext uri="{FF2B5EF4-FFF2-40B4-BE49-F238E27FC236}">
                <a16:creationId xmlns:a16="http://schemas.microsoft.com/office/drawing/2014/main" id="{AAB17FC3-9E8D-4DCB-9359-9751883155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66" name="Freeform 5">
              <a:extLst>
                <a:ext uri="{FF2B5EF4-FFF2-40B4-BE49-F238E27FC236}">
                  <a16:creationId xmlns:a16="http://schemas.microsoft.com/office/drawing/2014/main" id="{C21674C5-5274-4CF2-B80C-18B7601229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7" name="Freeform 6">
              <a:extLst>
                <a:ext uri="{FF2B5EF4-FFF2-40B4-BE49-F238E27FC236}">
                  <a16:creationId xmlns:a16="http://schemas.microsoft.com/office/drawing/2014/main" id="{9CFAAF19-B9BE-47B5-AECF-00AFE67B96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8" name="Freeform 7">
              <a:extLst>
                <a:ext uri="{FF2B5EF4-FFF2-40B4-BE49-F238E27FC236}">
                  <a16:creationId xmlns:a16="http://schemas.microsoft.com/office/drawing/2014/main" id="{B5671725-D6BB-4C62-8EF4-EC74B1AFE3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9" name="Freeform 8">
              <a:extLst>
                <a:ext uri="{FF2B5EF4-FFF2-40B4-BE49-F238E27FC236}">
                  <a16:creationId xmlns:a16="http://schemas.microsoft.com/office/drawing/2014/main" id="{85408F1B-C3B2-4B42-B505-09245EEFA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0" name="Freeform 9">
              <a:extLst>
                <a:ext uri="{FF2B5EF4-FFF2-40B4-BE49-F238E27FC236}">
                  <a16:creationId xmlns:a16="http://schemas.microsoft.com/office/drawing/2014/main" id="{A1A65905-5364-4A6A-915C-239712B3C2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1" name="Freeform 10">
              <a:extLst>
                <a:ext uri="{FF2B5EF4-FFF2-40B4-BE49-F238E27FC236}">
                  <a16:creationId xmlns:a16="http://schemas.microsoft.com/office/drawing/2014/main" id="{477DA08E-2769-42B8-82F1-277F97C36C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2" name="Freeform 11">
              <a:extLst>
                <a:ext uri="{FF2B5EF4-FFF2-40B4-BE49-F238E27FC236}">
                  <a16:creationId xmlns:a16="http://schemas.microsoft.com/office/drawing/2014/main" id="{475BC664-99BE-4D1B-AD83-F8A22CB4270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12">
              <a:extLst>
                <a:ext uri="{FF2B5EF4-FFF2-40B4-BE49-F238E27FC236}">
                  <a16:creationId xmlns:a16="http://schemas.microsoft.com/office/drawing/2014/main" id="{B17DF1B4-33DC-477E-B0F8-7F0616389D6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Freeform 13">
              <a:extLst>
                <a:ext uri="{FF2B5EF4-FFF2-40B4-BE49-F238E27FC236}">
                  <a16:creationId xmlns:a16="http://schemas.microsoft.com/office/drawing/2014/main" id="{A718300D-834E-47DE-A420-9B6194C099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14">
              <a:extLst>
                <a:ext uri="{FF2B5EF4-FFF2-40B4-BE49-F238E27FC236}">
                  <a16:creationId xmlns:a16="http://schemas.microsoft.com/office/drawing/2014/main" id="{0FEDFFC9-2CD6-40A3-BC51-3C45AFB2E0E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Freeform 15">
              <a:extLst>
                <a:ext uri="{FF2B5EF4-FFF2-40B4-BE49-F238E27FC236}">
                  <a16:creationId xmlns:a16="http://schemas.microsoft.com/office/drawing/2014/main" id="{36F1F507-F913-49BA-AF91-741E316DB1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6">
              <a:extLst>
                <a:ext uri="{FF2B5EF4-FFF2-40B4-BE49-F238E27FC236}">
                  <a16:creationId xmlns:a16="http://schemas.microsoft.com/office/drawing/2014/main" id="{020D8C67-DBF5-4A09-B3D9-0C1AC7DD3D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7">
              <a:extLst>
                <a:ext uri="{FF2B5EF4-FFF2-40B4-BE49-F238E27FC236}">
                  <a16:creationId xmlns:a16="http://schemas.microsoft.com/office/drawing/2014/main" id="{443F0954-3A02-4281-BECE-13D9207169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18">
              <a:extLst>
                <a:ext uri="{FF2B5EF4-FFF2-40B4-BE49-F238E27FC236}">
                  <a16:creationId xmlns:a16="http://schemas.microsoft.com/office/drawing/2014/main" id="{7A4CDC48-BF64-44F6-A506-143A675227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9">
              <a:extLst>
                <a:ext uri="{FF2B5EF4-FFF2-40B4-BE49-F238E27FC236}">
                  <a16:creationId xmlns:a16="http://schemas.microsoft.com/office/drawing/2014/main" id="{0EA93656-B317-4917-9F52-516CFCBAEB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20">
              <a:extLst>
                <a:ext uri="{FF2B5EF4-FFF2-40B4-BE49-F238E27FC236}">
                  <a16:creationId xmlns:a16="http://schemas.microsoft.com/office/drawing/2014/main" id="{A8EF3B4A-DDF8-4CA3-A7B2-F17D8ADF1D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Freeform 21">
              <a:extLst>
                <a:ext uri="{FF2B5EF4-FFF2-40B4-BE49-F238E27FC236}">
                  <a16:creationId xmlns:a16="http://schemas.microsoft.com/office/drawing/2014/main" id="{CB558A80-8ADC-4830-B93A-45A1A07B90E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22">
              <a:extLst>
                <a:ext uri="{FF2B5EF4-FFF2-40B4-BE49-F238E27FC236}">
                  <a16:creationId xmlns:a16="http://schemas.microsoft.com/office/drawing/2014/main" id="{9604B258-A077-41B3-B1C0-60C32EB3CCA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4" name="Freeform 23">
              <a:extLst>
                <a:ext uri="{FF2B5EF4-FFF2-40B4-BE49-F238E27FC236}">
                  <a16:creationId xmlns:a16="http://schemas.microsoft.com/office/drawing/2014/main" id="{1516A635-08BC-48B0-8B40-85E5656F07C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85" name="Picture 3" descr="Gráficos em uma tela com reflexo do escritório">
            <a:extLst>
              <a:ext uri="{FF2B5EF4-FFF2-40B4-BE49-F238E27FC236}">
                <a16:creationId xmlns:a16="http://schemas.microsoft.com/office/drawing/2014/main" id="{21FC9CDD-79D2-48A1-A520-3B4711DFD7CE}"/>
              </a:ext>
            </a:extLst>
          </p:cNvPr>
          <p:cNvPicPr>
            <a:picLocks noChangeAspect="1"/>
          </p:cNvPicPr>
          <p:nvPr/>
        </p:nvPicPr>
        <p:blipFill rotWithShape="1">
          <a:blip r:embed="rId2"/>
          <a:srcRect l="20046" r="34818" b="-2"/>
          <a:stretch/>
        </p:blipFill>
        <p:spPr>
          <a:xfrm>
            <a:off x="20" y="227"/>
            <a:ext cx="4637303" cy="6858000"/>
          </a:xfrm>
          <a:prstGeom prst="rect">
            <a:avLst/>
          </a:prstGeom>
          <a:ln w="9525">
            <a:noFill/>
          </a:ln>
        </p:spPr>
      </p:pic>
      <p:grpSp>
        <p:nvGrpSpPr>
          <p:cNvPr id="86" name="Group 56">
            <a:extLst>
              <a:ext uri="{FF2B5EF4-FFF2-40B4-BE49-F238E27FC236}">
                <a16:creationId xmlns:a16="http://schemas.microsoft.com/office/drawing/2014/main" id="{6EEC57D4-2D2B-48C9-A5CB-AD82F93C6B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55064" y="1186483"/>
            <a:ext cx="5941686" cy="4477933"/>
            <a:chOff x="807084" y="1186483"/>
            <a:chExt cx="5941686" cy="4477933"/>
          </a:xfrm>
        </p:grpSpPr>
        <p:sp>
          <p:nvSpPr>
            <p:cNvPr id="87" name="Rectangle 57">
              <a:extLst>
                <a:ext uri="{FF2B5EF4-FFF2-40B4-BE49-F238E27FC236}">
                  <a16:creationId xmlns:a16="http://schemas.microsoft.com/office/drawing/2014/main" id="{33BF00D7-1037-425A-911E-2F4027EA99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780" y="1186483"/>
              <a:ext cx="5940295"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Isosceles Triangle 39">
              <a:extLst>
                <a:ext uri="{FF2B5EF4-FFF2-40B4-BE49-F238E27FC236}">
                  <a16:creationId xmlns:a16="http://schemas.microsoft.com/office/drawing/2014/main" id="{99EECFC4-0EB4-48B1-B30E-E27CE2800C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3574311"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59">
              <a:extLst>
                <a:ext uri="{FF2B5EF4-FFF2-40B4-BE49-F238E27FC236}">
                  <a16:creationId xmlns:a16="http://schemas.microsoft.com/office/drawing/2014/main" id="{DE27B61D-D3A1-44ED-B6F4-7C054E621A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7084" y="1991156"/>
              <a:ext cx="5941686"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p:cNvSpPr>
            <a:spLocks noGrp="1"/>
          </p:cNvSpPr>
          <p:nvPr>
            <p:ph type="title"/>
          </p:nvPr>
        </p:nvSpPr>
        <p:spPr>
          <a:xfrm>
            <a:off x="5543394" y="2075504"/>
            <a:ext cx="5769989" cy="1748729"/>
          </a:xfrm>
        </p:spPr>
        <p:txBody>
          <a:bodyPr vert="horz" lIns="228600" tIns="228600" rIns="228600" bIns="0" rtlCol="0" anchor="b">
            <a:normAutofit/>
          </a:bodyPr>
          <a:lstStyle/>
          <a:p>
            <a:pPr>
              <a:lnSpc>
                <a:spcPct val="80000"/>
              </a:lnSpc>
            </a:pPr>
            <a:r>
              <a:rPr lang="en-US" sz="5400" dirty="0" err="1"/>
              <a:t>Algumas</a:t>
            </a:r>
            <a:r>
              <a:rPr lang="en-US" sz="5400" dirty="0"/>
              <a:t> </a:t>
            </a:r>
            <a:r>
              <a:rPr lang="en-US" sz="5400" dirty="0" err="1"/>
              <a:t>tendências</a:t>
            </a:r>
            <a:r>
              <a:rPr lang="en-US" sz="5400" dirty="0"/>
              <a:t> </a:t>
            </a:r>
            <a:r>
              <a:rPr lang="en-US" sz="5400" dirty="0" err="1"/>
              <a:t>importantes</a:t>
            </a:r>
            <a:endParaRPr lang="en-US" sz="5400" dirty="0"/>
          </a:p>
        </p:txBody>
      </p:sp>
    </p:spTree>
    <p:extLst>
      <p:ext uri="{BB962C8B-B14F-4D97-AF65-F5344CB8AC3E}">
        <p14:creationId xmlns:p14="http://schemas.microsoft.com/office/powerpoint/2010/main" val="1609392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chor="ctr">
            <a:normAutofit fontScale="90000"/>
          </a:bodyPr>
          <a:lstStyle/>
          <a:p>
            <a:r>
              <a:rPr lang="pt-BR" dirty="0"/>
              <a:t>Produto interno bruto em mil-réis </a:t>
            </a:r>
            <a:br>
              <a:rPr lang="pt-BR" dirty="0"/>
            </a:br>
            <a:r>
              <a:rPr lang="pt-BR" sz="2000" i="1" dirty="0"/>
              <a:t>(a preços constantes de 1947)</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286952161"/>
              </p:ext>
            </p:extLst>
          </p:nvPr>
        </p:nvGraphicFramePr>
        <p:xfrm>
          <a:off x="4583832" y="332656"/>
          <a:ext cx="7488831" cy="6408711"/>
        </p:xfrm>
        <a:graphic>
          <a:graphicData uri="http://schemas.openxmlformats.org/drawingml/2006/chart">
            <c:chart xmlns:c="http://schemas.openxmlformats.org/drawingml/2006/chart" xmlns:r="http://schemas.openxmlformats.org/officeDocument/2006/relationships" r:id="rId2"/>
          </a:graphicData>
        </a:graphic>
      </p:graphicFrame>
      <p:sp>
        <p:nvSpPr>
          <p:cNvPr id="6" name="Espaço Reservado para Texto 5">
            <a:extLst>
              <a:ext uri="{FF2B5EF4-FFF2-40B4-BE49-F238E27FC236}">
                <a16:creationId xmlns:a16="http://schemas.microsoft.com/office/drawing/2014/main" id="{27D3CCF4-CE86-0D49-BCFB-F88A77BCA673}"/>
              </a:ext>
            </a:extLst>
          </p:cNvPr>
          <p:cNvSpPr txBox="1">
            <a:spLocks noGrp="1"/>
          </p:cNvSpPr>
          <p:nvPr>
            <p:ph type="body" sz="half" idx="2"/>
          </p:nvPr>
        </p:nvSpPr>
        <p:spPr>
          <a:xfrm>
            <a:off x="884818" y="4465657"/>
            <a:ext cx="3501197" cy="332965"/>
          </a:xfrm>
          <a:prstGeom prst="rect">
            <a:avLst/>
          </a:prstGeom>
          <a:noFill/>
        </p:spPr>
        <p:txBody>
          <a:bodyPr wrap="square" rtlCol="0">
            <a:spAutoFit/>
          </a:bodyPr>
          <a:lstStyle/>
          <a:p>
            <a:r>
              <a:rPr lang="pt-BR" sz="1400" dirty="0">
                <a:solidFill>
                  <a:schemeClr val="bg1"/>
                </a:solidFill>
              </a:rPr>
              <a:t>Fonte: IPEADATA. </a:t>
            </a:r>
          </a:p>
        </p:txBody>
      </p:sp>
      <p:sp>
        <p:nvSpPr>
          <p:cNvPr id="10" name="CaixaDeTexto 9">
            <a:extLst>
              <a:ext uri="{FF2B5EF4-FFF2-40B4-BE49-F238E27FC236}">
                <a16:creationId xmlns:a16="http://schemas.microsoft.com/office/drawing/2014/main" id="{67A72932-C951-E748-9AF8-5839F24B75DE}"/>
              </a:ext>
            </a:extLst>
          </p:cNvPr>
          <p:cNvSpPr txBox="1"/>
          <p:nvPr/>
        </p:nvSpPr>
        <p:spPr>
          <a:xfrm>
            <a:off x="6384032" y="3596641"/>
            <a:ext cx="140208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b="1" dirty="0">
                <a:solidFill>
                  <a:schemeClr val="bg2">
                    <a:lumMod val="10000"/>
                  </a:schemeClr>
                </a:solidFill>
              </a:rPr>
              <a:t>6,1% a.a.</a:t>
            </a:r>
          </a:p>
        </p:txBody>
      </p:sp>
      <p:sp>
        <p:nvSpPr>
          <p:cNvPr id="11" name="CaixaDeTexto 10">
            <a:extLst>
              <a:ext uri="{FF2B5EF4-FFF2-40B4-BE49-F238E27FC236}">
                <a16:creationId xmlns:a16="http://schemas.microsoft.com/office/drawing/2014/main" id="{77D4BC36-21FD-C14F-9926-1264793241D7}"/>
              </a:ext>
            </a:extLst>
          </p:cNvPr>
          <p:cNvSpPr txBox="1"/>
          <p:nvPr/>
        </p:nvSpPr>
        <p:spPr>
          <a:xfrm>
            <a:off x="5951984" y="2566812"/>
            <a:ext cx="140208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b="1" dirty="0">
                <a:solidFill>
                  <a:schemeClr val="bg2">
                    <a:lumMod val="10000"/>
                  </a:schemeClr>
                </a:solidFill>
              </a:rPr>
              <a:t>1,6% a.a.</a:t>
            </a:r>
          </a:p>
        </p:txBody>
      </p:sp>
      <p:sp>
        <p:nvSpPr>
          <p:cNvPr id="12" name="CaixaDeTexto 11">
            <a:extLst>
              <a:ext uri="{FF2B5EF4-FFF2-40B4-BE49-F238E27FC236}">
                <a16:creationId xmlns:a16="http://schemas.microsoft.com/office/drawing/2014/main" id="{24A7EDFB-DD81-634C-A3B8-E73C97DE6602}"/>
              </a:ext>
            </a:extLst>
          </p:cNvPr>
          <p:cNvSpPr txBox="1"/>
          <p:nvPr/>
        </p:nvSpPr>
        <p:spPr>
          <a:xfrm>
            <a:off x="8311283" y="2566812"/>
            <a:ext cx="1402080" cy="369332"/>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pt-BR" b="1" dirty="0">
                <a:solidFill>
                  <a:schemeClr val="bg2">
                    <a:lumMod val="10000"/>
                  </a:schemeClr>
                </a:solidFill>
              </a:rPr>
              <a:t>9,8% a.a.</a:t>
            </a:r>
          </a:p>
        </p:txBody>
      </p:sp>
    </p:spTree>
    <p:extLst>
      <p:ext uri="{BB962C8B-B14F-4D97-AF65-F5344CB8AC3E}">
        <p14:creationId xmlns:p14="http://schemas.microsoft.com/office/powerpoint/2010/main" val="88336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0" y="2352675"/>
            <a:ext cx="3500438" cy="2444477"/>
          </a:xfrm>
        </p:spPr>
        <p:txBody>
          <a:bodyPr anchor="ctr">
            <a:normAutofit/>
          </a:bodyPr>
          <a:lstStyle/>
          <a:p>
            <a:r>
              <a:rPr lang="pt-BR" dirty="0"/>
              <a:t>Produto interno bruto em mil-réis </a:t>
            </a:r>
            <a:br>
              <a:rPr lang="pt-BR" dirty="0"/>
            </a:br>
            <a:r>
              <a:rPr lang="pt-BR" sz="2000" dirty="0"/>
              <a:t>(a preços constantes de 1947)</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875399057"/>
              </p:ext>
            </p:extLst>
          </p:nvPr>
        </p:nvGraphicFramePr>
        <p:xfrm>
          <a:off x="4799856" y="476672"/>
          <a:ext cx="7009014"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5" name="CaixaDeTexto 4"/>
          <p:cNvSpPr txBox="1"/>
          <p:nvPr/>
        </p:nvSpPr>
        <p:spPr>
          <a:xfrm>
            <a:off x="3503712" y="6084308"/>
            <a:ext cx="7009014" cy="707886"/>
          </a:xfrm>
          <a:prstGeom prst="rect">
            <a:avLst/>
          </a:prstGeom>
          <a:noFill/>
        </p:spPr>
        <p:txBody>
          <a:bodyPr wrap="square" rtlCol="0">
            <a:spAutoFit/>
          </a:bodyPr>
          <a:lstStyle/>
          <a:p>
            <a:r>
              <a:rPr lang="pt-BR" sz="1000" dirty="0"/>
              <a:t>Fonte: IPEADATA. Para 1901-1947: Haddad, Claudio Luiz da Silva. Crescimento do produto real no Brasil, 1900-1947. Rio de Janeiro: Fundação </a:t>
            </a:r>
            <a:r>
              <a:rPr lang="pt-BR" sz="1000" dirty="0" err="1"/>
              <a:t>Getulio</a:t>
            </a:r>
            <a:r>
              <a:rPr lang="pt-BR" sz="1000" dirty="0"/>
              <a:t> Vargas, 1978. Apud: Abreu, Marcelo de Paiva (Org.). A ordem do progresso - cem anos de política econômica republicana. Rio de Janeiro: Campus, 1992. Obs.: Produto Interno Bruto (PIB). Série interrompida.</a:t>
            </a:r>
          </a:p>
        </p:txBody>
      </p:sp>
    </p:spTree>
    <p:extLst>
      <p:ext uri="{BB962C8B-B14F-4D97-AF65-F5344CB8AC3E}">
        <p14:creationId xmlns:p14="http://schemas.microsoft.com/office/powerpoint/2010/main" val="188967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8631" y="2352026"/>
            <a:ext cx="3501197" cy="1223298"/>
          </a:xfrm>
        </p:spPr>
        <p:txBody>
          <a:bodyPr anchor="ctr">
            <a:normAutofit/>
          </a:bodyPr>
          <a:lstStyle/>
          <a:p>
            <a:r>
              <a:rPr lang="pt-BR" dirty="0"/>
              <a:t>Variação de reservas</a:t>
            </a:r>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720832541"/>
              </p:ext>
            </p:extLst>
          </p:nvPr>
        </p:nvGraphicFramePr>
        <p:xfrm>
          <a:off x="4799856" y="678011"/>
          <a:ext cx="7200800" cy="5794077"/>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ço Reservado para Texto 11">
            <a:extLst>
              <a:ext uri="{FF2B5EF4-FFF2-40B4-BE49-F238E27FC236}">
                <a16:creationId xmlns:a16="http://schemas.microsoft.com/office/drawing/2014/main" id="{C49FAA02-2C47-0D42-A10A-3EA6C6CB7BF4}"/>
              </a:ext>
            </a:extLst>
          </p:cNvPr>
          <p:cNvSpPr txBox="1">
            <a:spLocks noGrp="1"/>
          </p:cNvSpPr>
          <p:nvPr>
            <p:ph type="body" sz="half" idx="2"/>
          </p:nvPr>
        </p:nvSpPr>
        <p:spPr>
          <a:xfrm>
            <a:off x="889000" y="3579813"/>
            <a:ext cx="3500438" cy="959237"/>
          </a:xfrm>
          <a:noFill/>
        </p:spPr>
        <p:txBody>
          <a:bodyPr wrap="square" rtlCol="0">
            <a:spAutoFit/>
          </a:bodyPr>
          <a:lstStyle/>
          <a:p>
            <a:r>
              <a:rPr lang="pt-BR" sz="1200" dirty="0"/>
              <a:t>Fonte:  ABREU, Marcelo de Paiva (Org.). A ordem do progresso - cem anos de política econômica republicana. Rio de Janeiro: Campus, 1992.  Anexo estatístico.</a:t>
            </a:r>
          </a:p>
        </p:txBody>
      </p:sp>
    </p:spTree>
    <p:extLst>
      <p:ext uri="{BB962C8B-B14F-4D97-AF65-F5344CB8AC3E}">
        <p14:creationId xmlns:p14="http://schemas.microsoft.com/office/powerpoint/2010/main" val="2540798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9000" y="2494657"/>
            <a:ext cx="3500438" cy="1222375"/>
          </a:xfrm>
        </p:spPr>
        <p:txBody>
          <a:bodyPr>
            <a:normAutofit fontScale="90000"/>
          </a:bodyPr>
          <a:lstStyle/>
          <a:p>
            <a:r>
              <a:rPr lang="pt-BR" dirty="0"/>
              <a:t>Saldo/Déficit da execução orçamentária do governo federal </a:t>
            </a:r>
            <a:br>
              <a:rPr lang="pt-BR" dirty="0"/>
            </a:br>
            <a:r>
              <a:rPr lang="pt-BR" sz="1300" dirty="0"/>
              <a:t>(em Cr$ 1.000 correntes)</a:t>
            </a:r>
            <a:endParaRPr lang="pt-BR" dirty="0"/>
          </a:p>
        </p:txBody>
      </p:sp>
      <p:graphicFrame>
        <p:nvGraphicFramePr>
          <p:cNvPr id="4" name="Espaço Reservado para Conteúdo 3"/>
          <p:cNvGraphicFramePr>
            <a:graphicFrameLocks noGrp="1"/>
          </p:cNvGraphicFramePr>
          <p:nvPr>
            <p:ph idx="1"/>
            <p:extLst>
              <p:ext uri="{D42A27DB-BD31-4B8C-83A1-F6EECF244321}">
                <p14:modId xmlns:p14="http://schemas.microsoft.com/office/powerpoint/2010/main" val="326568609"/>
              </p:ext>
            </p:extLst>
          </p:nvPr>
        </p:nvGraphicFramePr>
        <p:xfrm>
          <a:off x="5110163" y="803275"/>
          <a:ext cx="6275387" cy="5249863"/>
        </p:xfrm>
        <a:graphic>
          <a:graphicData uri="http://schemas.openxmlformats.org/drawingml/2006/chart">
            <c:chart xmlns:c="http://schemas.openxmlformats.org/drawingml/2006/chart" xmlns:r="http://schemas.openxmlformats.org/officeDocument/2006/relationships" r:id="rId3"/>
          </a:graphicData>
        </a:graphic>
      </p:graphicFrame>
      <p:sp>
        <p:nvSpPr>
          <p:cNvPr id="7" name="Espaço Reservado para Texto 6">
            <a:extLst>
              <a:ext uri="{FF2B5EF4-FFF2-40B4-BE49-F238E27FC236}">
                <a16:creationId xmlns:a16="http://schemas.microsoft.com/office/drawing/2014/main" id="{C209FC5C-2712-B249-8495-CB9BABC19844}"/>
              </a:ext>
            </a:extLst>
          </p:cNvPr>
          <p:cNvSpPr txBox="1">
            <a:spLocks noGrp="1"/>
          </p:cNvSpPr>
          <p:nvPr>
            <p:ph type="body" sz="half" idx="2"/>
          </p:nvPr>
        </p:nvSpPr>
        <p:spPr>
          <a:xfrm>
            <a:off x="889000" y="3981931"/>
            <a:ext cx="3500438" cy="959237"/>
          </a:xfrm>
          <a:noFill/>
        </p:spPr>
        <p:txBody>
          <a:bodyPr wrap="square" rtlCol="0">
            <a:spAutoFit/>
          </a:bodyPr>
          <a:lstStyle/>
          <a:p>
            <a:r>
              <a:rPr lang="pt-BR" sz="1200" dirty="0"/>
              <a:t>Fonte: VILLELA, A. &amp; SUZIGAN, W. Política do governo e crescimento da economia brasileira, 1889-1945. Rio de Janeiro: IPEA/INPES, 1973, p. 185.</a:t>
            </a:r>
          </a:p>
        </p:txBody>
      </p:sp>
    </p:spTree>
    <p:extLst>
      <p:ext uri="{BB962C8B-B14F-4D97-AF65-F5344CB8AC3E}">
        <p14:creationId xmlns:p14="http://schemas.microsoft.com/office/powerpoint/2010/main" val="819231739"/>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10B6F4"/>
      </a:accent1>
      <a:accent2>
        <a:srgbClr val="3C78C3"/>
      </a:accent2>
      <a:accent3>
        <a:srgbClr val="9F52D0"/>
      </a:accent3>
      <a:accent4>
        <a:srgbClr val="D64198"/>
      </a:accent4>
      <a:accent5>
        <a:srgbClr val="DA2228"/>
      </a:accent5>
      <a:accent6>
        <a:srgbClr val="F18318"/>
      </a:accent6>
      <a:hlink>
        <a:srgbClr val="38DDEC"/>
      </a:hlink>
      <a:folHlink>
        <a:srgbClr val="A8DEE8"/>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C0CB9708-C445-4049-9D7F-4C8684E69AF3}"/>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{4CCEB6C1-CA0A-464D-AB9D-4BC7ABA77FE6}tf16401369</Template>
  <TotalTime>1115</TotalTime>
  <Words>4637</Words>
  <Application>Microsoft Macintosh PowerPoint</Application>
  <PresentationFormat>Widescreen</PresentationFormat>
  <Paragraphs>346</Paragraphs>
  <Slides>60</Slides>
  <Notes>6</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60</vt:i4>
      </vt:variant>
    </vt:vector>
  </HeadingPairs>
  <TitlesOfParts>
    <vt:vector size="68" baseType="lpstr">
      <vt:lpstr>Arial</vt:lpstr>
      <vt:lpstr>Calibri</vt:lpstr>
      <vt:lpstr>Calibri Light</vt:lpstr>
      <vt:lpstr>Candara</vt:lpstr>
      <vt:lpstr>Cavolini</vt:lpstr>
      <vt:lpstr>Rockwell</vt:lpstr>
      <vt:lpstr>Wingdings</vt:lpstr>
      <vt:lpstr>Atlas</vt:lpstr>
      <vt:lpstr>A recuperação brasileira durante a década de 1930</vt:lpstr>
      <vt:lpstr>Apresentação do PowerPoint</vt:lpstr>
      <vt:lpstr>Apresentação do PowerPoint</vt:lpstr>
      <vt:lpstr>Apresentação do PowerPoint</vt:lpstr>
      <vt:lpstr>Apresentação do PowerPoint</vt:lpstr>
      <vt:lpstr>Algumas tendências importantes</vt:lpstr>
      <vt:lpstr>Produto interno bruto em mil-réis  (a preços constantes de 1947)</vt:lpstr>
      <vt:lpstr>Variação de reservas</vt:lpstr>
      <vt:lpstr>Saldo/Déficit da execução orçamentária do governo federal  (em Cr$ 1.000 correntes)</vt:lpstr>
      <vt:lpstr>Taxas médias anuais de crescimento da economia</vt:lpstr>
      <vt:lpstr>Brasil – Produto físico para anos escolhidos (1907, 1919 e 1939)</vt:lpstr>
      <vt:lpstr>Apresentação do PowerPoint</vt:lpstr>
      <vt:lpstr>Apresentação do PowerPoint</vt:lpstr>
      <vt:lpstr>Brasil – Taxas anuais de crescimento da produção industrial, 1929-1932 (1929=100)</vt:lpstr>
      <vt:lpstr>Brasil – Taxas anuais de crescimento da produção industrial, 1933-1939 (1929=100)</vt:lpstr>
      <vt:lpstr>Apresentação do PowerPoint</vt:lpstr>
      <vt:lpstr>Brasil – Área cultivada segundo as principais culturas, 1931/32-1940/41</vt:lpstr>
      <vt:lpstr>Algodão</vt:lpstr>
      <vt:lpstr>Produção algodoeira  (algodão em caroço – tonelada) </vt:lpstr>
      <vt:lpstr>Outras dinâmicas relevantes</vt:lpstr>
      <vt:lpstr>Apresentação do PowerPoint</vt:lpstr>
      <vt:lpstr>Apresentação do PowerPoint</vt:lpstr>
      <vt:lpstr>A polêmica sobre a recuperação da economia brasileira</vt:lpstr>
      <vt:lpstr>Apresentação do PowerPoint</vt:lpstr>
      <vt:lpstr>As várias interpretações</vt:lpstr>
      <vt:lpstr>A interpretação de Furtado</vt:lpstr>
      <vt:lpstr>A interpretação de Peláez</vt:lpstr>
      <vt:lpstr>A interpretação de Peláez</vt:lpstr>
      <vt:lpstr>A interpretação de Peláez</vt:lpstr>
      <vt:lpstr>A interpretação de Villela &amp; Suzigan</vt:lpstr>
      <vt:lpstr>A interpretação de Fishlow</vt:lpstr>
      <vt:lpstr>A interpretação de Fishlow</vt:lpstr>
      <vt:lpstr>Mas como foi a defesa do café na década de 1930???</vt:lpstr>
      <vt:lpstr>Apresentação do PowerPoint</vt:lpstr>
      <vt:lpstr>O contexto da defesa permanente</vt:lpstr>
      <vt:lpstr>O problema da estabilidade cambial</vt:lpstr>
      <vt:lpstr>Taxa de câmbio  (mil-réis/libra esterlina)</vt:lpstr>
      <vt:lpstr>O Novo Convênio, 1927</vt:lpstr>
      <vt:lpstr>O fim da defesa pelo Estado de SP</vt:lpstr>
      <vt:lpstr>O fim da defesa pelo Estado de SP</vt:lpstr>
      <vt:lpstr>Revolução de 1930: a defesa volta para o Governo Federal</vt:lpstr>
      <vt:lpstr>1931: Conselho Nacional do Café</vt:lpstr>
      <vt:lpstr>1933: Departamento Nacional do Café</vt:lpstr>
      <vt:lpstr>1933: Departamento Nacional do Café</vt:lpstr>
      <vt:lpstr>A interpretação de Silber </vt:lpstr>
      <vt:lpstr>Os problemas</vt:lpstr>
      <vt:lpstr>Silber: duas frentes de análise</vt:lpstr>
      <vt:lpstr>O período 1919-1929: defesa do café, política cambial e industrialização</vt:lpstr>
      <vt:lpstr>Período 1929-1939: defesa do café e indústria</vt:lpstr>
      <vt:lpstr>Qualificações a Furtado: correto na interpretação da recuperação, mas...</vt:lpstr>
      <vt:lpstr>Qualificações a Peláez, Villela &amp; Suzigan</vt:lpstr>
      <vt:lpstr>Qualificações a Peláez, Villela &amp; Suzigan</vt:lpstr>
      <vt:lpstr>Qualificações a Fishlow</vt:lpstr>
      <vt:lpstr>Apresentação do PowerPoint</vt:lpstr>
      <vt:lpstr>Apresentação do PowerPoint</vt:lpstr>
      <vt:lpstr>Apresentação do PowerPoint</vt:lpstr>
      <vt:lpstr>Apresentação do PowerPoint</vt:lpstr>
      <vt:lpstr>Apresentação do PowerPoint</vt:lpstr>
      <vt:lpstr>Apresentação do PowerPoint</vt:lpstr>
      <vt:lpstr>Produto interno bruto em mil-réis  (a preços constantes de 1947)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Crise, crescimento e modernização autoritária</dc:title>
  <dc:creator>Luciana Suarez Lopes</dc:creator>
  <cp:lastModifiedBy>Luciana Suarez Galvão</cp:lastModifiedBy>
  <cp:revision>37</cp:revision>
  <dcterms:created xsi:type="dcterms:W3CDTF">2019-10-04T22:48:18Z</dcterms:created>
  <dcterms:modified xsi:type="dcterms:W3CDTF">2021-12-08T01:01:54Z</dcterms:modified>
</cp:coreProperties>
</file>