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2"/>
  </p:notesMasterIdLst>
  <p:sldIdLst>
    <p:sldId id="257" r:id="rId2"/>
    <p:sldId id="401" r:id="rId3"/>
    <p:sldId id="345" r:id="rId4"/>
    <p:sldId id="258" r:id="rId5"/>
    <p:sldId id="442" r:id="rId6"/>
    <p:sldId id="416" r:id="rId7"/>
    <p:sldId id="465" r:id="rId8"/>
    <p:sldId id="422" r:id="rId9"/>
    <p:sldId id="441" r:id="rId10"/>
    <p:sldId id="439" r:id="rId11"/>
    <p:sldId id="267" r:id="rId12"/>
    <p:sldId id="449" r:id="rId13"/>
    <p:sldId id="444" r:id="rId14"/>
    <p:sldId id="464" r:id="rId15"/>
    <p:sldId id="394" r:id="rId16"/>
    <p:sldId id="466" r:id="rId17"/>
    <p:sldId id="455" r:id="rId18"/>
    <p:sldId id="454" r:id="rId19"/>
    <p:sldId id="456" r:id="rId20"/>
    <p:sldId id="461" r:id="rId21"/>
    <p:sldId id="457" r:id="rId22"/>
    <p:sldId id="405" r:id="rId23"/>
    <p:sldId id="406" r:id="rId24"/>
    <p:sldId id="446" r:id="rId25"/>
    <p:sldId id="452" r:id="rId26"/>
    <p:sldId id="453" r:id="rId27"/>
    <p:sldId id="352" r:id="rId28"/>
    <p:sldId id="353" r:id="rId29"/>
    <p:sldId id="354" r:id="rId30"/>
    <p:sldId id="35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1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rpcosta/Library/Mobile%20Documents/com~apple~CloudDocs/meus_arquivos%2020190708/REINALDO%200%2020180623/Usp/Macroeconomia/2018/PROD%20INDUSTRIAL%20e%20selic%2020181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pcosta/Library/Mobile%20Documents/com~apple~CloudDocs/meus_arquivos%2020190708/REINALDO%200%2020180623/Usp/Macroeconomia/2018/STP-20180129105554300%20tx%20desocup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pcosta/Library/Mobile%20Documents/com~apple~CloudDocs/meus_arquivos%2020190708/REINALDO%200%2020180623/Usp/PRO%203416/2019/pro3416-cronograma201902-v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pcosta/Library/Mobile%20Documents/com~apple~CloudDocs/meus_arquivos%2020190708/REINALDO%200%2020180623/Usp/PRO%203416/2019/pro3416-cronograma201902-v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SELIC x INPC (mês anualizado)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selic!$I$305</c:f>
              <c:strCache>
                <c:ptCount val="1"/>
                <c:pt idx="0">
                  <c:v>selic</c:v>
                </c:pt>
              </c:strCache>
            </c:strRef>
          </c:tx>
          <c:marker>
            <c:symbol val="none"/>
          </c:marker>
          <c:cat>
            <c:numRef>
              <c:f>selic!$A$28:$A$311</c:f>
              <c:numCache>
                <c:formatCode>General</c:formatCode>
                <c:ptCount val="284"/>
                <c:pt idx="11">
                  <c:v>1996</c:v>
                </c:pt>
                <c:pt idx="23">
                  <c:v>1997</c:v>
                </c:pt>
                <c:pt idx="35">
                  <c:v>1998</c:v>
                </c:pt>
                <c:pt idx="47">
                  <c:v>1999</c:v>
                </c:pt>
                <c:pt idx="59">
                  <c:v>2000</c:v>
                </c:pt>
                <c:pt idx="71">
                  <c:v>2001</c:v>
                </c:pt>
                <c:pt idx="83">
                  <c:v>2002</c:v>
                </c:pt>
                <c:pt idx="95">
                  <c:v>2003</c:v>
                </c:pt>
                <c:pt idx="107">
                  <c:v>2004</c:v>
                </c:pt>
                <c:pt idx="119">
                  <c:v>2005</c:v>
                </c:pt>
                <c:pt idx="131">
                  <c:v>2006</c:v>
                </c:pt>
                <c:pt idx="143">
                  <c:v>2007</c:v>
                </c:pt>
                <c:pt idx="155">
                  <c:v>2008</c:v>
                </c:pt>
                <c:pt idx="167">
                  <c:v>2009</c:v>
                </c:pt>
                <c:pt idx="179">
                  <c:v>2010</c:v>
                </c:pt>
                <c:pt idx="191">
                  <c:v>2011</c:v>
                </c:pt>
                <c:pt idx="203">
                  <c:v>2012</c:v>
                </c:pt>
                <c:pt idx="215">
                  <c:v>2013</c:v>
                </c:pt>
                <c:pt idx="227">
                  <c:v>2014</c:v>
                </c:pt>
                <c:pt idx="239">
                  <c:v>2015</c:v>
                </c:pt>
                <c:pt idx="251">
                  <c:v>2016</c:v>
                </c:pt>
                <c:pt idx="263">
                  <c:v>2017</c:v>
                </c:pt>
                <c:pt idx="275">
                  <c:v>2018</c:v>
                </c:pt>
              </c:numCache>
            </c:numRef>
          </c:cat>
          <c:val>
            <c:numRef>
              <c:f>selic!$C$28:$C$311</c:f>
              <c:numCache>
                <c:formatCode>0.00</c:formatCode>
                <c:ptCount val="284"/>
                <c:pt idx="0">
                  <c:v>53.400218372932827</c:v>
                </c:pt>
                <c:pt idx="1">
                  <c:v>36.071862507373552</c:v>
                </c:pt>
                <c:pt idx="2">
                  <c:v>64.972914554477242</c:v>
                </c:pt>
                <c:pt idx="3">
                  <c:v>64.783136022364744</c:v>
                </c:pt>
                <c:pt idx="4">
                  <c:v>60.843724947522503</c:v>
                </c:pt>
                <c:pt idx="5">
                  <c:v>60.473081865386249</c:v>
                </c:pt>
                <c:pt idx="6">
                  <c:v>57.172352461484245</c:v>
                </c:pt>
                <c:pt idx="7">
                  <c:v>47.983321206461426</c:v>
                </c:pt>
                <c:pt idx="8">
                  <c:v>44.07826680911495</c:v>
                </c:pt>
                <c:pt idx="9">
                  <c:v>40.595515019569817</c:v>
                </c:pt>
                <c:pt idx="10">
                  <c:v>38.964337143677838</c:v>
                </c:pt>
                <c:pt idx="11">
                  <c:v>35.753906785160574</c:v>
                </c:pt>
                <c:pt idx="12">
                  <c:v>32.146043272603933</c:v>
                </c:pt>
                <c:pt idx="13">
                  <c:v>30.145908509091623</c:v>
                </c:pt>
                <c:pt idx="14">
                  <c:v>27.872565135369154</c:v>
                </c:pt>
                <c:pt idx="15">
                  <c:v>26.973464853191498</c:v>
                </c:pt>
                <c:pt idx="16">
                  <c:v>26.526091226523143</c:v>
                </c:pt>
                <c:pt idx="17">
                  <c:v>25.783678260898736</c:v>
                </c:pt>
                <c:pt idx="18">
                  <c:v>26.37728807850257</c:v>
                </c:pt>
                <c:pt idx="19">
                  <c:v>25.340149415222601</c:v>
                </c:pt>
                <c:pt idx="20">
                  <c:v>24.751007606933584</c:v>
                </c:pt>
                <c:pt idx="21">
                  <c:v>23.872053157552809</c:v>
                </c:pt>
                <c:pt idx="22">
                  <c:v>23.872053157552809</c:v>
                </c:pt>
                <c:pt idx="23">
                  <c:v>22.853782957617021</c:v>
                </c:pt>
                <c:pt idx="24">
                  <c:v>21.987093185571016</c:v>
                </c:pt>
                <c:pt idx="25">
                  <c:v>21.555853355951449</c:v>
                </c:pt>
                <c:pt idx="26">
                  <c:v>21.84319100326071</c:v>
                </c:pt>
                <c:pt idx="27">
                  <c:v>20.697563152516384</c:v>
                </c:pt>
                <c:pt idx="28">
                  <c:v>21.126011385078193</c:v>
                </c:pt>
                <c:pt idx="29">
                  <c:v>20.98304065090819</c:v>
                </c:pt>
                <c:pt idx="30">
                  <c:v>20.840224624122182</c:v>
                </c:pt>
                <c:pt idx="31">
                  <c:v>20.840224624122182</c:v>
                </c:pt>
                <c:pt idx="32">
                  <c:v>21.987093185571016</c:v>
                </c:pt>
                <c:pt idx="33">
                  <c:v>43.241941956989116</c:v>
                </c:pt>
                <c:pt idx="34">
                  <c:v>42.078562002958897</c:v>
                </c:pt>
                <c:pt idx="35">
                  <c:v>37.190091028805639</c:v>
                </c:pt>
                <c:pt idx="36">
                  <c:v>28.777497970699105</c:v>
                </c:pt>
                <c:pt idx="37">
                  <c:v>29.840670516253788</c:v>
                </c:pt>
                <c:pt idx="38">
                  <c:v>22.564261214267756</c:v>
                </c:pt>
                <c:pt idx="39">
                  <c:v>21.41241758505863</c:v>
                </c:pt>
                <c:pt idx="40">
                  <c:v>20.98304065090819</c:v>
                </c:pt>
                <c:pt idx="41">
                  <c:v>22.419735005332385</c:v>
                </c:pt>
                <c:pt idx="42">
                  <c:v>19.279415582807637</c:v>
                </c:pt>
                <c:pt idx="43">
                  <c:v>34.331516483804528</c:v>
                </c:pt>
                <c:pt idx="44">
                  <c:v>41.582627250850649</c:v>
                </c:pt>
                <c:pt idx="45">
                  <c:v>36.550076208952717</c:v>
                </c:pt>
                <c:pt idx="46">
                  <c:v>32.922799578491578</c:v>
                </c:pt>
                <c:pt idx="47">
                  <c:v>29.536088884774571</c:v>
                </c:pt>
                <c:pt idx="48">
                  <c:v>32.611596208956371</c:v>
                </c:pt>
                <c:pt idx="49">
                  <c:v>48.155286505076674</c:v>
                </c:pt>
                <c:pt idx="50">
                  <c:v>32.146043272603933</c:v>
                </c:pt>
                <c:pt idx="51">
                  <c:v>27.122911315225217</c:v>
                </c:pt>
                <c:pt idx="52">
                  <c:v>21.987093185571016</c:v>
                </c:pt>
                <c:pt idx="53">
                  <c:v>21.84319100326071</c:v>
                </c:pt>
                <c:pt idx="54">
                  <c:v>20.555056084022063</c:v>
                </c:pt>
                <c:pt idx="55">
                  <c:v>19.420539844210882</c:v>
                </c:pt>
                <c:pt idx="56">
                  <c:v>17.876557104592884</c:v>
                </c:pt>
                <c:pt idx="57">
                  <c:v>18.016159228567098</c:v>
                </c:pt>
                <c:pt idx="58">
                  <c:v>20.98304065090819</c:v>
                </c:pt>
                <c:pt idx="59">
                  <c:v>18.997625578845877</c:v>
                </c:pt>
                <c:pt idx="60">
                  <c:v>18.856959535234452</c:v>
                </c:pt>
                <c:pt idx="61">
                  <c:v>18.856959535234452</c:v>
                </c:pt>
                <c:pt idx="62">
                  <c:v>16.765177626913008</c:v>
                </c:pt>
                <c:pt idx="63">
                  <c:v>19.420539844210882</c:v>
                </c:pt>
                <c:pt idx="64">
                  <c:v>18.016159228567098</c:v>
                </c:pt>
                <c:pt idx="65">
                  <c:v>16.903572803833168</c:v>
                </c:pt>
                <c:pt idx="66">
                  <c:v>18.29581824385642</c:v>
                </c:pt>
                <c:pt idx="67">
                  <c:v>15.663410959937174</c:v>
                </c:pt>
                <c:pt idx="68">
                  <c:v>16.626932649468618</c:v>
                </c:pt>
                <c:pt idx="69">
                  <c:v>15.663410959937174</c:v>
                </c:pt>
                <c:pt idx="70">
                  <c:v>15.389462418258582</c:v>
                </c:pt>
                <c:pt idx="71">
                  <c:v>16.350892700314201</c:v>
                </c:pt>
                <c:pt idx="72">
                  <c:v>12.950555229212203</c:v>
                </c:pt>
                <c:pt idx="73">
                  <c:v>16.213097432586608</c:v>
                </c:pt>
                <c:pt idx="74">
                  <c:v>15.252711305920341</c:v>
                </c:pt>
                <c:pt idx="75">
                  <c:v>17.319661015484677</c:v>
                </c:pt>
                <c:pt idx="76">
                  <c:v>16.350892700314201</c:v>
                </c:pt>
                <c:pt idx="77">
                  <c:v>19.561817146153327</c:v>
                </c:pt>
                <c:pt idx="78">
                  <c:v>20.98304065090819</c:v>
                </c:pt>
                <c:pt idx="79">
                  <c:v>17.04211832856668</c:v>
                </c:pt>
                <c:pt idx="80">
                  <c:v>19.986568804493388</c:v>
                </c:pt>
                <c:pt idx="81">
                  <c:v>18.016159228567098</c:v>
                </c:pt>
                <c:pt idx="82">
                  <c:v>18.016159228567098</c:v>
                </c:pt>
                <c:pt idx="83">
                  <c:v>19.986568804493388</c:v>
                </c:pt>
                <c:pt idx="84">
                  <c:v>16.075451772299854</c:v>
                </c:pt>
                <c:pt idx="85">
                  <c:v>17.737106370494239</c:v>
                </c:pt>
                <c:pt idx="86">
                  <c:v>19.279415582807637</c:v>
                </c:pt>
                <c:pt idx="87">
                  <c:v>18.29581824385642</c:v>
                </c:pt>
                <c:pt idx="88">
                  <c:v>17.180814349583361</c:v>
                </c:pt>
                <c:pt idx="89">
                  <c:v>20.128459778538542</c:v>
                </c:pt>
                <c:pt idx="90">
                  <c:v>18.716445930056146</c:v>
                </c:pt>
                <c:pt idx="91">
                  <c:v>17.876557104592884</c:v>
                </c:pt>
                <c:pt idx="92">
                  <c:v>21.699444444392448</c:v>
                </c:pt>
                <c:pt idx="93">
                  <c:v>20.128459778538542</c:v>
                </c:pt>
                <c:pt idx="94">
                  <c:v>22.998778799825104</c:v>
                </c:pt>
                <c:pt idx="95">
                  <c:v>26.37728807850257</c:v>
                </c:pt>
                <c:pt idx="96">
                  <c:v>24.3108182770297</c:v>
                </c:pt>
                <c:pt idx="97">
                  <c:v>23.580332236181256</c:v>
                </c:pt>
                <c:pt idx="98">
                  <c:v>24.89805460062351</c:v>
                </c:pt>
                <c:pt idx="99">
                  <c:v>26.37728807850257</c:v>
                </c:pt>
                <c:pt idx="100">
                  <c:v>24.751007606933584</c:v>
                </c:pt>
                <c:pt idx="101">
                  <c:v>28.022981310051563</c:v>
                </c:pt>
                <c:pt idx="102">
                  <c:v>23.434708058214483</c:v>
                </c:pt>
                <c:pt idx="103">
                  <c:v>22.131151144473371</c:v>
                </c:pt>
                <c:pt idx="104">
                  <c:v>21.555853355951449</c:v>
                </c:pt>
                <c:pt idx="105">
                  <c:v>17.319661015484677</c:v>
                </c:pt>
                <c:pt idx="106">
                  <c:v>17.737106370494239</c:v>
                </c:pt>
                <c:pt idx="107">
                  <c:v>16.350892700314201</c:v>
                </c:pt>
                <c:pt idx="108">
                  <c:v>13.758222891107131</c:v>
                </c:pt>
                <c:pt idx="109">
                  <c:v>17.876557104592884</c:v>
                </c:pt>
                <c:pt idx="110">
                  <c:v>15.116108770013081</c:v>
                </c:pt>
                <c:pt idx="111">
                  <c:v>15.800608683458517</c:v>
                </c:pt>
                <c:pt idx="112">
                  <c:v>15.800608683458517</c:v>
                </c:pt>
                <c:pt idx="113">
                  <c:v>16.626932649468618</c:v>
                </c:pt>
                <c:pt idx="114">
                  <c:v>16.626932649468618</c:v>
                </c:pt>
                <c:pt idx="115">
                  <c:v>16.075451772299854</c:v>
                </c:pt>
                <c:pt idx="116">
                  <c:v>15.526362253922477</c:v>
                </c:pt>
                <c:pt idx="117">
                  <c:v>16.075451772299854</c:v>
                </c:pt>
                <c:pt idx="118">
                  <c:v>19.279415582807637</c:v>
                </c:pt>
                <c:pt idx="119">
                  <c:v>17.876557104592884</c:v>
                </c:pt>
                <c:pt idx="120">
                  <c:v>15.663410959937174</c:v>
                </c:pt>
                <c:pt idx="121">
                  <c:v>19.986568804493388</c:v>
                </c:pt>
                <c:pt idx="122">
                  <c:v>18.29581824385642</c:v>
                </c:pt>
                <c:pt idx="123">
                  <c:v>19.561817146153327</c:v>
                </c:pt>
                <c:pt idx="124">
                  <c:v>20.840224624122182</c:v>
                </c:pt>
                <c:pt idx="125">
                  <c:v>19.70324763949607</c:v>
                </c:pt>
                <c:pt idx="126">
                  <c:v>21.84319100326071</c:v>
                </c:pt>
                <c:pt idx="127">
                  <c:v>19.561817146153327</c:v>
                </c:pt>
                <c:pt idx="128">
                  <c:v>18.29581824385642</c:v>
                </c:pt>
                <c:pt idx="129">
                  <c:v>17.876557104592884</c:v>
                </c:pt>
                <c:pt idx="130">
                  <c:v>19.138444211217042</c:v>
                </c:pt>
                <c:pt idx="131">
                  <c:v>18.57608461311797</c:v>
                </c:pt>
                <c:pt idx="132">
                  <c:v>14.707191153891564</c:v>
                </c:pt>
                <c:pt idx="133">
                  <c:v>18.435875434360337</c:v>
                </c:pt>
                <c:pt idx="134">
                  <c:v>13.758222891107131</c:v>
                </c:pt>
                <c:pt idx="135">
                  <c:v>16.488837723293727</c:v>
                </c:pt>
                <c:pt idx="136">
                  <c:v>15.116108770013081</c:v>
                </c:pt>
                <c:pt idx="137">
                  <c:v>14.97965466377309</c:v>
                </c:pt>
                <c:pt idx="138">
                  <c:v>16.213097432586608</c:v>
                </c:pt>
                <c:pt idx="139">
                  <c:v>13.488414009111604</c:v>
                </c:pt>
                <c:pt idx="140">
                  <c:v>13.893347713220328</c:v>
                </c:pt>
                <c:pt idx="141">
                  <c:v>12.950555229212203</c:v>
                </c:pt>
                <c:pt idx="142">
                  <c:v>12.548695692601797</c:v>
                </c:pt>
                <c:pt idx="143">
                  <c:v>13.758222891107131</c:v>
                </c:pt>
                <c:pt idx="144">
                  <c:v>10.95432863817809</c:v>
                </c:pt>
                <c:pt idx="145">
                  <c:v>13.35372965869035</c:v>
                </c:pt>
                <c:pt idx="146">
                  <c:v>11.881841195515698</c:v>
                </c:pt>
                <c:pt idx="147">
                  <c:v>13.084800413622432</c:v>
                </c:pt>
                <c:pt idx="148">
                  <c:v>11.483469003274461</c:v>
                </c:pt>
                <c:pt idx="149">
                  <c:v>12.281517904724915</c:v>
                </c:pt>
                <c:pt idx="150">
                  <c:v>12.548695692601797</c:v>
                </c:pt>
                <c:pt idx="151">
                  <c:v>10.033869371614701</c:v>
                </c:pt>
                <c:pt idx="152">
                  <c:v>11.74890570985816</c:v>
                </c:pt>
                <c:pt idx="153">
                  <c:v>10.558985279256582</c:v>
                </c:pt>
                <c:pt idx="154">
                  <c:v>10.558985279256582</c:v>
                </c:pt>
                <c:pt idx="155">
                  <c:v>11.74890570985816</c:v>
                </c:pt>
                <c:pt idx="156">
                  <c:v>10.033869371614701</c:v>
                </c:pt>
                <c:pt idx="157">
                  <c:v>10.558985279256582</c:v>
                </c:pt>
                <c:pt idx="158">
                  <c:v>11.350967495666797</c:v>
                </c:pt>
                <c:pt idx="159">
                  <c:v>11.086397456076313</c:v>
                </c:pt>
                <c:pt idx="160">
                  <c:v>12.148147149224521</c:v>
                </c:pt>
                <c:pt idx="161">
                  <c:v>13.623245038182418</c:v>
                </c:pt>
                <c:pt idx="162">
                  <c:v>12.950555229212203</c:v>
                </c:pt>
                <c:pt idx="163">
                  <c:v>14.028619649985409</c:v>
                </c:pt>
                <c:pt idx="164">
                  <c:v>15.116108770013081</c:v>
                </c:pt>
                <c:pt idx="165">
                  <c:v>12.950555229212203</c:v>
                </c:pt>
                <c:pt idx="166">
                  <c:v>14.299605449973818</c:v>
                </c:pt>
                <c:pt idx="167">
                  <c:v>13.35372965869035</c:v>
                </c:pt>
                <c:pt idx="168">
                  <c:v>10.822403764480114</c:v>
                </c:pt>
                <c:pt idx="169">
                  <c:v>12.281517904724915</c:v>
                </c:pt>
                <c:pt idx="170">
                  <c:v>10.558985279256582</c:v>
                </c:pt>
                <c:pt idx="171">
                  <c:v>9.6415338967120068</c:v>
                </c:pt>
                <c:pt idx="172">
                  <c:v>9.5110406408293926</c:v>
                </c:pt>
                <c:pt idx="173">
                  <c:v>9.9029481205437762</c:v>
                </c:pt>
                <c:pt idx="174">
                  <c:v>8.6015666489925202</c:v>
                </c:pt>
                <c:pt idx="175">
                  <c:v>8.6015666489925202</c:v>
                </c:pt>
                <c:pt idx="176">
                  <c:v>8.6015666489925202</c:v>
                </c:pt>
                <c:pt idx="177">
                  <c:v>8.2139158364710863</c:v>
                </c:pt>
                <c:pt idx="178">
                  <c:v>9.1204146012370035</c:v>
                </c:pt>
                <c:pt idx="179">
                  <c:v>8.2139158364710863</c:v>
                </c:pt>
                <c:pt idx="180">
                  <c:v>7.3143248890743306</c:v>
                </c:pt>
                <c:pt idx="181">
                  <c:v>9.5110406408293926</c:v>
                </c:pt>
                <c:pt idx="182">
                  <c:v>8.3429916117545808</c:v>
                </c:pt>
                <c:pt idx="183">
                  <c:v>9.3806897670984277</c:v>
                </c:pt>
                <c:pt idx="184">
                  <c:v>9.9029481205437762</c:v>
                </c:pt>
                <c:pt idx="185">
                  <c:v>10.822403764480114</c:v>
                </c:pt>
                <c:pt idx="186">
                  <c:v>11.218610360941227</c:v>
                </c:pt>
                <c:pt idx="187">
                  <c:v>10.690622692343666</c:v>
                </c:pt>
                <c:pt idx="188">
                  <c:v>10.164933571080791</c:v>
                </c:pt>
                <c:pt idx="189">
                  <c:v>10.164933571080791</c:v>
                </c:pt>
                <c:pt idx="190">
                  <c:v>11.74890570985816</c:v>
                </c:pt>
                <c:pt idx="191">
                  <c:v>10.822403764480114</c:v>
                </c:pt>
                <c:pt idx="192">
                  <c:v>10.558985279256582</c:v>
                </c:pt>
                <c:pt idx="193">
                  <c:v>11.61611502691262</c:v>
                </c:pt>
                <c:pt idx="194">
                  <c:v>10.558985279256582</c:v>
                </c:pt>
                <c:pt idx="195">
                  <c:v>12.548695692601797</c:v>
                </c:pt>
                <c:pt idx="196">
                  <c:v>12.148147149224521</c:v>
                </c:pt>
                <c:pt idx="197">
                  <c:v>12.281517904724915</c:v>
                </c:pt>
                <c:pt idx="198">
                  <c:v>13.623245038182418</c:v>
                </c:pt>
                <c:pt idx="199">
                  <c:v>11.881841195515698</c:v>
                </c:pt>
                <c:pt idx="200">
                  <c:v>11.086397456076313</c:v>
                </c:pt>
                <c:pt idx="201">
                  <c:v>10.822403764480114</c:v>
                </c:pt>
                <c:pt idx="202">
                  <c:v>11.483469003274461</c:v>
                </c:pt>
                <c:pt idx="203">
                  <c:v>11.218610360941227</c:v>
                </c:pt>
                <c:pt idx="204">
                  <c:v>9.3806897670984277</c:v>
                </c:pt>
                <c:pt idx="205">
                  <c:v>10.296140860819358</c:v>
                </c:pt>
                <c:pt idx="206">
                  <c:v>8.8607072706796242</c:v>
                </c:pt>
                <c:pt idx="207">
                  <c:v>9.2504811342739135</c:v>
                </c:pt>
                <c:pt idx="208">
                  <c:v>7.9561870720073591</c:v>
                </c:pt>
                <c:pt idx="209">
                  <c:v>8.472208502515354</c:v>
                </c:pt>
                <c:pt idx="210">
                  <c:v>8.6015666489925202</c:v>
                </c:pt>
                <c:pt idx="211">
                  <c:v>6.6759626640876535</c:v>
                </c:pt>
                <c:pt idx="212">
                  <c:v>7.570648792618595</c:v>
                </c:pt>
                <c:pt idx="213">
                  <c:v>6.8033559467648441</c:v>
                </c:pt>
                <c:pt idx="214">
                  <c:v>6.8033559467648441</c:v>
                </c:pt>
                <c:pt idx="215">
                  <c:v>7.4424167721924617</c:v>
                </c:pt>
                <c:pt idx="216">
                  <c:v>6.0410830387695125</c:v>
                </c:pt>
                <c:pt idx="217">
                  <c:v>6.8033559467648441</c:v>
                </c:pt>
                <c:pt idx="218">
                  <c:v>7.570648792618595</c:v>
                </c:pt>
                <c:pt idx="219">
                  <c:v>7.4424167721924617</c:v>
                </c:pt>
                <c:pt idx="220">
                  <c:v>7.570648792618595</c:v>
                </c:pt>
                <c:pt idx="221">
                  <c:v>8.9904900269945021</c:v>
                </c:pt>
                <c:pt idx="222">
                  <c:v>8.8607072706796242</c:v>
                </c:pt>
                <c:pt idx="223">
                  <c:v>8.8607072706796242</c:v>
                </c:pt>
                <c:pt idx="224">
                  <c:v>10.164933571080791</c:v>
                </c:pt>
                <c:pt idx="225">
                  <c:v>8.9904900269945021</c:v>
                </c:pt>
                <c:pt idx="226">
                  <c:v>9.9029481205437762</c:v>
                </c:pt>
                <c:pt idx="227">
                  <c:v>10.690622692343666</c:v>
                </c:pt>
                <c:pt idx="228">
                  <c:v>9.9029481205437762</c:v>
                </c:pt>
                <c:pt idx="229">
                  <c:v>9.6415338967120068</c:v>
                </c:pt>
                <c:pt idx="230">
                  <c:v>10.296140860819358</c:v>
                </c:pt>
                <c:pt idx="231">
                  <c:v>10.95432863817809</c:v>
                </c:pt>
                <c:pt idx="232">
                  <c:v>10.296140860819358</c:v>
                </c:pt>
                <c:pt idx="233">
                  <c:v>12.014921627417685</c:v>
                </c:pt>
                <c:pt idx="234">
                  <c:v>10.95432863817809</c:v>
                </c:pt>
                <c:pt idx="235">
                  <c:v>11.483469003274461</c:v>
                </c:pt>
                <c:pt idx="236">
                  <c:v>12.014921627417685</c:v>
                </c:pt>
                <c:pt idx="237">
                  <c:v>10.558985279256582</c:v>
                </c:pt>
                <c:pt idx="238">
                  <c:v>12.148147149224521</c:v>
                </c:pt>
                <c:pt idx="239">
                  <c:v>11.881841195515698</c:v>
                </c:pt>
                <c:pt idx="240">
                  <c:v>10.296140860819358</c:v>
                </c:pt>
                <c:pt idx="241">
                  <c:v>13.219191841842548</c:v>
                </c:pt>
                <c:pt idx="242">
                  <c:v>12.014921627417685</c:v>
                </c:pt>
                <c:pt idx="243">
                  <c:v>12.548695692601797</c:v>
                </c:pt>
                <c:pt idx="244">
                  <c:v>13.623245038182418</c:v>
                </c:pt>
                <c:pt idx="245">
                  <c:v>15.116108770013081</c:v>
                </c:pt>
                <c:pt idx="246">
                  <c:v>14.164038846995751</c:v>
                </c:pt>
                <c:pt idx="247">
                  <c:v>14.164038846995751</c:v>
                </c:pt>
                <c:pt idx="248">
                  <c:v>14.164038846995751</c:v>
                </c:pt>
                <c:pt idx="249">
                  <c:v>13.488414009111604</c:v>
                </c:pt>
                <c:pt idx="250">
                  <c:v>14.843348840566883</c:v>
                </c:pt>
                <c:pt idx="251">
                  <c:v>13.488414009111604</c:v>
                </c:pt>
                <c:pt idx="252">
                  <c:v>12.682503013196978</c:v>
                </c:pt>
                <c:pt idx="253">
                  <c:v>14.843348840566883</c:v>
                </c:pt>
                <c:pt idx="254">
                  <c:v>13.488414009111604</c:v>
                </c:pt>
                <c:pt idx="255">
                  <c:v>14.164038846995751</c:v>
                </c:pt>
                <c:pt idx="256">
                  <c:v>14.843348840566883</c:v>
                </c:pt>
                <c:pt idx="257">
                  <c:v>14.164038846995751</c:v>
                </c:pt>
                <c:pt idx="258">
                  <c:v>15.663410959937174</c:v>
                </c:pt>
                <c:pt idx="259">
                  <c:v>14.164038846995751</c:v>
                </c:pt>
                <c:pt idx="260">
                  <c:v>13.35372965869035</c:v>
                </c:pt>
                <c:pt idx="261">
                  <c:v>13.219191841842548</c:v>
                </c:pt>
                <c:pt idx="262">
                  <c:v>14.299605449973818</c:v>
                </c:pt>
                <c:pt idx="263">
                  <c:v>13.893347713220328</c:v>
                </c:pt>
                <c:pt idx="264">
                  <c:v>10.95432863817809</c:v>
                </c:pt>
                <c:pt idx="265">
                  <c:v>13.35372965869035</c:v>
                </c:pt>
                <c:pt idx="266">
                  <c:v>9.9029481205437762</c:v>
                </c:pt>
                <c:pt idx="267">
                  <c:v>11.74890570985816</c:v>
                </c:pt>
                <c:pt idx="268">
                  <c:v>10.164933571080791</c:v>
                </c:pt>
                <c:pt idx="269">
                  <c:v>10.033869371614701</c:v>
                </c:pt>
                <c:pt idx="270">
                  <c:v>10.033869371614701</c:v>
                </c:pt>
                <c:pt idx="271">
                  <c:v>7.9561870720073591</c:v>
                </c:pt>
                <c:pt idx="272">
                  <c:v>7.9561870720073591</c:v>
                </c:pt>
                <c:pt idx="273">
                  <c:v>7.0585609779295844</c:v>
                </c:pt>
                <c:pt idx="274">
                  <c:v>6.6759626640876535</c:v>
                </c:pt>
                <c:pt idx="275">
                  <c:v>7.1863730040249596</c:v>
                </c:pt>
                <c:pt idx="276">
                  <c:v>5.7881024430622041</c:v>
                </c:pt>
                <c:pt idx="277">
                  <c:v>6.5487086851492293</c:v>
                </c:pt>
                <c:pt idx="278">
                  <c:v>6.4215938714558662</c:v>
                </c:pt>
                <c:pt idx="279">
                  <c:v>6.4215938714558662</c:v>
                </c:pt>
                <c:pt idx="280">
                  <c:v>6.4215938714558662</c:v>
                </c:pt>
                <c:pt idx="281">
                  <c:v>6.6759626640876535</c:v>
                </c:pt>
                <c:pt idx="282">
                  <c:v>7.0585609779295844</c:v>
                </c:pt>
                <c:pt idx="283">
                  <c:v>5.7881024430622041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6D-F947-877C-D9222EDDB251}"/>
            </c:ext>
          </c:extLst>
        </c:ser>
        <c:ser>
          <c:idx val="1"/>
          <c:order val="1"/>
          <c:tx>
            <c:strRef>
              <c:f>selic!$I$306</c:f>
              <c:strCache>
                <c:ptCount val="1"/>
                <c:pt idx="0">
                  <c:v>inpc</c:v>
                </c:pt>
              </c:strCache>
            </c:strRef>
          </c:tx>
          <c:marker>
            <c:symbol val="none"/>
          </c:marker>
          <c:cat>
            <c:numRef>
              <c:f>selic!$A$28:$A$311</c:f>
              <c:numCache>
                <c:formatCode>General</c:formatCode>
                <c:ptCount val="284"/>
                <c:pt idx="11">
                  <c:v>1996</c:v>
                </c:pt>
                <c:pt idx="23">
                  <c:v>1997</c:v>
                </c:pt>
                <c:pt idx="35">
                  <c:v>1998</c:v>
                </c:pt>
                <c:pt idx="47">
                  <c:v>1999</c:v>
                </c:pt>
                <c:pt idx="59">
                  <c:v>2000</c:v>
                </c:pt>
                <c:pt idx="71">
                  <c:v>2001</c:v>
                </c:pt>
                <c:pt idx="83">
                  <c:v>2002</c:v>
                </c:pt>
                <c:pt idx="95">
                  <c:v>2003</c:v>
                </c:pt>
                <c:pt idx="107">
                  <c:v>2004</c:v>
                </c:pt>
                <c:pt idx="119">
                  <c:v>2005</c:v>
                </c:pt>
                <c:pt idx="131">
                  <c:v>2006</c:v>
                </c:pt>
                <c:pt idx="143">
                  <c:v>2007</c:v>
                </c:pt>
                <c:pt idx="155">
                  <c:v>2008</c:v>
                </c:pt>
                <c:pt idx="167">
                  <c:v>2009</c:v>
                </c:pt>
                <c:pt idx="179">
                  <c:v>2010</c:v>
                </c:pt>
                <c:pt idx="191">
                  <c:v>2011</c:v>
                </c:pt>
                <c:pt idx="203">
                  <c:v>2012</c:v>
                </c:pt>
                <c:pt idx="215">
                  <c:v>2013</c:v>
                </c:pt>
                <c:pt idx="227">
                  <c:v>2014</c:v>
                </c:pt>
                <c:pt idx="239">
                  <c:v>2015</c:v>
                </c:pt>
                <c:pt idx="251">
                  <c:v>2016</c:v>
                </c:pt>
                <c:pt idx="263">
                  <c:v>2017</c:v>
                </c:pt>
                <c:pt idx="275">
                  <c:v>2018</c:v>
                </c:pt>
              </c:numCache>
            </c:numRef>
          </c:cat>
          <c:val>
            <c:numRef>
              <c:f>selic!$D$28:$D$311</c:f>
              <c:numCache>
                <c:formatCode>0.00</c:formatCode>
                <c:ptCount val="284"/>
                <c:pt idx="0">
                  <c:v>12.950555229212203</c:v>
                </c:pt>
                <c:pt idx="1">
                  <c:v>20.27050454876558</c:v>
                </c:pt>
                <c:pt idx="2">
                  <c:v>33.39086001603755</c:v>
                </c:pt>
                <c:pt idx="3">
                  <c:v>37.190091028805639</c:v>
                </c:pt>
                <c:pt idx="4">
                  <c:v>30.758358723493483</c:v>
                </c:pt>
                <c:pt idx="5">
                  <c:v>32.3010608530127</c:v>
                </c:pt>
                <c:pt idx="6">
                  <c:v>12.548695692601797</c:v>
                </c:pt>
                <c:pt idx="7">
                  <c:v>12.548695692601797</c:v>
                </c:pt>
                <c:pt idx="8">
                  <c:v>18.29581824385642</c:v>
                </c:pt>
                <c:pt idx="9">
                  <c:v>19.138444211217042</c:v>
                </c:pt>
                <c:pt idx="10">
                  <c:v>20.412703266704945</c:v>
                </c:pt>
                <c:pt idx="11">
                  <c:v>17.319661015484677</c:v>
                </c:pt>
                <c:pt idx="12">
                  <c:v>13.084800413622432</c:v>
                </c:pt>
                <c:pt idx="13">
                  <c:v>4.2818007198614838</c:v>
                </c:pt>
                <c:pt idx="14">
                  <c:v>16.213097432586608</c:v>
                </c:pt>
                <c:pt idx="15">
                  <c:v>15.663410959937174</c:v>
                </c:pt>
                <c:pt idx="16">
                  <c:v>15.252711305920341</c:v>
                </c:pt>
                <c:pt idx="17">
                  <c:v>14.164038846995751</c:v>
                </c:pt>
                <c:pt idx="18">
                  <c:v>5.4096687323618609</c:v>
                </c:pt>
                <c:pt idx="19">
                  <c:v>1.8149245011963799</c:v>
                </c:pt>
                <c:pt idx="20">
                  <c:v>3.659998028812983</c:v>
                </c:pt>
                <c:pt idx="21">
                  <c:v>3.908310113125868</c:v>
                </c:pt>
                <c:pt idx="22">
                  <c:v>5.7881024430622041</c:v>
                </c:pt>
                <c:pt idx="23">
                  <c:v>15.116108770013081</c:v>
                </c:pt>
                <c:pt idx="24">
                  <c:v>6.1677811864497611</c:v>
                </c:pt>
                <c:pt idx="25">
                  <c:v>6.2946180846381372</c:v>
                </c:pt>
                <c:pt idx="26">
                  <c:v>11.086397456076313</c:v>
                </c:pt>
                <c:pt idx="27">
                  <c:v>5.0324763417155305</c:v>
                </c:pt>
                <c:pt idx="28">
                  <c:v>6.6759626640876535</c:v>
                </c:pt>
                <c:pt idx="29">
                  <c:v>2.672179419659293</c:v>
                </c:pt>
                <c:pt idx="30">
                  <c:v>-0.23973617592081276</c:v>
                </c:pt>
                <c:pt idx="31">
                  <c:v>0.72238075842130378</c:v>
                </c:pt>
                <c:pt idx="32">
                  <c:v>2.7951830643242248</c:v>
                </c:pt>
                <c:pt idx="33">
                  <c:v>2.0591825005557451</c:v>
                </c:pt>
                <c:pt idx="34">
                  <c:v>5.283800194081878</c:v>
                </c:pt>
                <c:pt idx="35">
                  <c:v>8.8607072706796242</c:v>
                </c:pt>
                <c:pt idx="36">
                  <c:v>5.6618197194086672</c:v>
                </c:pt>
                <c:pt idx="37">
                  <c:v>4.1571673389912522</c:v>
                </c:pt>
                <c:pt idx="38">
                  <c:v>2.9183217766152625</c:v>
                </c:pt>
                <c:pt idx="39">
                  <c:v>6.1677811864497611</c:v>
                </c:pt>
                <c:pt idx="40">
                  <c:v>0.24026417607920791</c:v>
                </c:pt>
                <c:pt idx="41">
                  <c:v>-1.4305339135535777</c:v>
                </c:pt>
                <c:pt idx="42">
                  <c:v>-5.9512191058962216</c:v>
                </c:pt>
                <c:pt idx="43">
                  <c:v>-2.6082891005040021</c:v>
                </c:pt>
                <c:pt idx="44">
                  <c:v>0.24026417607920791</c:v>
                </c:pt>
                <c:pt idx="45">
                  <c:v>-1.4305339135535777</c:v>
                </c:pt>
                <c:pt idx="46">
                  <c:v>4.0326705154239528</c:v>
                </c:pt>
                <c:pt idx="47">
                  <c:v>8.7310661915505285</c:v>
                </c:pt>
                <c:pt idx="48">
                  <c:v>13.35372965869035</c:v>
                </c:pt>
                <c:pt idx="49">
                  <c:v>14.028619649985409</c:v>
                </c:pt>
                <c:pt idx="50">
                  <c:v>6.9308886717982077</c:v>
                </c:pt>
                <c:pt idx="51">
                  <c:v>3.659998028812983</c:v>
                </c:pt>
                <c:pt idx="52">
                  <c:v>2.3039775450544253</c:v>
                </c:pt>
                <c:pt idx="53">
                  <c:v>13.893347713220328</c:v>
                </c:pt>
                <c:pt idx="54">
                  <c:v>6.9308886717982077</c:v>
                </c:pt>
                <c:pt idx="55">
                  <c:v>3.7840859961855822</c:v>
                </c:pt>
                <c:pt idx="56">
                  <c:v>15.252711305920341</c:v>
                </c:pt>
                <c:pt idx="57">
                  <c:v>12.014921627417685</c:v>
                </c:pt>
                <c:pt idx="58">
                  <c:v>7.4424167721924617</c:v>
                </c:pt>
                <c:pt idx="59">
                  <c:v>7.6990210897167399</c:v>
                </c:pt>
                <c:pt idx="60">
                  <c:v>1.5712024756715071</c:v>
                </c:pt>
                <c:pt idx="61">
                  <c:v>2.672179419659293</c:v>
                </c:pt>
                <c:pt idx="62">
                  <c:v>5.1580694429116614</c:v>
                </c:pt>
                <c:pt idx="63">
                  <c:v>0.12006602200491656</c:v>
                </c:pt>
                <c:pt idx="64">
                  <c:v>2.7951830643242248</c:v>
                </c:pt>
                <c:pt idx="65">
                  <c:v>21.126011385078193</c:v>
                </c:pt>
                <c:pt idx="66">
                  <c:v>16.903572803833168</c:v>
                </c:pt>
                <c:pt idx="67">
                  <c:v>2.7951830643242248</c:v>
                </c:pt>
                <c:pt idx="68">
                  <c:v>1.6929965585859907</c:v>
                </c:pt>
                <c:pt idx="69">
                  <c:v>3.908310113125868</c:v>
                </c:pt>
                <c:pt idx="70">
                  <c:v>7.3143248890743306</c:v>
                </c:pt>
                <c:pt idx="71">
                  <c:v>7.0585609779295844</c:v>
                </c:pt>
                <c:pt idx="72">
                  <c:v>5.6618197194086672</c:v>
                </c:pt>
                <c:pt idx="73">
                  <c:v>4.6565215684565953</c:v>
                </c:pt>
                <c:pt idx="74">
                  <c:v>7.1863730040249596</c:v>
                </c:pt>
                <c:pt idx="75">
                  <c:v>5.0324763417155305</c:v>
                </c:pt>
                <c:pt idx="76">
                  <c:v>6.4215938714558662</c:v>
                </c:pt>
                <c:pt idx="77">
                  <c:v>17.180814349583361</c:v>
                </c:pt>
                <c:pt idx="78">
                  <c:v>8.7310661915505285</c:v>
                </c:pt>
                <c:pt idx="79">
                  <c:v>3.412230000222416</c:v>
                </c:pt>
                <c:pt idx="80">
                  <c:v>10.427491382834454</c:v>
                </c:pt>
                <c:pt idx="81">
                  <c:v>8.8607072706796242</c:v>
                </c:pt>
                <c:pt idx="82">
                  <c:v>8.0849810365514863</c:v>
                </c:pt>
                <c:pt idx="83">
                  <c:v>6.4215938714558662</c:v>
                </c:pt>
                <c:pt idx="84">
                  <c:v>4.4065707941903121</c:v>
                </c:pt>
                <c:pt idx="85">
                  <c:v>7.4424167721924617</c:v>
                </c:pt>
                <c:pt idx="86">
                  <c:v>10.033869371614701</c:v>
                </c:pt>
                <c:pt idx="87">
                  <c:v>2.5493107079235244</c:v>
                </c:pt>
                <c:pt idx="88">
                  <c:v>5.1580694429116614</c:v>
                </c:pt>
                <c:pt idx="89">
                  <c:v>15.252711305920341</c:v>
                </c:pt>
                <c:pt idx="90">
                  <c:v>8.0849810365514863</c:v>
                </c:pt>
                <c:pt idx="91">
                  <c:v>8.9904900269945021</c:v>
                </c:pt>
                <c:pt idx="92">
                  <c:v>16.903572803833168</c:v>
                </c:pt>
                <c:pt idx="93">
                  <c:v>42.908659837256359</c:v>
                </c:pt>
                <c:pt idx="94">
                  <c:v>28.324300339624607</c:v>
                </c:pt>
                <c:pt idx="95">
                  <c:v>30.604998988756726</c:v>
                </c:pt>
                <c:pt idx="96">
                  <c:v>20.555056084022063</c:v>
                </c:pt>
                <c:pt idx="97">
                  <c:v>15.800608683458517</c:v>
                </c:pt>
                <c:pt idx="98">
                  <c:v>12.281517904724915</c:v>
                </c:pt>
                <c:pt idx="99">
                  <c:v>7.570648792618595</c:v>
                </c:pt>
                <c:pt idx="100">
                  <c:v>-1.7852240000065578</c:v>
                </c:pt>
                <c:pt idx="101">
                  <c:v>2.4265767945403027</c:v>
                </c:pt>
                <c:pt idx="102">
                  <c:v>4.1571673389912522</c:v>
                </c:pt>
                <c:pt idx="103">
                  <c:v>9.7721696761175814</c:v>
                </c:pt>
                <c:pt idx="104">
                  <c:v>3.5360460753407263</c:v>
                </c:pt>
                <c:pt idx="105">
                  <c:v>4.1571673389912522</c:v>
                </c:pt>
                <c:pt idx="106">
                  <c:v>6.4215938714558662</c:v>
                </c:pt>
                <c:pt idx="107">
                  <c:v>9.5110406408293926</c:v>
                </c:pt>
                <c:pt idx="108">
                  <c:v>7.570648792618595</c:v>
                </c:pt>
                <c:pt idx="109">
                  <c:v>5.7881024430622041</c:v>
                </c:pt>
                <c:pt idx="110">
                  <c:v>4.531477698255304</c:v>
                </c:pt>
                <c:pt idx="111">
                  <c:v>6.2946180846381372</c:v>
                </c:pt>
                <c:pt idx="112">
                  <c:v>8.8607072706796242</c:v>
                </c:pt>
                <c:pt idx="113">
                  <c:v>11.483469003274461</c:v>
                </c:pt>
                <c:pt idx="114">
                  <c:v>8.6015666489925202</c:v>
                </c:pt>
                <c:pt idx="115">
                  <c:v>4.0326705154239528</c:v>
                </c:pt>
                <c:pt idx="116">
                  <c:v>5.4096687323618609</c:v>
                </c:pt>
                <c:pt idx="117">
                  <c:v>8.6015666489925202</c:v>
                </c:pt>
                <c:pt idx="118">
                  <c:v>10.822403764480114</c:v>
                </c:pt>
                <c:pt idx="119">
                  <c:v>7.1863730040249596</c:v>
                </c:pt>
                <c:pt idx="120">
                  <c:v>7.3143248890743306</c:v>
                </c:pt>
                <c:pt idx="121">
                  <c:v>7.570648792618595</c:v>
                </c:pt>
                <c:pt idx="122">
                  <c:v>10.95432863817809</c:v>
                </c:pt>
                <c:pt idx="123">
                  <c:v>6.0410830387695125</c:v>
                </c:pt>
                <c:pt idx="124">
                  <c:v>-0.23973617592081276</c:v>
                </c:pt>
                <c:pt idx="125">
                  <c:v>3.0415956913506736</c:v>
                </c:pt>
                <c:pt idx="126">
                  <c:v>2.0591825005557451</c:v>
                </c:pt>
                <c:pt idx="127">
                  <c:v>4.2818007198614838</c:v>
                </c:pt>
                <c:pt idx="128">
                  <c:v>9.3806897670984277</c:v>
                </c:pt>
                <c:pt idx="129">
                  <c:v>6.8033559467648441</c:v>
                </c:pt>
                <c:pt idx="130">
                  <c:v>4.4065707941903121</c:v>
                </c:pt>
                <c:pt idx="131">
                  <c:v>7.3143248890743306</c:v>
                </c:pt>
                <c:pt idx="132">
                  <c:v>5.0324763417155305</c:v>
                </c:pt>
                <c:pt idx="133">
                  <c:v>5.283800194081878</c:v>
                </c:pt>
                <c:pt idx="134">
                  <c:v>2.5493107079235244</c:v>
                </c:pt>
                <c:pt idx="135">
                  <c:v>1.2066220495791313</c:v>
                </c:pt>
                <c:pt idx="136">
                  <c:v>-2.4910967825457653</c:v>
                </c:pt>
                <c:pt idx="137">
                  <c:v>2.3039775450544253</c:v>
                </c:pt>
                <c:pt idx="138">
                  <c:v>0.60165275309620458</c:v>
                </c:pt>
                <c:pt idx="139">
                  <c:v>2.5493107079235244</c:v>
                </c:pt>
                <c:pt idx="140">
                  <c:v>4.0326705154239528</c:v>
                </c:pt>
                <c:pt idx="141">
                  <c:v>3.7840859961855822</c:v>
                </c:pt>
                <c:pt idx="142">
                  <c:v>5.9145235035986454</c:v>
                </c:pt>
                <c:pt idx="143">
                  <c:v>5.4096687323618609</c:v>
                </c:pt>
                <c:pt idx="144">
                  <c:v>5.4096687323618609</c:v>
                </c:pt>
                <c:pt idx="145">
                  <c:v>4.531477698255304</c:v>
                </c:pt>
                <c:pt idx="146">
                  <c:v>3.0415956913506736</c:v>
                </c:pt>
                <c:pt idx="147">
                  <c:v>3.412230000222416</c:v>
                </c:pt>
                <c:pt idx="148">
                  <c:v>3.412230000222416</c:v>
                </c:pt>
                <c:pt idx="149">
                  <c:v>2.9183217766152625</c:v>
                </c:pt>
                <c:pt idx="150">
                  <c:v>5.7881024430622041</c:v>
                </c:pt>
                <c:pt idx="151">
                  <c:v>2.1815128251309712</c:v>
                </c:pt>
                <c:pt idx="152">
                  <c:v>3.659998028812983</c:v>
                </c:pt>
                <c:pt idx="153">
                  <c:v>4.6565215684565953</c:v>
                </c:pt>
                <c:pt idx="154">
                  <c:v>9.2504811342739135</c:v>
                </c:pt>
                <c:pt idx="155">
                  <c:v>6.6759626640876535</c:v>
                </c:pt>
                <c:pt idx="156">
                  <c:v>6.0410830387695125</c:v>
                </c:pt>
                <c:pt idx="157">
                  <c:v>5.9145235035986454</c:v>
                </c:pt>
                <c:pt idx="158">
                  <c:v>6.8033559467648441</c:v>
                </c:pt>
                <c:pt idx="159">
                  <c:v>9.9029481205437762</c:v>
                </c:pt>
                <c:pt idx="160">
                  <c:v>9.2504811342739135</c:v>
                </c:pt>
                <c:pt idx="161">
                  <c:v>6.5487086851492293</c:v>
                </c:pt>
                <c:pt idx="162">
                  <c:v>3.412230000222416</c:v>
                </c:pt>
                <c:pt idx="163">
                  <c:v>3.1650049434697847</c:v>
                </c:pt>
                <c:pt idx="164">
                  <c:v>5.5356751950101257</c:v>
                </c:pt>
                <c:pt idx="165">
                  <c:v>4.4065707941903121</c:v>
                </c:pt>
                <c:pt idx="166">
                  <c:v>3.412230000222416</c:v>
                </c:pt>
                <c:pt idx="167">
                  <c:v>5.9145235035986454</c:v>
                </c:pt>
                <c:pt idx="168">
                  <c:v>6.8033559467648441</c:v>
                </c:pt>
                <c:pt idx="169">
                  <c:v>2.4265767945403027</c:v>
                </c:pt>
                <c:pt idx="170">
                  <c:v>5.9145235035986454</c:v>
                </c:pt>
                <c:pt idx="171">
                  <c:v>5.7881024430622041</c:v>
                </c:pt>
                <c:pt idx="172">
                  <c:v>4.4065707941903121</c:v>
                </c:pt>
                <c:pt idx="173">
                  <c:v>2.9183217766152625</c:v>
                </c:pt>
                <c:pt idx="174">
                  <c:v>1.8149245011963799</c:v>
                </c:pt>
                <c:pt idx="175">
                  <c:v>2.9183217766152625</c:v>
                </c:pt>
                <c:pt idx="176">
                  <c:v>3.412230000222416</c:v>
                </c:pt>
                <c:pt idx="177">
                  <c:v>5.0324763417155305</c:v>
                </c:pt>
                <c:pt idx="178">
                  <c:v>4.531477698255304</c:v>
                </c:pt>
                <c:pt idx="179">
                  <c:v>9.3806897670984277</c:v>
                </c:pt>
                <c:pt idx="180">
                  <c:v>9.7721696761175814</c:v>
                </c:pt>
                <c:pt idx="181">
                  <c:v>6.4215938714558662</c:v>
                </c:pt>
                <c:pt idx="182">
                  <c:v>7.0585609779295844</c:v>
                </c:pt>
                <c:pt idx="183">
                  <c:v>5.283800194081878</c:v>
                </c:pt>
                <c:pt idx="184">
                  <c:v>0</c:v>
                </c:pt>
                <c:pt idx="185">
                  <c:v>0.12006602200491656</c:v>
                </c:pt>
                <c:pt idx="186">
                  <c:v>0.4810574092678932</c:v>
                </c:pt>
                <c:pt idx="187">
                  <c:v>5.5356751950101257</c:v>
                </c:pt>
                <c:pt idx="188">
                  <c:v>9.3806897670984277</c:v>
                </c:pt>
                <c:pt idx="189">
                  <c:v>10.427491382834454</c:v>
                </c:pt>
                <c:pt idx="190">
                  <c:v>7.827533802975073</c:v>
                </c:pt>
                <c:pt idx="191">
                  <c:v>10.427491382834454</c:v>
                </c:pt>
                <c:pt idx="192">
                  <c:v>10.033869371614701</c:v>
                </c:pt>
                <c:pt idx="193">
                  <c:v>9.9029481205437762</c:v>
                </c:pt>
                <c:pt idx="194">
                  <c:v>9.6415338967120068</c:v>
                </c:pt>
                <c:pt idx="195">
                  <c:v>5.7881024430622041</c:v>
                </c:pt>
                <c:pt idx="196">
                  <c:v>1.8149245011963799</c:v>
                </c:pt>
                <c:pt idx="197">
                  <c:v>1.9369864372352552</c:v>
                </c:pt>
                <c:pt idx="198">
                  <c:v>4.531477698255304</c:v>
                </c:pt>
                <c:pt idx="199">
                  <c:v>6.5487086851492293</c:v>
                </c:pt>
                <c:pt idx="200">
                  <c:v>5.283800194081878</c:v>
                </c:pt>
                <c:pt idx="201">
                  <c:v>6.4215938714558662</c:v>
                </c:pt>
                <c:pt idx="202">
                  <c:v>6.1677811864497611</c:v>
                </c:pt>
                <c:pt idx="203">
                  <c:v>6.9308886717982077</c:v>
                </c:pt>
                <c:pt idx="204">
                  <c:v>5.5356751950101257</c:v>
                </c:pt>
                <c:pt idx="205">
                  <c:v>2.5493107079235244</c:v>
                </c:pt>
                <c:pt idx="206">
                  <c:v>7.9561870720073591</c:v>
                </c:pt>
                <c:pt idx="207">
                  <c:v>4.4065707941903121</c:v>
                </c:pt>
                <c:pt idx="208">
                  <c:v>0.96423528430114036</c:v>
                </c:pt>
                <c:pt idx="209">
                  <c:v>5.283800194081878</c:v>
                </c:pt>
                <c:pt idx="210">
                  <c:v>5.0324763417155305</c:v>
                </c:pt>
                <c:pt idx="211">
                  <c:v>7.0585609779295844</c:v>
                </c:pt>
                <c:pt idx="212">
                  <c:v>7.3143248890743306</c:v>
                </c:pt>
                <c:pt idx="213">
                  <c:v>7.4424167721924617</c:v>
                </c:pt>
                <c:pt idx="214">
                  <c:v>9.9029481205437762</c:v>
                </c:pt>
                <c:pt idx="215">
                  <c:v>10.822403764480114</c:v>
                </c:pt>
                <c:pt idx="216">
                  <c:v>7.4424167721924617</c:v>
                </c:pt>
                <c:pt idx="217">
                  <c:v>5.7881024430622041</c:v>
                </c:pt>
                <c:pt idx="218">
                  <c:v>6.8033559467648441</c:v>
                </c:pt>
                <c:pt idx="219">
                  <c:v>4.531477698255304</c:v>
                </c:pt>
                <c:pt idx="220">
                  <c:v>3.1650049434697847</c:v>
                </c:pt>
                <c:pt idx="221">
                  <c:v>0.36059459440103137</c:v>
                </c:pt>
                <c:pt idx="222">
                  <c:v>2.9183217766152625</c:v>
                </c:pt>
                <c:pt idx="223">
                  <c:v>4.2818007198614838</c:v>
                </c:pt>
                <c:pt idx="224">
                  <c:v>7.0585609779295844</c:v>
                </c:pt>
                <c:pt idx="225">
                  <c:v>6.6759626640876535</c:v>
                </c:pt>
                <c:pt idx="226">
                  <c:v>11.61611502691262</c:v>
                </c:pt>
                <c:pt idx="227">
                  <c:v>6.8033559467648441</c:v>
                </c:pt>
                <c:pt idx="228">
                  <c:v>8.6015666489925202</c:v>
                </c:pt>
                <c:pt idx="229">
                  <c:v>11.61611502691262</c:v>
                </c:pt>
                <c:pt idx="230">
                  <c:v>8.3429916117545808</c:v>
                </c:pt>
                <c:pt idx="231">
                  <c:v>5.6618197194086672</c:v>
                </c:pt>
                <c:pt idx="232">
                  <c:v>4.9070207534805954</c:v>
                </c:pt>
                <c:pt idx="233">
                  <c:v>0.12006602200491656</c:v>
                </c:pt>
                <c:pt idx="234">
                  <c:v>3.0415956913506736</c:v>
                </c:pt>
                <c:pt idx="235">
                  <c:v>7.0585609779295844</c:v>
                </c:pt>
                <c:pt idx="236">
                  <c:v>5.1580694429116614</c:v>
                </c:pt>
                <c:pt idx="237">
                  <c:v>6.2946180846381372</c:v>
                </c:pt>
                <c:pt idx="238">
                  <c:v>9.7721696761175814</c:v>
                </c:pt>
                <c:pt idx="239">
                  <c:v>15.937955571773355</c:v>
                </c:pt>
                <c:pt idx="240">
                  <c:v>15.663410959937174</c:v>
                </c:pt>
                <c:pt idx="241">
                  <c:v>17.04211832856668</c:v>
                </c:pt>
                <c:pt idx="242">
                  <c:v>8.8607072706796242</c:v>
                </c:pt>
                <c:pt idx="243">
                  <c:v>9.2504811342739135</c:v>
                </c:pt>
                <c:pt idx="244">
                  <c:v>9.9029481205437762</c:v>
                </c:pt>
                <c:pt idx="245">
                  <c:v>7.6990210897167399</c:v>
                </c:pt>
                <c:pt idx="246">
                  <c:v>2.672179419659293</c:v>
                </c:pt>
                <c:pt idx="247">
                  <c:v>6.6759626640876535</c:v>
                </c:pt>
                <c:pt idx="248">
                  <c:v>10.296140860819358</c:v>
                </c:pt>
                <c:pt idx="249">
                  <c:v>12.816456143923505</c:v>
                </c:pt>
                <c:pt idx="250">
                  <c:v>12.148147149224521</c:v>
                </c:pt>
                <c:pt idx="251">
                  <c:v>16.350892700314201</c:v>
                </c:pt>
                <c:pt idx="252">
                  <c:v>11.350967495666797</c:v>
                </c:pt>
                <c:pt idx="253">
                  <c:v>5.283800194081878</c:v>
                </c:pt>
                <c:pt idx="254">
                  <c:v>7.570648792618595</c:v>
                </c:pt>
                <c:pt idx="255">
                  <c:v>9.7721696761175814</c:v>
                </c:pt>
                <c:pt idx="256">
                  <c:v>4.2818007198614838</c:v>
                </c:pt>
                <c:pt idx="257">
                  <c:v>6.4215938714558662</c:v>
                </c:pt>
                <c:pt idx="258">
                  <c:v>5.4096687323618609</c:v>
                </c:pt>
                <c:pt idx="259">
                  <c:v>0.96423528430114036</c:v>
                </c:pt>
                <c:pt idx="260">
                  <c:v>3.1650049434697847</c:v>
                </c:pt>
                <c:pt idx="261">
                  <c:v>2.1815128251309712</c:v>
                </c:pt>
                <c:pt idx="262">
                  <c:v>3.659998028812983</c:v>
                </c:pt>
                <c:pt idx="263">
                  <c:v>4.6565215684565953</c:v>
                </c:pt>
                <c:pt idx="264">
                  <c:v>4.0326705154239528</c:v>
                </c:pt>
                <c:pt idx="265">
                  <c:v>3.0415956913506736</c:v>
                </c:pt>
                <c:pt idx="266">
                  <c:v>1.6929965585859907</c:v>
                </c:pt>
                <c:pt idx="267">
                  <c:v>3.7840859961855822</c:v>
                </c:pt>
                <c:pt idx="268">
                  <c:v>-2.7253522938709307</c:v>
                </c:pt>
                <c:pt idx="269">
                  <c:v>2.9183217766152625</c:v>
                </c:pt>
                <c:pt idx="270">
                  <c:v>2.3039775450544253</c:v>
                </c:pt>
                <c:pt idx="271">
                  <c:v>1.9369864372352552</c:v>
                </c:pt>
                <c:pt idx="272">
                  <c:v>5.1580694429116614</c:v>
                </c:pt>
                <c:pt idx="273">
                  <c:v>3.412230000222416</c:v>
                </c:pt>
                <c:pt idx="274">
                  <c:v>5.4096687323618609</c:v>
                </c:pt>
                <c:pt idx="275">
                  <c:v>3.5360460753407263</c:v>
                </c:pt>
                <c:pt idx="276">
                  <c:v>3.908310113125868</c:v>
                </c:pt>
                <c:pt idx="277">
                  <c:v>1.0853620705236322</c:v>
                </c:pt>
                <c:pt idx="278">
                  <c:v>2.672179419659293</c:v>
                </c:pt>
                <c:pt idx="279">
                  <c:v>4.9070207534805954</c:v>
                </c:pt>
                <c:pt idx="280">
                  <c:v>16.213097432586608</c:v>
                </c:pt>
                <c:pt idx="281">
                  <c:v>4.0326705154239528</c:v>
                </c:pt>
                <c:pt idx="282">
                  <c:v>-1.0746700055698</c:v>
                </c:pt>
                <c:pt idx="283">
                  <c:v>5.9145235035986454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6D-F947-877C-D9222EDD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057656"/>
        <c:axId val="2145465384"/>
      </c:lineChart>
      <c:catAx>
        <c:axId val="214605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5465384"/>
        <c:crosses val="autoZero"/>
        <c:auto val="1"/>
        <c:lblAlgn val="ctr"/>
        <c:lblOffset val="100"/>
        <c:noMultiLvlLbl val="0"/>
      </c:catAx>
      <c:valAx>
        <c:axId val="21454653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46057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Taxa de desemprego (% a.m.) [IBGE]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desemprego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'STP-20180129105554300 tx desocu'!$A$2:$A$70</c:f>
              <c:numCache>
                <c:formatCode>mmm\-yy</c:formatCode>
                <c:ptCount val="69"/>
                <c:pt idx="0">
                  <c:v>40969</c:v>
                </c:pt>
                <c:pt idx="1">
                  <c:v>41000</c:v>
                </c:pt>
                <c:pt idx="2">
                  <c:v>41030</c:v>
                </c:pt>
                <c:pt idx="3">
                  <c:v>41061</c:v>
                </c:pt>
                <c:pt idx="4">
                  <c:v>41091</c:v>
                </c:pt>
                <c:pt idx="5">
                  <c:v>41122</c:v>
                </c:pt>
                <c:pt idx="6">
                  <c:v>41153</c:v>
                </c:pt>
                <c:pt idx="7">
                  <c:v>41183</c:v>
                </c:pt>
                <c:pt idx="8">
                  <c:v>41214</c:v>
                </c:pt>
                <c:pt idx="9">
                  <c:v>41244</c:v>
                </c:pt>
                <c:pt idx="10">
                  <c:v>41275</c:v>
                </c:pt>
                <c:pt idx="11">
                  <c:v>41306</c:v>
                </c:pt>
                <c:pt idx="12">
                  <c:v>41334</c:v>
                </c:pt>
                <c:pt idx="13">
                  <c:v>41365</c:v>
                </c:pt>
                <c:pt idx="14">
                  <c:v>41395</c:v>
                </c:pt>
                <c:pt idx="15">
                  <c:v>41426</c:v>
                </c:pt>
                <c:pt idx="16">
                  <c:v>41456</c:v>
                </c:pt>
                <c:pt idx="17">
                  <c:v>41487</c:v>
                </c:pt>
                <c:pt idx="18">
                  <c:v>41518</c:v>
                </c:pt>
                <c:pt idx="19">
                  <c:v>41548</c:v>
                </c:pt>
                <c:pt idx="20">
                  <c:v>41579</c:v>
                </c:pt>
                <c:pt idx="21">
                  <c:v>41609</c:v>
                </c:pt>
                <c:pt idx="22">
                  <c:v>41640</c:v>
                </c:pt>
                <c:pt idx="23">
                  <c:v>41671</c:v>
                </c:pt>
                <c:pt idx="24">
                  <c:v>41699</c:v>
                </c:pt>
                <c:pt idx="25">
                  <c:v>41730</c:v>
                </c:pt>
                <c:pt idx="26">
                  <c:v>41760</c:v>
                </c:pt>
                <c:pt idx="27">
                  <c:v>41791</c:v>
                </c:pt>
                <c:pt idx="28">
                  <c:v>41821</c:v>
                </c:pt>
                <c:pt idx="29">
                  <c:v>41852</c:v>
                </c:pt>
                <c:pt idx="30">
                  <c:v>41883</c:v>
                </c:pt>
                <c:pt idx="31">
                  <c:v>41913</c:v>
                </c:pt>
                <c:pt idx="32">
                  <c:v>41944</c:v>
                </c:pt>
                <c:pt idx="33">
                  <c:v>41974</c:v>
                </c:pt>
                <c:pt idx="34">
                  <c:v>42005</c:v>
                </c:pt>
                <c:pt idx="35">
                  <c:v>42036</c:v>
                </c:pt>
                <c:pt idx="36">
                  <c:v>42064</c:v>
                </c:pt>
                <c:pt idx="37">
                  <c:v>42095</c:v>
                </c:pt>
                <c:pt idx="38">
                  <c:v>42125</c:v>
                </c:pt>
                <c:pt idx="39">
                  <c:v>42156</c:v>
                </c:pt>
                <c:pt idx="40">
                  <c:v>42186</c:v>
                </c:pt>
                <c:pt idx="41">
                  <c:v>42217</c:v>
                </c:pt>
                <c:pt idx="42">
                  <c:v>42248</c:v>
                </c:pt>
                <c:pt idx="43">
                  <c:v>42278</c:v>
                </c:pt>
                <c:pt idx="44">
                  <c:v>42309</c:v>
                </c:pt>
                <c:pt idx="45">
                  <c:v>42339</c:v>
                </c:pt>
                <c:pt idx="46">
                  <c:v>42370</c:v>
                </c:pt>
                <c:pt idx="47">
                  <c:v>42401</c:v>
                </c:pt>
                <c:pt idx="48">
                  <c:v>42430</c:v>
                </c:pt>
                <c:pt idx="49">
                  <c:v>42461</c:v>
                </c:pt>
                <c:pt idx="50">
                  <c:v>42491</c:v>
                </c:pt>
                <c:pt idx="51">
                  <c:v>42522</c:v>
                </c:pt>
                <c:pt idx="52">
                  <c:v>42552</c:v>
                </c:pt>
                <c:pt idx="53">
                  <c:v>42583</c:v>
                </c:pt>
                <c:pt idx="54">
                  <c:v>42614</c:v>
                </c:pt>
                <c:pt idx="55">
                  <c:v>42644</c:v>
                </c:pt>
                <c:pt idx="56">
                  <c:v>42675</c:v>
                </c:pt>
                <c:pt idx="57">
                  <c:v>42705</c:v>
                </c:pt>
                <c:pt idx="58">
                  <c:v>42736</c:v>
                </c:pt>
                <c:pt idx="59">
                  <c:v>42767</c:v>
                </c:pt>
                <c:pt idx="60">
                  <c:v>42795</c:v>
                </c:pt>
                <c:pt idx="61">
                  <c:v>42826</c:v>
                </c:pt>
                <c:pt idx="62">
                  <c:v>42856</c:v>
                </c:pt>
                <c:pt idx="63">
                  <c:v>42887</c:v>
                </c:pt>
                <c:pt idx="64">
                  <c:v>42917</c:v>
                </c:pt>
                <c:pt idx="65">
                  <c:v>42948</c:v>
                </c:pt>
                <c:pt idx="66">
                  <c:v>42979</c:v>
                </c:pt>
                <c:pt idx="67">
                  <c:v>43009</c:v>
                </c:pt>
                <c:pt idx="68">
                  <c:v>43040</c:v>
                </c:pt>
              </c:numCache>
            </c:numRef>
          </c:cat>
          <c:val>
            <c:numRef>
              <c:f>'STP-20180129105554300 tx desocu'!$B$2:$B$70</c:f>
              <c:numCache>
                <c:formatCode>General</c:formatCode>
                <c:ptCount val="69"/>
                <c:pt idx="0">
                  <c:v>7.9</c:v>
                </c:pt>
                <c:pt idx="1">
                  <c:v>7.8</c:v>
                </c:pt>
                <c:pt idx="2">
                  <c:v>7.6</c:v>
                </c:pt>
                <c:pt idx="3">
                  <c:v>7.5</c:v>
                </c:pt>
                <c:pt idx="4">
                  <c:v>7.4</c:v>
                </c:pt>
                <c:pt idx="5">
                  <c:v>7.3</c:v>
                </c:pt>
                <c:pt idx="6">
                  <c:v>7.1</c:v>
                </c:pt>
                <c:pt idx="7">
                  <c:v>6.9</c:v>
                </c:pt>
                <c:pt idx="8">
                  <c:v>6.8</c:v>
                </c:pt>
                <c:pt idx="9">
                  <c:v>6.9</c:v>
                </c:pt>
                <c:pt idx="10">
                  <c:v>7.2</c:v>
                </c:pt>
                <c:pt idx="11">
                  <c:v>7.7</c:v>
                </c:pt>
                <c:pt idx="12">
                  <c:v>8</c:v>
                </c:pt>
                <c:pt idx="13">
                  <c:v>7.8</c:v>
                </c:pt>
                <c:pt idx="14">
                  <c:v>7.6</c:v>
                </c:pt>
                <c:pt idx="15">
                  <c:v>7.4</c:v>
                </c:pt>
                <c:pt idx="16">
                  <c:v>7.3</c:v>
                </c:pt>
                <c:pt idx="17">
                  <c:v>7.1</c:v>
                </c:pt>
                <c:pt idx="18">
                  <c:v>6.9</c:v>
                </c:pt>
                <c:pt idx="19">
                  <c:v>6.7</c:v>
                </c:pt>
                <c:pt idx="20">
                  <c:v>6.5</c:v>
                </c:pt>
                <c:pt idx="21">
                  <c:v>6.2</c:v>
                </c:pt>
                <c:pt idx="22">
                  <c:v>6.4</c:v>
                </c:pt>
                <c:pt idx="23">
                  <c:v>6.8</c:v>
                </c:pt>
                <c:pt idx="24">
                  <c:v>7.2</c:v>
                </c:pt>
                <c:pt idx="25">
                  <c:v>7.1</c:v>
                </c:pt>
                <c:pt idx="26">
                  <c:v>7</c:v>
                </c:pt>
                <c:pt idx="27">
                  <c:v>6.8</c:v>
                </c:pt>
                <c:pt idx="28">
                  <c:v>6.9</c:v>
                </c:pt>
                <c:pt idx="29">
                  <c:v>6.9</c:v>
                </c:pt>
                <c:pt idx="30">
                  <c:v>6.8</c:v>
                </c:pt>
                <c:pt idx="31">
                  <c:v>6.6</c:v>
                </c:pt>
                <c:pt idx="32">
                  <c:v>6.5</c:v>
                </c:pt>
                <c:pt idx="33">
                  <c:v>6.5</c:v>
                </c:pt>
                <c:pt idx="34">
                  <c:v>6.8</c:v>
                </c:pt>
                <c:pt idx="35">
                  <c:v>7.4</c:v>
                </c:pt>
                <c:pt idx="36">
                  <c:v>7.9</c:v>
                </c:pt>
                <c:pt idx="37">
                  <c:v>8</c:v>
                </c:pt>
                <c:pt idx="38">
                  <c:v>8.1</c:v>
                </c:pt>
                <c:pt idx="39">
                  <c:v>8.3000000000000007</c:v>
                </c:pt>
                <c:pt idx="40">
                  <c:v>8.6</c:v>
                </c:pt>
                <c:pt idx="41">
                  <c:v>8.6999999999999993</c:v>
                </c:pt>
                <c:pt idx="42">
                  <c:v>8.9</c:v>
                </c:pt>
                <c:pt idx="43">
                  <c:v>8.9</c:v>
                </c:pt>
                <c:pt idx="44">
                  <c:v>9</c:v>
                </c:pt>
                <c:pt idx="45">
                  <c:v>9</c:v>
                </c:pt>
                <c:pt idx="46">
                  <c:v>9.5</c:v>
                </c:pt>
                <c:pt idx="47">
                  <c:v>10.199999999999999</c:v>
                </c:pt>
                <c:pt idx="48">
                  <c:v>10.9</c:v>
                </c:pt>
                <c:pt idx="49">
                  <c:v>11.2</c:v>
                </c:pt>
                <c:pt idx="50">
                  <c:v>11.2</c:v>
                </c:pt>
                <c:pt idx="51">
                  <c:v>11.3</c:v>
                </c:pt>
                <c:pt idx="52">
                  <c:v>11.6</c:v>
                </c:pt>
                <c:pt idx="53">
                  <c:v>11.8</c:v>
                </c:pt>
                <c:pt idx="54">
                  <c:v>11.8</c:v>
                </c:pt>
                <c:pt idx="55">
                  <c:v>11.8</c:v>
                </c:pt>
                <c:pt idx="56">
                  <c:v>11.9</c:v>
                </c:pt>
                <c:pt idx="57">
                  <c:v>12</c:v>
                </c:pt>
                <c:pt idx="58">
                  <c:v>12.6</c:v>
                </c:pt>
                <c:pt idx="59">
                  <c:v>13.2</c:v>
                </c:pt>
                <c:pt idx="60">
                  <c:v>13.7</c:v>
                </c:pt>
                <c:pt idx="61">
                  <c:v>13.6</c:v>
                </c:pt>
                <c:pt idx="62">
                  <c:v>13.3</c:v>
                </c:pt>
                <c:pt idx="63">
                  <c:v>13</c:v>
                </c:pt>
                <c:pt idx="64">
                  <c:v>12.8</c:v>
                </c:pt>
                <c:pt idx="65">
                  <c:v>12.6</c:v>
                </c:pt>
                <c:pt idx="66">
                  <c:v>12.4</c:v>
                </c:pt>
                <c:pt idx="67">
                  <c:v>12.2</c:v>
                </c:pt>
                <c:pt idx="68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3B-F146-8A5A-370475423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3556208"/>
        <c:axId val="1083557840"/>
      </c:lineChart>
      <c:dateAx>
        <c:axId val="10835562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1083557840"/>
        <c:crosses val="autoZero"/>
        <c:auto val="1"/>
        <c:lblOffset val="100"/>
        <c:baseTimeUnit val="months"/>
      </c:dateAx>
      <c:valAx>
        <c:axId val="108355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108355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PIB (US$ correntes)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'pib 1'!$E$5:$E$61</c:f>
              <c:numCache>
                <c:formatCode>General</c:formatCode>
                <c:ptCount val="57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  <c:pt idx="53">
                  <c:v>2015</c:v>
                </c:pt>
                <c:pt idx="54">
                  <c:v>2016</c:v>
                </c:pt>
                <c:pt idx="55">
                  <c:v>2017</c:v>
                </c:pt>
                <c:pt idx="56">
                  <c:v>2018</c:v>
                </c:pt>
              </c:numCache>
            </c:numRef>
          </c:cat>
          <c:val>
            <c:numRef>
              <c:f>'pib 1'!$F$5:$F$61</c:f>
              <c:numCache>
                <c:formatCode>#,##0.00</c:formatCode>
                <c:ptCount val="57"/>
                <c:pt idx="0">
                  <c:v>19967.84</c:v>
                </c:pt>
                <c:pt idx="1">
                  <c:v>24014.36</c:v>
                </c:pt>
                <c:pt idx="2">
                  <c:v>21664.46</c:v>
                </c:pt>
                <c:pt idx="3">
                  <c:v>22765.21</c:v>
                </c:pt>
                <c:pt idx="4">
                  <c:v>28540</c:v>
                </c:pt>
                <c:pt idx="5">
                  <c:v>31262.46</c:v>
                </c:pt>
                <c:pt idx="6">
                  <c:v>34134.85</c:v>
                </c:pt>
                <c:pt idx="7">
                  <c:v>37391.699999999997</c:v>
                </c:pt>
                <c:pt idx="8">
                  <c:v>42575.59</c:v>
                </c:pt>
                <c:pt idx="9">
                  <c:v>49161.78</c:v>
                </c:pt>
                <c:pt idx="10">
                  <c:v>58752.5</c:v>
                </c:pt>
                <c:pt idx="11">
                  <c:v>84086.399999999994</c:v>
                </c:pt>
                <c:pt idx="12">
                  <c:v>110390.51</c:v>
                </c:pt>
                <c:pt idx="13">
                  <c:v>129890.83</c:v>
                </c:pt>
                <c:pt idx="14">
                  <c:v>153958.62</c:v>
                </c:pt>
                <c:pt idx="15">
                  <c:v>177246.91</c:v>
                </c:pt>
                <c:pt idx="16">
                  <c:v>201204.01</c:v>
                </c:pt>
                <c:pt idx="17">
                  <c:v>223476.5</c:v>
                </c:pt>
                <c:pt idx="18">
                  <c:v>237772.06</c:v>
                </c:pt>
                <c:pt idx="19">
                  <c:v>258553.47</c:v>
                </c:pt>
                <c:pt idx="20">
                  <c:v>271251.68</c:v>
                </c:pt>
                <c:pt idx="21">
                  <c:v>189459.23</c:v>
                </c:pt>
                <c:pt idx="22">
                  <c:v>189743.7</c:v>
                </c:pt>
                <c:pt idx="23">
                  <c:v>211092.1</c:v>
                </c:pt>
                <c:pt idx="24">
                  <c:v>257811.78</c:v>
                </c:pt>
                <c:pt idx="25">
                  <c:v>282356.86</c:v>
                </c:pt>
                <c:pt idx="26">
                  <c:v>305706.64</c:v>
                </c:pt>
                <c:pt idx="27">
                  <c:v>415915.8</c:v>
                </c:pt>
                <c:pt idx="28">
                  <c:v>469317.52</c:v>
                </c:pt>
                <c:pt idx="29">
                  <c:v>405679.23</c:v>
                </c:pt>
                <c:pt idx="30">
                  <c:v>387294.94</c:v>
                </c:pt>
                <c:pt idx="31">
                  <c:v>429685.27</c:v>
                </c:pt>
                <c:pt idx="32">
                  <c:v>543086.59</c:v>
                </c:pt>
                <c:pt idx="33">
                  <c:v>770733.14</c:v>
                </c:pt>
                <c:pt idx="34">
                  <c:v>851019.12</c:v>
                </c:pt>
                <c:pt idx="35">
                  <c:v>883281.56</c:v>
                </c:pt>
                <c:pt idx="36">
                  <c:v>863872.29</c:v>
                </c:pt>
                <c:pt idx="37">
                  <c:v>599289.51</c:v>
                </c:pt>
                <c:pt idx="38">
                  <c:v>655707.37</c:v>
                </c:pt>
                <c:pt idx="39">
                  <c:v>559562.59</c:v>
                </c:pt>
                <c:pt idx="40">
                  <c:v>508101.18</c:v>
                </c:pt>
                <c:pt idx="41">
                  <c:v>559465.4</c:v>
                </c:pt>
                <c:pt idx="42">
                  <c:v>669339.54</c:v>
                </c:pt>
                <c:pt idx="43">
                  <c:v>892033.25</c:v>
                </c:pt>
                <c:pt idx="44">
                  <c:v>1107131.33</c:v>
                </c:pt>
                <c:pt idx="45">
                  <c:v>1396797.4</c:v>
                </c:pt>
                <c:pt idx="46">
                  <c:v>1693147</c:v>
                </c:pt>
                <c:pt idx="47">
                  <c:v>1672624.76</c:v>
                </c:pt>
                <c:pt idx="48">
                  <c:v>2209750.92</c:v>
                </c:pt>
                <c:pt idx="49">
                  <c:v>2614482.35</c:v>
                </c:pt>
                <c:pt idx="50">
                  <c:v>2463548.92</c:v>
                </c:pt>
                <c:pt idx="51">
                  <c:v>2468456.41</c:v>
                </c:pt>
                <c:pt idx="52">
                  <c:v>2454846.0099999998</c:v>
                </c:pt>
                <c:pt idx="53">
                  <c:v>1796167.58</c:v>
                </c:pt>
                <c:pt idx="54">
                  <c:v>1799524.79</c:v>
                </c:pt>
                <c:pt idx="55">
                  <c:v>2053273.19</c:v>
                </c:pt>
                <c:pt idx="56">
                  <c:v>1867910.35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F-4A4E-B548-EFDC6D1C9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1928640"/>
        <c:axId val="1127554960"/>
      </c:lineChart>
      <c:catAx>
        <c:axId val="6819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1127554960"/>
        <c:crosses val="autoZero"/>
        <c:auto val="1"/>
        <c:lblAlgn val="ctr"/>
        <c:lblOffset val="100"/>
        <c:noMultiLvlLbl val="0"/>
      </c:catAx>
      <c:valAx>
        <c:axId val="112755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68192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title>
    <c:autoTitleDeleted val="0"/>
    <c:plotArea>
      <c:layout>
        <c:manualLayout>
          <c:layoutTarget val="inner"/>
          <c:xMode val="edge"/>
          <c:yMode val="edge"/>
          <c:x val="3.6327683615819208E-2"/>
          <c:y val="4.8953332053005567E-2"/>
          <c:w val="0.94672316384180788"/>
          <c:h val="0.83112796876000261"/>
        </c:manualLayout>
      </c:layout>
      <c:lineChart>
        <c:grouping val="standard"/>
        <c:varyColors val="0"/>
        <c:ser>
          <c:idx val="0"/>
          <c:order val="0"/>
          <c:tx>
            <c:v>IPCA (mês)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ipca!$E$4:$E$476</c:f>
              <c:strCache>
                <c:ptCount val="473"/>
                <c:pt idx="0">
                  <c:v>Jan-80</c:v>
                </c:pt>
                <c:pt idx="1">
                  <c:v>fev/1980</c:v>
                </c:pt>
                <c:pt idx="2">
                  <c:v>Mar-80</c:v>
                </c:pt>
                <c:pt idx="3">
                  <c:v>abr/1980</c:v>
                </c:pt>
                <c:pt idx="4">
                  <c:v>mai/1980</c:v>
                </c:pt>
                <c:pt idx="5">
                  <c:v>Jun-80</c:v>
                </c:pt>
                <c:pt idx="6">
                  <c:v>Jul-80</c:v>
                </c:pt>
                <c:pt idx="7">
                  <c:v>ago/1980</c:v>
                </c:pt>
                <c:pt idx="8">
                  <c:v>set/1980</c:v>
                </c:pt>
                <c:pt idx="9">
                  <c:v>out/1980</c:v>
                </c:pt>
                <c:pt idx="10">
                  <c:v>Nov-80</c:v>
                </c:pt>
                <c:pt idx="11">
                  <c:v>dez/1980</c:v>
                </c:pt>
                <c:pt idx="12">
                  <c:v>Jan-81</c:v>
                </c:pt>
                <c:pt idx="13">
                  <c:v>fev/1981</c:v>
                </c:pt>
                <c:pt idx="14">
                  <c:v>Mar-81</c:v>
                </c:pt>
                <c:pt idx="15">
                  <c:v>abr/1981</c:v>
                </c:pt>
                <c:pt idx="16">
                  <c:v>mai/1981</c:v>
                </c:pt>
                <c:pt idx="17">
                  <c:v>Jun-81</c:v>
                </c:pt>
                <c:pt idx="18">
                  <c:v>Jul-81</c:v>
                </c:pt>
                <c:pt idx="19">
                  <c:v>ago/1981</c:v>
                </c:pt>
                <c:pt idx="20">
                  <c:v>set/1981</c:v>
                </c:pt>
                <c:pt idx="21">
                  <c:v>out/1981</c:v>
                </c:pt>
                <c:pt idx="22">
                  <c:v>Nov-81</c:v>
                </c:pt>
                <c:pt idx="23">
                  <c:v>dez/1981</c:v>
                </c:pt>
                <c:pt idx="24">
                  <c:v>Jan-82</c:v>
                </c:pt>
                <c:pt idx="25">
                  <c:v>fev/1982</c:v>
                </c:pt>
                <c:pt idx="26">
                  <c:v>Mar-82</c:v>
                </c:pt>
                <c:pt idx="27">
                  <c:v>abr/1982</c:v>
                </c:pt>
                <c:pt idx="28">
                  <c:v>mai/1982</c:v>
                </c:pt>
                <c:pt idx="29">
                  <c:v>Jun-82</c:v>
                </c:pt>
                <c:pt idx="30">
                  <c:v>Jul-82</c:v>
                </c:pt>
                <c:pt idx="31">
                  <c:v>ago/1982</c:v>
                </c:pt>
                <c:pt idx="32">
                  <c:v>set/1982</c:v>
                </c:pt>
                <c:pt idx="33">
                  <c:v>out/1982</c:v>
                </c:pt>
                <c:pt idx="34">
                  <c:v>Nov-82</c:v>
                </c:pt>
                <c:pt idx="35">
                  <c:v>dez/1982</c:v>
                </c:pt>
                <c:pt idx="36">
                  <c:v>Jan-83</c:v>
                </c:pt>
                <c:pt idx="37">
                  <c:v>fev/1983</c:v>
                </c:pt>
                <c:pt idx="38">
                  <c:v>Mar-83</c:v>
                </c:pt>
                <c:pt idx="39">
                  <c:v>abr/1983</c:v>
                </c:pt>
                <c:pt idx="40">
                  <c:v>mai/1983</c:v>
                </c:pt>
                <c:pt idx="41">
                  <c:v>Jun-83</c:v>
                </c:pt>
                <c:pt idx="42">
                  <c:v>Jul-83</c:v>
                </c:pt>
                <c:pt idx="43">
                  <c:v>ago/1983</c:v>
                </c:pt>
                <c:pt idx="44">
                  <c:v>set/1983</c:v>
                </c:pt>
                <c:pt idx="45">
                  <c:v>out/1983</c:v>
                </c:pt>
                <c:pt idx="46">
                  <c:v>Nov-83</c:v>
                </c:pt>
                <c:pt idx="47">
                  <c:v>dez/1983</c:v>
                </c:pt>
                <c:pt idx="48">
                  <c:v>Jan-84</c:v>
                </c:pt>
                <c:pt idx="49">
                  <c:v>fev/1984</c:v>
                </c:pt>
                <c:pt idx="50">
                  <c:v>Mar-84</c:v>
                </c:pt>
                <c:pt idx="51">
                  <c:v>abr/1984</c:v>
                </c:pt>
                <c:pt idx="52">
                  <c:v>mai/1984</c:v>
                </c:pt>
                <c:pt idx="53">
                  <c:v>Jun-84</c:v>
                </c:pt>
                <c:pt idx="54">
                  <c:v>Jul-84</c:v>
                </c:pt>
                <c:pt idx="55">
                  <c:v>ago/1984</c:v>
                </c:pt>
                <c:pt idx="56">
                  <c:v>set/1984</c:v>
                </c:pt>
                <c:pt idx="57">
                  <c:v>out/1984</c:v>
                </c:pt>
                <c:pt idx="58">
                  <c:v>Nov-84</c:v>
                </c:pt>
                <c:pt idx="59">
                  <c:v>dez/1984</c:v>
                </c:pt>
                <c:pt idx="60">
                  <c:v>Jan-85</c:v>
                </c:pt>
                <c:pt idx="61">
                  <c:v>fev/1985</c:v>
                </c:pt>
                <c:pt idx="62">
                  <c:v>Mar-85</c:v>
                </c:pt>
                <c:pt idx="63">
                  <c:v>abr/1985</c:v>
                </c:pt>
                <c:pt idx="64">
                  <c:v>mai/1985</c:v>
                </c:pt>
                <c:pt idx="65">
                  <c:v>Jun-85</c:v>
                </c:pt>
                <c:pt idx="66">
                  <c:v>Jul-85</c:v>
                </c:pt>
                <c:pt idx="67">
                  <c:v>ago/1985</c:v>
                </c:pt>
                <c:pt idx="68">
                  <c:v>set/1985</c:v>
                </c:pt>
                <c:pt idx="69">
                  <c:v>out/1985</c:v>
                </c:pt>
                <c:pt idx="70">
                  <c:v>Nov-85</c:v>
                </c:pt>
                <c:pt idx="71">
                  <c:v>dez/1985</c:v>
                </c:pt>
                <c:pt idx="72">
                  <c:v>Jan-86</c:v>
                </c:pt>
                <c:pt idx="73">
                  <c:v>fev/1986</c:v>
                </c:pt>
                <c:pt idx="74">
                  <c:v>Mar-86</c:v>
                </c:pt>
                <c:pt idx="75">
                  <c:v>abr/1986</c:v>
                </c:pt>
                <c:pt idx="76">
                  <c:v>mai/1986</c:v>
                </c:pt>
                <c:pt idx="77">
                  <c:v>Jun-86</c:v>
                </c:pt>
                <c:pt idx="78">
                  <c:v>Jul-86</c:v>
                </c:pt>
                <c:pt idx="79">
                  <c:v>ago/1986</c:v>
                </c:pt>
                <c:pt idx="80">
                  <c:v>set/1986</c:v>
                </c:pt>
                <c:pt idx="81">
                  <c:v>out/1986</c:v>
                </c:pt>
                <c:pt idx="82">
                  <c:v>Nov-86</c:v>
                </c:pt>
                <c:pt idx="83">
                  <c:v>dez/1986</c:v>
                </c:pt>
                <c:pt idx="84">
                  <c:v>Jan-87</c:v>
                </c:pt>
                <c:pt idx="85">
                  <c:v>fev/1987</c:v>
                </c:pt>
                <c:pt idx="86">
                  <c:v>Mar-87</c:v>
                </c:pt>
                <c:pt idx="87">
                  <c:v>abr/1987</c:v>
                </c:pt>
                <c:pt idx="88">
                  <c:v>mai/1987</c:v>
                </c:pt>
                <c:pt idx="89">
                  <c:v>Jun-87</c:v>
                </c:pt>
                <c:pt idx="90">
                  <c:v>Jul-87</c:v>
                </c:pt>
                <c:pt idx="91">
                  <c:v>ago/1987</c:v>
                </c:pt>
                <c:pt idx="92">
                  <c:v>set/1987</c:v>
                </c:pt>
                <c:pt idx="93">
                  <c:v>out/1987</c:v>
                </c:pt>
                <c:pt idx="94">
                  <c:v>Nov-87</c:v>
                </c:pt>
                <c:pt idx="95">
                  <c:v>dez/1987</c:v>
                </c:pt>
                <c:pt idx="96">
                  <c:v>Jan-88</c:v>
                </c:pt>
                <c:pt idx="97">
                  <c:v>fev/1988</c:v>
                </c:pt>
                <c:pt idx="98">
                  <c:v>Mar-88</c:v>
                </c:pt>
                <c:pt idx="99">
                  <c:v>mai/1988</c:v>
                </c:pt>
                <c:pt idx="100">
                  <c:v>Jun-88</c:v>
                </c:pt>
                <c:pt idx="101">
                  <c:v>Jul-88</c:v>
                </c:pt>
                <c:pt idx="102">
                  <c:v>ago/1988</c:v>
                </c:pt>
                <c:pt idx="103">
                  <c:v>set/1988</c:v>
                </c:pt>
                <c:pt idx="104">
                  <c:v>out/1988</c:v>
                </c:pt>
                <c:pt idx="105">
                  <c:v>Nov-88</c:v>
                </c:pt>
                <c:pt idx="106">
                  <c:v>dez/1988</c:v>
                </c:pt>
                <c:pt idx="107">
                  <c:v>Jan-89</c:v>
                </c:pt>
                <c:pt idx="108">
                  <c:v>fev/1989</c:v>
                </c:pt>
                <c:pt idx="109">
                  <c:v>Mar-89</c:v>
                </c:pt>
                <c:pt idx="110">
                  <c:v>abr/1989</c:v>
                </c:pt>
                <c:pt idx="111">
                  <c:v>mai/1989</c:v>
                </c:pt>
                <c:pt idx="112">
                  <c:v>Jun-89</c:v>
                </c:pt>
                <c:pt idx="113">
                  <c:v>Jul-89</c:v>
                </c:pt>
                <c:pt idx="114">
                  <c:v>ago/1989</c:v>
                </c:pt>
                <c:pt idx="115">
                  <c:v>set/1989</c:v>
                </c:pt>
                <c:pt idx="116">
                  <c:v>out/1989</c:v>
                </c:pt>
                <c:pt idx="117">
                  <c:v>Nov-89</c:v>
                </c:pt>
                <c:pt idx="118">
                  <c:v>dez/1989</c:v>
                </c:pt>
                <c:pt idx="119">
                  <c:v>Jan-90</c:v>
                </c:pt>
                <c:pt idx="120">
                  <c:v>fev/1990</c:v>
                </c:pt>
                <c:pt idx="121">
                  <c:v>Mar-90</c:v>
                </c:pt>
                <c:pt idx="122">
                  <c:v>abr/1990</c:v>
                </c:pt>
                <c:pt idx="123">
                  <c:v>mai/1990</c:v>
                </c:pt>
                <c:pt idx="124">
                  <c:v>Jun-90</c:v>
                </c:pt>
                <c:pt idx="125">
                  <c:v>Jul-90</c:v>
                </c:pt>
                <c:pt idx="126">
                  <c:v>ago/1990</c:v>
                </c:pt>
                <c:pt idx="127">
                  <c:v>set/1990</c:v>
                </c:pt>
                <c:pt idx="128">
                  <c:v>out/1990</c:v>
                </c:pt>
                <c:pt idx="129">
                  <c:v>Nov-90</c:v>
                </c:pt>
                <c:pt idx="130">
                  <c:v>dez/1990</c:v>
                </c:pt>
                <c:pt idx="131">
                  <c:v>Jan-91</c:v>
                </c:pt>
                <c:pt idx="132">
                  <c:v>fev/1991</c:v>
                </c:pt>
                <c:pt idx="133">
                  <c:v>Mar-91</c:v>
                </c:pt>
                <c:pt idx="134">
                  <c:v>abr/1991</c:v>
                </c:pt>
                <c:pt idx="135">
                  <c:v>mai/1991</c:v>
                </c:pt>
                <c:pt idx="136">
                  <c:v>Jun-91</c:v>
                </c:pt>
                <c:pt idx="137">
                  <c:v>Jul-91</c:v>
                </c:pt>
                <c:pt idx="138">
                  <c:v>ago/1991</c:v>
                </c:pt>
                <c:pt idx="139">
                  <c:v>set/1991</c:v>
                </c:pt>
                <c:pt idx="140">
                  <c:v>out/1991</c:v>
                </c:pt>
                <c:pt idx="141">
                  <c:v>Nov-91</c:v>
                </c:pt>
                <c:pt idx="142">
                  <c:v>dez/1991</c:v>
                </c:pt>
                <c:pt idx="143">
                  <c:v>Jan-92</c:v>
                </c:pt>
                <c:pt idx="144">
                  <c:v>fev/1992</c:v>
                </c:pt>
                <c:pt idx="145">
                  <c:v>Mar-92</c:v>
                </c:pt>
                <c:pt idx="146">
                  <c:v>abr/1992</c:v>
                </c:pt>
                <c:pt idx="147">
                  <c:v>mai/1992</c:v>
                </c:pt>
                <c:pt idx="148">
                  <c:v>Jun-92</c:v>
                </c:pt>
                <c:pt idx="149">
                  <c:v>Jul-92</c:v>
                </c:pt>
                <c:pt idx="150">
                  <c:v>ago/1992</c:v>
                </c:pt>
                <c:pt idx="151">
                  <c:v>set/1992</c:v>
                </c:pt>
                <c:pt idx="152">
                  <c:v>out/1992</c:v>
                </c:pt>
                <c:pt idx="153">
                  <c:v>Nov-92</c:v>
                </c:pt>
                <c:pt idx="154">
                  <c:v>dez/1992</c:v>
                </c:pt>
                <c:pt idx="155">
                  <c:v>Jan-93</c:v>
                </c:pt>
                <c:pt idx="156">
                  <c:v>fev/1993</c:v>
                </c:pt>
                <c:pt idx="157">
                  <c:v>Mar-93</c:v>
                </c:pt>
                <c:pt idx="158">
                  <c:v>abr/1993</c:v>
                </c:pt>
                <c:pt idx="159">
                  <c:v>mai/1993</c:v>
                </c:pt>
                <c:pt idx="160">
                  <c:v>Jun-93</c:v>
                </c:pt>
                <c:pt idx="161">
                  <c:v>Jul-93</c:v>
                </c:pt>
                <c:pt idx="162">
                  <c:v>ago/1993</c:v>
                </c:pt>
                <c:pt idx="163">
                  <c:v>set/1993</c:v>
                </c:pt>
                <c:pt idx="164">
                  <c:v>out/1993</c:v>
                </c:pt>
                <c:pt idx="165">
                  <c:v>Nov-93</c:v>
                </c:pt>
                <c:pt idx="166">
                  <c:v>dez/1993</c:v>
                </c:pt>
                <c:pt idx="167">
                  <c:v>Jan-94</c:v>
                </c:pt>
                <c:pt idx="168">
                  <c:v>fev/1994</c:v>
                </c:pt>
                <c:pt idx="169">
                  <c:v>Mar-94</c:v>
                </c:pt>
                <c:pt idx="170">
                  <c:v>abr/1994</c:v>
                </c:pt>
                <c:pt idx="171">
                  <c:v>mai/1994</c:v>
                </c:pt>
                <c:pt idx="172">
                  <c:v>Jun-94</c:v>
                </c:pt>
                <c:pt idx="173">
                  <c:v>Jul-94</c:v>
                </c:pt>
                <c:pt idx="174">
                  <c:v>ago/1994</c:v>
                </c:pt>
                <c:pt idx="175">
                  <c:v>set/1994</c:v>
                </c:pt>
                <c:pt idx="176">
                  <c:v>out/1994</c:v>
                </c:pt>
                <c:pt idx="177">
                  <c:v>Nov-94</c:v>
                </c:pt>
                <c:pt idx="178">
                  <c:v>dez/1994</c:v>
                </c:pt>
                <c:pt idx="179">
                  <c:v>Jan-95</c:v>
                </c:pt>
                <c:pt idx="180">
                  <c:v>fev/1995</c:v>
                </c:pt>
                <c:pt idx="181">
                  <c:v>Mar-95</c:v>
                </c:pt>
                <c:pt idx="182">
                  <c:v>abr/1995</c:v>
                </c:pt>
                <c:pt idx="183">
                  <c:v>mai/1995</c:v>
                </c:pt>
                <c:pt idx="184">
                  <c:v>Jun-95</c:v>
                </c:pt>
                <c:pt idx="185">
                  <c:v>Jul-95</c:v>
                </c:pt>
                <c:pt idx="186">
                  <c:v>ago/1995</c:v>
                </c:pt>
                <c:pt idx="187">
                  <c:v>set/1995</c:v>
                </c:pt>
                <c:pt idx="188">
                  <c:v>out/1995</c:v>
                </c:pt>
                <c:pt idx="189">
                  <c:v>Nov-95</c:v>
                </c:pt>
                <c:pt idx="190">
                  <c:v>dez/1995</c:v>
                </c:pt>
                <c:pt idx="191">
                  <c:v>Jan-96</c:v>
                </c:pt>
                <c:pt idx="192">
                  <c:v>fev/1996</c:v>
                </c:pt>
                <c:pt idx="193">
                  <c:v>Mar-96</c:v>
                </c:pt>
                <c:pt idx="194">
                  <c:v>abr/1996</c:v>
                </c:pt>
                <c:pt idx="195">
                  <c:v>mai/1996</c:v>
                </c:pt>
                <c:pt idx="196">
                  <c:v>Jun-96</c:v>
                </c:pt>
                <c:pt idx="197">
                  <c:v>Jul-96</c:v>
                </c:pt>
                <c:pt idx="198">
                  <c:v>ago/1996</c:v>
                </c:pt>
                <c:pt idx="199">
                  <c:v>set/1996</c:v>
                </c:pt>
                <c:pt idx="200">
                  <c:v>out/1996</c:v>
                </c:pt>
                <c:pt idx="201">
                  <c:v>Nov-96</c:v>
                </c:pt>
                <c:pt idx="202">
                  <c:v>dez/1996</c:v>
                </c:pt>
                <c:pt idx="203">
                  <c:v>Jan-97</c:v>
                </c:pt>
                <c:pt idx="204">
                  <c:v>fev/1997</c:v>
                </c:pt>
                <c:pt idx="205">
                  <c:v>Mar-97</c:v>
                </c:pt>
                <c:pt idx="206">
                  <c:v>abr/1997</c:v>
                </c:pt>
                <c:pt idx="207">
                  <c:v>mai/1997</c:v>
                </c:pt>
                <c:pt idx="208">
                  <c:v>Jun-97</c:v>
                </c:pt>
                <c:pt idx="209">
                  <c:v>Jul-97</c:v>
                </c:pt>
                <c:pt idx="210">
                  <c:v>ago/1997</c:v>
                </c:pt>
                <c:pt idx="211">
                  <c:v>set/1997</c:v>
                </c:pt>
                <c:pt idx="212">
                  <c:v>out/1997</c:v>
                </c:pt>
                <c:pt idx="213">
                  <c:v>Nov-97</c:v>
                </c:pt>
                <c:pt idx="214">
                  <c:v>dez/1997</c:v>
                </c:pt>
                <c:pt idx="215">
                  <c:v>Jan-98</c:v>
                </c:pt>
                <c:pt idx="216">
                  <c:v>fev/1998</c:v>
                </c:pt>
                <c:pt idx="217">
                  <c:v>Mar-98</c:v>
                </c:pt>
                <c:pt idx="218">
                  <c:v>abr/1998</c:v>
                </c:pt>
                <c:pt idx="219">
                  <c:v>mai/1998</c:v>
                </c:pt>
                <c:pt idx="220">
                  <c:v>Jun-98</c:v>
                </c:pt>
                <c:pt idx="221">
                  <c:v>Jul-98</c:v>
                </c:pt>
                <c:pt idx="222">
                  <c:v>ago/1998</c:v>
                </c:pt>
                <c:pt idx="223">
                  <c:v>set/1998</c:v>
                </c:pt>
                <c:pt idx="224">
                  <c:v>out/1998</c:v>
                </c:pt>
                <c:pt idx="225">
                  <c:v>Nov-98</c:v>
                </c:pt>
                <c:pt idx="226">
                  <c:v>dez/1998</c:v>
                </c:pt>
                <c:pt idx="227">
                  <c:v>Jan-99</c:v>
                </c:pt>
                <c:pt idx="228">
                  <c:v>fev/1999</c:v>
                </c:pt>
                <c:pt idx="229">
                  <c:v>Mar-99</c:v>
                </c:pt>
                <c:pt idx="230">
                  <c:v>abr/1999</c:v>
                </c:pt>
                <c:pt idx="231">
                  <c:v>mai/1999</c:v>
                </c:pt>
                <c:pt idx="232">
                  <c:v>Jun-99</c:v>
                </c:pt>
                <c:pt idx="233">
                  <c:v>Jul-99</c:v>
                </c:pt>
                <c:pt idx="234">
                  <c:v>ago/1999</c:v>
                </c:pt>
                <c:pt idx="235">
                  <c:v>set/1999</c:v>
                </c:pt>
                <c:pt idx="236">
                  <c:v>out/1999</c:v>
                </c:pt>
                <c:pt idx="237">
                  <c:v>Nov-99</c:v>
                </c:pt>
                <c:pt idx="238">
                  <c:v>dez/1999</c:v>
                </c:pt>
                <c:pt idx="239">
                  <c:v>Jan-00</c:v>
                </c:pt>
                <c:pt idx="240">
                  <c:v>fev/2000</c:v>
                </c:pt>
                <c:pt idx="241">
                  <c:v>Mar-00</c:v>
                </c:pt>
                <c:pt idx="242">
                  <c:v>abr/2000</c:v>
                </c:pt>
                <c:pt idx="243">
                  <c:v>mai/2000</c:v>
                </c:pt>
                <c:pt idx="244">
                  <c:v>Jun-00</c:v>
                </c:pt>
                <c:pt idx="245">
                  <c:v>Jul-00</c:v>
                </c:pt>
                <c:pt idx="246">
                  <c:v>ago/2000</c:v>
                </c:pt>
                <c:pt idx="247">
                  <c:v>set/2000</c:v>
                </c:pt>
                <c:pt idx="248">
                  <c:v>out/2000</c:v>
                </c:pt>
                <c:pt idx="249">
                  <c:v>Nov-00</c:v>
                </c:pt>
                <c:pt idx="250">
                  <c:v>dez/2000</c:v>
                </c:pt>
                <c:pt idx="251">
                  <c:v>Jan-01</c:v>
                </c:pt>
                <c:pt idx="252">
                  <c:v>fev/2001</c:v>
                </c:pt>
                <c:pt idx="253">
                  <c:v>Mar-01</c:v>
                </c:pt>
                <c:pt idx="254">
                  <c:v>abr/2001</c:v>
                </c:pt>
                <c:pt idx="255">
                  <c:v>mai/2001</c:v>
                </c:pt>
                <c:pt idx="256">
                  <c:v>Jun-01</c:v>
                </c:pt>
                <c:pt idx="257">
                  <c:v>Jul-01</c:v>
                </c:pt>
                <c:pt idx="258">
                  <c:v>ago/2001</c:v>
                </c:pt>
                <c:pt idx="259">
                  <c:v>set/2001</c:v>
                </c:pt>
                <c:pt idx="260">
                  <c:v>out/2001</c:v>
                </c:pt>
                <c:pt idx="261">
                  <c:v>Nov-01</c:v>
                </c:pt>
                <c:pt idx="262">
                  <c:v>dez/2001</c:v>
                </c:pt>
                <c:pt idx="263">
                  <c:v>Jan-02</c:v>
                </c:pt>
                <c:pt idx="264">
                  <c:v>fev/2002</c:v>
                </c:pt>
                <c:pt idx="265">
                  <c:v>Mar-02</c:v>
                </c:pt>
                <c:pt idx="266">
                  <c:v>abr/2002</c:v>
                </c:pt>
                <c:pt idx="267">
                  <c:v>mai/2002</c:v>
                </c:pt>
                <c:pt idx="268">
                  <c:v>Jun-02</c:v>
                </c:pt>
                <c:pt idx="269">
                  <c:v>Jul-02</c:v>
                </c:pt>
                <c:pt idx="270">
                  <c:v>ago/2002</c:v>
                </c:pt>
                <c:pt idx="271">
                  <c:v>set/2002</c:v>
                </c:pt>
                <c:pt idx="272">
                  <c:v>out/2002</c:v>
                </c:pt>
                <c:pt idx="273">
                  <c:v>Nov-02</c:v>
                </c:pt>
                <c:pt idx="274">
                  <c:v>dez/2002</c:v>
                </c:pt>
                <c:pt idx="275">
                  <c:v>Jan-03</c:v>
                </c:pt>
                <c:pt idx="276">
                  <c:v>fev/2003</c:v>
                </c:pt>
                <c:pt idx="277">
                  <c:v>Mar-03</c:v>
                </c:pt>
                <c:pt idx="278">
                  <c:v>abr/2003</c:v>
                </c:pt>
                <c:pt idx="279">
                  <c:v>mai/2003</c:v>
                </c:pt>
                <c:pt idx="280">
                  <c:v>Jun-03</c:v>
                </c:pt>
                <c:pt idx="281">
                  <c:v>Jul-03</c:v>
                </c:pt>
                <c:pt idx="282">
                  <c:v>ago/2003</c:v>
                </c:pt>
                <c:pt idx="283">
                  <c:v>set/2003</c:v>
                </c:pt>
                <c:pt idx="284">
                  <c:v>out/2003</c:v>
                </c:pt>
                <c:pt idx="285">
                  <c:v>Nov-03</c:v>
                </c:pt>
                <c:pt idx="286">
                  <c:v>dez/2003</c:v>
                </c:pt>
                <c:pt idx="287">
                  <c:v>Jan-04</c:v>
                </c:pt>
                <c:pt idx="288">
                  <c:v>fev/2004</c:v>
                </c:pt>
                <c:pt idx="289">
                  <c:v>Mar-04</c:v>
                </c:pt>
                <c:pt idx="290">
                  <c:v>abr/2004</c:v>
                </c:pt>
                <c:pt idx="291">
                  <c:v>mai/2004</c:v>
                </c:pt>
                <c:pt idx="292">
                  <c:v>Jun-04</c:v>
                </c:pt>
                <c:pt idx="293">
                  <c:v>Jul-04</c:v>
                </c:pt>
                <c:pt idx="294">
                  <c:v>ago/2004</c:v>
                </c:pt>
                <c:pt idx="295">
                  <c:v>set/2004</c:v>
                </c:pt>
                <c:pt idx="296">
                  <c:v>out/2004</c:v>
                </c:pt>
                <c:pt idx="297">
                  <c:v>Nov-04</c:v>
                </c:pt>
                <c:pt idx="298">
                  <c:v>dez/2004</c:v>
                </c:pt>
                <c:pt idx="299">
                  <c:v>Jan-05</c:v>
                </c:pt>
                <c:pt idx="300">
                  <c:v>fev/2005</c:v>
                </c:pt>
                <c:pt idx="301">
                  <c:v>Mar-05</c:v>
                </c:pt>
                <c:pt idx="302">
                  <c:v>abr/2005</c:v>
                </c:pt>
                <c:pt idx="303">
                  <c:v>mai/2005</c:v>
                </c:pt>
                <c:pt idx="304">
                  <c:v>Jun-05</c:v>
                </c:pt>
                <c:pt idx="305">
                  <c:v>Jul-05</c:v>
                </c:pt>
                <c:pt idx="306">
                  <c:v>ago/2005</c:v>
                </c:pt>
                <c:pt idx="307">
                  <c:v>set/2005</c:v>
                </c:pt>
                <c:pt idx="308">
                  <c:v>out/2005</c:v>
                </c:pt>
                <c:pt idx="309">
                  <c:v>Nov-05</c:v>
                </c:pt>
                <c:pt idx="310">
                  <c:v>dez/2005</c:v>
                </c:pt>
                <c:pt idx="311">
                  <c:v>Jan-06</c:v>
                </c:pt>
                <c:pt idx="312">
                  <c:v>fev/2006</c:v>
                </c:pt>
                <c:pt idx="313">
                  <c:v>Mar-06</c:v>
                </c:pt>
                <c:pt idx="314">
                  <c:v>abr/2006</c:v>
                </c:pt>
                <c:pt idx="315">
                  <c:v>mai/2006</c:v>
                </c:pt>
                <c:pt idx="316">
                  <c:v>Jun-06</c:v>
                </c:pt>
                <c:pt idx="317">
                  <c:v>Jul-06</c:v>
                </c:pt>
                <c:pt idx="318">
                  <c:v>ago/2006</c:v>
                </c:pt>
                <c:pt idx="319">
                  <c:v>set/2006</c:v>
                </c:pt>
                <c:pt idx="320">
                  <c:v>out/2006</c:v>
                </c:pt>
                <c:pt idx="321">
                  <c:v>Nov-06</c:v>
                </c:pt>
                <c:pt idx="322">
                  <c:v>dez/2006</c:v>
                </c:pt>
                <c:pt idx="323">
                  <c:v>Jan-07</c:v>
                </c:pt>
                <c:pt idx="324">
                  <c:v>fev/2007</c:v>
                </c:pt>
                <c:pt idx="325">
                  <c:v>Mar-07</c:v>
                </c:pt>
                <c:pt idx="326">
                  <c:v>abr/2007</c:v>
                </c:pt>
                <c:pt idx="327">
                  <c:v>mai/2007</c:v>
                </c:pt>
                <c:pt idx="328">
                  <c:v>Jun-07</c:v>
                </c:pt>
                <c:pt idx="329">
                  <c:v>Jul-07</c:v>
                </c:pt>
                <c:pt idx="330">
                  <c:v>ago/2007</c:v>
                </c:pt>
                <c:pt idx="331">
                  <c:v>set/2007</c:v>
                </c:pt>
                <c:pt idx="332">
                  <c:v>out/2007</c:v>
                </c:pt>
                <c:pt idx="333">
                  <c:v>Nov-07</c:v>
                </c:pt>
                <c:pt idx="334">
                  <c:v>dez/2007</c:v>
                </c:pt>
                <c:pt idx="335">
                  <c:v>Jan-08</c:v>
                </c:pt>
                <c:pt idx="336">
                  <c:v>fev/2008</c:v>
                </c:pt>
                <c:pt idx="337">
                  <c:v>Mar-08</c:v>
                </c:pt>
                <c:pt idx="338">
                  <c:v>abr/2008</c:v>
                </c:pt>
                <c:pt idx="339">
                  <c:v>mai/2008</c:v>
                </c:pt>
                <c:pt idx="340">
                  <c:v>Jun-08</c:v>
                </c:pt>
                <c:pt idx="341">
                  <c:v>Jul-08</c:v>
                </c:pt>
                <c:pt idx="342">
                  <c:v>ago/2008</c:v>
                </c:pt>
                <c:pt idx="343">
                  <c:v>set/2008</c:v>
                </c:pt>
                <c:pt idx="344">
                  <c:v>out/2008</c:v>
                </c:pt>
                <c:pt idx="345">
                  <c:v>Nov-08</c:v>
                </c:pt>
                <c:pt idx="346">
                  <c:v>dez/2008</c:v>
                </c:pt>
                <c:pt idx="347">
                  <c:v>Jan-09</c:v>
                </c:pt>
                <c:pt idx="348">
                  <c:v>fev/2009</c:v>
                </c:pt>
                <c:pt idx="349">
                  <c:v>Mar-09</c:v>
                </c:pt>
                <c:pt idx="350">
                  <c:v>abr/2009</c:v>
                </c:pt>
                <c:pt idx="351">
                  <c:v>mai/2009</c:v>
                </c:pt>
                <c:pt idx="352">
                  <c:v>Jun-09</c:v>
                </c:pt>
                <c:pt idx="353">
                  <c:v>Jul-09</c:v>
                </c:pt>
                <c:pt idx="354">
                  <c:v>ago/2009</c:v>
                </c:pt>
                <c:pt idx="355">
                  <c:v>set/2009</c:v>
                </c:pt>
                <c:pt idx="356">
                  <c:v>out/2009</c:v>
                </c:pt>
                <c:pt idx="357">
                  <c:v>Nov-09</c:v>
                </c:pt>
                <c:pt idx="358">
                  <c:v>dez/2009</c:v>
                </c:pt>
                <c:pt idx="359">
                  <c:v>Jan-10</c:v>
                </c:pt>
                <c:pt idx="360">
                  <c:v>fev/2010</c:v>
                </c:pt>
                <c:pt idx="361">
                  <c:v>Mar-10</c:v>
                </c:pt>
                <c:pt idx="362">
                  <c:v>abr/2010</c:v>
                </c:pt>
                <c:pt idx="363">
                  <c:v>mai/2010</c:v>
                </c:pt>
                <c:pt idx="364">
                  <c:v>Jun-10</c:v>
                </c:pt>
                <c:pt idx="365">
                  <c:v>Jul-10</c:v>
                </c:pt>
                <c:pt idx="366">
                  <c:v>ago/2010</c:v>
                </c:pt>
                <c:pt idx="367">
                  <c:v>set/2010</c:v>
                </c:pt>
                <c:pt idx="368">
                  <c:v>out/2010</c:v>
                </c:pt>
                <c:pt idx="369">
                  <c:v>Nov-10</c:v>
                </c:pt>
                <c:pt idx="370">
                  <c:v>dez/2010</c:v>
                </c:pt>
                <c:pt idx="371">
                  <c:v>Jan-11</c:v>
                </c:pt>
                <c:pt idx="372">
                  <c:v>fev/2011</c:v>
                </c:pt>
                <c:pt idx="373">
                  <c:v>Mar-11</c:v>
                </c:pt>
                <c:pt idx="374">
                  <c:v>abr/2011</c:v>
                </c:pt>
                <c:pt idx="375">
                  <c:v>mai/2011</c:v>
                </c:pt>
                <c:pt idx="376">
                  <c:v>Jun-11</c:v>
                </c:pt>
                <c:pt idx="377">
                  <c:v>Jul-11</c:v>
                </c:pt>
                <c:pt idx="378">
                  <c:v>ago/2011</c:v>
                </c:pt>
                <c:pt idx="379">
                  <c:v>set/2011</c:v>
                </c:pt>
                <c:pt idx="380">
                  <c:v>out/2011</c:v>
                </c:pt>
                <c:pt idx="381">
                  <c:v>Nov-11</c:v>
                </c:pt>
                <c:pt idx="382">
                  <c:v>dez/2011</c:v>
                </c:pt>
                <c:pt idx="383">
                  <c:v>Jan-12</c:v>
                </c:pt>
                <c:pt idx="384">
                  <c:v>fev/2012</c:v>
                </c:pt>
                <c:pt idx="385">
                  <c:v>Mar-12</c:v>
                </c:pt>
                <c:pt idx="386">
                  <c:v>abr/2012</c:v>
                </c:pt>
                <c:pt idx="387">
                  <c:v>mai/2012</c:v>
                </c:pt>
                <c:pt idx="388">
                  <c:v>Jun-12</c:v>
                </c:pt>
                <c:pt idx="389">
                  <c:v>Jul-12</c:v>
                </c:pt>
                <c:pt idx="390">
                  <c:v>ago/2012</c:v>
                </c:pt>
                <c:pt idx="391">
                  <c:v>set/2012</c:v>
                </c:pt>
                <c:pt idx="392">
                  <c:v>out/2012</c:v>
                </c:pt>
                <c:pt idx="393">
                  <c:v>Nov-12</c:v>
                </c:pt>
                <c:pt idx="394">
                  <c:v>dez/2012</c:v>
                </c:pt>
                <c:pt idx="395">
                  <c:v>Jan-13</c:v>
                </c:pt>
                <c:pt idx="396">
                  <c:v>fev/2013</c:v>
                </c:pt>
                <c:pt idx="397">
                  <c:v>Mar-13</c:v>
                </c:pt>
                <c:pt idx="398">
                  <c:v>abr/2013</c:v>
                </c:pt>
                <c:pt idx="399">
                  <c:v>mai/2013</c:v>
                </c:pt>
                <c:pt idx="400">
                  <c:v>Jun-13</c:v>
                </c:pt>
                <c:pt idx="401">
                  <c:v>Jul-13</c:v>
                </c:pt>
                <c:pt idx="402">
                  <c:v>ago/2013</c:v>
                </c:pt>
                <c:pt idx="403">
                  <c:v>set/2013</c:v>
                </c:pt>
                <c:pt idx="404">
                  <c:v>out/2013</c:v>
                </c:pt>
                <c:pt idx="405">
                  <c:v>Nov-13</c:v>
                </c:pt>
                <c:pt idx="406">
                  <c:v>dez/2013</c:v>
                </c:pt>
                <c:pt idx="407">
                  <c:v>Jan-14</c:v>
                </c:pt>
                <c:pt idx="408">
                  <c:v>fev/2014</c:v>
                </c:pt>
                <c:pt idx="409">
                  <c:v>Mar-14</c:v>
                </c:pt>
                <c:pt idx="410">
                  <c:v>abr/2014</c:v>
                </c:pt>
                <c:pt idx="411">
                  <c:v>mai/2014</c:v>
                </c:pt>
                <c:pt idx="412">
                  <c:v>Jun-14</c:v>
                </c:pt>
                <c:pt idx="413">
                  <c:v>Jul-14</c:v>
                </c:pt>
                <c:pt idx="414">
                  <c:v>ago/2014</c:v>
                </c:pt>
                <c:pt idx="415">
                  <c:v>set/2014</c:v>
                </c:pt>
                <c:pt idx="416">
                  <c:v>out/2014</c:v>
                </c:pt>
                <c:pt idx="417">
                  <c:v>Nov-14</c:v>
                </c:pt>
                <c:pt idx="418">
                  <c:v>dez/2014</c:v>
                </c:pt>
                <c:pt idx="419">
                  <c:v>Jan-15</c:v>
                </c:pt>
                <c:pt idx="420">
                  <c:v>fev/2015</c:v>
                </c:pt>
                <c:pt idx="421">
                  <c:v>Mar-15</c:v>
                </c:pt>
                <c:pt idx="422">
                  <c:v>abr/2015</c:v>
                </c:pt>
                <c:pt idx="423">
                  <c:v>mai/2015</c:v>
                </c:pt>
                <c:pt idx="424">
                  <c:v>Jun-15</c:v>
                </c:pt>
                <c:pt idx="425">
                  <c:v>Jul-15</c:v>
                </c:pt>
                <c:pt idx="426">
                  <c:v>ago/2015</c:v>
                </c:pt>
                <c:pt idx="427">
                  <c:v>set/2015</c:v>
                </c:pt>
                <c:pt idx="428">
                  <c:v>out/2015</c:v>
                </c:pt>
                <c:pt idx="429">
                  <c:v>Nov-15</c:v>
                </c:pt>
                <c:pt idx="430">
                  <c:v>dez/2015</c:v>
                </c:pt>
                <c:pt idx="431">
                  <c:v>Jan-16</c:v>
                </c:pt>
                <c:pt idx="432">
                  <c:v>fev/2016</c:v>
                </c:pt>
                <c:pt idx="433">
                  <c:v>Mar-16</c:v>
                </c:pt>
                <c:pt idx="434">
                  <c:v>abr/2016</c:v>
                </c:pt>
                <c:pt idx="435">
                  <c:v>mai/2016</c:v>
                </c:pt>
                <c:pt idx="436">
                  <c:v>Jun-16</c:v>
                </c:pt>
                <c:pt idx="437">
                  <c:v>Jul-16</c:v>
                </c:pt>
                <c:pt idx="438">
                  <c:v>ago/2016</c:v>
                </c:pt>
                <c:pt idx="439">
                  <c:v>set/2016</c:v>
                </c:pt>
                <c:pt idx="440">
                  <c:v>out/2016</c:v>
                </c:pt>
                <c:pt idx="441">
                  <c:v>Nov-16</c:v>
                </c:pt>
                <c:pt idx="442">
                  <c:v>dez/2016</c:v>
                </c:pt>
                <c:pt idx="443">
                  <c:v>Jan-17</c:v>
                </c:pt>
                <c:pt idx="444">
                  <c:v>fev/2017</c:v>
                </c:pt>
                <c:pt idx="445">
                  <c:v>Mar-17</c:v>
                </c:pt>
                <c:pt idx="446">
                  <c:v>abr/2017</c:v>
                </c:pt>
                <c:pt idx="447">
                  <c:v>mai/2017</c:v>
                </c:pt>
                <c:pt idx="448">
                  <c:v>Jun-17</c:v>
                </c:pt>
                <c:pt idx="449">
                  <c:v>Jul-17</c:v>
                </c:pt>
                <c:pt idx="450">
                  <c:v>ago/2017</c:v>
                </c:pt>
                <c:pt idx="451">
                  <c:v>set/2017</c:v>
                </c:pt>
                <c:pt idx="452">
                  <c:v>out/2017</c:v>
                </c:pt>
                <c:pt idx="453">
                  <c:v>Nov-17</c:v>
                </c:pt>
                <c:pt idx="454">
                  <c:v>dez/2017</c:v>
                </c:pt>
                <c:pt idx="455">
                  <c:v>Jan-18</c:v>
                </c:pt>
                <c:pt idx="456">
                  <c:v>fev/2018</c:v>
                </c:pt>
                <c:pt idx="457">
                  <c:v>Mar-18</c:v>
                </c:pt>
                <c:pt idx="458">
                  <c:v>abr/2018</c:v>
                </c:pt>
                <c:pt idx="459">
                  <c:v>mai/2018</c:v>
                </c:pt>
                <c:pt idx="460">
                  <c:v>Jun-18</c:v>
                </c:pt>
                <c:pt idx="461">
                  <c:v>Jul-18</c:v>
                </c:pt>
                <c:pt idx="462">
                  <c:v>ago/2018</c:v>
                </c:pt>
                <c:pt idx="463">
                  <c:v>set/2018</c:v>
                </c:pt>
                <c:pt idx="464">
                  <c:v>out/2018</c:v>
                </c:pt>
                <c:pt idx="465">
                  <c:v>Nov-18</c:v>
                </c:pt>
                <c:pt idx="466">
                  <c:v>dez/2018</c:v>
                </c:pt>
                <c:pt idx="467">
                  <c:v>Jan-19</c:v>
                </c:pt>
                <c:pt idx="468">
                  <c:v>fev/2019</c:v>
                </c:pt>
                <c:pt idx="469">
                  <c:v>Mar-19</c:v>
                </c:pt>
                <c:pt idx="470">
                  <c:v>abr/2019</c:v>
                </c:pt>
                <c:pt idx="471">
                  <c:v>mai/2019</c:v>
                </c:pt>
                <c:pt idx="472">
                  <c:v>Jun-19</c:v>
                </c:pt>
              </c:strCache>
            </c:strRef>
          </c:cat>
          <c:val>
            <c:numRef>
              <c:f>ipca!$F$4:$F$476</c:f>
              <c:numCache>
                <c:formatCode>General</c:formatCode>
                <c:ptCount val="473"/>
                <c:pt idx="0">
                  <c:v>6.62</c:v>
                </c:pt>
                <c:pt idx="1">
                  <c:v>4.62</c:v>
                </c:pt>
                <c:pt idx="2">
                  <c:v>6.04</c:v>
                </c:pt>
                <c:pt idx="3">
                  <c:v>5.29</c:v>
                </c:pt>
                <c:pt idx="4">
                  <c:v>5.7</c:v>
                </c:pt>
                <c:pt idx="5">
                  <c:v>5.31</c:v>
                </c:pt>
                <c:pt idx="6">
                  <c:v>5.55</c:v>
                </c:pt>
                <c:pt idx="7">
                  <c:v>4.95</c:v>
                </c:pt>
                <c:pt idx="8">
                  <c:v>4.2300000000000004</c:v>
                </c:pt>
                <c:pt idx="9">
                  <c:v>9.48</c:v>
                </c:pt>
                <c:pt idx="10">
                  <c:v>6.67</c:v>
                </c:pt>
                <c:pt idx="11">
                  <c:v>6.61</c:v>
                </c:pt>
                <c:pt idx="12">
                  <c:v>6.84</c:v>
                </c:pt>
                <c:pt idx="13">
                  <c:v>6.4</c:v>
                </c:pt>
                <c:pt idx="14">
                  <c:v>4.97</c:v>
                </c:pt>
                <c:pt idx="15">
                  <c:v>6.46</c:v>
                </c:pt>
                <c:pt idx="16">
                  <c:v>5.56</c:v>
                </c:pt>
                <c:pt idx="17">
                  <c:v>5.52</c:v>
                </c:pt>
                <c:pt idx="18">
                  <c:v>6.26</c:v>
                </c:pt>
                <c:pt idx="19">
                  <c:v>5.5</c:v>
                </c:pt>
                <c:pt idx="20">
                  <c:v>5.26</c:v>
                </c:pt>
                <c:pt idx="21">
                  <c:v>5.08</c:v>
                </c:pt>
                <c:pt idx="22">
                  <c:v>5.27</c:v>
                </c:pt>
                <c:pt idx="23">
                  <c:v>5.93</c:v>
                </c:pt>
                <c:pt idx="24">
                  <c:v>6.97</c:v>
                </c:pt>
                <c:pt idx="25">
                  <c:v>6.64</c:v>
                </c:pt>
                <c:pt idx="26">
                  <c:v>5.71</c:v>
                </c:pt>
                <c:pt idx="27">
                  <c:v>5.89</c:v>
                </c:pt>
                <c:pt idx="28">
                  <c:v>6.66</c:v>
                </c:pt>
                <c:pt idx="29">
                  <c:v>7.1</c:v>
                </c:pt>
                <c:pt idx="30">
                  <c:v>6.36</c:v>
                </c:pt>
                <c:pt idx="31">
                  <c:v>5.97</c:v>
                </c:pt>
                <c:pt idx="32">
                  <c:v>5.08</c:v>
                </c:pt>
                <c:pt idx="33">
                  <c:v>4.4400000000000004</c:v>
                </c:pt>
                <c:pt idx="34">
                  <c:v>5.29</c:v>
                </c:pt>
                <c:pt idx="35">
                  <c:v>7.81</c:v>
                </c:pt>
                <c:pt idx="36">
                  <c:v>8.64</c:v>
                </c:pt>
                <c:pt idx="37">
                  <c:v>7.86</c:v>
                </c:pt>
                <c:pt idx="38">
                  <c:v>7.34</c:v>
                </c:pt>
                <c:pt idx="39">
                  <c:v>6.58</c:v>
                </c:pt>
                <c:pt idx="40">
                  <c:v>6.48</c:v>
                </c:pt>
                <c:pt idx="41">
                  <c:v>9.8800000000000008</c:v>
                </c:pt>
                <c:pt idx="42">
                  <c:v>10.08</c:v>
                </c:pt>
                <c:pt idx="43">
                  <c:v>9.11</c:v>
                </c:pt>
                <c:pt idx="44">
                  <c:v>10.3</c:v>
                </c:pt>
                <c:pt idx="45">
                  <c:v>8.8699999999999992</c:v>
                </c:pt>
                <c:pt idx="46">
                  <c:v>7.38</c:v>
                </c:pt>
                <c:pt idx="47">
                  <c:v>8.68</c:v>
                </c:pt>
                <c:pt idx="48">
                  <c:v>9.67</c:v>
                </c:pt>
                <c:pt idx="49">
                  <c:v>9.5</c:v>
                </c:pt>
                <c:pt idx="50">
                  <c:v>8.94</c:v>
                </c:pt>
                <c:pt idx="51">
                  <c:v>9.5399999999999991</c:v>
                </c:pt>
                <c:pt idx="52">
                  <c:v>9.0500000000000007</c:v>
                </c:pt>
                <c:pt idx="53">
                  <c:v>10.08</c:v>
                </c:pt>
                <c:pt idx="54">
                  <c:v>9.7200000000000006</c:v>
                </c:pt>
                <c:pt idx="55">
                  <c:v>9.35</c:v>
                </c:pt>
                <c:pt idx="56">
                  <c:v>11.75</c:v>
                </c:pt>
                <c:pt idx="57">
                  <c:v>10.44</c:v>
                </c:pt>
                <c:pt idx="58">
                  <c:v>10.53</c:v>
                </c:pt>
                <c:pt idx="59">
                  <c:v>11.98</c:v>
                </c:pt>
                <c:pt idx="60">
                  <c:v>11.76</c:v>
                </c:pt>
                <c:pt idx="61">
                  <c:v>10.87</c:v>
                </c:pt>
                <c:pt idx="62">
                  <c:v>10.16</c:v>
                </c:pt>
                <c:pt idx="63">
                  <c:v>8.1999999999999993</c:v>
                </c:pt>
                <c:pt idx="64">
                  <c:v>7.2</c:v>
                </c:pt>
                <c:pt idx="65">
                  <c:v>8.49</c:v>
                </c:pt>
                <c:pt idx="66">
                  <c:v>10.31</c:v>
                </c:pt>
                <c:pt idx="67">
                  <c:v>12.05</c:v>
                </c:pt>
                <c:pt idx="68">
                  <c:v>11.12</c:v>
                </c:pt>
                <c:pt idx="69">
                  <c:v>10.62</c:v>
                </c:pt>
                <c:pt idx="70">
                  <c:v>13.97</c:v>
                </c:pt>
                <c:pt idx="71">
                  <c:v>15.07</c:v>
                </c:pt>
                <c:pt idx="72">
                  <c:v>14.37</c:v>
                </c:pt>
                <c:pt idx="73">
                  <c:v>12.72</c:v>
                </c:pt>
                <c:pt idx="74">
                  <c:v>4.7699999999999996</c:v>
                </c:pt>
                <c:pt idx="75">
                  <c:v>0.78</c:v>
                </c:pt>
                <c:pt idx="76">
                  <c:v>1.4</c:v>
                </c:pt>
                <c:pt idx="77">
                  <c:v>1.27</c:v>
                </c:pt>
                <c:pt idx="78">
                  <c:v>1.71</c:v>
                </c:pt>
                <c:pt idx="79">
                  <c:v>3.55</c:v>
                </c:pt>
                <c:pt idx="80">
                  <c:v>1.72</c:v>
                </c:pt>
                <c:pt idx="81">
                  <c:v>1.9</c:v>
                </c:pt>
                <c:pt idx="82">
                  <c:v>5.45</c:v>
                </c:pt>
                <c:pt idx="83">
                  <c:v>11.65</c:v>
                </c:pt>
                <c:pt idx="84">
                  <c:v>13.21</c:v>
                </c:pt>
                <c:pt idx="85">
                  <c:v>12.64</c:v>
                </c:pt>
                <c:pt idx="86">
                  <c:v>16.37</c:v>
                </c:pt>
                <c:pt idx="87">
                  <c:v>19.100000000000001</c:v>
                </c:pt>
                <c:pt idx="88">
                  <c:v>21.45</c:v>
                </c:pt>
                <c:pt idx="89">
                  <c:v>19.71</c:v>
                </c:pt>
                <c:pt idx="90">
                  <c:v>9.2100000000000009</c:v>
                </c:pt>
                <c:pt idx="91">
                  <c:v>4.87</c:v>
                </c:pt>
                <c:pt idx="92">
                  <c:v>7.78</c:v>
                </c:pt>
                <c:pt idx="93">
                  <c:v>11.22</c:v>
                </c:pt>
                <c:pt idx="94">
                  <c:v>15.08</c:v>
                </c:pt>
                <c:pt idx="95">
                  <c:v>14.15</c:v>
                </c:pt>
                <c:pt idx="96">
                  <c:v>18.89</c:v>
                </c:pt>
                <c:pt idx="97">
                  <c:v>15.7</c:v>
                </c:pt>
                <c:pt idx="98">
                  <c:v>17.600000000000001</c:v>
                </c:pt>
                <c:pt idx="99">
                  <c:v>17.420000000000002</c:v>
                </c:pt>
                <c:pt idx="100">
                  <c:v>22</c:v>
                </c:pt>
                <c:pt idx="101">
                  <c:v>21.91</c:v>
                </c:pt>
                <c:pt idx="102">
                  <c:v>21.59</c:v>
                </c:pt>
                <c:pt idx="103">
                  <c:v>27.45</c:v>
                </c:pt>
                <c:pt idx="104">
                  <c:v>25.62</c:v>
                </c:pt>
                <c:pt idx="105">
                  <c:v>27.94</c:v>
                </c:pt>
                <c:pt idx="106">
                  <c:v>28.7</c:v>
                </c:pt>
                <c:pt idx="107">
                  <c:v>37.49</c:v>
                </c:pt>
                <c:pt idx="108">
                  <c:v>16.78</c:v>
                </c:pt>
                <c:pt idx="109">
                  <c:v>6.82</c:v>
                </c:pt>
                <c:pt idx="110">
                  <c:v>8.33</c:v>
                </c:pt>
                <c:pt idx="111">
                  <c:v>17.920000000000002</c:v>
                </c:pt>
                <c:pt idx="112">
                  <c:v>28.65</c:v>
                </c:pt>
                <c:pt idx="113">
                  <c:v>27.74</c:v>
                </c:pt>
                <c:pt idx="114">
                  <c:v>33.71</c:v>
                </c:pt>
                <c:pt idx="115">
                  <c:v>37.56</c:v>
                </c:pt>
                <c:pt idx="116">
                  <c:v>39.770000000000003</c:v>
                </c:pt>
                <c:pt idx="117">
                  <c:v>47.82</c:v>
                </c:pt>
                <c:pt idx="118">
                  <c:v>51.5</c:v>
                </c:pt>
                <c:pt idx="119">
                  <c:v>67.55</c:v>
                </c:pt>
                <c:pt idx="120">
                  <c:v>75.73</c:v>
                </c:pt>
                <c:pt idx="121">
                  <c:v>82.39</c:v>
                </c:pt>
                <c:pt idx="122">
                  <c:v>15.52</c:v>
                </c:pt>
                <c:pt idx="123">
                  <c:v>7.59</c:v>
                </c:pt>
                <c:pt idx="124">
                  <c:v>11.75</c:v>
                </c:pt>
                <c:pt idx="125">
                  <c:v>12.92</c:v>
                </c:pt>
                <c:pt idx="126">
                  <c:v>12.88</c:v>
                </c:pt>
                <c:pt idx="127">
                  <c:v>14.41</c:v>
                </c:pt>
                <c:pt idx="128">
                  <c:v>14.36</c:v>
                </c:pt>
                <c:pt idx="129">
                  <c:v>16.809999999999999</c:v>
                </c:pt>
                <c:pt idx="130">
                  <c:v>18.440000000000001</c:v>
                </c:pt>
                <c:pt idx="131">
                  <c:v>20.75</c:v>
                </c:pt>
                <c:pt idx="132">
                  <c:v>20.72</c:v>
                </c:pt>
                <c:pt idx="133">
                  <c:v>11.92</c:v>
                </c:pt>
                <c:pt idx="134">
                  <c:v>4.99</c:v>
                </c:pt>
                <c:pt idx="135">
                  <c:v>7.43</c:v>
                </c:pt>
                <c:pt idx="136">
                  <c:v>11.19</c:v>
                </c:pt>
                <c:pt idx="137">
                  <c:v>12.41</c:v>
                </c:pt>
                <c:pt idx="138">
                  <c:v>15.63</c:v>
                </c:pt>
                <c:pt idx="139">
                  <c:v>15.63</c:v>
                </c:pt>
                <c:pt idx="140">
                  <c:v>20.23</c:v>
                </c:pt>
                <c:pt idx="141">
                  <c:v>25.21</c:v>
                </c:pt>
                <c:pt idx="142">
                  <c:v>23.71</c:v>
                </c:pt>
                <c:pt idx="143">
                  <c:v>25.94</c:v>
                </c:pt>
                <c:pt idx="144">
                  <c:v>24.32</c:v>
                </c:pt>
                <c:pt idx="145">
                  <c:v>21.4</c:v>
                </c:pt>
                <c:pt idx="146">
                  <c:v>19.93</c:v>
                </c:pt>
                <c:pt idx="147">
                  <c:v>24.86</c:v>
                </c:pt>
                <c:pt idx="148">
                  <c:v>20.21</c:v>
                </c:pt>
                <c:pt idx="149">
                  <c:v>21.83</c:v>
                </c:pt>
                <c:pt idx="150">
                  <c:v>22.14</c:v>
                </c:pt>
                <c:pt idx="151">
                  <c:v>24.63</c:v>
                </c:pt>
                <c:pt idx="152">
                  <c:v>25.24</c:v>
                </c:pt>
                <c:pt idx="153">
                  <c:v>22.49</c:v>
                </c:pt>
                <c:pt idx="154">
                  <c:v>25.24</c:v>
                </c:pt>
                <c:pt idx="155">
                  <c:v>30.35</c:v>
                </c:pt>
                <c:pt idx="156">
                  <c:v>24.98</c:v>
                </c:pt>
                <c:pt idx="157">
                  <c:v>27.26</c:v>
                </c:pt>
                <c:pt idx="158">
                  <c:v>27.75</c:v>
                </c:pt>
                <c:pt idx="159">
                  <c:v>27.69</c:v>
                </c:pt>
                <c:pt idx="160">
                  <c:v>30.07</c:v>
                </c:pt>
                <c:pt idx="161">
                  <c:v>30.72</c:v>
                </c:pt>
                <c:pt idx="162">
                  <c:v>32.96</c:v>
                </c:pt>
                <c:pt idx="163">
                  <c:v>35.69</c:v>
                </c:pt>
                <c:pt idx="164">
                  <c:v>33.92</c:v>
                </c:pt>
                <c:pt idx="165">
                  <c:v>35.56</c:v>
                </c:pt>
                <c:pt idx="166">
                  <c:v>36.840000000000003</c:v>
                </c:pt>
                <c:pt idx="167">
                  <c:v>41.31</c:v>
                </c:pt>
                <c:pt idx="168">
                  <c:v>40.270000000000003</c:v>
                </c:pt>
                <c:pt idx="169">
                  <c:v>42.75</c:v>
                </c:pt>
                <c:pt idx="170">
                  <c:v>42.68</c:v>
                </c:pt>
                <c:pt idx="171">
                  <c:v>44.03</c:v>
                </c:pt>
                <c:pt idx="172">
                  <c:v>47.43</c:v>
                </c:pt>
                <c:pt idx="173">
                  <c:v>6.84</c:v>
                </c:pt>
                <c:pt idx="174">
                  <c:v>1.86</c:v>
                </c:pt>
                <c:pt idx="175">
                  <c:v>1.53</c:v>
                </c:pt>
                <c:pt idx="176">
                  <c:v>2.62</c:v>
                </c:pt>
                <c:pt idx="177">
                  <c:v>2.81</c:v>
                </c:pt>
                <c:pt idx="178">
                  <c:v>1.71</c:v>
                </c:pt>
                <c:pt idx="179">
                  <c:v>1.7</c:v>
                </c:pt>
                <c:pt idx="180">
                  <c:v>1.02</c:v>
                </c:pt>
                <c:pt idx="181">
                  <c:v>1.55</c:v>
                </c:pt>
                <c:pt idx="182">
                  <c:v>2.4300000000000002</c:v>
                </c:pt>
                <c:pt idx="183">
                  <c:v>2.67</c:v>
                </c:pt>
                <c:pt idx="184">
                  <c:v>2.2599999999999998</c:v>
                </c:pt>
                <c:pt idx="185">
                  <c:v>2.36</c:v>
                </c:pt>
                <c:pt idx="186">
                  <c:v>0.99</c:v>
                </c:pt>
                <c:pt idx="187">
                  <c:v>0.99</c:v>
                </c:pt>
                <c:pt idx="188">
                  <c:v>1.41</c:v>
                </c:pt>
                <c:pt idx="189">
                  <c:v>1.47</c:v>
                </c:pt>
                <c:pt idx="190">
                  <c:v>1.56</c:v>
                </c:pt>
                <c:pt idx="191">
                  <c:v>1.34</c:v>
                </c:pt>
                <c:pt idx="192">
                  <c:v>1.03</c:v>
                </c:pt>
                <c:pt idx="193">
                  <c:v>0.35</c:v>
                </c:pt>
                <c:pt idx="194">
                  <c:v>1.26</c:v>
                </c:pt>
                <c:pt idx="195">
                  <c:v>1.22</c:v>
                </c:pt>
                <c:pt idx="196">
                  <c:v>1.19</c:v>
                </c:pt>
                <c:pt idx="197">
                  <c:v>1.1100000000000001</c:v>
                </c:pt>
                <c:pt idx="198">
                  <c:v>0.44</c:v>
                </c:pt>
                <c:pt idx="199">
                  <c:v>0.15</c:v>
                </c:pt>
                <c:pt idx="200">
                  <c:v>0.3</c:v>
                </c:pt>
                <c:pt idx="201">
                  <c:v>0.32</c:v>
                </c:pt>
                <c:pt idx="202">
                  <c:v>0.47</c:v>
                </c:pt>
                <c:pt idx="203">
                  <c:v>1.18</c:v>
                </c:pt>
                <c:pt idx="204">
                  <c:v>0.5</c:v>
                </c:pt>
                <c:pt idx="205">
                  <c:v>0.51</c:v>
                </c:pt>
                <c:pt idx="206">
                  <c:v>0.88</c:v>
                </c:pt>
                <c:pt idx="207">
                  <c:v>0.41</c:v>
                </c:pt>
                <c:pt idx="208">
                  <c:v>0.54</c:v>
                </c:pt>
                <c:pt idx="209">
                  <c:v>0.22</c:v>
                </c:pt>
                <c:pt idx="210">
                  <c:v>-0.02</c:v>
                </c:pt>
                <c:pt idx="211">
                  <c:v>0.06</c:v>
                </c:pt>
                <c:pt idx="212">
                  <c:v>0.23</c:v>
                </c:pt>
                <c:pt idx="213">
                  <c:v>0.17</c:v>
                </c:pt>
                <c:pt idx="214">
                  <c:v>0.43</c:v>
                </c:pt>
                <c:pt idx="215">
                  <c:v>0.71</c:v>
                </c:pt>
                <c:pt idx="216">
                  <c:v>0.46</c:v>
                </c:pt>
                <c:pt idx="217">
                  <c:v>0.34</c:v>
                </c:pt>
                <c:pt idx="218">
                  <c:v>0.24</c:v>
                </c:pt>
                <c:pt idx="219">
                  <c:v>0.5</c:v>
                </c:pt>
                <c:pt idx="220">
                  <c:v>0.02</c:v>
                </c:pt>
                <c:pt idx="221">
                  <c:v>-0.12</c:v>
                </c:pt>
                <c:pt idx="222">
                  <c:v>-0.51</c:v>
                </c:pt>
                <c:pt idx="223">
                  <c:v>-0.22</c:v>
                </c:pt>
                <c:pt idx="224">
                  <c:v>0.02</c:v>
                </c:pt>
                <c:pt idx="225">
                  <c:v>-0.12</c:v>
                </c:pt>
                <c:pt idx="226">
                  <c:v>0.33</c:v>
                </c:pt>
                <c:pt idx="227">
                  <c:v>0.7</c:v>
                </c:pt>
                <c:pt idx="228">
                  <c:v>1.05</c:v>
                </c:pt>
                <c:pt idx="229">
                  <c:v>1.1000000000000001</c:v>
                </c:pt>
                <c:pt idx="230">
                  <c:v>0.56000000000000005</c:v>
                </c:pt>
                <c:pt idx="231">
                  <c:v>0.3</c:v>
                </c:pt>
                <c:pt idx="232">
                  <c:v>0.19</c:v>
                </c:pt>
                <c:pt idx="233">
                  <c:v>1.0900000000000001</c:v>
                </c:pt>
                <c:pt idx="234">
                  <c:v>0.56000000000000005</c:v>
                </c:pt>
                <c:pt idx="235">
                  <c:v>0.31</c:v>
                </c:pt>
                <c:pt idx="236">
                  <c:v>1.19</c:v>
                </c:pt>
                <c:pt idx="237">
                  <c:v>0.95</c:v>
                </c:pt>
                <c:pt idx="238">
                  <c:v>0.6</c:v>
                </c:pt>
                <c:pt idx="239">
                  <c:v>0.62</c:v>
                </c:pt>
                <c:pt idx="240">
                  <c:v>0.13</c:v>
                </c:pt>
                <c:pt idx="241">
                  <c:v>0.22</c:v>
                </c:pt>
                <c:pt idx="242">
                  <c:v>0.42</c:v>
                </c:pt>
                <c:pt idx="243">
                  <c:v>0.01</c:v>
                </c:pt>
                <c:pt idx="244">
                  <c:v>0.23</c:v>
                </c:pt>
                <c:pt idx="245">
                  <c:v>1.61</c:v>
                </c:pt>
                <c:pt idx="246">
                  <c:v>1.31</c:v>
                </c:pt>
                <c:pt idx="247">
                  <c:v>0.23</c:v>
                </c:pt>
                <c:pt idx="248">
                  <c:v>0.14000000000000001</c:v>
                </c:pt>
                <c:pt idx="249">
                  <c:v>0.32</c:v>
                </c:pt>
                <c:pt idx="250">
                  <c:v>0.59</c:v>
                </c:pt>
                <c:pt idx="251">
                  <c:v>0.56999999999999995</c:v>
                </c:pt>
                <c:pt idx="252">
                  <c:v>0.46</c:v>
                </c:pt>
                <c:pt idx="253">
                  <c:v>0.38</c:v>
                </c:pt>
                <c:pt idx="254">
                  <c:v>0.57999999999999996</c:v>
                </c:pt>
                <c:pt idx="255">
                  <c:v>0.41</c:v>
                </c:pt>
                <c:pt idx="256">
                  <c:v>0.52</c:v>
                </c:pt>
                <c:pt idx="257">
                  <c:v>1.33</c:v>
                </c:pt>
                <c:pt idx="258">
                  <c:v>0.7</c:v>
                </c:pt>
                <c:pt idx="259">
                  <c:v>0.28000000000000003</c:v>
                </c:pt>
                <c:pt idx="260">
                  <c:v>0.83</c:v>
                </c:pt>
                <c:pt idx="261">
                  <c:v>0.71</c:v>
                </c:pt>
                <c:pt idx="262">
                  <c:v>0.65</c:v>
                </c:pt>
                <c:pt idx="263">
                  <c:v>0.52</c:v>
                </c:pt>
                <c:pt idx="264">
                  <c:v>0.36</c:v>
                </c:pt>
                <c:pt idx="265">
                  <c:v>0.6</c:v>
                </c:pt>
                <c:pt idx="266">
                  <c:v>0.8</c:v>
                </c:pt>
                <c:pt idx="267">
                  <c:v>0.21</c:v>
                </c:pt>
                <c:pt idx="268">
                  <c:v>0.42</c:v>
                </c:pt>
                <c:pt idx="269">
                  <c:v>1.19</c:v>
                </c:pt>
                <c:pt idx="270">
                  <c:v>0.65</c:v>
                </c:pt>
                <c:pt idx="271">
                  <c:v>0.72</c:v>
                </c:pt>
                <c:pt idx="272">
                  <c:v>1.31</c:v>
                </c:pt>
                <c:pt idx="273">
                  <c:v>3.02</c:v>
                </c:pt>
                <c:pt idx="274">
                  <c:v>2.1</c:v>
                </c:pt>
                <c:pt idx="275">
                  <c:v>2.25</c:v>
                </c:pt>
                <c:pt idx="276">
                  <c:v>1.57</c:v>
                </c:pt>
                <c:pt idx="277">
                  <c:v>1.23</c:v>
                </c:pt>
                <c:pt idx="278">
                  <c:v>0.97</c:v>
                </c:pt>
                <c:pt idx="279">
                  <c:v>0.61</c:v>
                </c:pt>
                <c:pt idx="280">
                  <c:v>-0.15</c:v>
                </c:pt>
                <c:pt idx="281">
                  <c:v>0.2</c:v>
                </c:pt>
                <c:pt idx="282">
                  <c:v>0.34</c:v>
                </c:pt>
                <c:pt idx="283">
                  <c:v>0.78</c:v>
                </c:pt>
                <c:pt idx="284">
                  <c:v>0.28999999999999998</c:v>
                </c:pt>
                <c:pt idx="285">
                  <c:v>0.34</c:v>
                </c:pt>
                <c:pt idx="286">
                  <c:v>0.52</c:v>
                </c:pt>
                <c:pt idx="287">
                  <c:v>0.76</c:v>
                </c:pt>
                <c:pt idx="288">
                  <c:v>0.61</c:v>
                </c:pt>
                <c:pt idx="289">
                  <c:v>0.47</c:v>
                </c:pt>
                <c:pt idx="290">
                  <c:v>0.37</c:v>
                </c:pt>
                <c:pt idx="291">
                  <c:v>0.51</c:v>
                </c:pt>
                <c:pt idx="292">
                  <c:v>0.71</c:v>
                </c:pt>
                <c:pt idx="293">
                  <c:v>0.91</c:v>
                </c:pt>
                <c:pt idx="294">
                  <c:v>0.69</c:v>
                </c:pt>
                <c:pt idx="295">
                  <c:v>0.33</c:v>
                </c:pt>
                <c:pt idx="296">
                  <c:v>0.44</c:v>
                </c:pt>
                <c:pt idx="297">
                  <c:v>0.69</c:v>
                </c:pt>
                <c:pt idx="298">
                  <c:v>0.86</c:v>
                </c:pt>
                <c:pt idx="299">
                  <c:v>0.57999999999999996</c:v>
                </c:pt>
                <c:pt idx="300">
                  <c:v>0.59</c:v>
                </c:pt>
                <c:pt idx="301">
                  <c:v>0.61</c:v>
                </c:pt>
                <c:pt idx="302">
                  <c:v>0.87</c:v>
                </c:pt>
                <c:pt idx="303">
                  <c:v>0.49</c:v>
                </c:pt>
                <c:pt idx="304">
                  <c:v>-0.02</c:v>
                </c:pt>
                <c:pt idx="305">
                  <c:v>0.25</c:v>
                </c:pt>
                <c:pt idx="306">
                  <c:v>0.17</c:v>
                </c:pt>
                <c:pt idx="307">
                  <c:v>0.35</c:v>
                </c:pt>
                <c:pt idx="308">
                  <c:v>0.75</c:v>
                </c:pt>
                <c:pt idx="309">
                  <c:v>0.55000000000000004</c:v>
                </c:pt>
                <c:pt idx="310">
                  <c:v>0.36</c:v>
                </c:pt>
                <c:pt idx="311">
                  <c:v>0.59</c:v>
                </c:pt>
                <c:pt idx="312">
                  <c:v>0.41</c:v>
                </c:pt>
                <c:pt idx="313">
                  <c:v>0.43</c:v>
                </c:pt>
                <c:pt idx="314">
                  <c:v>0.21</c:v>
                </c:pt>
                <c:pt idx="315">
                  <c:v>0.1</c:v>
                </c:pt>
                <c:pt idx="316">
                  <c:v>-0.21</c:v>
                </c:pt>
                <c:pt idx="317">
                  <c:v>0.19</c:v>
                </c:pt>
                <c:pt idx="318">
                  <c:v>0.05</c:v>
                </c:pt>
                <c:pt idx="319">
                  <c:v>0.21</c:v>
                </c:pt>
                <c:pt idx="320">
                  <c:v>0.33</c:v>
                </c:pt>
                <c:pt idx="321">
                  <c:v>0.31</c:v>
                </c:pt>
                <c:pt idx="322">
                  <c:v>0.48</c:v>
                </c:pt>
                <c:pt idx="323">
                  <c:v>0.44</c:v>
                </c:pt>
                <c:pt idx="324">
                  <c:v>0.44</c:v>
                </c:pt>
                <c:pt idx="325">
                  <c:v>0.37</c:v>
                </c:pt>
                <c:pt idx="326">
                  <c:v>0.25</c:v>
                </c:pt>
                <c:pt idx="327">
                  <c:v>0.28000000000000003</c:v>
                </c:pt>
                <c:pt idx="328">
                  <c:v>0.28000000000000003</c:v>
                </c:pt>
                <c:pt idx="329">
                  <c:v>0.24</c:v>
                </c:pt>
                <c:pt idx="330">
                  <c:v>0.47</c:v>
                </c:pt>
                <c:pt idx="331">
                  <c:v>0.18</c:v>
                </c:pt>
                <c:pt idx="332">
                  <c:v>0.3</c:v>
                </c:pt>
                <c:pt idx="333">
                  <c:v>0.38</c:v>
                </c:pt>
                <c:pt idx="334">
                  <c:v>0.74</c:v>
                </c:pt>
                <c:pt idx="335">
                  <c:v>0.54</c:v>
                </c:pt>
                <c:pt idx="336">
                  <c:v>0.49</c:v>
                </c:pt>
                <c:pt idx="337">
                  <c:v>0.48</c:v>
                </c:pt>
                <c:pt idx="338">
                  <c:v>0.55000000000000004</c:v>
                </c:pt>
                <c:pt idx="339">
                  <c:v>0.79</c:v>
                </c:pt>
                <c:pt idx="340">
                  <c:v>0.74</c:v>
                </c:pt>
                <c:pt idx="341">
                  <c:v>0.53</c:v>
                </c:pt>
                <c:pt idx="342">
                  <c:v>0.28000000000000003</c:v>
                </c:pt>
                <c:pt idx="343">
                  <c:v>0.26</c:v>
                </c:pt>
                <c:pt idx="344">
                  <c:v>0.45</c:v>
                </c:pt>
                <c:pt idx="345">
                  <c:v>0.36</c:v>
                </c:pt>
                <c:pt idx="346">
                  <c:v>0.28000000000000003</c:v>
                </c:pt>
                <c:pt idx="347">
                  <c:v>0.48</c:v>
                </c:pt>
                <c:pt idx="348">
                  <c:v>0.55000000000000004</c:v>
                </c:pt>
                <c:pt idx="349">
                  <c:v>0.2</c:v>
                </c:pt>
                <c:pt idx="350">
                  <c:v>0.48</c:v>
                </c:pt>
                <c:pt idx="351">
                  <c:v>0.47</c:v>
                </c:pt>
                <c:pt idx="352">
                  <c:v>0.36</c:v>
                </c:pt>
                <c:pt idx="353">
                  <c:v>0.24</c:v>
                </c:pt>
                <c:pt idx="354">
                  <c:v>0.15</c:v>
                </c:pt>
                <c:pt idx="355">
                  <c:v>0.24</c:v>
                </c:pt>
                <c:pt idx="356">
                  <c:v>0.28000000000000003</c:v>
                </c:pt>
                <c:pt idx="357">
                  <c:v>0.41</c:v>
                </c:pt>
                <c:pt idx="358">
                  <c:v>0.37</c:v>
                </c:pt>
                <c:pt idx="359">
                  <c:v>0.75</c:v>
                </c:pt>
                <c:pt idx="360">
                  <c:v>0.78</c:v>
                </c:pt>
                <c:pt idx="361">
                  <c:v>0.52</c:v>
                </c:pt>
                <c:pt idx="362">
                  <c:v>0.56999999999999995</c:v>
                </c:pt>
                <c:pt idx="363">
                  <c:v>0.43</c:v>
                </c:pt>
                <c:pt idx="364">
                  <c:v>0</c:v>
                </c:pt>
                <c:pt idx="365">
                  <c:v>0.01</c:v>
                </c:pt>
                <c:pt idx="366">
                  <c:v>0.04</c:v>
                </c:pt>
                <c:pt idx="367">
                  <c:v>0.45</c:v>
                </c:pt>
                <c:pt idx="368">
                  <c:v>0.75</c:v>
                </c:pt>
                <c:pt idx="369">
                  <c:v>0.83</c:v>
                </c:pt>
                <c:pt idx="370">
                  <c:v>0.63</c:v>
                </c:pt>
                <c:pt idx="371">
                  <c:v>0.83</c:v>
                </c:pt>
                <c:pt idx="372">
                  <c:v>0.8</c:v>
                </c:pt>
                <c:pt idx="373">
                  <c:v>0.79</c:v>
                </c:pt>
                <c:pt idx="374">
                  <c:v>0.77</c:v>
                </c:pt>
                <c:pt idx="375">
                  <c:v>0.47</c:v>
                </c:pt>
                <c:pt idx="376">
                  <c:v>0.15</c:v>
                </c:pt>
                <c:pt idx="377">
                  <c:v>0.16</c:v>
                </c:pt>
                <c:pt idx="378">
                  <c:v>0.37</c:v>
                </c:pt>
                <c:pt idx="379">
                  <c:v>0.53</c:v>
                </c:pt>
                <c:pt idx="380">
                  <c:v>0.43</c:v>
                </c:pt>
                <c:pt idx="381">
                  <c:v>0.52</c:v>
                </c:pt>
                <c:pt idx="382">
                  <c:v>0.5</c:v>
                </c:pt>
                <c:pt idx="383">
                  <c:v>0.56000000000000005</c:v>
                </c:pt>
                <c:pt idx="384">
                  <c:v>0.45</c:v>
                </c:pt>
                <c:pt idx="385">
                  <c:v>0.21</c:v>
                </c:pt>
                <c:pt idx="386">
                  <c:v>0.64</c:v>
                </c:pt>
                <c:pt idx="387">
                  <c:v>0.36</c:v>
                </c:pt>
                <c:pt idx="388">
                  <c:v>0.08</c:v>
                </c:pt>
                <c:pt idx="389">
                  <c:v>0.43</c:v>
                </c:pt>
                <c:pt idx="390">
                  <c:v>0.41</c:v>
                </c:pt>
                <c:pt idx="391">
                  <c:v>0.56999999999999995</c:v>
                </c:pt>
                <c:pt idx="392">
                  <c:v>0.59</c:v>
                </c:pt>
                <c:pt idx="393">
                  <c:v>0.6</c:v>
                </c:pt>
                <c:pt idx="394">
                  <c:v>0.79</c:v>
                </c:pt>
                <c:pt idx="395">
                  <c:v>0.86</c:v>
                </c:pt>
                <c:pt idx="396">
                  <c:v>0.6</c:v>
                </c:pt>
                <c:pt idx="397">
                  <c:v>0.47</c:v>
                </c:pt>
                <c:pt idx="398">
                  <c:v>0.55000000000000004</c:v>
                </c:pt>
                <c:pt idx="399">
                  <c:v>0.37</c:v>
                </c:pt>
                <c:pt idx="400">
                  <c:v>0.26</c:v>
                </c:pt>
                <c:pt idx="401">
                  <c:v>0.03</c:v>
                </c:pt>
                <c:pt idx="402">
                  <c:v>0.24</c:v>
                </c:pt>
                <c:pt idx="403">
                  <c:v>0.35</c:v>
                </c:pt>
                <c:pt idx="404">
                  <c:v>0.56999999999999995</c:v>
                </c:pt>
                <c:pt idx="405">
                  <c:v>0.54</c:v>
                </c:pt>
                <c:pt idx="406">
                  <c:v>0.92</c:v>
                </c:pt>
                <c:pt idx="407">
                  <c:v>0.55000000000000004</c:v>
                </c:pt>
                <c:pt idx="408">
                  <c:v>0.69</c:v>
                </c:pt>
                <c:pt idx="409">
                  <c:v>0.92</c:v>
                </c:pt>
                <c:pt idx="410">
                  <c:v>0.67</c:v>
                </c:pt>
                <c:pt idx="411">
                  <c:v>0.46</c:v>
                </c:pt>
                <c:pt idx="412">
                  <c:v>0.4</c:v>
                </c:pt>
                <c:pt idx="413">
                  <c:v>0.01</c:v>
                </c:pt>
                <c:pt idx="414">
                  <c:v>0.25</c:v>
                </c:pt>
                <c:pt idx="415">
                  <c:v>0.56999999999999995</c:v>
                </c:pt>
                <c:pt idx="416">
                  <c:v>0.42</c:v>
                </c:pt>
                <c:pt idx="417">
                  <c:v>0.51</c:v>
                </c:pt>
                <c:pt idx="418">
                  <c:v>0.78</c:v>
                </c:pt>
                <c:pt idx="419">
                  <c:v>1.24</c:v>
                </c:pt>
                <c:pt idx="420">
                  <c:v>1.22</c:v>
                </c:pt>
                <c:pt idx="421">
                  <c:v>1.32</c:v>
                </c:pt>
                <c:pt idx="422">
                  <c:v>0.71</c:v>
                </c:pt>
                <c:pt idx="423">
                  <c:v>0.74</c:v>
                </c:pt>
                <c:pt idx="424">
                  <c:v>0.79</c:v>
                </c:pt>
                <c:pt idx="425">
                  <c:v>0.62</c:v>
                </c:pt>
                <c:pt idx="426">
                  <c:v>0.22</c:v>
                </c:pt>
                <c:pt idx="427">
                  <c:v>0.54</c:v>
                </c:pt>
                <c:pt idx="428">
                  <c:v>0.82</c:v>
                </c:pt>
                <c:pt idx="429">
                  <c:v>1.01</c:v>
                </c:pt>
                <c:pt idx="430">
                  <c:v>0.96</c:v>
                </c:pt>
                <c:pt idx="431">
                  <c:v>1.27</c:v>
                </c:pt>
                <c:pt idx="432">
                  <c:v>0.9</c:v>
                </c:pt>
                <c:pt idx="433">
                  <c:v>0.43</c:v>
                </c:pt>
                <c:pt idx="434">
                  <c:v>0.61</c:v>
                </c:pt>
                <c:pt idx="435">
                  <c:v>0.78</c:v>
                </c:pt>
                <c:pt idx="436">
                  <c:v>0.35</c:v>
                </c:pt>
                <c:pt idx="437">
                  <c:v>0.52</c:v>
                </c:pt>
                <c:pt idx="438">
                  <c:v>0.44</c:v>
                </c:pt>
                <c:pt idx="439">
                  <c:v>0.08</c:v>
                </c:pt>
                <c:pt idx="440">
                  <c:v>0.26</c:v>
                </c:pt>
                <c:pt idx="441">
                  <c:v>0.18</c:v>
                </c:pt>
                <c:pt idx="442">
                  <c:v>0.3</c:v>
                </c:pt>
                <c:pt idx="443">
                  <c:v>0.38</c:v>
                </c:pt>
                <c:pt idx="444">
                  <c:v>0.33</c:v>
                </c:pt>
                <c:pt idx="445">
                  <c:v>0.25</c:v>
                </c:pt>
                <c:pt idx="446">
                  <c:v>0.14000000000000001</c:v>
                </c:pt>
                <c:pt idx="447">
                  <c:v>0.31</c:v>
                </c:pt>
                <c:pt idx="448">
                  <c:v>-0.23</c:v>
                </c:pt>
                <c:pt idx="449">
                  <c:v>0.24</c:v>
                </c:pt>
                <c:pt idx="450">
                  <c:v>0.19</c:v>
                </c:pt>
                <c:pt idx="451">
                  <c:v>0.16</c:v>
                </c:pt>
                <c:pt idx="452">
                  <c:v>0.42</c:v>
                </c:pt>
                <c:pt idx="453">
                  <c:v>0.28000000000000003</c:v>
                </c:pt>
                <c:pt idx="454">
                  <c:v>0.44</c:v>
                </c:pt>
                <c:pt idx="455">
                  <c:v>0.28999999999999998</c:v>
                </c:pt>
                <c:pt idx="456">
                  <c:v>0.32</c:v>
                </c:pt>
                <c:pt idx="457">
                  <c:v>0.09</c:v>
                </c:pt>
                <c:pt idx="458">
                  <c:v>0.22</c:v>
                </c:pt>
                <c:pt idx="459">
                  <c:v>0.4</c:v>
                </c:pt>
                <c:pt idx="460">
                  <c:v>1.26</c:v>
                </c:pt>
                <c:pt idx="461">
                  <c:v>0.33</c:v>
                </c:pt>
                <c:pt idx="462">
                  <c:v>-0.09</c:v>
                </c:pt>
                <c:pt idx="463">
                  <c:v>0.48</c:v>
                </c:pt>
                <c:pt idx="464">
                  <c:v>0.45</c:v>
                </c:pt>
                <c:pt idx="465">
                  <c:v>-0.21</c:v>
                </c:pt>
                <c:pt idx="466">
                  <c:v>0.15</c:v>
                </c:pt>
                <c:pt idx="467">
                  <c:v>0.32</c:v>
                </c:pt>
                <c:pt idx="468">
                  <c:v>0.43</c:v>
                </c:pt>
                <c:pt idx="469">
                  <c:v>0.75</c:v>
                </c:pt>
                <c:pt idx="470">
                  <c:v>0.56999999999999995</c:v>
                </c:pt>
                <c:pt idx="471">
                  <c:v>0.13</c:v>
                </c:pt>
                <c:pt idx="472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A2-5445-AC02-E7E700F9F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3734592"/>
        <c:axId val="1043994064"/>
      </c:lineChart>
      <c:catAx>
        <c:axId val="104373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1043994064"/>
        <c:crosses val="autoZero"/>
        <c:auto val="1"/>
        <c:lblAlgn val="ctr"/>
        <c:lblOffset val="100"/>
        <c:noMultiLvlLbl val="0"/>
      </c:catAx>
      <c:valAx>
        <c:axId val="104399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104373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EC5F-FB0B-B94A-901C-4DC279FBA1C9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BD9E-59A9-E641-98FD-BDBE676EE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7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50E6-065A-244E-BCFC-71D94D1D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6F60-26D3-3C49-9F2B-45D7F9226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4969-C7C3-E948-8F98-0FC0D00A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3166-A381-1048-82AF-DA6647B1F7E6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79FA-8098-CB48-8B1F-0A1CC6A1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7D95-A45F-4442-82FD-319B775D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ED66-9750-614A-B8DF-0BBDB4846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64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5575"/>
            <a:ext cx="9144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28600" y="6591671"/>
            <a:ext cx="26755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pt-BR" sz="1200" b="1" dirty="0">
                <a:solidFill>
                  <a:srgbClr val="FFFFFF"/>
                </a:solidFill>
              </a:rPr>
              <a:t>Prof. Reinaldo Pacheco da Costa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4326" y="88772"/>
            <a:ext cx="4594864" cy="7479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892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8686800" y="6413500"/>
            <a:ext cx="4587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3F380AE-F5AB-4CA3-A44F-FE252C132044}" type="slidenum">
              <a:rPr lang="pt-BR" sz="1300" b="1">
                <a:solidFill>
                  <a:srgbClr val="FFFFFF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pt-BR" sz="1300" b="1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6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91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3E4774-56E7-804A-8DE9-A6CCCD50A3F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bcb.gov.br/sgspub/consultarvalores/consultarValoresSeries.do?method=consultarGrafico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bcb.gov.br/sgspub/localizarseries/localizarSeries.do?method=prepararTelaLocalizarSeries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sj.ac.uk/erasmus-mundus/social-economy.asp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76808" y="3429000"/>
            <a:ext cx="4123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GESTÃO DE CUSTOS E RENTABILIDADE</a:t>
            </a:r>
            <a:endParaRPr lang="pt-BR" sz="2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6808" y="4428401"/>
            <a:ext cx="383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Reinaldo Pacheco da Costa</a:t>
            </a:r>
          </a:p>
          <a:p>
            <a:r>
              <a:rPr lang="pt-BR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Abraão Freires Saraiva Júnior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4541" y="1760477"/>
            <a:ext cx="5582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3410</a:t>
            </a:r>
          </a:p>
          <a:p>
            <a:r>
              <a:rPr lang="en-US" dirty="0"/>
              <a:t>PROF. REINALDO PACHECO DA COSTA</a:t>
            </a:r>
          </a:p>
          <a:p>
            <a:r>
              <a:rPr lang="en-US" dirty="0"/>
              <a:t>2020ii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INTRODUÇÃO </a:t>
            </a:r>
            <a:r>
              <a:rPr lang="en-US" dirty="0" err="1"/>
              <a:t>À</a:t>
            </a:r>
            <a:r>
              <a:rPr lang="en-US" dirty="0"/>
              <a:t> ECONOMIA </a:t>
            </a:r>
          </a:p>
          <a:p>
            <a:endParaRPr lang="en-US" dirty="0"/>
          </a:p>
          <a:p>
            <a:r>
              <a:rPr lang="en-US" dirty="0"/>
              <a:t>AULA 1</a:t>
            </a:r>
          </a:p>
        </p:txBody>
      </p:sp>
    </p:spTree>
    <p:extLst>
      <p:ext uri="{BB962C8B-B14F-4D97-AF65-F5344CB8AC3E}">
        <p14:creationId xmlns:p14="http://schemas.microsoft.com/office/powerpoint/2010/main" val="260147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19" y="4038826"/>
            <a:ext cx="5546103" cy="174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45" y="1448147"/>
            <a:ext cx="90605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594" y="394147"/>
            <a:ext cx="5734990" cy="9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755928" y="4023306"/>
          <a:ext cx="3249479" cy="981075"/>
        </p:xfrm>
        <a:graphic>
          <a:graphicData uri="http://schemas.openxmlformats.org/drawingml/2006/table">
            <a:tbl>
              <a:tblPr/>
              <a:tblGrid>
                <a:gridCol w="1240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[R$ milhões]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Lucro Líquido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777,7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Patrimônio Líquido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5217,7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5848,4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6846,5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8509,1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ROE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latin typeface="+mn-lt"/>
                        </a:rPr>
                        <a:t>≈ 10,9%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latin typeface="+mn-lt"/>
                        </a:rPr>
                        <a:t>≈ 2,7%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latin typeface="+mn-lt"/>
                        </a:rPr>
                        <a:t>≈ 10,2%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latin typeface="+mn-lt"/>
                        </a:rPr>
                        <a:t>≈ </a:t>
                      </a:r>
                      <a:r>
                        <a:rPr lang="en-US" sz="1100" b="1" i="0" u="none" strike="noStrike" dirty="0">
                          <a:latin typeface="+mn-lt"/>
                        </a:rPr>
                        <a:t>9,14%</a:t>
                      </a:r>
                      <a:endParaRPr lang="pt-BR" sz="11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Elipse 17"/>
          <p:cNvSpPr/>
          <p:nvPr/>
        </p:nvSpPr>
        <p:spPr>
          <a:xfrm>
            <a:off x="8698314" y="3573016"/>
            <a:ext cx="432048" cy="19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Elipse 18"/>
          <p:cNvSpPr/>
          <p:nvPr/>
        </p:nvSpPr>
        <p:spPr>
          <a:xfrm>
            <a:off x="7812360" y="3573016"/>
            <a:ext cx="432048" cy="19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Elipse 13"/>
          <p:cNvSpPr/>
          <p:nvPr/>
        </p:nvSpPr>
        <p:spPr>
          <a:xfrm>
            <a:off x="4037658" y="5330972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Elipse 19"/>
          <p:cNvSpPr/>
          <p:nvPr/>
        </p:nvSpPr>
        <p:spPr>
          <a:xfrm>
            <a:off x="5132524" y="5362869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3813" y="88900"/>
            <a:ext cx="4595812" cy="7477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err="1"/>
              <a:t>Lucro</a:t>
            </a:r>
            <a:r>
              <a:rPr lang="en-US" sz="2000" b="1" dirty="0"/>
              <a:t> e </a:t>
            </a:r>
            <a:r>
              <a:rPr lang="en-US" sz="2000" b="1" dirty="0" err="1"/>
              <a:t>Rentabilidade</a:t>
            </a:r>
            <a:r>
              <a:rPr lang="en-US" sz="2000" b="1" dirty="0"/>
              <a:t> (</a:t>
            </a:r>
            <a:r>
              <a:rPr lang="en-US" sz="2000" b="1" dirty="0" err="1"/>
              <a:t>introdução</a:t>
            </a:r>
            <a:r>
              <a:rPr lang="en-US" sz="2000" b="1" dirty="0"/>
              <a:t>)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b="1" dirty="0">
                <a:solidFill>
                  <a:srgbClr val="FFFF00"/>
                </a:solidFill>
              </a:rPr>
              <a:t>OBJETIVOS DA FIRMA</a:t>
            </a:r>
          </a:p>
          <a:p>
            <a:pPr lvl="0">
              <a:spcBef>
                <a:spcPct val="0"/>
              </a:spcBef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DFDEC4-A9D9-014F-B7C1-68E99CD97E69}"/>
              </a:ext>
            </a:extLst>
          </p:cNvPr>
          <p:cNvCxnSpPr>
            <a:cxnSpLocks/>
          </p:cNvCxnSpPr>
          <p:nvPr/>
        </p:nvCxnSpPr>
        <p:spPr>
          <a:xfrm flipV="1">
            <a:off x="7632340" y="5014329"/>
            <a:ext cx="792088" cy="571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A75965-CAF1-4F4A-8E2F-A3C8898C48EE}"/>
              </a:ext>
            </a:extLst>
          </p:cNvPr>
          <p:cNvSpPr txBox="1"/>
          <p:nvPr/>
        </p:nvSpPr>
        <p:spPr>
          <a:xfrm>
            <a:off x="5755928" y="5148243"/>
            <a:ext cx="257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Bradley Hand" pitchFamily="2" charset="77"/>
              </a:rPr>
              <a:t>COMPARAR COM QUAL OUTRA TAXA?</a:t>
            </a:r>
          </a:p>
        </p:txBody>
      </p:sp>
    </p:spTree>
    <p:extLst>
      <p:ext uri="{BB962C8B-B14F-4D97-AF65-F5344CB8AC3E}">
        <p14:creationId xmlns:p14="http://schemas.microsoft.com/office/powerpoint/2010/main" val="21439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/>
          <p:cNvSpPr txBox="1"/>
          <p:nvPr/>
        </p:nvSpPr>
        <p:spPr>
          <a:xfrm>
            <a:off x="210970" y="260648"/>
            <a:ext cx="8534400" cy="103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34EA2"/>
              </a:solidFill>
            </a:endParaRPr>
          </a:p>
          <a:p>
            <a:r>
              <a:rPr lang="pt-BR" sz="1600" dirty="0">
                <a:solidFill>
                  <a:srgbClr val="034EA2"/>
                </a:solidFill>
              </a:rPr>
              <a:t>SISTEMA DE GRAFICOS DO </a:t>
            </a:r>
            <a:r>
              <a:rPr lang="pt-BR" sz="1600" dirty="0" err="1">
                <a:solidFill>
                  <a:srgbClr val="034EA2"/>
                </a:solidFill>
              </a:rPr>
              <a:t>B</a:t>
            </a:r>
            <a:endParaRPr lang="pt-BR" sz="1600" dirty="0">
              <a:solidFill>
                <a:srgbClr val="034EA2"/>
              </a:solidFill>
              <a:latin typeface="Calibri" pitchFamily="34" charset="0"/>
            </a:endParaRPr>
          </a:p>
          <a:p>
            <a:r>
              <a:rPr lang="pt-BR" sz="1600" dirty="0">
                <a:solidFill>
                  <a:srgbClr val="034EA2"/>
                </a:solidFill>
                <a:latin typeface="Calibri" pitchFamily="34" charset="0"/>
              </a:rPr>
              <a:t>Time series management</a:t>
            </a:r>
          </a:p>
          <a:p>
            <a:r>
              <a:rPr lang="pt-BR" sz="1100" dirty="0" err="1">
                <a:solidFill>
                  <a:srgbClr val="034EA2"/>
                </a:solidFill>
                <a:latin typeface="Calibri" pitchFamily="34" charset="0"/>
              </a:rPr>
              <a:t>https</a:t>
            </a:r>
            <a:r>
              <a:rPr lang="pt-BR" sz="1100" dirty="0">
                <a:solidFill>
                  <a:srgbClr val="034EA2"/>
                </a:solidFill>
                <a:latin typeface="Calibri" pitchFamily="34" charset="0"/>
              </a:rPr>
              <a:t>://www3.bcb.gov.br/</a:t>
            </a:r>
            <a:r>
              <a:rPr lang="pt-BR" sz="1100" dirty="0" err="1">
                <a:solidFill>
                  <a:srgbClr val="034EA2"/>
                </a:solidFill>
                <a:latin typeface="Calibri" pitchFamily="34" charset="0"/>
              </a:rPr>
              <a:t>sgspub</a:t>
            </a:r>
            <a:r>
              <a:rPr lang="pt-BR" sz="1100" dirty="0">
                <a:solidFill>
                  <a:srgbClr val="034EA2"/>
                </a:solidFill>
                <a:latin typeface="Calibri" pitchFamily="34" charset="0"/>
              </a:rPr>
              <a:t>/</a:t>
            </a:r>
            <a:r>
              <a:rPr lang="pt-BR" sz="1100" dirty="0" err="1">
                <a:solidFill>
                  <a:srgbClr val="034EA2"/>
                </a:solidFill>
                <a:latin typeface="Calibri" pitchFamily="34" charset="0"/>
              </a:rPr>
              <a:t>localizarseries</a:t>
            </a:r>
            <a:r>
              <a:rPr lang="pt-BR" sz="1100" dirty="0">
                <a:solidFill>
                  <a:srgbClr val="034EA2"/>
                </a:solidFill>
                <a:latin typeface="Calibri" pitchFamily="34" charset="0"/>
              </a:rPr>
              <a:t>/</a:t>
            </a:r>
            <a:r>
              <a:rPr lang="pt-BR" sz="1100" dirty="0" err="1">
                <a:solidFill>
                  <a:srgbClr val="034EA2"/>
                </a:solidFill>
                <a:latin typeface="Calibri" pitchFamily="34" charset="0"/>
              </a:rPr>
              <a:t>localizarSeries.do?method</a:t>
            </a:r>
            <a:r>
              <a:rPr lang="pt-BR" sz="1100" dirty="0">
                <a:solidFill>
                  <a:srgbClr val="034EA2"/>
                </a:solidFill>
                <a:latin typeface="Calibri" pitchFamily="34" charset="0"/>
              </a:rPr>
              <a:t>=</a:t>
            </a:r>
            <a:r>
              <a:rPr lang="pt-BR" sz="1100" dirty="0" err="1">
                <a:solidFill>
                  <a:srgbClr val="034EA2"/>
                </a:solidFill>
                <a:latin typeface="Calibri" pitchFamily="34" charset="0"/>
              </a:rPr>
              <a:t>prepararTelaLocalizarSeries</a:t>
            </a:r>
            <a:endParaRPr lang="pt-BR" sz="1100" dirty="0">
              <a:solidFill>
                <a:srgbClr val="034EA2"/>
              </a:solidFill>
              <a:latin typeface="Calibri" pitchFamily="34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160784" y="44624"/>
            <a:ext cx="433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DESEMPENHO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45" y="1628577"/>
            <a:ext cx="5871144" cy="3910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14112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Taxa (</a:t>
            </a:r>
            <a:r>
              <a:rPr lang="en-US" dirty="0" err="1"/>
              <a:t>Mês</a:t>
            </a:r>
            <a:r>
              <a:rPr lang="en-US" dirty="0"/>
              <a:t>) SELIC</a:t>
            </a:r>
          </a:p>
        </p:txBody>
      </p:sp>
      <p:sp>
        <p:nvSpPr>
          <p:cNvPr id="10" name="Espaço Reservado para Conteúdo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385192" y="5443651"/>
            <a:ext cx="8229600" cy="8656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Symbol" charset="0"/>
              <a:buChar char=""/>
            </a:pPr>
            <a:r>
              <a:rPr lang="pt-BR" sz="800" dirty="0">
                <a:latin typeface="Tahoma" charset="0"/>
              </a:rPr>
              <a:t>A taxa básica da economia brasileira é obtida mediante o cálculo da taxa média ponderada e ajustada das operações de financiamento por um dia, lastreadas em títulos públicos federais. O método de cálculo utilizado pelo Banco Central é o seguinte:</a:t>
            </a:r>
          </a:p>
          <a:p>
            <a:pPr lvl="1" algn="just">
              <a:lnSpc>
                <a:spcPct val="80000"/>
              </a:lnSpc>
              <a:buFont typeface="Symbol" charset="0"/>
              <a:buChar char=""/>
            </a:pPr>
            <a:r>
              <a:rPr lang="pt-BR" sz="800" dirty="0">
                <a:latin typeface="Tahoma" charset="0"/>
              </a:rPr>
              <a:t>•	</a:t>
            </a:r>
            <a:r>
              <a:rPr lang="pt-BR" sz="800" dirty="0" err="1">
                <a:latin typeface="Tahoma" charset="0"/>
              </a:rPr>
              <a:t>Lj</a:t>
            </a:r>
            <a:r>
              <a:rPr lang="pt-BR" sz="800" dirty="0">
                <a:latin typeface="Tahoma" charset="0"/>
              </a:rPr>
              <a:t>: fator diário correspondente à taxa da </a:t>
            </a:r>
            <a:r>
              <a:rPr lang="pt-BR" sz="800" dirty="0" err="1">
                <a:latin typeface="Tahoma" charset="0"/>
              </a:rPr>
              <a:t>j-ésima</a:t>
            </a:r>
            <a:r>
              <a:rPr lang="pt-BR" sz="800" dirty="0">
                <a:latin typeface="Tahoma" charset="0"/>
              </a:rPr>
              <a:t> operação;</a:t>
            </a:r>
          </a:p>
          <a:p>
            <a:pPr lvl="1" algn="just">
              <a:lnSpc>
                <a:spcPct val="80000"/>
              </a:lnSpc>
              <a:buFont typeface="Symbol" charset="0"/>
              <a:buChar char=""/>
            </a:pPr>
            <a:r>
              <a:rPr lang="pt-BR" sz="800" dirty="0">
                <a:latin typeface="Tahoma" charset="0"/>
              </a:rPr>
              <a:t>•	</a:t>
            </a:r>
            <a:r>
              <a:rPr lang="pt-BR" sz="800" dirty="0" err="1">
                <a:latin typeface="Tahoma" charset="0"/>
              </a:rPr>
              <a:t>Vj</a:t>
            </a:r>
            <a:r>
              <a:rPr lang="pt-BR" sz="800" dirty="0">
                <a:latin typeface="Tahoma" charset="0"/>
              </a:rPr>
              <a:t>: valor financeiro correspondente à taxa da </a:t>
            </a:r>
            <a:r>
              <a:rPr lang="pt-BR" sz="800" dirty="0" err="1">
                <a:latin typeface="Tahoma" charset="0"/>
              </a:rPr>
              <a:t>j-ésima</a:t>
            </a:r>
            <a:r>
              <a:rPr lang="pt-BR" sz="800" dirty="0">
                <a:latin typeface="Tahoma" charset="0"/>
              </a:rPr>
              <a:t> operação;</a:t>
            </a:r>
          </a:p>
          <a:p>
            <a:pPr lvl="1" algn="just">
              <a:lnSpc>
                <a:spcPct val="80000"/>
              </a:lnSpc>
              <a:buFont typeface="Symbol" charset="0"/>
              <a:buChar char=""/>
            </a:pPr>
            <a:r>
              <a:rPr lang="pt-BR" sz="800" dirty="0">
                <a:latin typeface="Tahoma" charset="0"/>
              </a:rPr>
              <a:t>•	</a:t>
            </a:r>
            <a:r>
              <a:rPr lang="pt-BR" sz="800" dirty="0" err="1">
                <a:latin typeface="Tahoma" charset="0"/>
              </a:rPr>
              <a:t>n</a:t>
            </a:r>
            <a:r>
              <a:rPr lang="pt-BR" sz="800" dirty="0">
                <a:latin typeface="Tahoma" charset="0"/>
              </a:rPr>
              <a:t>: número de operações</a:t>
            </a:r>
          </a:p>
          <a:p>
            <a:pPr>
              <a:lnSpc>
                <a:spcPct val="80000"/>
              </a:lnSpc>
            </a:pPr>
            <a:endParaRPr lang="pt-BR" sz="2000" dirty="0">
              <a:latin typeface="Tahoma" charset="0"/>
            </a:endParaRPr>
          </a:p>
          <a:p>
            <a:pPr>
              <a:lnSpc>
                <a:spcPct val="80000"/>
              </a:lnSpc>
            </a:pPr>
            <a:endParaRPr lang="pt-BR" sz="2000" dirty="0">
              <a:latin typeface="Tahoma" charset="0"/>
            </a:endParaRPr>
          </a:p>
        </p:txBody>
      </p:sp>
      <p:pic>
        <p:nvPicPr>
          <p:cNvPr id="11" name="Picture 2" descr="Formul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94" y="1806817"/>
            <a:ext cx="28289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41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F552-699E-CE4A-8CCA-5E4DC71B2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Dívida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pública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1" name="Picture 1" descr="page1image11391696">
            <a:extLst>
              <a:ext uri="{FF2B5EF4-FFF2-40B4-BE49-F238E27FC236}">
                <a16:creationId xmlns:a16="http://schemas.microsoft.com/office/drawing/2014/main" id="{5EE82175-F9D0-8D46-878F-FE379CC7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8049500" cy="53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8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1079500" y="1063625"/>
          <a:ext cx="6985000" cy="473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383D82-DAA4-EE49-BBDD-BF55D382616A}"/>
              </a:ext>
            </a:extLst>
          </p:cNvPr>
          <p:cNvSpPr txBox="1"/>
          <p:nvPr/>
        </p:nvSpPr>
        <p:spPr>
          <a:xfrm>
            <a:off x="1259632" y="4046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QUEM DEFINE A SELIC?</a:t>
            </a:r>
          </a:p>
        </p:txBody>
      </p:sp>
    </p:spTree>
    <p:extLst>
      <p:ext uri="{BB962C8B-B14F-4D97-AF65-F5344CB8AC3E}">
        <p14:creationId xmlns:p14="http://schemas.microsoft.com/office/powerpoint/2010/main" val="4139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941B4-BEC7-9741-A8B1-762647381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398"/>
            <a:ext cx="9144000" cy="6041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B3ADD1-126B-3D4A-A0F4-D5F1D369DE36}"/>
              </a:ext>
            </a:extLst>
          </p:cNvPr>
          <p:cNvSpPr txBox="1"/>
          <p:nvPr/>
        </p:nvSpPr>
        <p:spPr>
          <a:xfrm>
            <a:off x="1979712" y="83671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https://www3.bcb.gov.br/sgspub/consultarvalores/consultarValoresSeries.do?method=consultarGrafico</a:t>
            </a:r>
            <a:endParaRPr lang="en-BR" sz="1000" dirty="0"/>
          </a:p>
        </p:txBody>
      </p:sp>
    </p:spTree>
    <p:extLst>
      <p:ext uri="{BB962C8B-B14F-4D97-AF65-F5344CB8AC3E}">
        <p14:creationId xmlns:p14="http://schemas.microsoft.com/office/powerpoint/2010/main" val="246506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3812" y="88900"/>
            <a:ext cx="4976815" cy="7477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000" b="1" dirty="0">
                <a:solidFill>
                  <a:prstClr val="white"/>
                </a:solidFill>
              </a:rPr>
              <a:t>Economia  Política E Taxa de Juros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b="1" dirty="0">
                <a:solidFill>
                  <a:srgbClr val="FFFF00"/>
                </a:solidFill>
              </a:rPr>
              <a:t>TAXA SELIC</a:t>
            </a:r>
          </a:p>
          <a:p>
            <a:pPr lvl="0">
              <a:spcBef>
                <a:spcPct val="0"/>
              </a:spcBef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908720"/>
            <a:ext cx="8769152" cy="19732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Char char="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taxa básica da economia brasileira (SELIC – Sistema Especial de Liquidação e Custódia) é obtida mediante o cálculo da taxa média ponderada e ajustada das operações de financiamento bancário (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CDI – Certificado de Depósito Interbancário) por um dia, lastreadas em títulos públicos federais. As taxas diárias (overnight) são anualizadas. A SELIC é definida pelo Comitê de Política Monetária do Banco Central Brasileiro (COPOM BACEN).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20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2000" dirty="0"/>
              <a:t>Programa gerador de séries históricas (temporais)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>
                <a:hlinkClick r:id="rId2"/>
              </a:rPr>
              <a:t>https://www3.bcb.gov.br/sgspub/localizarseries/localizarSeries.do?method=prepararTelaLocalizarSeries</a:t>
            </a:r>
            <a:endParaRPr lang="en-US" sz="2000" dirty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3FB0DA79-9B65-6E49-BFD5-4AFDC0A3A83E}"/>
              </a:ext>
            </a:extLst>
          </p:cNvPr>
          <p:cNvSpPr/>
          <p:nvPr/>
        </p:nvSpPr>
        <p:spPr>
          <a:xfrm>
            <a:off x="4499992" y="620688"/>
            <a:ext cx="792088" cy="1008112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DA5BF-CC4D-4A40-8227-838B505AF1AE}"/>
              </a:ext>
            </a:extLst>
          </p:cNvPr>
          <p:cNvSpPr txBox="1"/>
          <p:nvPr/>
        </p:nvSpPr>
        <p:spPr>
          <a:xfrm>
            <a:off x="5148064" y="3908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É</a:t>
            </a:r>
            <a:r>
              <a:rPr lang="en-US" dirty="0"/>
              <a:t> o </a:t>
            </a:r>
            <a:r>
              <a:rPr lang="en-US" sz="2400" dirty="0"/>
              <a:t>MERCADO</a:t>
            </a:r>
          </a:p>
        </p:txBody>
      </p:sp>
    </p:spTree>
    <p:extLst>
      <p:ext uri="{BB962C8B-B14F-4D97-AF65-F5344CB8AC3E}">
        <p14:creationId xmlns:p14="http://schemas.microsoft.com/office/powerpoint/2010/main" val="16160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1066800" y="3124200"/>
            <a:ext cx="19050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Empresas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5029200" y="3124200"/>
            <a:ext cx="19050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Famílias</a:t>
            </a:r>
          </a:p>
        </p:txBody>
      </p:sp>
      <p:sp>
        <p:nvSpPr>
          <p:cNvPr id="8" name="Elipse 7"/>
          <p:cNvSpPr/>
          <p:nvPr/>
        </p:nvSpPr>
        <p:spPr bwMode="auto">
          <a:xfrm>
            <a:off x="3124200" y="1524000"/>
            <a:ext cx="19050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Mercado de </a:t>
            </a:r>
            <a:b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bens e serviços</a:t>
            </a:r>
          </a:p>
        </p:txBody>
      </p:sp>
      <p:sp>
        <p:nvSpPr>
          <p:cNvPr id="9" name="Elipse 8"/>
          <p:cNvSpPr/>
          <p:nvPr/>
        </p:nvSpPr>
        <p:spPr bwMode="auto">
          <a:xfrm>
            <a:off x="3124200" y="4800600"/>
            <a:ext cx="19050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Mercado de </a:t>
            </a:r>
            <a:b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fatores de </a:t>
            </a:r>
            <a:b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produção</a:t>
            </a:r>
          </a:p>
        </p:txBody>
      </p:sp>
      <p:cxnSp>
        <p:nvCxnSpPr>
          <p:cNvPr id="11" name="Forma 10"/>
          <p:cNvCxnSpPr>
            <a:stCxn id="7" idx="0"/>
            <a:endCxn id="8" idx="6"/>
          </p:cNvCxnSpPr>
          <p:nvPr/>
        </p:nvCxnSpPr>
        <p:spPr bwMode="auto">
          <a:xfrm rot="16200000" flipV="1">
            <a:off x="4933950" y="2076450"/>
            <a:ext cx="1143000" cy="9525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</p:cxnSp>
      <p:sp>
        <p:nvSpPr>
          <p:cNvPr id="12" name="CaixaDeTexto 11"/>
          <p:cNvSpPr txBox="1"/>
          <p:nvPr/>
        </p:nvSpPr>
        <p:spPr>
          <a:xfrm>
            <a:off x="1981200" y="2639772"/>
            <a:ext cx="747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/>
              <a:t>OFERTA</a:t>
            </a:r>
          </a:p>
        </p:txBody>
      </p:sp>
      <p:cxnSp>
        <p:nvCxnSpPr>
          <p:cNvPr id="14" name="Forma 13"/>
          <p:cNvCxnSpPr>
            <a:stCxn id="6" idx="0"/>
            <a:endCxn id="8" idx="2"/>
          </p:cNvCxnSpPr>
          <p:nvPr/>
        </p:nvCxnSpPr>
        <p:spPr bwMode="auto">
          <a:xfrm rot="5400000" flipH="1" flipV="1">
            <a:off x="2000250" y="2000250"/>
            <a:ext cx="1143000" cy="11049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4860189" y="2361610"/>
            <a:ext cx="969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DEMANDA</a:t>
            </a:r>
          </a:p>
        </p:txBody>
      </p:sp>
      <p:cxnSp>
        <p:nvCxnSpPr>
          <p:cNvPr id="17" name="Forma 16"/>
          <p:cNvCxnSpPr>
            <a:stCxn id="9" idx="2"/>
            <a:endCxn id="6" idx="2"/>
          </p:cNvCxnSpPr>
          <p:nvPr/>
        </p:nvCxnSpPr>
        <p:spPr bwMode="auto">
          <a:xfrm rot="10800000">
            <a:off x="2019300" y="4114800"/>
            <a:ext cx="1104900" cy="11430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8" name="CaixaDeTexto 17"/>
          <p:cNvSpPr txBox="1"/>
          <p:nvPr/>
        </p:nvSpPr>
        <p:spPr>
          <a:xfrm>
            <a:off x="5036319" y="4405796"/>
            <a:ext cx="747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OFERTA</a:t>
            </a:r>
          </a:p>
        </p:txBody>
      </p:sp>
      <p:cxnSp>
        <p:nvCxnSpPr>
          <p:cNvPr id="20" name="Forma 19"/>
          <p:cNvCxnSpPr>
            <a:stCxn id="7" idx="2"/>
            <a:endCxn id="9" idx="6"/>
          </p:cNvCxnSpPr>
          <p:nvPr/>
        </p:nvCxnSpPr>
        <p:spPr bwMode="auto">
          <a:xfrm rot="5400000">
            <a:off x="4933950" y="4210050"/>
            <a:ext cx="1143000" cy="9525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1776448" y="4298075"/>
            <a:ext cx="2082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/>
              <a:t>DEMANDA-terra, trabalho</a:t>
            </a:r>
            <a:br>
              <a:rPr lang="pt-BR" sz="1400" dirty="0"/>
            </a:br>
            <a:r>
              <a:rPr lang="pt-BR" sz="1400" dirty="0"/>
              <a:t>e capital</a:t>
            </a: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6400800" y="6172200"/>
            <a:ext cx="609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9" name="Seta para a direita 28"/>
          <p:cNvSpPr/>
          <p:nvPr/>
        </p:nvSpPr>
        <p:spPr bwMode="auto">
          <a:xfrm>
            <a:off x="6324600" y="6553200"/>
            <a:ext cx="685800" cy="2286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086600" y="5867400"/>
            <a:ext cx="21002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Fluxo de bens</a:t>
            </a:r>
            <a:br>
              <a:rPr lang="pt-BR" sz="1000" dirty="0"/>
            </a:br>
            <a:r>
              <a:rPr lang="pt-BR" sz="1000" dirty="0"/>
              <a:t>e serviços</a:t>
            </a:r>
          </a:p>
          <a:p>
            <a:endParaRPr lang="pt-BR" sz="1000" dirty="0"/>
          </a:p>
          <a:p>
            <a:endParaRPr lang="pt-BR" sz="1000" dirty="0"/>
          </a:p>
          <a:p>
            <a:r>
              <a:rPr lang="pt-BR" sz="1000" dirty="0"/>
              <a:t>Fluxo de moeda ou fluxo monetário?</a:t>
            </a:r>
          </a:p>
        </p:txBody>
      </p:sp>
      <p:grpSp>
        <p:nvGrpSpPr>
          <p:cNvPr id="3" name="Grupo 34"/>
          <p:cNvGrpSpPr/>
          <p:nvPr/>
        </p:nvGrpSpPr>
        <p:grpSpPr>
          <a:xfrm>
            <a:off x="0" y="1371600"/>
            <a:ext cx="8614584" cy="4343400"/>
            <a:chOff x="0" y="1371600"/>
            <a:chExt cx="8614584" cy="4343400"/>
          </a:xfrm>
        </p:grpSpPr>
        <p:sp>
          <p:nvSpPr>
            <p:cNvPr id="22" name="Seta dobrada 21"/>
            <p:cNvSpPr/>
            <p:nvPr/>
          </p:nvSpPr>
          <p:spPr bwMode="auto">
            <a:xfrm flipV="1">
              <a:off x="1600200" y="4191000"/>
              <a:ext cx="1447800" cy="1524000"/>
            </a:xfrm>
            <a:prstGeom prst="bentArrow">
              <a:avLst>
                <a:gd name="adj1" fmla="val 10965"/>
                <a:gd name="adj2" fmla="val 12281"/>
                <a:gd name="adj3" fmla="val 17982"/>
                <a:gd name="adj4" fmla="val 4375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Seta dobrada 22"/>
            <p:cNvSpPr/>
            <p:nvPr/>
          </p:nvSpPr>
          <p:spPr bwMode="auto">
            <a:xfrm rot="16200000" flipV="1">
              <a:off x="5105400" y="4152901"/>
              <a:ext cx="1447800" cy="1524000"/>
            </a:xfrm>
            <a:prstGeom prst="bentArrow">
              <a:avLst>
                <a:gd name="adj1" fmla="val 10965"/>
                <a:gd name="adj2" fmla="val 12281"/>
                <a:gd name="adj3" fmla="val 17982"/>
                <a:gd name="adj4" fmla="val 4375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Seta dobrada 23"/>
            <p:cNvSpPr/>
            <p:nvPr/>
          </p:nvSpPr>
          <p:spPr bwMode="auto">
            <a:xfrm rot="10800000" flipV="1">
              <a:off x="5029200" y="1524000"/>
              <a:ext cx="1447800" cy="1524000"/>
            </a:xfrm>
            <a:prstGeom prst="bentArrow">
              <a:avLst>
                <a:gd name="adj1" fmla="val 10965"/>
                <a:gd name="adj2" fmla="val 12281"/>
                <a:gd name="adj3" fmla="val 17982"/>
                <a:gd name="adj4" fmla="val 4375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Seta dobrada 24"/>
            <p:cNvSpPr/>
            <p:nvPr/>
          </p:nvSpPr>
          <p:spPr bwMode="auto">
            <a:xfrm rot="5400000" flipV="1">
              <a:off x="1562100" y="1562101"/>
              <a:ext cx="1447800" cy="1524000"/>
            </a:xfrm>
            <a:prstGeom prst="bentArrow">
              <a:avLst>
                <a:gd name="adj1" fmla="val 10965"/>
                <a:gd name="adj2" fmla="val 12281"/>
                <a:gd name="adj3" fmla="val 17982"/>
                <a:gd name="adj4" fmla="val 43750"/>
              </a:avLst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400800" y="1600200"/>
              <a:ext cx="21301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400" b="1" dirty="0"/>
                <a:t>DESPESA AGREGADA</a:t>
              </a:r>
            </a:p>
            <a:p>
              <a:pPr algn="r"/>
              <a:r>
                <a:rPr lang="pt-BR" sz="1400" dirty="0"/>
                <a:t>(= PIB)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0" y="1371600"/>
              <a:ext cx="20447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400" b="1" dirty="0"/>
                <a:t>RECEITA AGREGADA</a:t>
              </a:r>
            </a:p>
            <a:p>
              <a:pPr algn="r"/>
              <a:r>
                <a:rPr lang="pt-BR" sz="1400" dirty="0"/>
                <a:t>(= PIB)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133181" y="4412903"/>
              <a:ext cx="1331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1400" b="1" dirty="0"/>
                <a:t>Salários, Lucros</a:t>
              </a:r>
              <a:br>
                <a:rPr lang="pt-BR" sz="1400" b="1" dirty="0"/>
              </a:br>
              <a:r>
                <a:rPr lang="pt-BR" sz="1400" b="1" dirty="0"/>
                <a:t>e Aluguéis</a:t>
              </a:r>
              <a:endParaRPr lang="pt-BR" sz="1400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6705600" y="5029199"/>
              <a:ext cx="19089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RENDA AGREGADA</a:t>
              </a:r>
            </a:p>
            <a:p>
              <a:r>
                <a:rPr lang="pt-BR" sz="1400" dirty="0"/>
                <a:t>(= PIB)</a:t>
              </a: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4522B893-6954-7946-B2D1-06D4BA50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400" dirty="0"/>
            </a:br>
            <a:r>
              <a:rPr lang="en-US" sz="2400" dirty="0"/>
              <a:t>O QUE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MERCADO</a:t>
            </a:r>
            <a:r>
              <a:rPr lang="en-US" sz="2400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386624-ED2A-9D4F-95E0-FC6A2818926C}"/>
              </a:ext>
            </a:extLst>
          </p:cNvPr>
          <p:cNvSpPr/>
          <p:nvPr/>
        </p:nvSpPr>
        <p:spPr>
          <a:xfrm>
            <a:off x="-1843223" y="5696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/>
              <a:t>(PRODUTO</a:t>
            </a:r>
            <a:br>
              <a:rPr lang="pt-BR" dirty="0"/>
            </a:br>
            <a:r>
              <a:rPr lang="pt-BR" dirty="0"/>
              <a:t>AGREGADO = PIB)</a:t>
            </a:r>
          </a:p>
        </p:txBody>
      </p:sp>
    </p:spTree>
    <p:extLst>
      <p:ext uri="{BB962C8B-B14F-4D97-AF65-F5344CB8AC3E}">
        <p14:creationId xmlns:p14="http://schemas.microsoft.com/office/powerpoint/2010/main" val="9816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4BCE-610B-6D45-8042-27173BEE8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92696"/>
            <a:ext cx="2448272" cy="3600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 QUE </a:t>
            </a:r>
            <a:r>
              <a:rPr lang="en-US" dirty="0" err="1">
                <a:solidFill>
                  <a:schemeClr val="tx1"/>
                </a:solidFill>
              </a:rPr>
              <a:t>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MERCADO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FA785C-6DAB-5B44-BBDC-8335F3167837}"/>
              </a:ext>
            </a:extLst>
          </p:cNvPr>
          <p:cNvSpPr/>
          <p:nvPr/>
        </p:nvSpPr>
        <p:spPr>
          <a:xfrm>
            <a:off x="3167844" y="104801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quantidade demandada de um produto, portanto, seria uma função </a:t>
            </a:r>
            <a:r>
              <a:rPr lang="pt-BR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multivariada e individual.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Isto é, para uma família, a demanda de uma cesta de produtos seria determinada por vários fatores simultaneamente (preço, qualidade, gostos e renda). A teoria, de uma forma simplificada, considerou o preço como o primeiro principal fator que determina a demanda por um produto (uma função demanda </a:t>
            </a:r>
            <a:r>
              <a:rPr lang="pt-BR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univariada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8393E4-12B8-F446-91CF-0B02A5A62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152" y="17321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0DBE3EC3-AAED-EE45-841C-3775CB19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52" y="2189336"/>
            <a:ext cx="49911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C034A59-CF88-6D47-84CA-1F906E99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152" y="50131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Gráfico 1 </a:t>
            </a:r>
            <a:r>
              <a:rPr kumimoji="0" lang="pt-BR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Função Demanda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(Fonte: </a:t>
            </a:r>
            <a:r>
              <a:rPr kumimoji="0" lang="pt-BR" altLang="en-US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Pindyck</a:t>
            </a: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pt-BR" altLang="en-US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Rubinfeld</a:t>
            </a: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2002 (Adaptação do autor)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Onde: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P1 e P2 = preços do produto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Qd1 e Qd2 = quantidades do Produto, demandadas aos preços P1 e P2.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Função Demanda do produto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DFC98-6586-3C4F-9343-5990155BB9F1}"/>
              </a:ext>
            </a:extLst>
          </p:cNvPr>
          <p:cNvSpPr/>
          <p:nvPr/>
        </p:nvSpPr>
        <p:spPr>
          <a:xfrm>
            <a:off x="3584058" y="696397"/>
            <a:ext cx="215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Oferta</a:t>
            </a:r>
            <a:r>
              <a:rPr lang="en-US" dirty="0"/>
              <a:t> e </a:t>
            </a:r>
            <a:r>
              <a:rPr lang="en-US" dirty="0" err="1"/>
              <a:t>Demanda</a:t>
            </a:r>
            <a:r>
              <a:rPr lang="en-US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A72D4-98FB-1C40-B31B-4842238739E5}"/>
              </a:ext>
            </a:extLst>
          </p:cNvPr>
          <p:cNvSpPr txBox="1"/>
          <p:nvPr/>
        </p:nvSpPr>
        <p:spPr>
          <a:xfrm>
            <a:off x="1115616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Demanda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53AC2D-BD55-B34B-86B2-FD3038E5C3B7}"/>
              </a:ext>
            </a:extLst>
          </p:cNvPr>
          <p:cNvCxnSpPr/>
          <p:nvPr/>
        </p:nvCxnSpPr>
        <p:spPr>
          <a:xfrm>
            <a:off x="2339752" y="155679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91C19DD-6BCC-944A-ABB2-DFF2D18A22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12" y="3433111"/>
            <a:ext cx="2805604" cy="18803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EDBA04-CE6B-0B43-95D6-0395ECE31AA0}"/>
                  </a:ext>
                </a:extLst>
              </p:cNvPr>
              <p:cNvSpPr txBox="1"/>
              <p:nvPr/>
            </p:nvSpPr>
            <p:spPr>
              <a:xfrm>
                <a:off x="5364088" y="2269249"/>
                <a:ext cx="3184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𝑠𝑎𝑧𝑜𝑛𝑎𝑙𝑖𝑑𝑎𝑑𝑒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𝑒𝑡𝑐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EDBA04-CE6B-0B43-95D6-0395ECE31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269249"/>
                <a:ext cx="3184333" cy="215444"/>
              </a:xfrm>
              <a:prstGeom prst="rect">
                <a:avLst/>
              </a:prstGeom>
              <a:blipFill>
                <a:blip r:embed="rId4"/>
                <a:stretch>
                  <a:fillRect l="-794" t="-5556" r="-11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0A05CE-3CB7-2C4E-8C2D-1952416EF7E3}"/>
                  </a:ext>
                </a:extLst>
              </p:cNvPr>
              <p:cNvSpPr txBox="1"/>
              <p:nvPr/>
            </p:nvSpPr>
            <p:spPr>
              <a:xfrm>
                <a:off x="2755819" y="2807024"/>
                <a:ext cx="11859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𝑃𝑥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0A05CE-3CB7-2C4E-8C2D-1952416EF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819" y="2807024"/>
                <a:ext cx="1185902" cy="215444"/>
              </a:xfrm>
              <a:prstGeom prst="rect">
                <a:avLst/>
              </a:prstGeom>
              <a:blipFill>
                <a:blip r:embed="rId5"/>
                <a:stretch>
                  <a:fillRect l="-4255"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7E4003E-EE6A-CC45-BFCB-125FF6153F23}"/>
              </a:ext>
            </a:extLst>
          </p:cNvPr>
          <p:cNvSpPr txBox="1"/>
          <p:nvPr/>
        </p:nvSpPr>
        <p:spPr>
          <a:xfrm>
            <a:off x="6641210" y="2641983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Multivariada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C8BA73-1130-E64E-8986-CDE1140C8907}"/>
              </a:ext>
            </a:extLst>
          </p:cNvPr>
          <p:cNvCxnSpPr/>
          <p:nvPr/>
        </p:nvCxnSpPr>
        <p:spPr>
          <a:xfrm flipH="1" flipV="1">
            <a:off x="6325812" y="2521157"/>
            <a:ext cx="720080" cy="12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B09F59-68D3-6741-8DA3-369597374D30}"/>
              </a:ext>
            </a:extLst>
          </p:cNvPr>
          <p:cNvSpPr txBox="1"/>
          <p:nvPr/>
        </p:nvSpPr>
        <p:spPr>
          <a:xfrm>
            <a:off x="3348770" y="3231924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Univariada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5FA2DC-9570-FF41-BBFC-3B8E2064F6A7}"/>
              </a:ext>
            </a:extLst>
          </p:cNvPr>
          <p:cNvCxnSpPr/>
          <p:nvPr/>
        </p:nvCxnSpPr>
        <p:spPr>
          <a:xfrm flipH="1" flipV="1">
            <a:off x="3224018" y="3133713"/>
            <a:ext cx="720080" cy="12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4BCE-610B-6D45-8042-27173BEE8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92696"/>
            <a:ext cx="2448272" cy="3600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 QUE </a:t>
            </a:r>
            <a:r>
              <a:rPr lang="en-US" dirty="0" err="1">
                <a:solidFill>
                  <a:schemeClr val="tx1"/>
                </a:solidFill>
              </a:rPr>
              <a:t>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MERCADO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FA785C-6DAB-5B44-BBDC-8335F3167837}"/>
              </a:ext>
            </a:extLst>
          </p:cNvPr>
          <p:cNvSpPr/>
          <p:nvPr/>
        </p:nvSpPr>
        <p:spPr>
          <a:xfrm>
            <a:off x="3203848" y="11967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quantidade ofertada de um produto, portanto, também seria uma função </a:t>
            </a:r>
            <a:r>
              <a:rPr lang="pt-BR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multivariada e individual.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Isto é, para uma firma, a oferta de produtos seria determinada por vários fatores simultaneamente (preço, qualidade, preço de concorrentes, renda etc...). A teoria, de uma forma simplificada, considerou o preço como o primeiro principal fator que determina a oferta por um produto (uma função oferta </a:t>
            </a:r>
            <a:r>
              <a:rPr lang="pt-BR" sz="1200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univariada</a:t>
            </a:r>
            <a:r>
              <a:rPr lang="pt-BR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68393E4-12B8-F446-91CF-0B02A5A62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152" y="17321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034A59-CF88-6D47-84CA-1F906E99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152" y="4533890"/>
            <a:ext cx="489268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Gráfico 2 </a:t>
            </a:r>
            <a:r>
              <a:rPr kumimoji="0" lang="pt-BR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Função Oferta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(Fonte: </a:t>
            </a:r>
            <a:r>
              <a:rPr kumimoji="0" lang="pt-BR" altLang="en-US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Pindyck</a:t>
            </a: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pt-BR" altLang="en-US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Rubinfeld</a:t>
            </a:r>
            <a:r>
              <a:rPr kumimoji="0" lang="pt-BR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2002 (Adaptação do autor)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Onde: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P1 e P2 = preços do produto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Qd1 e Qd2 = quantidades do Produto, ofertadas aos preços P1 e P2.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Função Oferta do produto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DFC98-6586-3C4F-9343-5990155BB9F1}"/>
              </a:ext>
            </a:extLst>
          </p:cNvPr>
          <p:cNvSpPr/>
          <p:nvPr/>
        </p:nvSpPr>
        <p:spPr>
          <a:xfrm>
            <a:off x="3584058" y="696397"/>
            <a:ext cx="215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Oferta</a:t>
            </a:r>
            <a:r>
              <a:rPr lang="en-US" dirty="0"/>
              <a:t> e </a:t>
            </a:r>
            <a:r>
              <a:rPr lang="en-US" dirty="0" err="1"/>
              <a:t>Demanda</a:t>
            </a:r>
            <a:r>
              <a:rPr lang="en-US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A72D4-98FB-1C40-B31B-4842238739E5}"/>
              </a:ext>
            </a:extLst>
          </p:cNvPr>
          <p:cNvSpPr txBox="1"/>
          <p:nvPr/>
        </p:nvSpPr>
        <p:spPr>
          <a:xfrm>
            <a:off x="1115616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Oferta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53AC2D-BD55-B34B-86B2-FD3038E5C3B7}"/>
              </a:ext>
            </a:extLst>
          </p:cNvPr>
          <p:cNvCxnSpPr/>
          <p:nvPr/>
        </p:nvCxnSpPr>
        <p:spPr>
          <a:xfrm>
            <a:off x="2339752" y="155679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49B1972-20AB-8744-A1E2-1FDE43F035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7425"/>
            <a:ext cx="3838575" cy="23431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8DE620-662C-2846-8662-2A617D771614}"/>
                  </a:ext>
                </a:extLst>
              </p:cNvPr>
              <p:cNvSpPr txBox="1"/>
              <p:nvPr/>
            </p:nvSpPr>
            <p:spPr>
              <a:xfrm>
                <a:off x="5026199" y="2761014"/>
                <a:ext cx="3184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𝑠𝑎𝑧𝑜𝑛𝑎𝑙𝑖𝑑𝑎𝑑𝑒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𝑒𝑡𝑐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8DE620-662C-2846-8662-2A617D77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99" y="2761014"/>
                <a:ext cx="3184333" cy="215444"/>
              </a:xfrm>
              <a:prstGeom prst="rect">
                <a:avLst/>
              </a:prstGeom>
              <a:blipFill>
                <a:blip r:embed="rId3"/>
                <a:stretch>
                  <a:fillRect l="-1600" r="-12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19E3CD-F4DB-A740-B72E-40EBD903A17F}"/>
                  </a:ext>
                </a:extLst>
              </p:cNvPr>
              <p:cNvSpPr txBox="1"/>
              <p:nvPr/>
            </p:nvSpPr>
            <p:spPr>
              <a:xfrm>
                <a:off x="2991107" y="3085803"/>
                <a:ext cx="11859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𝑃𝑥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19E3CD-F4DB-A740-B72E-40EBD903A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107" y="3085803"/>
                <a:ext cx="1185902" cy="215444"/>
              </a:xfrm>
              <a:prstGeom prst="rect">
                <a:avLst/>
              </a:prstGeom>
              <a:blipFill>
                <a:blip r:embed="rId4"/>
                <a:stretch>
                  <a:fillRect l="-4255"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A901C7E-2934-D443-82AD-E9DCC9427407}"/>
              </a:ext>
            </a:extLst>
          </p:cNvPr>
          <p:cNvSpPr txBox="1"/>
          <p:nvPr/>
        </p:nvSpPr>
        <p:spPr>
          <a:xfrm>
            <a:off x="6084168" y="3301247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Multivariada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8E4F66-143F-4F45-B6FF-78DD42F229C6}"/>
              </a:ext>
            </a:extLst>
          </p:cNvPr>
          <p:cNvCxnSpPr/>
          <p:nvPr/>
        </p:nvCxnSpPr>
        <p:spPr>
          <a:xfrm flipH="1" flipV="1">
            <a:off x="6516216" y="3085803"/>
            <a:ext cx="720080" cy="12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A22AD4F-19D0-C64B-9D58-82DF75BF6906}"/>
              </a:ext>
            </a:extLst>
          </p:cNvPr>
          <p:cNvSpPr txBox="1"/>
          <p:nvPr/>
        </p:nvSpPr>
        <p:spPr>
          <a:xfrm>
            <a:off x="3224524" y="3389484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Univariada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B19410-7322-8E48-981C-228339A4CE43}"/>
              </a:ext>
            </a:extLst>
          </p:cNvPr>
          <p:cNvCxnSpPr/>
          <p:nvPr/>
        </p:nvCxnSpPr>
        <p:spPr>
          <a:xfrm flipH="1" flipV="1">
            <a:off x="3284069" y="3333063"/>
            <a:ext cx="720080" cy="12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5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3" grpId="0"/>
      <p:bldP spid="14" grpId="0"/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685C-3311-2D4D-AF9B-08A660140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8FF29-329D-1D47-B687-11D36275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776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daí, a lógica do mercado, do equilíbrio da oferta e da demanda, apresentada no gráfico a seguir:</a:t>
            </a:r>
            <a:endParaRPr kumimoji="0" lang="pt-BR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EEC73519-F4CD-D643-9F39-DEA6827A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3438"/>
            <a:ext cx="5440536" cy="28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29D862-0AB4-0242-9B6F-BBEC5BE03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589" y="4137003"/>
            <a:ext cx="386195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Gráfico 3 - Oferta </a:t>
            </a:r>
            <a:r>
              <a:rPr kumimoji="0" lang="pt-BR" altLang="en-US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pt-BR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Demanda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</a:t>
            </a:r>
            <a:r>
              <a:rPr kumimoji="0" lang="pt-BR" altLang="en-US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Pindyck</a:t>
            </a:r>
            <a:r>
              <a:rPr kumimoji="0" lang="pt-BR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pt-BR" altLang="en-US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Rubinfeld</a:t>
            </a:r>
            <a:r>
              <a:rPr kumimoji="0" lang="pt-BR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2002 (Adaptação do autor)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Onde: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P1 e P2 =  preços do produto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Qd1 e Qd2 = quantidade demandadas do Produto (aos preços P1 e P2)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Qs1 e Qs2 = quantidades ofertadas do Produto (aos preços P1 e P2)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pt-B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= preço de equilíbrio de mercado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kumimoji="0" lang="pt-B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= quantidade de equilíbrio de mercado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t-B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demanda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= oferta</a:t>
            </a:r>
            <a:endParaRPr kumimoji="0" lang="pt-BR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0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132856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cap="all" dirty="0"/>
              <a:t>Reinaldo Pacheco da Costa</a:t>
            </a:r>
            <a:r>
              <a:rPr lang="pt-PT" cap="all" dirty="0"/>
              <a:t>:</a:t>
            </a:r>
            <a:endParaRPr lang="pt-BR" dirty="0"/>
          </a:p>
          <a:p>
            <a:r>
              <a:rPr lang="pt-PT" dirty="0"/>
              <a:t> </a:t>
            </a:r>
            <a:endParaRPr lang="pt-BR" dirty="0"/>
          </a:p>
          <a:p>
            <a:r>
              <a:rPr lang="pt-PT" dirty="0"/>
              <a:t>Engenheiro Mecânico (PUCRS-75); Mestre em Engenharia de Transportes (COPPE/UFRJ-83); Doutor em Engenharia de Produção (POLI-USP-1998); Engenheiro e Coordenador em: MBR-Minerações Brasileiras Reunidas, CFP-Ministério da Agricultura e ULTRAGAZ; Assessor da Diretoria e Chefe da Divisão de Engenharia Econômica da COPERSUCAR; Consultor de Eng</a:t>
            </a:r>
            <a:r>
              <a:rPr lang="pt-PT" baseline="30000" dirty="0"/>
              <a:t>a</a:t>
            </a:r>
            <a:r>
              <a:rPr lang="pt-PT" dirty="0"/>
              <a:t>. de Produção do SEBRAE-SP. Diretor de Educação da Fundação </a:t>
            </a:r>
            <a:r>
              <a:rPr lang="pt-PT" dirty="0" err="1"/>
              <a:t>Vanzolini</a:t>
            </a:r>
            <a:r>
              <a:rPr lang="pt-PT" dirty="0"/>
              <a:t> (2005-2007)</a:t>
            </a:r>
          </a:p>
          <a:p>
            <a:endParaRPr lang="pt-PT" dirty="0"/>
          </a:p>
          <a:p>
            <a:r>
              <a:rPr lang="pt-PT" dirty="0"/>
              <a:t>Professor do </a:t>
            </a:r>
            <a:r>
              <a:rPr lang="pt-PT" dirty="0" err="1"/>
              <a:t>Depto</a:t>
            </a:r>
            <a:r>
              <a:rPr lang="pt-PT" dirty="0"/>
              <a:t>. de Eng</a:t>
            </a:r>
            <a:r>
              <a:rPr lang="pt-PT" baseline="30000" dirty="0"/>
              <a:t>a.</a:t>
            </a:r>
            <a:r>
              <a:rPr lang="pt-PT" dirty="0"/>
              <a:t> de Produção da Escola Politécnica da USP(1992...) e Coordenador da Incubadora Tecnológica de Cooperativas Populares </a:t>
            </a:r>
            <a:r>
              <a:rPr lang="pt-PT"/>
              <a:t>da USP (2010...).</a:t>
            </a:r>
            <a:endParaRPr lang="pt-BR" dirty="0"/>
          </a:p>
          <a:p>
            <a:r>
              <a:rPr lang="pt-BR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7FF13-B985-8741-94A3-5532FBC0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70341"/>
            <a:ext cx="2604914" cy="17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961F-B4A8-0D44-9314-838330DA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5541-83EA-5F45-857D-15FD5D9EF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Keynes e a Grande </a:t>
            </a:r>
            <a:r>
              <a:rPr lang="en-US" sz="2800" dirty="0" err="1"/>
              <a:t>Depressão</a:t>
            </a:r>
            <a:r>
              <a:rPr lang="en-US" sz="2800" dirty="0"/>
              <a:t> do </a:t>
            </a:r>
            <a:r>
              <a:rPr lang="en-US" sz="2800" dirty="0" err="1"/>
              <a:t>Séc</a:t>
            </a:r>
            <a:r>
              <a:rPr lang="en-US" sz="2800" dirty="0"/>
              <a:t>. XX - (1929)</a:t>
            </a:r>
          </a:p>
          <a:p>
            <a:r>
              <a:rPr lang="en-US" sz="2800" dirty="0"/>
              <a:t>2008 </a:t>
            </a:r>
            <a:r>
              <a:rPr lang="en-US" sz="2800" dirty="0" err="1"/>
              <a:t>é</a:t>
            </a:r>
            <a:r>
              <a:rPr lang="en-US" sz="2800" dirty="0"/>
              <a:t> a 1a. </a:t>
            </a:r>
            <a:r>
              <a:rPr lang="en-US" sz="2800" dirty="0" err="1"/>
              <a:t>Depressão</a:t>
            </a:r>
            <a:r>
              <a:rPr lang="en-US" sz="2800" dirty="0"/>
              <a:t> do </a:t>
            </a:r>
            <a:r>
              <a:rPr lang="en-US" sz="2800" dirty="0" err="1"/>
              <a:t>Século</a:t>
            </a:r>
            <a:r>
              <a:rPr lang="en-US" sz="2800" dirty="0"/>
              <a:t> XXI</a:t>
            </a:r>
          </a:p>
          <a:p>
            <a:r>
              <a:rPr lang="en-US" dirty="0"/>
              <a:t>2020 – CORONAVIRUS…?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93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313-2836-6F44-A3CD-12049D57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FEFC-99E0-2F46-A838-2AAC883B7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hangingPunct="0"/>
            <a:r>
              <a:rPr lang="en-US" b="1" dirty="0" err="1"/>
              <a:t>Óticas</a:t>
            </a:r>
            <a:r>
              <a:rPr lang="en-US" b="1" dirty="0"/>
              <a:t> do PIB</a:t>
            </a:r>
          </a:p>
          <a:p>
            <a:pPr hangingPunct="0"/>
            <a:endParaRPr lang="en-US" sz="1200" b="1" dirty="0"/>
          </a:p>
          <a:p>
            <a:pPr hangingPunct="0"/>
            <a:r>
              <a:rPr lang="en-US" b="1" dirty="0"/>
              <a:t>Y = R (Renda) = (</a:t>
            </a:r>
            <a:r>
              <a:rPr lang="en-US" b="1" dirty="0" err="1"/>
              <a:t>Despesa</a:t>
            </a:r>
            <a:r>
              <a:rPr lang="en-US" b="1" dirty="0"/>
              <a:t>) = (</a:t>
            </a:r>
            <a:r>
              <a:rPr lang="en-US" sz="3600" b="1" dirty="0" err="1"/>
              <a:t>Produção</a:t>
            </a:r>
            <a:r>
              <a:rPr lang="en-US" sz="3600" b="1" dirty="0"/>
              <a:t>)</a:t>
            </a:r>
          </a:p>
          <a:p>
            <a:pPr hangingPunct="0"/>
            <a:endParaRPr lang="en-US" sz="3600" b="1" dirty="0"/>
          </a:p>
          <a:p>
            <a:r>
              <a:rPr lang="en-US" sz="2000" dirty="0" err="1"/>
              <a:t>Produção</a:t>
            </a:r>
            <a:r>
              <a:rPr lang="en-US" sz="2000" dirty="0"/>
              <a:t> – </a:t>
            </a:r>
            <a:r>
              <a:rPr lang="en-US" sz="2000" dirty="0" err="1"/>
              <a:t>agrícola</a:t>
            </a:r>
            <a:r>
              <a:rPr lang="en-US" sz="2000" dirty="0"/>
              <a:t> (10%)	</a:t>
            </a:r>
            <a:r>
              <a:rPr lang="en-US" sz="2000" dirty="0" err="1"/>
              <a:t>indústria</a:t>
            </a:r>
            <a:r>
              <a:rPr lang="en-US" sz="2000" dirty="0"/>
              <a:t> (14%) 	</a:t>
            </a:r>
            <a:r>
              <a:rPr lang="en-US" sz="2000" dirty="0" err="1"/>
              <a:t>serviços</a:t>
            </a:r>
            <a:r>
              <a:rPr lang="en-US" sz="2000" dirty="0"/>
              <a:t> (76%)</a:t>
            </a:r>
          </a:p>
          <a:p>
            <a:endParaRPr lang="en-US" sz="2000" dirty="0"/>
          </a:p>
          <a:p>
            <a:r>
              <a:rPr lang="en-US" sz="2000" dirty="0" err="1"/>
              <a:t>Despesa</a:t>
            </a:r>
            <a:r>
              <a:rPr lang="en-US" sz="2000" dirty="0"/>
              <a:t> – 	</a:t>
            </a:r>
            <a:r>
              <a:rPr lang="en-US" sz="2000" dirty="0" err="1"/>
              <a:t>Consumo</a:t>
            </a:r>
            <a:r>
              <a:rPr lang="en-US" sz="2000" dirty="0"/>
              <a:t> (86%)	</a:t>
            </a:r>
            <a:r>
              <a:rPr lang="en-US" sz="2000" dirty="0" err="1"/>
              <a:t>Investimento</a:t>
            </a:r>
            <a:r>
              <a:rPr lang="en-US" sz="2000" dirty="0"/>
              <a:t> (14%)</a:t>
            </a:r>
          </a:p>
          <a:p>
            <a:endParaRPr lang="en-US" sz="2000" dirty="0"/>
          </a:p>
          <a:p>
            <a:r>
              <a:rPr lang="en-US" sz="2000" dirty="0"/>
              <a:t>Renda -  </a:t>
            </a:r>
            <a:r>
              <a:rPr lang="en-US" sz="2000" dirty="0" err="1"/>
              <a:t>Salários</a:t>
            </a:r>
            <a:r>
              <a:rPr lang="en-US" sz="2000" dirty="0"/>
              <a:t> (38%)		</a:t>
            </a:r>
            <a:r>
              <a:rPr lang="en-US" sz="2000" dirty="0" err="1"/>
              <a:t>Lucros</a:t>
            </a:r>
            <a:r>
              <a:rPr lang="en-US" sz="2000" dirty="0"/>
              <a:t> (38%) 	</a:t>
            </a:r>
            <a:r>
              <a:rPr lang="en-US" sz="2000" dirty="0" err="1"/>
              <a:t>Tributos</a:t>
            </a:r>
            <a:r>
              <a:rPr lang="en-US" sz="2000" dirty="0"/>
              <a:t> (34%)</a:t>
            </a:r>
          </a:p>
        </p:txBody>
      </p:sp>
    </p:spTree>
    <p:extLst>
      <p:ext uri="{BB962C8B-B14F-4D97-AF65-F5344CB8AC3E}">
        <p14:creationId xmlns:p14="http://schemas.microsoft.com/office/powerpoint/2010/main" val="170004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9036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1600" b="1" dirty="0"/>
              <a:t>MACROECONOMIA </a:t>
            </a:r>
            <a:r>
              <a:rPr lang="en-US" sz="1000" b="1" dirty="0"/>
              <a:t>(</a:t>
            </a:r>
            <a:r>
              <a:rPr lang="en-US" sz="1000" b="1" dirty="0" err="1"/>
              <a:t>Edmar</a:t>
            </a:r>
            <a:r>
              <a:rPr lang="en-US" sz="1000" b="1" dirty="0"/>
              <a:t> </a:t>
            </a:r>
            <a:r>
              <a:rPr lang="en-US" sz="1000" b="1" dirty="0" err="1"/>
              <a:t>Bacha</a:t>
            </a:r>
            <a:r>
              <a:rPr lang="en-US" sz="1000" b="1" dirty="0"/>
              <a:t> – </a:t>
            </a:r>
            <a:r>
              <a:rPr lang="en-US" sz="1000" b="1" dirty="0" err="1"/>
              <a:t>Introdução</a:t>
            </a:r>
            <a:r>
              <a:rPr lang="en-US" sz="1000" b="1" dirty="0"/>
              <a:t> </a:t>
            </a:r>
            <a:r>
              <a:rPr lang="en-US" sz="1000" b="1" dirty="0" err="1"/>
              <a:t>à</a:t>
            </a:r>
            <a:r>
              <a:rPr lang="en-US" sz="1000" b="1" dirty="0"/>
              <a:t> </a:t>
            </a:r>
            <a:r>
              <a:rPr lang="en-US" sz="1000" b="1" dirty="0" err="1"/>
              <a:t>Macroeconomia</a:t>
            </a:r>
            <a:r>
              <a:rPr lang="en-US" sz="1000" b="1" dirty="0"/>
              <a:t>)</a:t>
            </a:r>
          </a:p>
          <a:p>
            <a:pPr algn="ctr" hangingPunct="0"/>
            <a:endParaRPr lang="en-US" sz="800" b="1" dirty="0"/>
          </a:p>
          <a:p>
            <a:pPr algn="ctr" hangingPunct="0"/>
            <a:r>
              <a:rPr lang="en-US" sz="1600" b="1" dirty="0"/>
              <a:t>PRINCÍPIO DA DEMANDA EFETIVA</a:t>
            </a:r>
          </a:p>
          <a:p>
            <a:pPr hangingPunct="0"/>
            <a:endParaRPr lang="en-US" sz="800" b="1" dirty="0"/>
          </a:p>
          <a:p>
            <a:pPr algn="ctr" hangingPunct="0"/>
            <a:r>
              <a:rPr lang="en-US" sz="1600" b="1" dirty="0"/>
              <a:t>D (</a:t>
            </a:r>
            <a:r>
              <a:rPr lang="en-US" sz="1600" b="1" dirty="0" err="1"/>
              <a:t>demanda</a:t>
            </a:r>
            <a:r>
              <a:rPr lang="en-US" sz="1600" b="1" dirty="0"/>
              <a:t>)   =   Y (PIB)</a:t>
            </a:r>
            <a:endParaRPr lang="pt-BR" sz="1600" dirty="0"/>
          </a:p>
          <a:p>
            <a:pPr hangingPunct="0"/>
            <a:r>
              <a:rPr lang="en-US" sz="1600" b="1" dirty="0"/>
              <a:t>	</a:t>
            </a:r>
          </a:p>
          <a:p>
            <a:pPr hangingPunct="0"/>
            <a:r>
              <a:rPr lang="en-US" sz="1600" b="1" dirty="0" err="1"/>
              <a:t>Óticas</a:t>
            </a:r>
            <a:r>
              <a:rPr lang="en-US" sz="1600" b="1" dirty="0"/>
              <a:t> do PIB</a:t>
            </a:r>
          </a:p>
          <a:p>
            <a:pPr hangingPunct="0"/>
            <a:endParaRPr lang="en-US" sz="800" b="1" dirty="0"/>
          </a:p>
          <a:p>
            <a:pPr hangingPunct="0"/>
            <a:r>
              <a:rPr lang="en-US" sz="1600" b="1" dirty="0"/>
              <a:t>Y = R (</a:t>
            </a:r>
            <a:r>
              <a:rPr lang="en-US" sz="1600" b="1" dirty="0" err="1"/>
              <a:t>renda</a:t>
            </a:r>
            <a:r>
              <a:rPr lang="en-US" sz="1600" b="1" dirty="0"/>
              <a:t>) = (</a:t>
            </a:r>
            <a:r>
              <a:rPr lang="en-US" sz="1600" b="1" dirty="0" err="1"/>
              <a:t>Despesa</a:t>
            </a:r>
            <a:r>
              <a:rPr lang="en-US" sz="1600" b="1" dirty="0"/>
              <a:t>) = (Produção)</a:t>
            </a:r>
          </a:p>
          <a:p>
            <a:pPr hangingPunct="0"/>
            <a:endParaRPr lang="en-US" sz="1600" b="1" dirty="0"/>
          </a:p>
          <a:p>
            <a:pPr hangingPunct="0"/>
            <a:r>
              <a:rPr lang="en-US" sz="1600" b="1" dirty="0"/>
              <a:t>	R (</a:t>
            </a:r>
            <a:r>
              <a:rPr lang="en-US" sz="1600" b="1" dirty="0" err="1"/>
              <a:t>renda</a:t>
            </a:r>
            <a:r>
              <a:rPr lang="en-US" sz="1600" b="1" dirty="0"/>
              <a:t>) = W (</a:t>
            </a:r>
            <a:r>
              <a:rPr lang="en-US" sz="1600" b="1" dirty="0" err="1"/>
              <a:t>salários</a:t>
            </a:r>
            <a:r>
              <a:rPr lang="en-US" sz="1600" b="1" dirty="0"/>
              <a:t>) + (L (</a:t>
            </a:r>
            <a:r>
              <a:rPr lang="en-US" sz="1600" b="1" dirty="0" err="1"/>
              <a:t>lucros</a:t>
            </a:r>
            <a:r>
              <a:rPr lang="en-US" sz="1600" b="1" dirty="0"/>
              <a:t>) + T (</a:t>
            </a:r>
            <a:r>
              <a:rPr lang="en-US" sz="1600" b="1" dirty="0" err="1"/>
              <a:t>Tributos</a:t>
            </a:r>
            <a:r>
              <a:rPr lang="en-US" sz="1600" b="1" dirty="0"/>
              <a:t>)</a:t>
            </a:r>
          </a:p>
          <a:p>
            <a:pPr algn="ctr" hangingPunct="0"/>
            <a:endParaRPr lang="en-US" sz="800" b="1" dirty="0"/>
          </a:p>
          <a:p>
            <a:pPr algn="ctr" hangingPunct="0"/>
            <a:r>
              <a:rPr lang="en-US" sz="1600" b="1" dirty="0" err="1"/>
              <a:t>Equação</a:t>
            </a:r>
            <a:r>
              <a:rPr lang="en-US" sz="1600" b="1" dirty="0"/>
              <a:t> </a:t>
            </a:r>
            <a:r>
              <a:rPr lang="en-US" sz="1600" b="1" dirty="0" err="1"/>
              <a:t>Macroeconômica</a:t>
            </a:r>
            <a:endParaRPr lang="en-US" sz="1600" b="1" dirty="0"/>
          </a:p>
          <a:p>
            <a:pPr hangingPunct="0"/>
            <a:endParaRPr lang="en-US" sz="800" b="1" dirty="0"/>
          </a:p>
          <a:p>
            <a:pPr hangingPunct="0"/>
            <a:r>
              <a:rPr lang="en-US" sz="1600" b="1" strike="sngStrike" dirty="0"/>
              <a:t>W  </a:t>
            </a:r>
            <a:r>
              <a:rPr lang="en-US" sz="1600" b="1" dirty="0"/>
              <a:t> +  L  +  T      = </a:t>
            </a:r>
            <a:r>
              <a:rPr lang="en-US" sz="1600" b="1" strike="sngStrike" dirty="0"/>
              <a:t> </a:t>
            </a:r>
            <a:r>
              <a:rPr lang="en-US" sz="1600" b="1" strike="sngStrike" dirty="0" err="1"/>
              <a:t>Cw</a:t>
            </a:r>
            <a:r>
              <a:rPr lang="en-US" sz="1600" b="1" strike="sngStrike" dirty="0"/>
              <a:t> </a:t>
            </a:r>
            <a:r>
              <a:rPr lang="en-US" sz="1000" b="1" strike="sngStrike" dirty="0"/>
              <a:t>(</a:t>
            </a:r>
            <a:r>
              <a:rPr lang="en-US" sz="1000" b="1" strike="sngStrike" dirty="0" err="1"/>
              <a:t>Consumo</a:t>
            </a:r>
            <a:r>
              <a:rPr lang="en-US" sz="1000" b="1" strike="sngStrike" dirty="0"/>
              <a:t> de bens </a:t>
            </a:r>
            <a:r>
              <a:rPr lang="en-US" sz="1000" b="1" strike="sngStrike" dirty="0" err="1"/>
              <a:t>salário</a:t>
            </a:r>
            <a:r>
              <a:rPr lang="en-US" sz="1000" b="1" strike="sngStrike" dirty="0"/>
              <a:t>)</a:t>
            </a:r>
            <a:r>
              <a:rPr lang="en-US" sz="1600" b="1" dirty="0"/>
              <a:t>  +  CL </a:t>
            </a:r>
            <a:r>
              <a:rPr lang="en-US" sz="1000" b="1" dirty="0"/>
              <a:t>(</a:t>
            </a:r>
            <a:r>
              <a:rPr lang="en-US" sz="1000" b="1" dirty="0" err="1"/>
              <a:t>Consumo</a:t>
            </a:r>
            <a:r>
              <a:rPr lang="en-US" sz="1000" b="1" dirty="0"/>
              <a:t> de bens de </a:t>
            </a:r>
            <a:r>
              <a:rPr lang="en-US" sz="1000" b="1" dirty="0" err="1"/>
              <a:t>luxo</a:t>
            </a:r>
            <a:r>
              <a:rPr lang="en-US" sz="1000" b="1" dirty="0"/>
              <a:t>)</a:t>
            </a:r>
            <a:r>
              <a:rPr lang="en-US" sz="1600" b="1" dirty="0"/>
              <a:t>  +  I</a:t>
            </a:r>
            <a:r>
              <a:rPr lang="en-US" sz="1000" b="1" dirty="0"/>
              <a:t> (</a:t>
            </a:r>
            <a:r>
              <a:rPr lang="en-US" sz="1000" b="1" dirty="0" err="1"/>
              <a:t>Investimentos</a:t>
            </a:r>
            <a:r>
              <a:rPr lang="en-US" sz="1000" b="1" dirty="0"/>
              <a:t>)</a:t>
            </a:r>
            <a:r>
              <a:rPr lang="en-US" sz="1600" b="1" dirty="0"/>
              <a:t>  +   G </a:t>
            </a:r>
            <a:r>
              <a:rPr lang="en-US" sz="1000" b="1" dirty="0"/>
              <a:t>(</a:t>
            </a:r>
            <a:r>
              <a:rPr lang="en-US" sz="1000" b="1" dirty="0" err="1"/>
              <a:t>Gastos</a:t>
            </a:r>
            <a:r>
              <a:rPr lang="en-US" sz="1000" b="1" dirty="0"/>
              <a:t> do </a:t>
            </a:r>
            <a:r>
              <a:rPr lang="en-US" sz="1000" b="1" dirty="0" err="1"/>
              <a:t>Governo</a:t>
            </a:r>
            <a:r>
              <a:rPr lang="en-US" sz="1000" b="1" dirty="0"/>
              <a:t>)</a:t>
            </a:r>
            <a:r>
              <a:rPr lang="en-US" sz="1600" b="1" dirty="0"/>
              <a:t> </a:t>
            </a:r>
            <a:endParaRPr lang="pt-BR" sz="1600" dirty="0"/>
          </a:p>
          <a:p>
            <a:pPr hangingPunct="0"/>
            <a:r>
              <a:rPr lang="en-US" sz="1600" b="1" dirty="0"/>
              <a:t>				L   =   Cl  +  I   +   ( G  -   T)</a:t>
            </a:r>
            <a:endParaRPr lang="pt-BR" sz="1600" dirty="0"/>
          </a:p>
          <a:p>
            <a:pPr hangingPunct="0"/>
            <a:endParaRPr lang="pt-BR" sz="1600" b="1" dirty="0"/>
          </a:p>
          <a:p>
            <a:pPr hangingPunct="0"/>
            <a:r>
              <a:rPr lang="pt-BR" sz="1600" b="1" dirty="0"/>
              <a:t>Quando ( </a:t>
            </a:r>
            <a:r>
              <a:rPr lang="pt-BR" sz="1600" b="1" dirty="0" err="1"/>
              <a:t>G</a:t>
            </a:r>
            <a:r>
              <a:rPr lang="pt-BR" sz="1600" b="1" dirty="0"/>
              <a:t>  -  </a:t>
            </a:r>
            <a:r>
              <a:rPr lang="pt-BR" sz="1600" b="1" dirty="0" err="1"/>
              <a:t>T</a:t>
            </a:r>
            <a:r>
              <a:rPr lang="pt-BR" sz="1600" b="1" dirty="0"/>
              <a:t> )  &gt;  0  =&gt;  o governo gasta mais do que arrecada; está aumentando a 					demanda agregada, e, portanto, o nível de atividade.</a:t>
            </a:r>
            <a:endParaRPr lang="pt-BR" sz="1600" dirty="0"/>
          </a:p>
          <a:p>
            <a:pPr hangingPunct="0"/>
            <a:r>
              <a:rPr lang="pt-BR" sz="1600" b="1" dirty="0"/>
              <a:t> </a:t>
            </a:r>
            <a:endParaRPr lang="pt-BR" sz="1600" dirty="0"/>
          </a:p>
          <a:p>
            <a:pPr hangingPunct="0"/>
            <a:r>
              <a:rPr lang="pt-BR" sz="1600" b="1" dirty="0"/>
              <a:t>Se abatermos Cl de ambos os lados, temos:</a:t>
            </a:r>
            <a:endParaRPr lang="pt-BR" sz="1600" dirty="0"/>
          </a:p>
          <a:p>
            <a:pPr hangingPunct="0"/>
            <a:r>
              <a:rPr lang="pt-BR" sz="1600" b="1" dirty="0"/>
              <a:t>		</a:t>
            </a:r>
            <a:r>
              <a:rPr lang="en-US" sz="1600" b="1" dirty="0"/>
              <a:t>L  -  Cl  =  I  +  (G  -  T)   =  S (</a:t>
            </a:r>
            <a:r>
              <a:rPr lang="en-US" sz="1600" b="1" dirty="0" err="1"/>
              <a:t>poupança</a:t>
            </a:r>
            <a:r>
              <a:rPr lang="en-US" sz="1600" b="1" dirty="0"/>
              <a:t>)</a:t>
            </a:r>
            <a:endParaRPr lang="pt-BR" sz="1600" dirty="0"/>
          </a:p>
          <a:p>
            <a:pPr hangingPunct="0"/>
            <a:r>
              <a:rPr lang="en-US" sz="1600" b="1" dirty="0"/>
              <a:t>		S  =  I  +  (G  -  T)</a:t>
            </a:r>
            <a:endParaRPr lang="pt-BR" sz="1600" dirty="0"/>
          </a:p>
          <a:p>
            <a:pPr hangingPunct="0"/>
            <a:endParaRPr lang="pt-BR" sz="1400" b="1" dirty="0"/>
          </a:p>
          <a:p>
            <a:pPr hangingPunct="0"/>
            <a:r>
              <a:rPr lang="pt-BR" sz="1400" b="1" dirty="0"/>
              <a:t>A poupança dos capitalistas têm duas aplicações. Antes só podia ser aplicada no </a:t>
            </a:r>
            <a:r>
              <a:rPr lang="pt-BR" sz="1400" b="1" dirty="0" err="1"/>
              <a:t>I</a:t>
            </a:r>
            <a:r>
              <a:rPr lang="pt-BR" sz="1400" b="1" dirty="0"/>
              <a:t>; e tinha como manifestação financeira a emissão de títulos  correspondentes  à adição de estoque de capital.  Agora pode financiar o déficit fiscal do governo.</a:t>
            </a:r>
            <a:endParaRPr lang="pt-BR" sz="1400" dirty="0"/>
          </a:p>
          <a:p>
            <a:pPr hangingPunct="0"/>
            <a:r>
              <a:rPr lang="pt-BR" sz="1600" b="1" dirty="0"/>
              <a:t> </a:t>
            </a:r>
            <a:endParaRPr lang="pt-BR" sz="1600" dirty="0"/>
          </a:p>
          <a:p>
            <a:pPr hangingPunct="0"/>
            <a:r>
              <a:rPr lang="pt-BR" sz="1400" b="1" dirty="0"/>
              <a:t>Vamos admitir que todos os impostos são indiretos - IPI, ICMS, IOF, ISS,  normalmente fazem parte dos custos diretos das empresas, de modo que se adicionam ao preço dos produtos vendidos. São repassados aos consumidores.</a:t>
            </a:r>
            <a:endParaRPr lang="pt-BR" sz="1400" dirty="0"/>
          </a:p>
          <a:p>
            <a:pPr hangingPunct="0"/>
            <a:r>
              <a:rPr lang="pt-BR" sz="1000" b="1" dirty="0"/>
              <a:t> </a:t>
            </a:r>
            <a:endParaRPr lang="pt-BR" sz="1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B8FCD0-7B1C-FE40-B82B-C5DC0AC1B529}"/>
              </a:ext>
            </a:extLst>
          </p:cNvPr>
          <p:cNvCxnSpPr/>
          <p:nvPr/>
        </p:nvCxnSpPr>
        <p:spPr>
          <a:xfrm flipH="1" flipV="1">
            <a:off x="4139952" y="3284984"/>
            <a:ext cx="1296144" cy="144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798C0A-91F1-7C49-8B7B-81BA5FE3B59A}"/>
              </a:ext>
            </a:extLst>
          </p:cNvPr>
          <p:cNvSpPr txBox="1"/>
          <p:nvPr/>
        </p:nvSpPr>
        <p:spPr>
          <a:xfrm>
            <a:off x="5454496" y="3244334"/>
            <a:ext cx="199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Déficit</a:t>
            </a:r>
            <a:r>
              <a:rPr lang="en-US" dirty="0"/>
              <a:t> </a:t>
            </a:r>
            <a:r>
              <a:rPr lang="en-US" dirty="0" err="1"/>
              <a:t>público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0648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pt-BR" sz="1400" b="1" dirty="0"/>
              <a:t>Quando se cria o déficit  o nível de atividade cresce. Dependendo da forma em que se financia este déficit, podem advir outras consequências:</a:t>
            </a:r>
            <a:endParaRPr lang="pt-BR" sz="1400" dirty="0"/>
          </a:p>
          <a:p>
            <a:pPr hangingPunct="0"/>
            <a:r>
              <a:rPr lang="pt-BR" sz="1400" b="1" dirty="0"/>
              <a:t> </a:t>
            </a:r>
            <a:endParaRPr lang="pt-BR" sz="1400" dirty="0"/>
          </a:p>
          <a:p>
            <a:pPr hangingPunct="0"/>
            <a:r>
              <a:rPr lang="pt-BR" sz="1400" b="1" dirty="0"/>
              <a:t>1.	Se o déficit é financiado por emissão, sabe-se que parte desse acréscimo no estoque de moeda será adquirido pelo sistema, pois maior o nível de atividade, a demanda transacional por moeda cresce.</a:t>
            </a:r>
            <a:endParaRPr lang="pt-BR" sz="1400" dirty="0"/>
          </a:p>
          <a:p>
            <a:pPr hangingPunct="0"/>
            <a:r>
              <a:rPr lang="pt-BR" sz="1400" b="1" dirty="0"/>
              <a:t> </a:t>
            </a:r>
            <a:endParaRPr lang="pt-BR" sz="1400" dirty="0"/>
          </a:p>
          <a:p>
            <a:pPr hangingPunct="0"/>
            <a:r>
              <a:rPr lang="pt-BR" sz="1400" b="1" dirty="0"/>
              <a:t>2.	Mas se houver necessidade de colocar mais bônus ele terá de elevar a taxa de juros; o custo dos empréstimos para os capitalistas que estão querendo investir também aumenta.  Já que os rentistas  agora tem forma alternativa de aplicar sua riqueza (bônus), pode desenvolver-se uma tendência de desestimular  o investimento privado . Isso é o </a:t>
            </a:r>
            <a:r>
              <a:rPr lang="pt-BR" sz="1400" b="1" i="1" dirty="0" err="1"/>
              <a:t>crowding</a:t>
            </a:r>
            <a:r>
              <a:rPr lang="pt-BR" sz="1400" b="1" i="1" dirty="0"/>
              <a:t> out </a:t>
            </a:r>
            <a:r>
              <a:rPr lang="pt-BR" sz="1400" b="1" dirty="0"/>
              <a:t> da literatura americana, em que  o governo ao aumentar seu gasto e financiá-lo através de bônus eleva a taxa de juros e com isso reduz investimentos privados.</a:t>
            </a:r>
            <a:endParaRPr lang="pt-BR" sz="1400" dirty="0"/>
          </a:p>
          <a:p>
            <a:pPr hangingPunct="0"/>
            <a:r>
              <a:rPr lang="pt-BR" sz="1400" b="1" dirty="0"/>
              <a:t> O investimento pode ser expulso pelo gasto público</a:t>
            </a:r>
            <a:endParaRPr lang="pt-BR" sz="1400" dirty="0"/>
          </a:p>
          <a:p>
            <a:pPr hangingPunct="0"/>
            <a:endParaRPr lang="pt-BR" sz="1400" dirty="0"/>
          </a:p>
          <a:p>
            <a:pPr hangingPunct="0"/>
            <a:r>
              <a:rPr lang="pt-BR" sz="1400" b="1" dirty="0"/>
              <a:t> </a:t>
            </a:r>
            <a:endParaRPr lang="pt-BR" sz="1400" dirty="0"/>
          </a:p>
          <a:p>
            <a:pPr hangingPunct="0"/>
            <a:r>
              <a:rPr lang="pt-BR" sz="1400" b="1" dirty="0"/>
              <a:t>Como avaliar o impacto relativo a  </a:t>
            </a:r>
            <a:r>
              <a:rPr lang="pt-BR" sz="1400" b="1" dirty="0">
                <a:sym typeface="Symbol"/>
              </a:rPr>
              <a:t></a:t>
            </a:r>
            <a:r>
              <a:rPr lang="pt-BR" sz="1400" b="1" dirty="0"/>
              <a:t> </a:t>
            </a:r>
            <a:r>
              <a:rPr lang="pt-BR" sz="1400" b="1" dirty="0" err="1"/>
              <a:t>B</a:t>
            </a:r>
            <a:r>
              <a:rPr lang="pt-BR" sz="1400" b="1" dirty="0"/>
              <a:t> ou  </a:t>
            </a:r>
            <a:r>
              <a:rPr lang="pt-BR" sz="1400" b="1" dirty="0">
                <a:sym typeface="Symbol"/>
              </a:rPr>
              <a:t></a:t>
            </a:r>
            <a:r>
              <a:rPr lang="pt-BR" sz="1400" b="1" dirty="0"/>
              <a:t> M ?</a:t>
            </a:r>
            <a:endParaRPr lang="pt-BR" sz="1400" dirty="0"/>
          </a:p>
          <a:p>
            <a:pPr hangingPunct="0"/>
            <a:br>
              <a:rPr lang="pt-BR" sz="1400" dirty="0"/>
            </a:br>
            <a:r>
              <a:rPr lang="pt-BR" sz="1400" b="1" dirty="0"/>
              <a:t>A emissão de moeda  é mais expansionista (</a:t>
            </a:r>
            <a:r>
              <a:rPr lang="pt-BR" sz="1400" b="1" dirty="0" err="1"/>
              <a:t>Y</a:t>
            </a:r>
            <a:r>
              <a:rPr lang="pt-BR" sz="1400" b="1" dirty="0"/>
              <a:t>) do que emissão de bônus, porque tende a não levantar a taxa de juros (e </a:t>
            </a:r>
            <a:r>
              <a:rPr lang="pt-BR" sz="1400" b="1" dirty="0" err="1"/>
              <a:t>desincentivar</a:t>
            </a:r>
            <a:r>
              <a:rPr lang="pt-BR" sz="1400" b="1" dirty="0"/>
              <a:t> </a:t>
            </a:r>
            <a:r>
              <a:rPr lang="pt-BR" sz="1400" b="1" dirty="0" err="1"/>
              <a:t>I</a:t>
            </a:r>
            <a:r>
              <a:rPr lang="pt-BR" sz="1400" b="1" dirty="0"/>
              <a:t>).</a:t>
            </a:r>
            <a:endParaRPr lang="pt-BR" sz="1400" dirty="0"/>
          </a:p>
          <a:p>
            <a:pPr hangingPunct="0"/>
            <a:r>
              <a:rPr lang="pt-BR" sz="1400" b="1" dirty="0"/>
              <a:t> </a:t>
            </a:r>
            <a:endParaRPr lang="pt-BR" sz="1400" dirty="0"/>
          </a:p>
          <a:p>
            <a:pPr hangingPunct="0"/>
            <a:r>
              <a:rPr lang="pt-BR" sz="1400" b="1" dirty="0"/>
              <a:t>Quando o governo financia via  </a:t>
            </a:r>
            <a:r>
              <a:rPr lang="pt-BR" sz="1400" b="1" dirty="0">
                <a:sym typeface="Symbol"/>
              </a:rPr>
              <a:t></a:t>
            </a:r>
            <a:r>
              <a:rPr lang="pt-BR" sz="1400" b="1" dirty="0"/>
              <a:t> </a:t>
            </a:r>
            <a:r>
              <a:rPr lang="pt-BR" sz="1400" b="1" dirty="0" err="1"/>
              <a:t>B</a:t>
            </a:r>
            <a:r>
              <a:rPr lang="pt-BR" sz="1400" b="1" dirty="0"/>
              <a:t>  (por não ser tão expansionista quanto  </a:t>
            </a:r>
            <a:r>
              <a:rPr lang="pt-BR" sz="1400" b="1" dirty="0">
                <a:sym typeface="Symbol"/>
              </a:rPr>
              <a:t></a:t>
            </a:r>
            <a:r>
              <a:rPr lang="pt-BR" sz="1400" b="1" dirty="0"/>
              <a:t> M) não afeta tanto preços. Este é o </a:t>
            </a:r>
            <a:r>
              <a:rPr lang="pt-BR" sz="1400" b="1" dirty="0" err="1"/>
              <a:t>raciocício</a:t>
            </a:r>
            <a:r>
              <a:rPr lang="pt-BR" sz="1400" b="1" dirty="0"/>
              <a:t> que está por trás de que  </a:t>
            </a:r>
            <a:r>
              <a:rPr lang="pt-BR" sz="1400" b="1" dirty="0">
                <a:sym typeface="Symbol"/>
              </a:rPr>
              <a:t></a:t>
            </a:r>
            <a:r>
              <a:rPr lang="pt-BR" sz="1400" b="1" dirty="0"/>
              <a:t> M é inflacionário</a:t>
            </a:r>
            <a:r>
              <a:rPr lang="pt-BR" sz="1400" b="1" dirty="0">
                <a:highlight>
                  <a:srgbClr val="FFFF00"/>
                </a:highlight>
              </a:rPr>
              <a:t>, Assim , se o sistema está com pouca capacidade ociosa, o melhor é financiar via  </a:t>
            </a:r>
            <a:r>
              <a:rPr lang="pt-BR" sz="1400" b="1" dirty="0">
                <a:highlight>
                  <a:srgbClr val="FFFF00"/>
                </a:highlight>
                <a:sym typeface="Symbol"/>
              </a:rPr>
              <a:t></a:t>
            </a:r>
            <a:r>
              <a:rPr lang="pt-BR" sz="1400" b="1" dirty="0">
                <a:highlight>
                  <a:srgbClr val="FFFF00"/>
                </a:highlight>
              </a:rPr>
              <a:t> B.</a:t>
            </a:r>
            <a:endParaRPr lang="pt-BR" sz="1400" dirty="0">
              <a:highlight>
                <a:srgbClr val="FFFF00"/>
              </a:highlight>
            </a:endParaRPr>
          </a:p>
          <a:p>
            <a:pPr hangingPunct="0"/>
            <a:r>
              <a:rPr lang="pt-BR" sz="1400" b="1" dirty="0"/>
              <a:t> </a:t>
            </a:r>
            <a:endParaRPr lang="pt-BR" sz="1400" dirty="0"/>
          </a:p>
          <a:p>
            <a:pPr hangingPunct="0"/>
            <a:r>
              <a:rPr lang="pt-BR" sz="1400" b="1" dirty="0"/>
              <a:t> </a:t>
            </a:r>
            <a:endParaRPr lang="pt-BR" sz="14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B05C2-9FAE-3144-9AE9-2BEAC906F631}"/>
              </a:ext>
            </a:extLst>
          </p:cNvPr>
          <p:cNvSpPr txBox="1"/>
          <p:nvPr/>
        </p:nvSpPr>
        <p:spPr>
          <a:xfrm>
            <a:off x="1594884" y="63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626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8889-0AE2-4B4F-BB9A-2E6ECC778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DFD5AF-7117-8046-9A38-6B5DC1ACCAC2}"/>
              </a:ext>
            </a:extLst>
          </p:cNvPr>
          <p:cNvGraphicFramePr>
            <a:graphicFrameLocks/>
          </p:cNvGraphicFramePr>
          <p:nvPr/>
        </p:nvGraphicFramePr>
        <p:xfrm>
          <a:off x="1470025" y="1012825"/>
          <a:ext cx="6203950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80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32488E-5997-1840-8477-FEF338794C4F}"/>
              </a:ext>
            </a:extLst>
          </p:cNvPr>
          <p:cNvGraphicFramePr>
            <a:graphicFrameLocks/>
          </p:cNvGraphicFramePr>
          <p:nvPr/>
        </p:nvGraphicFramePr>
        <p:xfrm>
          <a:off x="827584" y="1254125"/>
          <a:ext cx="6693991" cy="433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51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9E2C55-1581-E04D-994F-BEFFAF1BDE19}"/>
              </a:ext>
            </a:extLst>
          </p:cNvPr>
          <p:cNvGraphicFramePr>
            <a:graphicFrameLocks/>
          </p:cNvGraphicFramePr>
          <p:nvPr/>
        </p:nvGraphicFramePr>
        <p:xfrm>
          <a:off x="76200" y="304800"/>
          <a:ext cx="8991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334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835150" y="1978199"/>
            <a:ext cx="1608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dirty="0">
                <a:cs typeface="Times New Roman" charset="0"/>
              </a:rPr>
              <a:t>Mercantilismo</a:t>
            </a:r>
          </a:p>
          <a:p>
            <a:pPr algn="ctr"/>
            <a:r>
              <a:rPr lang="en-US" sz="1000" dirty="0" err="1">
                <a:cs typeface="Times New Roman" charset="0"/>
              </a:rPr>
              <a:t>Século</a:t>
            </a:r>
            <a:r>
              <a:rPr lang="en-US" sz="1000" dirty="0">
                <a:cs typeface="Times New Roman" charset="0"/>
              </a:rPr>
              <a:t>  XVI – XVII</a:t>
            </a:r>
          </a:p>
          <a:p>
            <a:pPr algn="ctr"/>
            <a:r>
              <a:rPr lang="en-US" sz="1600" dirty="0" err="1">
                <a:latin typeface="Times New Roman" charset="0"/>
                <a:cs typeface="Times New Roman" charset="0"/>
              </a:rPr>
              <a:t>Inglaterra</a:t>
            </a:r>
            <a:endParaRPr 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4716463" y="1978199"/>
            <a:ext cx="1287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cs typeface="Times New Roman" charset="0"/>
              </a:rPr>
              <a:t>Fisiocracia</a:t>
            </a:r>
          </a:p>
          <a:p>
            <a:pPr algn="ctr"/>
            <a:r>
              <a:rPr lang="en-US" sz="1000">
                <a:cs typeface="Times New Roman" charset="0"/>
              </a:rPr>
              <a:t>Século XVIII</a:t>
            </a:r>
          </a:p>
          <a:p>
            <a:pPr algn="ctr"/>
            <a:r>
              <a:rPr lang="en-US" sz="1600">
                <a:latin typeface="Times New Roman" charset="0"/>
                <a:cs typeface="Times New Roman" charset="0"/>
              </a:rPr>
              <a:t>França</a:t>
            </a:r>
            <a:endParaRPr 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276600" y="763762"/>
            <a:ext cx="1350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dirty="0">
                <a:cs typeface="Times New Roman" charset="0"/>
              </a:rPr>
              <a:t>Escolástica</a:t>
            </a:r>
          </a:p>
          <a:p>
            <a:pPr algn="ctr"/>
            <a:r>
              <a:rPr lang="en-US" sz="1000" dirty="0" err="1">
                <a:cs typeface="Times New Roman" charset="0"/>
              </a:rPr>
              <a:t>Idade</a:t>
            </a:r>
            <a:r>
              <a:rPr lang="en-US" sz="1000" dirty="0">
                <a:cs typeface="Times New Roman" charset="0"/>
              </a:rPr>
              <a:t> </a:t>
            </a:r>
            <a:r>
              <a:rPr lang="en-US" sz="1000" dirty="0" err="1">
                <a:cs typeface="Times New Roman" charset="0"/>
              </a:rPr>
              <a:t>Média</a:t>
            </a:r>
            <a:endParaRPr lang="en-US" sz="1000" dirty="0">
              <a:cs typeface="Times New Roman" charset="0"/>
            </a:endParaRPr>
          </a:p>
          <a:p>
            <a:pPr algn="ctr"/>
            <a:endParaRPr lang="en-US" sz="1000" dirty="0">
              <a:cs typeface="Times New Roman" charset="0"/>
            </a:endParaRPr>
          </a:p>
          <a:p>
            <a:pPr algn="ctr"/>
            <a:r>
              <a:rPr lang="en-US" sz="1000" dirty="0">
                <a:cs typeface="Times New Roman" charset="0"/>
              </a:rPr>
              <a:t>S T AQUINO</a:t>
            </a:r>
            <a:endParaRPr lang="pt-BR" sz="1000" dirty="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876550" y="2698924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cs typeface="Times New Roman" charset="0"/>
              </a:rPr>
              <a:t>Clássico</a:t>
            </a:r>
          </a:p>
          <a:p>
            <a:pPr algn="ctr"/>
            <a:r>
              <a:rPr lang="en-US" sz="1000">
                <a:cs typeface="Times New Roman" charset="0"/>
              </a:rPr>
              <a:t>Século XVIII  - XIX</a:t>
            </a:r>
          </a:p>
          <a:p>
            <a:pPr algn="ctr"/>
            <a:r>
              <a:rPr lang="en-US" sz="1000">
                <a:cs typeface="Times New Roman" charset="0"/>
              </a:rPr>
              <a:t>A  SMITH-D RICARDO- MALTHUS  </a:t>
            </a:r>
            <a:r>
              <a:rPr lang="pt-BR">
                <a:cs typeface="Times New Roman" charset="0"/>
              </a:rPr>
              <a:t> </a:t>
            </a:r>
            <a:endParaRPr lang="pt-BR">
              <a:latin typeface="Times New Roman" charset="0"/>
              <a:cs typeface="Times New Roman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835150" y="3500612"/>
            <a:ext cx="1120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dirty="0">
                <a:cs typeface="Times New Roman" charset="0"/>
              </a:rPr>
              <a:t>Clássico </a:t>
            </a:r>
          </a:p>
          <a:p>
            <a:pPr algn="ctr"/>
            <a:r>
              <a:rPr lang="pt-BR" dirty="0">
                <a:cs typeface="Times New Roman" charset="0"/>
              </a:rPr>
              <a:t>Radical</a:t>
            </a:r>
          </a:p>
          <a:p>
            <a:pPr algn="ctr"/>
            <a:r>
              <a:rPr lang="en-US" sz="1000" dirty="0" err="1">
                <a:cs typeface="Times New Roman" charset="0"/>
              </a:rPr>
              <a:t>Século</a:t>
            </a:r>
            <a:r>
              <a:rPr lang="en-US" sz="1000" dirty="0">
                <a:cs typeface="Times New Roman" charset="0"/>
              </a:rPr>
              <a:t> XIX</a:t>
            </a:r>
          </a:p>
          <a:p>
            <a:pPr algn="ctr"/>
            <a:r>
              <a:rPr lang="en-US" sz="1000" dirty="0">
                <a:latin typeface="Times New Roman" charset="0"/>
                <a:cs typeface="Times New Roman" charset="0"/>
              </a:rPr>
              <a:t>MARX</a:t>
            </a:r>
            <a:endParaRPr lang="pt-BR" sz="1000" dirty="0">
              <a:latin typeface="Times New Roman" charset="0"/>
              <a:cs typeface="Times New Roman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868863" y="3491087"/>
            <a:ext cx="149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cs typeface="Times New Roman" charset="0"/>
              </a:rPr>
              <a:t>Neo clássico</a:t>
            </a:r>
          </a:p>
          <a:p>
            <a:pPr algn="ctr"/>
            <a:r>
              <a:rPr lang="en-US" sz="1000">
                <a:cs typeface="Times New Roman" charset="0"/>
              </a:rPr>
              <a:t>Século XIX - XX</a:t>
            </a:r>
            <a:endParaRPr lang="pt-BR" sz="1000">
              <a:latin typeface="Times New Roman" charset="0"/>
              <a:cs typeface="Times New Roman" charset="0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823075" y="3643487"/>
            <a:ext cx="97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dirty="0">
                <a:cs typeface="Times New Roman" charset="0"/>
              </a:rPr>
              <a:t>Keynes</a:t>
            </a:r>
          </a:p>
          <a:p>
            <a:pPr algn="ctr"/>
            <a:r>
              <a:rPr lang="en-US" sz="1000" dirty="0" err="1">
                <a:cs typeface="Times New Roman" charset="0"/>
              </a:rPr>
              <a:t>Século</a:t>
            </a:r>
            <a:r>
              <a:rPr lang="en-US" sz="1000" dirty="0">
                <a:cs typeface="Times New Roman" charset="0"/>
              </a:rPr>
              <a:t> XX</a:t>
            </a:r>
            <a:endParaRPr lang="pt-BR" sz="1000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5527675" y="4416599"/>
            <a:ext cx="239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i="1" u="sng">
                <a:cs typeface="Times New Roman" charset="0"/>
              </a:rPr>
              <a:t>S</a:t>
            </a:r>
            <a:r>
              <a:rPr lang="en-US" i="1" u="sng">
                <a:cs typeface="Times New Roman" charset="0"/>
              </a:rPr>
              <a:t>í</a:t>
            </a:r>
            <a:r>
              <a:rPr lang="pt-BR" i="1" u="sng">
                <a:cs typeface="Times New Roman" charset="0"/>
              </a:rPr>
              <a:t>ntese Neo Clássica</a:t>
            </a:r>
          </a:p>
          <a:p>
            <a:pPr algn="ctr"/>
            <a:r>
              <a:rPr lang="en-US" sz="1000">
                <a:cs typeface="Times New Roman" charset="0"/>
              </a:rPr>
              <a:t>Século XX</a:t>
            </a:r>
            <a:endParaRPr lang="pt-BR" sz="1000">
              <a:latin typeface="Times New Roman" charset="0"/>
              <a:cs typeface="Times New Roman" charset="0"/>
            </a:endParaRPr>
          </a:p>
        </p:txBody>
      </p:sp>
      <p:cxnSp>
        <p:nvCxnSpPr>
          <p:cNvPr id="11" name="Conector de seta reta 10"/>
          <p:cNvCxnSpPr>
            <a:stCxn id="8" idx="2"/>
            <a:endCxn id="9" idx="0"/>
          </p:cNvCxnSpPr>
          <p:nvPr/>
        </p:nvCxnSpPr>
        <p:spPr>
          <a:xfrm flipH="1">
            <a:off x="6723063" y="4167362"/>
            <a:ext cx="587375" cy="249237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545138" y="4076874"/>
            <a:ext cx="395287" cy="360363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33525" y="4623272"/>
            <a:ext cx="3703638" cy="15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i="1" u="sng" dirty="0">
              <a:cs typeface="Times New Roman" charset="0"/>
            </a:endParaRPr>
          </a:p>
          <a:p>
            <a:endParaRPr lang="en-US" i="1" u="sng" dirty="0">
              <a:cs typeface="Times New Roman" charset="0"/>
            </a:endParaRPr>
          </a:p>
          <a:p>
            <a:endParaRPr lang="en-US" i="1" u="sng" dirty="0">
              <a:cs typeface="Times New Roman" charset="0"/>
            </a:endParaRPr>
          </a:p>
          <a:p>
            <a:r>
              <a:rPr lang="en-US" sz="1400" i="1" u="sng" dirty="0" err="1">
                <a:cs typeface="Times New Roman" charset="0"/>
              </a:rPr>
              <a:t>Economia</a:t>
            </a:r>
            <a:r>
              <a:rPr lang="en-US" sz="1400" i="1" u="sng" dirty="0">
                <a:cs typeface="Times New Roman" charset="0"/>
              </a:rPr>
              <a:t> </a:t>
            </a:r>
            <a:r>
              <a:rPr lang="en-US" sz="1400" i="1" u="sng" dirty="0" err="1">
                <a:cs typeface="Times New Roman" charset="0"/>
              </a:rPr>
              <a:t>Solidária</a:t>
            </a:r>
            <a:endParaRPr lang="en-US" sz="1400" i="1" u="sng" dirty="0">
              <a:cs typeface="Times New Roman" charset="0"/>
            </a:endParaRPr>
          </a:p>
          <a:p>
            <a:r>
              <a:rPr lang="en-US" sz="1400" i="1" dirty="0">
                <a:cs typeface="Times New Roman" charset="0"/>
              </a:rPr>
              <a:t>		</a:t>
            </a:r>
            <a:r>
              <a:rPr lang="en-US" sz="1400" i="1" u="sng" dirty="0" err="1">
                <a:cs typeface="Times New Roman" charset="0"/>
              </a:rPr>
              <a:t>Economia</a:t>
            </a:r>
            <a:r>
              <a:rPr lang="en-US" sz="1400" i="1" u="sng" dirty="0">
                <a:cs typeface="Times New Roman" charset="0"/>
              </a:rPr>
              <a:t> Social</a:t>
            </a:r>
          </a:p>
          <a:p>
            <a:r>
              <a:rPr lang="pt-BR" sz="1400" i="1" dirty="0">
                <a:cs typeface="Times New Roman" charset="0"/>
              </a:rPr>
              <a:t>				</a:t>
            </a:r>
            <a:r>
              <a:rPr lang="pt-BR" sz="1400" i="1" u="sng" dirty="0">
                <a:cs typeface="Times New Roman" charset="0"/>
              </a:rPr>
              <a:t>Economia Civil</a:t>
            </a:r>
          </a:p>
        </p:txBody>
      </p:sp>
      <p:sp>
        <p:nvSpPr>
          <p:cNvPr id="7181" name="CaixaDeTexto 19"/>
          <p:cNvSpPr txBox="1">
            <a:spLocks noChangeArrowheads="1"/>
          </p:cNvSpPr>
          <p:nvPr/>
        </p:nvSpPr>
        <p:spPr bwMode="auto">
          <a:xfrm>
            <a:off x="1835150" y="44624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História do Pensamento Econômico</a:t>
            </a:r>
            <a:endParaRPr lang="pt-BR" sz="2000"/>
          </a:p>
        </p:txBody>
      </p:sp>
      <p:sp>
        <p:nvSpPr>
          <p:cNvPr id="10" name="TextBox 9"/>
          <p:cNvSpPr txBox="1"/>
          <p:nvPr/>
        </p:nvSpPr>
        <p:spPr>
          <a:xfrm>
            <a:off x="4627563" y="764704"/>
            <a:ext cx="470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Por</a:t>
            </a:r>
            <a:r>
              <a:rPr lang="en-US" sz="1200" b="1" dirty="0"/>
              <a:t> </a:t>
            </a:r>
            <a:r>
              <a:rPr lang="en-US" sz="1200" b="1" dirty="0" err="1"/>
              <a:t>pecados</a:t>
            </a:r>
            <a:r>
              <a:rPr lang="en-US" sz="1200" b="1" dirty="0"/>
              <a:t> </a:t>
            </a:r>
            <a:r>
              <a:rPr lang="en-US" sz="1200" b="1" dirty="0" err="1"/>
              <a:t>cometidos</a:t>
            </a:r>
            <a:r>
              <a:rPr lang="en-US" sz="1200" b="1" dirty="0"/>
              <a:t> </a:t>
            </a:r>
            <a:r>
              <a:rPr lang="en-US" sz="1200" b="1" dirty="0" err="1"/>
              <a:t>na</a:t>
            </a:r>
            <a:r>
              <a:rPr lang="en-US" sz="1200" b="1" dirty="0"/>
              <a:t> </a:t>
            </a:r>
            <a:r>
              <a:rPr lang="en-US" sz="1200" b="1" dirty="0" err="1"/>
              <a:t>compra</a:t>
            </a:r>
            <a:r>
              <a:rPr lang="en-US" sz="1200" b="1" dirty="0"/>
              <a:t> e </a:t>
            </a:r>
            <a:r>
              <a:rPr lang="en-US" sz="1200" b="1" dirty="0" err="1"/>
              <a:t>venda</a:t>
            </a:r>
            <a:endParaRPr lang="en-US" sz="1200" b="1" dirty="0"/>
          </a:p>
          <a:p>
            <a:r>
              <a:rPr lang="en-US" sz="1200" b="1" dirty="0"/>
              <a:t>Summa </a:t>
            </a:r>
            <a:r>
              <a:rPr lang="en-US" sz="1200" b="1" dirty="0" err="1"/>
              <a:t>Theologica</a:t>
            </a:r>
            <a:r>
              <a:rPr lang="en-US" sz="1200" b="1" dirty="0"/>
              <a:t>, de São </a:t>
            </a:r>
            <a:r>
              <a:rPr lang="en-US" sz="1200" b="1" dirty="0" err="1"/>
              <a:t>Tomás</a:t>
            </a:r>
            <a:r>
              <a:rPr lang="en-US" sz="1200" b="1" dirty="0"/>
              <a:t> de Aquino, [1947], </a:t>
            </a:r>
          </a:p>
          <a:p>
            <a:r>
              <a:rPr lang="en-US" sz="1200" b="1" i="1" dirty="0"/>
              <a:t>A </a:t>
            </a:r>
            <a:r>
              <a:rPr lang="en-US" sz="1200" b="1" i="1" dirty="0" err="1"/>
              <a:t>Teoria</a:t>
            </a:r>
            <a:r>
              <a:rPr lang="en-US" sz="1200" b="1" i="1" dirty="0"/>
              <a:t> do </a:t>
            </a:r>
            <a:r>
              <a:rPr lang="en-US" sz="1200" b="1" i="1" dirty="0" err="1"/>
              <a:t>preço</a:t>
            </a:r>
            <a:r>
              <a:rPr lang="en-US" sz="1200" b="1" i="1" dirty="0"/>
              <a:t> </a:t>
            </a:r>
            <a:r>
              <a:rPr lang="en-US" sz="1200" b="1" i="1" dirty="0" err="1"/>
              <a:t>justo</a:t>
            </a:r>
            <a:endParaRPr lang="en-US" sz="1200" b="1" i="1" dirty="0"/>
          </a:p>
          <a:p>
            <a:r>
              <a:rPr lang="en-US" sz="1200" b="1" i="1" dirty="0"/>
              <a:t>sacred-</a:t>
            </a:r>
            <a:r>
              <a:rPr lang="en-US" sz="1200" b="1" i="1" dirty="0" err="1"/>
              <a:t>texts.com</a:t>
            </a:r>
            <a:endParaRPr lang="en-US" sz="1200" b="1" i="1" dirty="0"/>
          </a:p>
          <a:p>
            <a:r>
              <a:rPr lang="en-US" sz="1000" b="1" i="1" dirty="0"/>
              <a:t> (</a:t>
            </a:r>
            <a:r>
              <a:rPr lang="en-US" sz="1000" dirty="0"/>
              <a:t>Whether it is lawful to sell a thing for more than its worth?)</a:t>
            </a:r>
          </a:p>
          <a:p>
            <a:endParaRPr lang="en-US" sz="1200" i="1" dirty="0"/>
          </a:p>
        </p:txBody>
      </p:sp>
      <p:sp>
        <p:nvSpPr>
          <p:cNvPr id="16" name="Retângulo 7"/>
          <p:cNvSpPr>
            <a:spLocks noChangeArrowheads="1"/>
          </p:cNvSpPr>
          <p:nvPr/>
        </p:nvSpPr>
        <p:spPr bwMode="auto">
          <a:xfrm>
            <a:off x="5679738" y="5035251"/>
            <a:ext cx="2247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x-none" i="1" u="sng" dirty="0">
                <a:cs typeface="Times New Roman" charset="0"/>
              </a:rPr>
              <a:t>Economia Neo liberal</a:t>
            </a:r>
            <a:endParaRPr lang="pt-BR" sz="1000" i="1" u="sng" dirty="0">
              <a:latin typeface="Times New Roman" charset="0"/>
              <a:cs typeface="Times New Roman" charset="0"/>
            </a:endParaRPr>
          </a:p>
        </p:txBody>
      </p:sp>
      <p:sp>
        <p:nvSpPr>
          <p:cNvPr id="18" name="Retângulo 7"/>
          <p:cNvSpPr>
            <a:spLocks noChangeArrowheads="1"/>
          </p:cNvSpPr>
          <p:nvPr/>
        </p:nvSpPr>
        <p:spPr bwMode="auto">
          <a:xfrm>
            <a:off x="5344502" y="5681539"/>
            <a:ext cx="9935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x-none" i="1" u="sng" dirty="0">
                <a:cs typeface="Times New Roman" charset="0"/>
              </a:rPr>
              <a:t>CRISES?</a:t>
            </a:r>
            <a:endParaRPr lang="pt-BR" sz="1000" i="1" u="sng" dirty="0">
              <a:latin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837" y="1062506"/>
            <a:ext cx="1270094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Feudalismo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Mercantilismo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Capitalismo</a:t>
            </a:r>
            <a:endParaRPr lang="en-US" sz="1400" dirty="0"/>
          </a:p>
          <a:p>
            <a:r>
              <a:rPr lang="en-US" sz="1400" dirty="0" err="1"/>
              <a:t>nascente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Capitalismo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Capitalismo</a:t>
            </a:r>
            <a:r>
              <a:rPr lang="en-US" sz="1400" dirty="0"/>
              <a:t> </a:t>
            </a:r>
            <a:r>
              <a:rPr lang="en-US" sz="1400" dirty="0" err="1"/>
              <a:t>monopolista</a:t>
            </a:r>
            <a:r>
              <a:rPr lang="en-US" sz="1400" dirty="0"/>
              <a:t>/</a:t>
            </a:r>
            <a:r>
              <a:rPr lang="en-US" sz="1400" dirty="0" err="1"/>
              <a:t>estado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1" name="Retângulo 5"/>
          <p:cNvSpPr>
            <a:spLocks noChangeArrowheads="1"/>
          </p:cNvSpPr>
          <p:nvPr/>
        </p:nvSpPr>
        <p:spPr bwMode="auto">
          <a:xfrm>
            <a:off x="3055845" y="4755808"/>
            <a:ext cx="1660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x-none" dirty="0">
                <a:cs typeface="Times New Roman" charset="0"/>
              </a:rPr>
              <a:t>Cooperativismo</a:t>
            </a:r>
            <a:endParaRPr lang="pt-BR" sz="1000" dirty="0">
              <a:latin typeface="Times New Roman" charset="0"/>
              <a:cs typeface="Times New Roman" charset="0"/>
            </a:endParaRPr>
          </a:p>
        </p:txBody>
      </p:sp>
      <p:cxnSp>
        <p:nvCxnSpPr>
          <p:cNvPr id="22" name="Conector de seta reta 11"/>
          <p:cNvCxnSpPr/>
          <p:nvPr/>
        </p:nvCxnSpPr>
        <p:spPr>
          <a:xfrm flipV="1">
            <a:off x="4627563" y="5035251"/>
            <a:ext cx="395287" cy="8969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10"/>
          <p:cNvCxnSpPr/>
          <p:nvPr/>
        </p:nvCxnSpPr>
        <p:spPr>
          <a:xfrm flipH="1">
            <a:off x="3443288" y="5155346"/>
            <a:ext cx="587375" cy="249237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10"/>
          <p:cNvCxnSpPr/>
          <p:nvPr/>
        </p:nvCxnSpPr>
        <p:spPr>
          <a:xfrm flipH="1" flipV="1">
            <a:off x="3055845" y="4292501"/>
            <a:ext cx="974819" cy="398736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9" grpId="0"/>
      <p:bldP spid="16" grpId="0"/>
      <p:bldP spid="18" grpId="0"/>
      <p:bldP spid="18" grpId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5993"/>
            <a:ext cx="7670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CaixaDeTexto 2"/>
          <p:cNvSpPr txBox="1">
            <a:spLocks noChangeArrowheads="1"/>
          </p:cNvSpPr>
          <p:nvPr/>
        </p:nvSpPr>
        <p:spPr bwMode="auto">
          <a:xfrm>
            <a:off x="4284663" y="202803"/>
            <a:ext cx="3024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CRISE?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6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249" y="1726103"/>
            <a:ext cx="68506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ECONOMIA DE MERCADO LIBERAL</a:t>
            </a:r>
          </a:p>
          <a:p>
            <a:endParaRPr lang="pt-BR" sz="3200" dirty="0"/>
          </a:p>
          <a:p>
            <a:r>
              <a:rPr lang="pt-BR" sz="3200" dirty="0"/>
              <a:t>ECONOMIA DE MERCADO SOCIAL</a:t>
            </a:r>
          </a:p>
          <a:p>
            <a:endParaRPr lang="pt-BR" sz="3200" dirty="0"/>
          </a:p>
          <a:p>
            <a:r>
              <a:rPr lang="pt-BR" sz="3200" dirty="0"/>
              <a:t>ECONOMIA DE MERCADO CIVIL</a:t>
            </a:r>
          </a:p>
          <a:p>
            <a:endParaRPr lang="pt-BR" sz="3200" dirty="0"/>
          </a:p>
          <a:p>
            <a:pPr algn="r"/>
            <a:r>
              <a:rPr lang="pt-BR" dirty="0" err="1"/>
              <a:t>Stephano</a:t>
            </a:r>
            <a:r>
              <a:rPr lang="pt-BR" dirty="0"/>
              <a:t> </a:t>
            </a:r>
            <a:r>
              <a:rPr lang="pt-BR" dirty="0" err="1"/>
              <a:t>Zamagni</a:t>
            </a:r>
            <a:r>
              <a:rPr lang="pt-BR" dirty="0"/>
              <a:t> </a:t>
            </a:r>
          </a:p>
          <a:p>
            <a:pPr algn="r"/>
            <a:r>
              <a:rPr lang="en-US" dirty="0"/>
              <a:t>After the Crisis: Co-operatives and the Civil Economy - Professor Stefano </a:t>
            </a:r>
            <a:r>
              <a:rPr lang="en-US" dirty="0" err="1"/>
              <a:t>Zamagni</a:t>
            </a:r>
            <a:endParaRPr lang="en-US" dirty="0"/>
          </a:p>
          <a:p>
            <a:pPr algn="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=EoI8Y94rNv8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785323" y="188640"/>
            <a:ext cx="6600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VISÕES (</a:t>
            </a:r>
            <a:r>
              <a:rPr lang="en-US" dirty="0"/>
              <a:t>PLURAIS</a:t>
            </a:r>
            <a:r>
              <a:rPr lang="en-US" sz="2800" dirty="0"/>
              <a:t>) CONTEMPORÂNEAS DE ECONOMIA</a:t>
            </a:r>
          </a:p>
        </p:txBody>
      </p:sp>
    </p:spTree>
    <p:extLst>
      <p:ext uri="{BB962C8B-B14F-4D97-AF65-F5344CB8AC3E}">
        <p14:creationId xmlns:p14="http://schemas.microsoft.com/office/powerpoint/2010/main" val="108102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0B63-0224-884C-B3FF-0A8224CB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118B-4AA4-FE45-B070-5F738886B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000" dirty="0"/>
              <a:t>H</a:t>
            </a:r>
            <a:r>
              <a:rPr lang="pt" sz="3000" dirty="0" err="1"/>
              <a:t>istórica</a:t>
            </a:r>
            <a:r>
              <a:rPr lang="pt" sz="3000" dirty="0"/>
              <a:t> (História do Pensamento Econômico – HPE)</a:t>
            </a:r>
          </a:p>
          <a:p>
            <a:r>
              <a:rPr lang="pt" sz="3000" dirty="0"/>
              <a:t>circular</a:t>
            </a:r>
          </a:p>
          <a:p>
            <a:r>
              <a:rPr lang="pt" sz="3000" dirty="0"/>
              <a:t>do verde</a:t>
            </a:r>
          </a:p>
          <a:p>
            <a:r>
              <a:rPr lang="pt" sz="3000" dirty="0"/>
              <a:t>da sustentabilidade</a:t>
            </a:r>
          </a:p>
          <a:p>
            <a:r>
              <a:rPr lang="pt" sz="3000" dirty="0"/>
              <a:t>política</a:t>
            </a:r>
          </a:p>
          <a:p>
            <a:r>
              <a:rPr lang="pt" sz="3000" dirty="0"/>
              <a:t>social</a:t>
            </a:r>
          </a:p>
          <a:p>
            <a:r>
              <a:rPr lang="pt" sz="3000" dirty="0"/>
              <a:t>solidária</a:t>
            </a:r>
          </a:p>
          <a:p>
            <a:r>
              <a:rPr lang="pt" sz="3000" dirty="0"/>
              <a:t>monetária</a:t>
            </a:r>
          </a:p>
          <a:p>
            <a:r>
              <a:rPr lang="en-US" sz="3000" dirty="0"/>
              <a:t>I</a:t>
            </a:r>
            <a:r>
              <a:rPr lang="pt" sz="3000" dirty="0" err="1"/>
              <a:t>nternacional</a:t>
            </a:r>
            <a:endParaRPr lang="pt" sz="3000" dirty="0"/>
          </a:p>
          <a:p>
            <a:r>
              <a:rPr lang="pt" sz="3000" dirty="0"/>
              <a:t>Microeconomia</a:t>
            </a:r>
          </a:p>
          <a:p>
            <a:r>
              <a:rPr lang="pt" sz="3000" dirty="0"/>
              <a:t>Macroeconomia</a:t>
            </a:r>
          </a:p>
          <a:p>
            <a:r>
              <a:rPr lang="pt" sz="3000" dirty="0"/>
              <a:t>Empresas</a:t>
            </a:r>
          </a:p>
          <a:p>
            <a:endParaRPr lang="pt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24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613" y="476672"/>
            <a:ext cx="7920067" cy="652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Sistema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econômico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orientado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por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800" b="1" cap="small" dirty="0">
                <a:solidFill>
                  <a:srgbClr val="000000"/>
                </a:solidFill>
              </a:rPr>
              <a:t>SETOR PRIVADO – </a:t>
            </a:r>
            <a:r>
              <a:rPr lang="en-US" sz="2800" b="1" cap="small" dirty="0" err="1">
                <a:solidFill>
                  <a:srgbClr val="000000"/>
                </a:solidFill>
              </a:rPr>
              <a:t>direcionado</a:t>
            </a:r>
            <a:r>
              <a:rPr lang="en-US" sz="2800" b="1" cap="small" dirty="0">
                <a:solidFill>
                  <a:srgbClr val="000000"/>
                </a:solidFill>
              </a:rPr>
              <a:t> </a:t>
            </a:r>
            <a:r>
              <a:rPr lang="en-US" sz="2800" b="1" cap="small" dirty="0" err="1">
                <a:solidFill>
                  <a:srgbClr val="000000"/>
                </a:solidFill>
              </a:rPr>
              <a:t>por</a:t>
            </a:r>
            <a:r>
              <a:rPr lang="en-US" sz="2800" b="1" cap="small" dirty="0">
                <a:solidFill>
                  <a:srgbClr val="000000"/>
                </a:solidFill>
              </a:rPr>
              <a:t> </a:t>
            </a:r>
            <a:r>
              <a:rPr lang="en-US" sz="2800" b="1" cap="small" dirty="0" err="1">
                <a:solidFill>
                  <a:srgbClr val="000000"/>
                </a:solidFill>
              </a:rPr>
              <a:t>mercado</a:t>
            </a:r>
            <a:endParaRPr lang="en-US" sz="2800" b="1" i="1" cap="small" dirty="0">
              <a:solidFill>
                <a:srgbClr val="000000"/>
              </a:solidFill>
            </a:endParaRPr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r>
              <a:rPr lang="en-US" sz="2800" b="1" cap="small" dirty="0">
                <a:solidFill>
                  <a:srgbClr val="000000"/>
                </a:solidFill>
              </a:rPr>
              <a:t>SETOR PÚBLICO (federal, </a:t>
            </a:r>
            <a:r>
              <a:rPr lang="en-US" sz="2800" b="1" cap="small" dirty="0" err="1">
                <a:solidFill>
                  <a:srgbClr val="000000"/>
                </a:solidFill>
              </a:rPr>
              <a:t>estados</a:t>
            </a:r>
            <a:r>
              <a:rPr lang="en-US" sz="2800" b="1" cap="small" dirty="0">
                <a:solidFill>
                  <a:srgbClr val="000000"/>
                </a:solidFill>
              </a:rPr>
              <a:t> e </a:t>
            </a:r>
            <a:r>
              <a:rPr lang="en-US" sz="2800" b="1" cap="small" dirty="0" err="1">
                <a:solidFill>
                  <a:srgbClr val="000000"/>
                </a:solidFill>
              </a:rPr>
              <a:t>municípios</a:t>
            </a:r>
            <a:r>
              <a:rPr lang="en-US" sz="2800" b="1" cap="small" dirty="0">
                <a:solidFill>
                  <a:srgbClr val="000000"/>
                </a:solidFill>
              </a:rPr>
              <a:t>) - </a:t>
            </a:r>
          </a:p>
          <a:p>
            <a:r>
              <a:rPr lang="en-US" sz="2800" b="1" i="1" cap="small" dirty="0" err="1">
                <a:solidFill>
                  <a:srgbClr val="000000"/>
                </a:solidFill>
              </a:rPr>
              <a:t>Direcionado</a:t>
            </a:r>
            <a:r>
              <a:rPr lang="en-US" sz="2800" b="1" i="1" cap="small" dirty="0">
                <a:solidFill>
                  <a:srgbClr val="000000"/>
                </a:solidFill>
              </a:rPr>
              <a:t> </a:t>
            </a:r>
            <a:r>
              <a:rPr lang="en-US" sz="2800" b="1" i="1" cap="small" dirty="0" err="1">
                <a:solidFill>
                  <a:srgbClr val="000000"/>
                </a:solidFill>
              </a:rPr>
              <a:t>pelos</a:t>
            </a:r>
            <a:r>
              <a:rPr lang="en-US" sz="2800" b="1" i="1" cap="small" dirty="0">
                <a:solidFill>
                  <a:srgbClr val="000000"/>
                </a:solidFill>
              </a:rPr>
              <a:t> </a:t>
            </a:r>
            <a:r>
              <a:rPr lang="en-US" sz="2800" b="1" i="1" cap="small" dirty="0" err="1">
                <a:solidFill>
                  <a:srgbClr val="000000"/>
                </a:solidFill>
              </a:rPr>
              <a:t>governos</a:t>
            </a:r>
            <a:endParaRPr lang="en-US" sz="2800" b="1" i="1" cap="small" dirty="0">
              <a:solidFill>
                <a:srgbClr val="000000"/>
              </a:solidFill>
            </a:endParaRPr>
          </a:p>
          <a:p>
            <a:endParaRPr lang="en-US" sz="2800" b="1" i="1" cap="small" dirty="0">
              <a:solidFill>
                <a:srgbClr val="000000"/>
              </a:solidFill>
            </a:endParaRPr>
          </a:p>
          <a:p>
            <a:r>
              <a:rPr lang="en-US" sz="2800" b="1" cap="small" dirty="0">
                <a:solidFill>
                  <a:srgbClr val="000000"/>
                </a:solidFill>
              </a:rPr>
              <a:t>ECONOMIA SOCIAL (ONGs, </a:t>
            </a:r>
            <a:r>
              <a:rPr lang="en-US" sz="2800" b="1" cap="small" dirty="0" err="1">
                <a:solidFill>
                  <a:srgbClr val="000000"/>
                </a:solidFill>
              </a:rPr>
              <a:t>Fundações</a:t>
            </a:r>
            <a:r>
              <a:rPr lang="en-US" sz="2800" b="1" cap="small" dirty="0">
                <a:solidFill>
                  <a:srgbClr val="000000"/>
                </a:solidFill>
              </a:rPr>
              <a:t>, </a:t>
            </a:r>
            <a:r>
              <a:rPr lang="en-US" sz="2800" b="1" cap="small" dirty="0" err="1">
                <a:solidFill>
                  <a:srgbClr val="000000"/>
                </a:solidFill>
              </a:rPr>
              <a:t>Cooperativas</a:t>
            </a:r>
            <a:r>
              <a:rPr lang="en-US" sz="2800" b="1" cap="small" dirty="0">
                <a:solidFill>
                  <a:srgbClr val="000000"/>
                </a:solidFill>
              </a:rPr>
              <a:t> </a:t>
            </a:r>
            <a:r>
              <a:rPr lang="en-US" sz="2800" b="1" cap="small" dirty="0" err="1">
                <a:solidFill>
                  <a:srgbClr val="000000"/>
                </a:solidFill>
              </a:rPr>
              <a:t>etc</a:t>
            </a:r>
            <a:r>
              <a:rPr lang="en-US" sz="2800" b="1" cap="small" dirty="0">
                <a:solidFill>
                  <a:srgbClr val="000000"/>
                </a:solidFill>
              </a:rPr>
              <a:t>) – </a:t>
            </a:r>
            <a:r>
              <a:rPr lang="en-US" sz="2800" b="1" i="1" cap="small" dirty="0" err="1">
                <a:solidFill>
                  <a:srgbClr val="000000"/>
                </a:solidFill>
              </a:rPr>
              <a:t>direcionado</a:t>
            </a:r>
            <a:r>
              <a:rPr lang="en-US" sz="2800" b="1" i="1" cap="small" dirty="0">
                <a:solidFill>
                  <a:srgbClr val="000000"/>
                </a:solidFill>
              </a:rPr>
              <a:t> </a:t>
            </a:r>
            <a:r>
              <a:rPr lang="en-US" sz="2800" b="1" i="1" cap="small" dirty="0" err="1">
                <a:solidFill>
                  <a:srgbClr val="000000"/>
                </a:solidFill>
              </a:rPr>
              <a:t>pelo</a:t>
            </a:r>
            <a:r>
              <a:rPr lang="en-US" sz="2800" b="1" i="1" cap="small" dirty="0">
                <a:solidFill>
                  <a:srgbClr val="000000"/>
                </a:solidFill>
              </a:rPr>
              <a:t> social</a:t>
            </a:r>
            <a:endParaRPr lang="en-US" sz="2800" b="1" cap="small" dirty="0">
              <a:solidFill>
                <a:srgbClr val="000000"/>
              </a:solidFill>
            </a:endParaRPr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r>
              <a:rPr lang="en-US" sz="2000" dirty="0"/>
              <a:t>York St John University</a:t>
            </a:r>
            <a:r>
              <a:rPr lang="pt-BR" sz="2000" dirty="0"/>
              <a:t> </a:t>
            </a:r>
            <a:endParaRPr lang="en-US" sz="2000" b="1" cap="small" dirty="0">
              <a:solidFill>
                <a:srgbClr val="000000"/>
              </a:solidFill>
            </a:endParaRPr>
          </a:p>
          <a:p>
            <a:r>
              <a:rPr lang="en-US" u="sng" dirty="0">
                <a:hlinkClick r:id="rId2"/>
              </a:rPr>
              <a:t>http://www.yorksj.ac.uk/erasmus-mundus/social-economy.aspx</a:t>
            </a:r>
            <a:endParaRPr lang="pt-BR" dirty="0"/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6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F1DF66-742A-1E49-8855-FC6ECFF01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908" y="862812"/>
            <a:ext cx="142731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350" i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Economia Social</a:t>
            </a:r>
            <a:endParaRPr lang="pt-BR" altLang="en-US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1350" dirty="0">
              <a:latin typeface="Arial" panose="020B0604020202020204" pitchFamily="34" charset="0"/>
            </a:endParaRP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71CD0615-15D0-5C46-8CFD-4B65E998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00652"/>
            <a:ext cx="6243638" cy="467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389AC4-8FE0-C143-AEF7-4736D23E8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5682564"/>
            <a:ext cx="4372351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42888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90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Figura 1 – Os três sistemas da Economia – Fonte: Pearce (2003), modificado.</a:t>
            </a:r>
            <a:endParaRPr lang="pt-BR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9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142876" y="1488032"/>
            <a:ext cx="8858280" cy="407196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/>
              <a:t>MACROECONOMIA</a:t>
            </a:r>
            <a:endParaRPr lang="pt-BR" sz="32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285883" y="2416725"/>
            <a:ext cx="7143769" cy="287432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/>
              <a:t>MICROECONOMIA</a:t>
            </a:r>
            <a:endParaRPr lang="pt-BR" sz="32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143141" y="3264457"/>
            <a:ext cx="5992632" cy="17671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/>
              <a:t>ECONOMIA DE EMPRESAS</a:t>
            </a:r>
            <a:endParaRPr lang="pt-BR" sz="32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857521" y="4047193"/>
            <a:ext cx="5143536" cy="798425"/>
          </a:xfrm>
          <a:prstGeom prst="roundRect">
            <a:avLst/>
          </a:prstGeom>
          <a:solidFill>
            <a:srgbClr val="0099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US" sz="3200" b="1" dirty="0"/>
              <a:t>CONTABILIDADE (GERENCIAL</a:t>
            </a:r>
            <a:r>
              <a:rPr lang="en-US" sz="3200" b="1" dirty="0">
                <a:solidFill>
                  <a:srgbClr val="FF0000"/>
                </a:solidFill>
              </a:rPr>
              <a:t>* e FINANCEIRA)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66466" y="6060064"/>
            <a:ext cx="8220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Normalmente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esta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área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não</a:t>
            </a:r>
            <a:r>
              <a:rPr lang="en-US" b="1" dirty="0">
                <a:solidFill>
                  <a:srgbClr val="FF0000"/>
                </a:solidFill>
              </a:rPr>
              <a:t> é </a:t>
            </a:r>
            <a:r>
              <a:rPr lang="en-US" b="1" dirty="0" err="1">
                <a:solidFill>
                  <a:srgbClr val="FF0000"/>
                </a:solidFill>
              </a:rPr>
              <a:t>abordada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livros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sobre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Economia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61955" y="348951"/>
            <a:ext cx="4595812" cy="7477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2000" b="1" dirty="0">
                <a:solidFill>
                  <a:prstClr val="white"/>
                </a:solidFill>
              </a:rPr>
              <a:t>Economia  Política e Taxa de Juros</a:t>
            </a:r>
          </a:p>
          <a:p>
            <a:pPr algn="ctr">
              <a:spcBef>
                <a:spcPct val="0"/>
              </a:spcBef>
              <a:defRPr/>
            </a:pPr>
            <a:r>
              <a:rPr lang="pt-BR" b="1" dirty="0">
                <a:solidFill>
                  <a:srgbClr val="FFFF00"/>
                </a:solidFill>
              </a:rPr>
              <a:t>ÁREAS DA ECONOMIA aplicada</a:t>
            </a:r>
          </a:p>
        </p:txBody>
      </p:sp>
    </p:spTree>
    <p:extLst>
      <p:ext uri="{BB962C8B-B14F-4D97-AF65-F5344CB8AC3E}">
        <p14:creationId xmlns:p14="http://schemas.microsoft.com/office/powerpoint/2010/main" val="11238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lsevier.com.br/site/uploads/imagensTitulo/G102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764704"/>
            <a:ext cx="3408363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7"/>
          <p:cNvSpPr txBox="1"/>
          <p:nvPr/>
        </p:nvSpPr>
        <p:spPr>
          <a:xfrm>
            <a:off x="250825" y="1910879"/>
            <a:ext cx="47529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ENGENHARIA ECONOMICA </a:t>
            </a:r>
            <a:r>
              <a:rPr lang="es-CO" dirty="0"/>
              <a:t>&amp; FINAN</a:t>
            </a:r>
            <a:r>
              <a:rPr lang="pt-BR" dirty="0"/>
              <a:t>ÇAS</a:t>
            </a:r>
          </a:p>
          <a:p>
            <a:pPr>
              <a:defRPr/>
            </a:pPr>
            <a:endParaRPr lang="pt-BR" dirty="0"/>
          </a:p>
          <a:p>
            <a:pPr indent="174625">
              <a:buFont typeface="Arial" pitchFamily="34" charset="0"/>
              <a:buChar char="•"/>
              <a:defRPr/>
            </a:pPr>
            <a:r>
              <a:rPr lang="pt-BR" dirty="0">
                <a:highlight>
                  <a:srgbClr val="FFFF00"/>
                </a:highlight>
              </a:rPr>
              <a:t>Introdução à economia (EM ANEXO)</a:t>
            </a:r>
          </a:p>
          <a:p>
            <a:pPr indent="174625">
              <a:buFont typeface="Arial" pitchFamily="34" charset="0"/>
              <a:buChar char="•"/>
              <a:defRPr/>
            </a:pPr>
            <a:r>
              <a:rPr lang="pt-BR" dirty="0">
                <a:highlight>
                  <a:srgbClr val="FFFF00"/>
                </a:highlight>
              </a:rPr>
              <a:t>Contabilidade financeira (EM ANEXO)</a:t>
            </a:r>
          </a:p>
          <a:p>
            <a:pPr indent="174625">
              <a:buFont typeface="Arial" pitchFamily="34" charset="0"/>
              <a:buChar char="•"/>
              <a:defRPr/>
            </a:pPr>
            <a:r>
              <a:rPr lang="pt-BR" dirty="0"/>
              <a:t>Engenharia econômica</a:t>
            </a:r>
          </a:p>
          <a:p>
            <a:pPr indent="174625">
              <a:buFont typeface="Arial" pitchFamily="34" charset="0"/>
              <a:buChar char="•"/>
              <a:defRPr/>
            </a:pPr>
            <a:r>
              <a:rPr lang="pt-BR" dirty="0"/>
              <a:t>Análise de investimentos</a:t>
            </a:r>
          </a:p>
          <a:p>
            <a:pPr indent="174625">
              <a:buFont typeface="Arial" pitchFamily="34" charset="0"/>
              <a:buChar char="•"/>
              <a:defRPr/>
            </a:pPr>
            <a:r>
              <a:rPr lang="pt-BR" dirty="0"/>
              <a:t>Finanças  coorporativas</a:t>
            </a:r>
          </a:p>
          <a:p>
            <a:pPr indent="174625">
              <a:buFont typeface="Arial" pitchFamily="34" charset="0"/>
              <a:buChar char="•"/>
              <a:defRPr/>
            </a:pPr>
            <a:r>
              <a:rPr lang="pt-BR" dirty="0"/>
              <a:t>Empreendedorismo</a:t>
            </a:r>
          </a:p>
        </p:txBody>
      </p:sp>
    </p:spTree>
    <p:extLst>
      <p:ext uri="{BB962C8B-B14F-4D97-AF65-F5344CB8AC3E}">
        <p14:creationId xmlns:p14="http://schemas.microsoft.com/office/powerpoint/2010/main" val="65791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2BF1B-4309-4545-B726-7F10EC3EDC3E}"/>
              </a:ext>
            </a:extLst>
          </p:cNvPr>
          <p:cNvSpPr txBox="1"/>
          <p:nvPr/>
        </p:nvSpPr>
        <p:spPr>
          <a:xfrm>
            <a:off x="2051720" y="220486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BR" dirty="0"/>
              <a:t> ECONOMIA POLÍTICA DA TAXA DE JUROS</a:t>
            </a:r>
          </a:p>
          <a:p>
            <a:endParaRPr lang="en-BR" dirty="0"/>
          </a:p>
          <a:p>
            <a:pPr algn="r"/>
            <a:r>
              <a:rPr lang="en-BR" dirty="0"/>
              <a:t>Reinaldo Pacheco da Costa</a:t>
            </a:r>
          </a:p>
        </p:txBody>
      </p:sp>
    </p:spTree>
    <p:extLst>
      <p:ext uri="{BB962C8B-B14F-4D97-AF65-F5344CB8AC3E}">
        <p14:creationId xmlns:p14="http://schemas.microsoft.com/office/powerpoint/2010/main" val="79885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0470A0-C498-5D47-AF75-04B81E1EDF84}"/>
              </a:ext>
            </a:extLst>
          </p:cNvPr>
          <p:cNvSpPr/>
          <p:nvPr/>
        </p:nvSpPr>
        <p:spPr>
          <a:xfrm>
            <a:off x="1043608" y="751344"/>
            <a:ext cx="698477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lucro total pode ser calculado pela seguinte equação: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= </a:t>
            </a:r>
            <a:r>
              <a:rPr lang="pt-B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C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Equação ‑1 - cálculo do lucro total de uma firma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Onde: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= Lucro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Receita Total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Custo Total</a:t>
            </a:r>
            <a:r>
              <a:rPr lang="en-US" dirty="0"/>
              <a:t> 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Desconsideremos, por enquanto, a questão dos impostos incidentes sobre o lucro, como é o caso do imposto de renda da pessoa jurídica no Brasil.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49A4C39-DD9D-794B-87C2-C312D6A3BEE2}"/>
              </a:ext>
            </a:extLst>
          </p:cNvPr>
          <p:cNvSpPr txBox="1">
            <a:spLocks/>
          </p:cNvSpPr>
          <p:nvPr/>
        </p:nvSpPr>
        <p:spPr>
          <a:xfrm>
            <a:off x="23813" y="88900"/>
            <a:ext cx="4595812" cy="7477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err="1"/>
              <a:t>Lucro</a:t>
            </a:r>
            <a:r>
              <a:rPr lang="en-US" sz="2000" b="1" dirty="0"/>
              <a:t> e </a:t>
            </a:r>
            <a:r>
              <a:rPr lang="en-US" sz="2000" b="1" dirty="0" err="1"/>
              <a:t>Rentabilidade</a:t>
            </a:r>
            <a:r>
              <a:rPr lang="en-US" sz="2000" b="1" dirty="0"/>
              <a:t> (</a:t>
            </a:r>
            <a:r>
              <a:rPr lang="en-US" sz="2000" b="1" dirty="0" err="1"/>
              <a:t>introdução</a:t>
            </a:r>
            <a:r>
              <a:rPr lang="en-US" sz="2000" b="1" dirty="0"/>
              <a:t>)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b="1" dirty="0">
                <a:solidFill>
                  <a:srgbClr val="FFFF00"/>
                </a:solidFill>
              </a:rPr>
              <a:t>OBJETIVOS DA FIRMA</a:t>
            </a:r>
          </a:p>
          <a:p>
            <a:pPr lvl="0">
              <a:spcBef>
                <a:spcPct val="0"/>
              </a:spcBef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0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928662" y="2009764"/>
            <a:ext cx="7000924" cy="64294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/>
              <a:t>LUCRO = RECEITA TOTAL – GASTO TOTAL</a:t>
            </a:r>
            <a:endParaRPr lang="pt-BR" sz="3200" b="1" dirty="0"/>
          </a:p>
        </p:txBody>
      </p:sp>
      <p:cxnSp>
        <p:nvCxnSpPr>
          <p:cNvPr id="7" name="Conector de seta reta 6"/>
          <p:cNvCxnSpPr/>
          <p:nvPr/>
        </p:nvCxnSpPr>
        <p:spPr>
          <a:xfrm rot="16200000" flipV="1">
            <a:off x="2714612" y="1581137"/>
            <a:ext cx="642942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 flipH="1" flipV="1">
            <a:off x="3214679" y="1652575"/>
            <a:ext cx="642941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2428860" y="1009632"/>
            <a:ext cx="1776426" cy="633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PiV</a:t>
            </a:r>
            <a:r>
              <a:rPr lang="en-US" sz="3200" b="1" dirty="0">
                <a:solidFill>
                  <a:srgbClr val="FF0000"/>
                </a:solidFill>
              </a:rPr>
              <a:t> x Qi</a:t>
            </a:r>
            <a:endParaRPr lang="pt-BR" sz="3200" b="1" dirty="0">
              <a:solidFill>
                <a:srgbClr val="FF0000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rot="5400000">
            <a:off x="5429256" y="2581268"/>
            <a:ext cx="57150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6200000" flipH="1">
            <a:off x="6000760" y="2652706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4857752" y="3090858"/>
            <a:ext cx="3143272" cy="633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CFT + CVT</a:t>
            </a:r>
            <a:endParaRPr lang="pt-BR" sz="3200" b="1" dirty="0">
              <a:solidFill>
                <a:srgbClr val="FF0000"/>
              </a:solidFill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rot="5400000">
            <a:off x="5919798" y="3571877"/>
            <a:ext cx="57150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6200000" flipH="1">
            <a:off x="6491302" y="3643315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>
            <a:off x="5357818" y="4071943"/>
            <a:ext cx="2286016" cy="633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CVUi</a:t>
            </a:r>
            <a:r>
              <a:rPr lang="en-US" sz="3200" b="1" dirty="0">
                <a:solidFill>
                  <a:srgbClr val="FF0000"/>
                </a:solidFill>
              </a:rPr>
              <a:t>  x  Qi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000100" y="4705361"/>
            <a:ext cx="7000924" cy="164307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/>
              <a:t>RENTABILIDADE =               LUCRO</a:t>
            </a:r>
            <a:endParaRPr lang="pt-BR" sz="3200" b="1" dirty="0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643438" y="5276841"/>
            <a:ext cx="3071834" cy="50009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/>
              <a:t>INVESTIMENTO</a:t>
            </a:r>
            <a:endParaRPr lang="pt-BR" sz="3200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4357686" y="5275253"/>
            <a:ext cx="328614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de cantos arredondados 33"/>
          <p:cNvSpPr/>
          <p:nvPr/>
        </p:nvSpPr>
        <p:spPr>
          <a:xfrm>
            <a:off x="1142976" y="5705493"/>
            <a:ext cx="3071834" cy="50009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/>
              <a:t>ROI  </a:t>
            </a:r>
            <a:r>
              <a:rPr lang="en-US" sz="3200" b="1" dirty="0" err="1"/>
              <a:t>ou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rgbClr val="FFFF00"/>
                </a:solidFill>
              </a:rPr>
              <a:t>ROE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4286248" y="5776931"/>
            <a:ext cx="3643338" cy="50009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500" b="1" dirty="0" err="1"/>
              <a:t>Ou</a:t>
            </a:r>
            <a:r>
              <a:rPr lang="en-US" sz="2500" b="1" dirty="0"/>
              <a:t> </a:t>
            </a:r>
            <a:r>
              <a:rPr lang="en-US" sz="2500" b="1" dirty="0">
                <a:solidFill>
                  <a:srgbClr val="FFFF00"/>
                </a:solidFill>
              </a:rPr>
              <a:t>PATRIMÔNIO LÍQUIDO</a:t>
            </a:r>
            <a:endParaRPr lang="pt-BR" sz="2500" b="1" dirty="0">
              <a:solidFill>
                <a:srgbClr val="FFFF00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444278" y="370156"/>
            <a:ext cx="3786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PV = Preço de Venda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Quantidade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CFT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Custo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Fixo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Total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CVT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Custo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Variável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Total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CVU 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Custo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Variável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Unitário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85720" y="3864482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Índices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rentabilidade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ROI = Return on Investment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ROE = Return on Equity (PL)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23813" y="88900"/>
            <a:ext cx="4595812" cy="7477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err="1"/>
              <a:t>Lucro</a:t>
            </a:r>
            <a:r>
              <a:rPr lang="en-US" sz="2000" b="1" dirty="0"/>
              <a:t> e </a:t>
            </a:r>
            <a:r>
              <a:rPr lang="en-US" sz="2000" b="1" dirty="0" err="1"/>
              <a:t>Rentabilidade</a:t>
            </a:r>
            <a:r>
              <a:rPr lang="en-US" sz="2000" b="1" dirty="0"/>
              <a:t> (</a:t>
            </a:r>
            <a:r>
              <a:rPr lang="en-US" sz="2000" b="1" dirty="0" err="1"/>
              <a:t>introdução</a:t>
            </a:r>
            <a:r>
              <a:rPr lang="en-US" sz="2000" b="1" dirty="0"/>
              <a:t>)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b="1" dirty="0">
                <a:solidFill>
                  <a:srgbClr val="FFFF00"/>
                </a:solidFill>
              </a:rPr>
              <a:t>OBJETIVOS DA FIRMA</a:t>
            </a:r>
          </a:p>
          <a:p>
            <a:pPr lvl="0">
              <a:spcBef>
                <a:spcPct val="0"/>
              </a:spcBef>
              <a:defRPr/>
            </a:pPr>
            <a:endParaRPr lang="en-US" sz="2000" b="1" dirty="0">
              <a:solidFill>
                <a:prstClr val="white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AD10A5-A061-9342-BD93-C2BBC43F94C0}"/>
              </a:ext>
            </a:extLst>
          </p:cNvPr>
          <p:cNvCxnSpPr>
            <a:endCxn id="23" idx="3"/>
          </p:cNvCxnSpPr>
          <p:nvPr/>
        </p:nvCxnSpPr>
        <p:spPr>
          <a:xfrm>
            <a:off x="7380312" y="2786057"/>
            <a:ext cx="620712" cy="62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086DA1-3BEE-2643-ADEA-A590E4C90D64}"/>
              </a:ext>
            </a:extLst>
          </p:cNvPr>
          <p:cNvSpPr txBox="1"/>
          <p:nvPr/>
        </p:nvSpPr>
        <p:spPr>
          <a:xfrm>
            <a:off x="7715272" y="3571876"/>
            <a:ext cx="117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</a:t>
            </a:r>
            <a:r>
              <a:rPr lang="en-BR" sz="1200" dirty="0"/>
              <a:t> o Investimento?</a:t>
            </a:r>
          </a:p>
        </p:txBody>
      </p:sp>
      <p:sp>
        <p:nvSpPr>
          <p:cNvPr id="31" name="CaixaDeTexto 36">
            <a:extLst>
              <a:ext uri="{FF2B5EF4-FFF2-40B4-BE49-F238E27FC236}">
                <a16:creationId xmlns:a16="http://schemas.microsoft.com/office/drawing/2014/main" id="{A7208F79-4698-DC44-A02A-F99017732045}"/>
              </a:ext>
            </a:extLst>
          </p:cNvPr>
          <p:cNvSpPr txBox="1"/>
          <p:nvPr/>
        </p:nvSpPr>
        <p:spPr>
          <a:xfrm>
            <a:off x="2905929" y="2941961"/>
            <a:ext cx="2045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Conceitos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lucro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EBIT</a:t>
            </a: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EBITDA</a:t>
            </a: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LUCRO TRIBUTÁVEL</a:t>
            </a: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LUCRO ECONÔMICO</a:t>
            </a: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LUCRO CONTÁBIL</a:t>
            </a:r>
          </a:p>
          <a:p>
            <a:pPr algn="just"/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6" grpId="0"/>
      <p:bldP spid="27" grpId="0" animBg="1"/>
      <p:bldP spid="28" grpId="0" animBg="1"/>
      <p:bldP spid="34" grpId="0" animBg="1"/>
      <p:bldP spid="35" grpId="0" animBg="1"/>
      <p:bldP spid="36" grpId="0" build="allAtOnce"/>
      <p:bldP spid="37" grpId="0" build="allAtOnce"/>
      <p:bldP spid="4" grpId="0"/>
      <p:bldP spid="31" grpId="0" build="allAtOnce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2911</TotalTime>
  <Words>2106</Words>
  <Application>Microsoft Macintosh PowerPoint</Application>
  <PresentationFormat>On-screen Show (4:3)</PresentationFormat>
  <Paragraphs>330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Bradley Hand</vt:lpstr>
      <vt:lpstr>Calibri</vt:lpstr>
      <vt:lpstr>Cambria Math</vt:lpstr>
      <vt:lpstr>Georgia</vt:lpstr>
      <vt:lpstr>Symbol</vt:lpstr>
      <vt:lpstr>Tahoma</vt:lpstr>
      <vt:lpstr>Times New Roman</vt:lpstr>
      <vt:lpstr>Trebuchet MS</vt:lpstr>
      <vt:lpstr>Verdana</vt:lpstr>
      <vt:lpstr>Slipstream</vt:lpstr>
      <vt:lpstr>PowerPoint Presentation</vt:lpstr>
      <vt:lpstr>PowerPoint Presentation</vt:lpstr>
      <vt:lpstr>ECONOMIA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Dívida pública</vt:lpstr>
      <vt:lpstr>PowerPoint Presentation</vt:lpstr>
      <vt:lpstr>PowerPoint Presentation</vt:lpstr>
      <vt:lpstr>PowerPoint Presentation</vt:lpstr>
      <vt:lpstr> O QUE É MERCADO?</vt:lpstr>
      <vt:lpstr>O QUE É MERCADO?  </vt:lpstr>
      <vt:lpstr>O QUE É MERCADO?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Departamento de Engenharia de Produção da Escola Politecnica da 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Reinaldo  Pacheco</dc:creator>
  <cp:lastModifiedBy>REINALDO PACHECO da COSTA</cp:lastModifiedBy>
  <cp:revision>94</cp:revision>
  <dcterms:created xsi:type="dcterms:W3CDTF">2013-08-22T12:25:38Z</dcterms:created>
  <dcterms:modified xsi:type="dcterms:W3CDTF">2020-08-19T15:42:42Z</dcterms:modified>
</cp:coreProperties>
</file>