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1252" r:id="rId2"/>
    <p:sldId id="1253" r:id="rId3"/>
    <p:sldId id="1211" r:id="rId4"/>
    <p:sldId id="1212" r:id="rId5"/>
    <p:sldId id="1213" r:id="rId6"/>
    <p:sldId id="1214" r:id="rId7"/>
    <p:sldId id="1215" r:id="rId8"/>
    <p:sldId id="1216" r:id="rId9"/>
    <p:sldId id="1217" r:id="rId10"/>
    <p:sldId id="1218" r:id="rId11"/>
    <p:sldId id="1219" r:id="rId12"/>
    <p:sldId id="1221" r:id="rId13"/>
    <p:sldId id="1222" r:id="rId14"/>
    <p:sldId id="1223" r:id="rId15"/>
    <p:sldId id="1224" r:id="rId16"/>
    <p:sldId id="1226" r:id="rId17"/>
    <p:sldId id="1227" r:id="rId18"/>
    <p:sldId id="1230" r:id="rId19"/>
    <p:sldId id="1234" r:id="rId20"/>
    <p:sldId id="1235" r:id="rId21"/>
    <p:sldId id="1254" r:id="rId22"/>
    <p:sldId id="1236" r:id="rId23"/>
    <p:sldId id="1237" r:id="rId24"/>
    <p:sldId id="1238" r:id="rId25"/>
    <p:sldId id="1239" r:id="rId26"/>
    <p:sldId id="1240" r:id="rId27"/>
    <p:sldId id="1241" r:id="rId28"/>
    <p:sldId id="1242" r:id="rId29"/>
    <p:sldId id="1243" r:id="rId30"/>
    <p:sldId id="1244" r:id="rId31"/>
    <p:sldId id="124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9"/>
    <a:srgbClr val="00003A"/>
    <a:srgbClr val="000057"/>
    <a:srgbClr val="00001F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706"/>
  </p:normalViewPr>
  <p:slideViewPr>
    <p:cSldViewPr snapToGrid="0" snapToObjects="1">
      <p:cViewPr varScale="1">
        <p:scale>
          <a:sx n="78" d="100"/>
          <a:sy n="78" d="100"/>
        </p:scale>
        <p:origin x="662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ste:Documents:FUNDACE:EAD%20Financ&#807;as:Value%20ar%20Risk:Correlac&#807;a&#771;o%20-%20Aula%20Value%20at%20Ris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ste:Documents:FUNDACE:EAD%20Financ&#807;as:Value%20ar%20Risk:Correlac&#807;a&#771;o%20-%20Aula%20Value%20at%20Ris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PETR4</c:v>
          </c:tx>
          <c:xVal>
            <c:numRef>
              <c:f>Sheet1!$B$2:$B$101</c:f>
              <c:numCache>
                <c:formatCode>m/d/yy</c:formatCode>
                <c:ptCount val="100"/>
                <c:pt idx="0">
                  <c:v>43634</c:v>
                </c:pt>
                <c:pt idx="1">
                  <c:v>43635</c:v>
                </c:pt>
                <c:pt idx="2">
                  <c:v>43637</c:v>
                </c:pt>
                <c:pt idx="3">
                  <c:v>43640</c:v>
                </c:pt>
                <c:pt idx="4">
                  <c:v>43641</c:v>
                </c:pt>
                <c:pt idx="5">
                  <c:v>43642</c:v>
                </c:pt>
                <c:pt idx="6">
                  <c:v>43643</c:v>
                </c:pt>
                <c:pt idx="7">
                  <c:v>43644</c:v>
                </c:pt>
                <c:pt idx="8">
                  <c:v>43647</c:v>
                </c:pt>
                <c:pt idx="9">
                  <c:v>43648</c:v>
                </c:pt>
                <c:pt idx="10">
                  <c:v>43649</c:v>
                </c:pt>
                <c:pt idx="11">
                  <c:v>43650</c:v>
                </c:pt>
                <c:pt idx="12">
                  <c:v>43651</c:v>
                </c:pt>
                <c:pt idx="13">
                  <c:v>43654</c:v>
                </c:pt>
                <c:pt idx="14">
                  <c:v>43656</c:v>
                </c:pt>
                <c:pt idx="15">
                  <c:v>43657</c:v>
                </c:pt>
                <c:pt idx="16">
                  <c:v>43658</c:v>
                </c:pt>
                <c:pt idx="17">
                  <c:v>43661</c:v>
                </c:pt>
                <c:pt idx="18">
                  <c:v>43662</c:v>
                </c:pt>
                <c:pt idx="19">
                  <c:v>43663</c:v>
                </c:pt>
                <c:pt idx="20">
                  <c:v>43664</c:v>
                </c:pt>
                <c:pt idx="21">
                  <c:v>43665</c:v>
                </c:pt>
                <c:pt idx="22">
                  <c:v>43668</c:v>
                </c:pt>
                <c:pt idx="23">
                  <c:v>43669</c:v>
                </c:pt>
                <c:pt idx="24">
                  <c:v>43670</c:v>
                </c:pt>
                <c:pt idx="25">
                  <c:v>43671</c:v>
                </c:pt>
                <c:pt idx="26">
                  <c:v>43672</c:v>
                </c:pt>
                <c:pt idx="27">
                  <c:v>43675</c:v>
                </c:pt>
                <c:pt idx="28">
                  <c:v>43676</c:v>
                </c:pt>
                <c:pt idx="29">
                  <c:v>43677</c:v>
                </c:pt>
                <c:pt idx="30">
                  <c:v>43678</c:v>
                </c:pt>
                <c:pt idx="31">
                  <c:v>43679</c:v>
                </c:pt>
                <c:pt idx="32">
                  <c:v>43682</c:v>
                </c:pt>
                <c:pt idx="33">
                  <c:v>43683</c:v>
                </c:pt>
                <c:pt idx="34">
                  <c:v>43684</c:v>
                </c:pt>
                <c:pt idx="35">
                  <c:v>43685</c:v>
                </c:pt>
                <c:pt idx="36">
                  <c:v>43686</c:v>
                </c:pt>
                <c:pt idx="37">
                  <c:v>43689</c:v>
                </c:pt>
                <c:pt idx="38">
                  <c:v>43690</c:v>
                </c:pt>
                <c:pt idx="39">
                  <c:v>43691</c:v>
                </c:pt>
                <c:pt idx="40">
                  <c:v>43692</c:v>
                </c:pt>
                <c:pt idx="41">
                  <c:v>43693</c:v>
                </c:pt>
                <c:pt idx="42">
                  <c:v>43696</c:v>
                </c:pt>
                <c:pt idx="43">
                  <c:v>43697</c:v>
                </c:pt>
                <c:pt idx="44">
                  <c:v>43698</c:v>
                </c:pt>
                <c:pt idx="45">
                  <c:v>43699</c:v>
                </c:pt>
                <c:pt idx="46">
                  <c:v>43700</c:v>
                </c:pt>
                <c:pt idx="47">
                  <c:v>43703</c:v>
                </c:pt>
                <c:pt idx="48">
                  <c:v>43704</c:v>
                </c:pt>
                <c:pt idx="49">
                  <c:v>43705</c:v>
                </c:pt>
                <c:pt idx="50">
                  <c:v>43706</c:v>
                </c:pt>
                <c:pt idx="51">
                  <c:v>43707</c:v>
                </c:pt>
                <c:pt idx="52">
                  <c:v>43710</c:v>
                </c:pt>
                <c:pt idx="53">
                  <c:v>43711</c:v>
                </c:pt>
                <c:pt idx="54">
                  <c:v>43712</c:v>
                </c:pt>
                <c:pt idx="55">
                  <c:v>43713</c:v>
                </c:pt>
                <c:pt idx="56">
                  <c:v>43714</c:v>
                </c:pt>
                <c:pt idx="57">
                  <c:v>43717</c:v>
                </c:pt>
                <c:pt idx="58">
                  <c:v>43718</c:v>
                </c:pt>
                <c:pt idx="59">
                  <c:v>43719</c:v>
                </c:pt>
                <c:pt idx="60">
                  <c:v>43720</c:v>
                </c:pt>
                <c:pt idx="61">
                  <c:v>43721</c:v>
                </c:pt>
                <c:pt idx="62">
                  <c:v>43724</c:v>
                </c:pt>
                <c:pt idx="63">
                  <c:v>43725</c:v>
                </c:pt>
                <c:pt idx="64">
                  <c:v>43726</c:v>
                </c:pt>
                <c:pt idx="65">
                  <c:v>43727</c:v>
                </c:pt>
                <c:pt idx="66">
                  <c:v>43728</c:v>
                </c:pt>
                <c:pt idx="67">
                  <c:v>43731</c:v>
                </c:pt>
                <c:pt idx="68">
                  <c:v>43732</c:v>
                </c:pt>
                <c:pt idx="69">
                  <c:v>43733</c:v>
                </c:pt>
                <c:pt idx="70">
                  <c:v>43734</c:v>
                </c:pt>
                <c:pt idx="71">
                  <c:v>43735</c:v>
                </c:pt>
                <c:pt idx="72">
                  <c:v>43738</c:v>
                </c:pt>
                <c:pt idx="73">
                  <c:v>43739</c:v>
                </c:pt>
                <c:pt idx="74">
                  <c:v>43740</c:v>
                </c:pt>
                <c:pt idx="75">
                  <c:v>43741</c:v>
                </c:pt>
                <c:pt idx="76">
                  <c:v>43742</c:v>
                </c:pt>
                <c:pt idx="77">
                  <c:v>43745</c:v>
                </c:pt>
                <c:pt idx="78">
                  <c:v>43746</c:v>
                </c:pt>
                <c:pt idx="79">
                  <c:v>43747</c:v>
                </c:pt>
                <c:pt idx="80">
                  <c:v>43748</c:v>
                </c:pt>
                <c:pt idx="81">
                  <c:v>43749</c:v>
                </c:pt>
                <c:pt idx="82">
                  <c:v>43752</c:v>
                </c:pt>
                <c:pt idx="83">
                  <c:v>43753</c:v>
                </c:pt>
                <c:pt idx="84">
                  <c:v>43754</c:v>
                </c:pt>
                <c:pt idx="85">
                  <c:v>43755</c:v>
                </c:pt>
                <c:pt idx="86">
                  <c:v>43756</c:v>
                </c:pt>
                <c:pt idx="87">
                  <c:v>43759</c:v>
                </c:pt>
                <c:pt idx="88">
                  <c:v>43760</c:v>
                </c:pt>
                <c:pt idx="89">
                  <c:v>43761</c:v>
                </c:pt>
                <c:pt idx="90">
                  <c:v>43762</c:v>
                </c:pt>
                <c:pt idx="91">
                  <c:v>43763</c:v>
                </c:pt>
                <c:pt idx="92">
                  <c:v>43766</c:v>
                </c:pt>
                <c:pt idx="93">
                  <c:v>43767</c:v>
                </c:pt>
                <c:pt idx="94">
                  <c:v>43768</c:v>
                </c:pt>
                <c:pt idx="95">
                  <c:v>43769</c:v>
                </c:pt>
                <c:pt idx="96">
                  <c:v>43770</c:v>
                </c:pt>
                <c:pt idx="97">
                  <c:v>43773</c:v>
                </c:pt>
                <c:pt idx="98">
                  <c:v>43774</c:v>
                </c:pt>
                <c:pt idx="99">
                  <c:v>43775</c:v>
                </c:pt>
              </c:numCache>
            </c:numRef>
          </c:xVal>
          <c:yVal>
            <c:numRef>
              <c:f>Sheet1!$C$2:$C$101</c:f>
              <c:numCache>
                <c:formatCode>_("R$"* #,##0.00_);_("R$"* \(#,##0.00\);_("R$"* "-"??_);_(@_)</c:formatCode>
                <c:ptCount val="100"/>
                <c:pt idx="0">
                  <c:v>27.27</c:v>
                </c:pt>
                <c:pt idx="1">
                  <c:v>27.34</c:v>
                </c:pt>
                <c:pt idx="2">
                  <c:v>28.09</c:v>
                </c:pt>
                <c:pt idx="3">
                  <c:v>28.06</c:v>
                </c:pt>
                <c:pt idx="4">
                  <c:v>27.33</c:v>
                </c:pt>
                <c:pt idx="5">
                  <c:v>27.48</c:v>
                </c:pt>
                <c:pt idx="6">
                  <c:v>27.05</c:v>
                </c:pt>
                <c:pt idx="7">
                  <c:v>27.23</c:v>
                </c:pt>
                <c:pt idx="8">
                  <c:v>27.08</c:v>
                </c:pt>
                <c:pt idx="9">
                  <c:v>26.64</c:v>
                </c:pt>
                <c:pt idx="10">
                  <c:v>26.95</c:v>
                </c:pt>
                <c:pt idx="11">
                  <c:v>27.21</c:v>
                </c:pt>
                <c:pt idx="12">
                  <c:v>27.22</c:v>
                </c:pt>
                <c:pt idx="13">
                  <c:v>27.46</c:v>
                </c:pt>
                <c:pt idx="14">
                  <c:v>27.88</c:v>
                </c:pt>
                <c:pt idx="15">
                  <c:v>28.21</c:v>
                </c:pt>
                <c:pt idx="16">
                  <c:v>28.34</c:v>
                </c:pt>
                <c:pt idx="17">
                  <c:v>27.99</c:v>
                </c:pt>
                <c:pt idx="18">
                  <c:v>27.64</c:v>
                </c:pt>
                <c:pt idx="19">
                  <c:v>27.52</c:v>
                </c:pt>
                <c:pt idx="20">
                  <c:v>27.33</c:v>
                </c:pt>
                <c:pt idx="21">
                  <c:v>27.26</c:v>
                </c:pt>
                <c:pt idx="22">
                  <c:v>27.31</c:v>
                </c:pt>
                <c:pt idx="23">
                  <c:v>27.34</c:v>
                </c:pt>
                <c:pt idx="24">
                  <c:v>27.17</c:v>
                </c:pt>
                <c:pt idx="25">
                  <c:v>26.71</c:v>
                </c:pt>
                <c:pt idx="26">
                  <c:v>25.96</c:v>
                </c:pt>
                <c:pt idx="27">
                  <c:v>26.2</c:v>
                </c:pt>
                <c:pt idx="28">
                  <c:v>26.06</c:v>
                </c:pt>
                <c:pt idx="29">
                  <c:v>25.91</c:v>
                </c:pt>
                <c:pt idx="30">
                  <c:v>25.43</c:v>
                </c:pt>
                <c:pt idx="31">
                  <c:v>26.34</c:v>
                </c:pt>
                <c:pt idx="32">
                  <c:v>25.38</c:v>
                </c:pt>
                <c:pt idx="33">
                  <c:v>25.71</c:v>
                </c:pt>
                <c:pt idx="34">
                  <c:v>25.43</c:v>
                </c:pt>
                <c:pt idx="35">
                  <c:v>26.15</c:v>
                </c:pt>
                <c:pt idx="36">
                  <c:v>26.1</c:v>
                </c:pt>
                <c:pt idx="37">
                  <c:v>25.48</c:v>
                </c:pt>
                <c:pt idx="38">
                  <c:v>25.79</c:v>
                </c:pt>
                <c:pt idx="39">
                  <c:v>24.92</c:v>
                </c:pt>
                <c:pt idx="40">
                  <c:v>24.23</c:v>
                </c:pt>
                <c:pt idx="41">
                  <c:v>23.91</c:v>
                </c:pt>
                <c:pt idx="42">
                  <c:v>24.03</c:v>
                </c:pt>
                <c:pt idx="43">
                  <c:v>24.02</c:v>
                </c:pt>
                <c:pt idx="44">
                  <c:v>25.45</c:v>
                </c:pt>
                <c:pt idx="45">
                  <c:v>25.22</c:v>
                </c:pt>
                <c:pt idx="46">
                  <c:v>24.28</c:v>
                </c:pt>
                <c:pt idx="47">
                  <c:v>23.96</c:v>
                </c:pt>
                <c:pt idx="48">
                  <c:v>24.34</c:v>
                </c:pt>
                <c:pt idx="49">
                  <c:v>24.59</c:v>
                </c:pt>
                <c:pt idx="50">
                  <c:v>25.5</c:v>
                </c:pt>
                <c:pt idx="51">
                  <c:v>25.5</c:v>
                </c:pt>
                <c:pt idx="52">
                  <c:v>25.3</c:v>
                </c:pt>
                <c:pt idx="53">
                  <c:v>25.6</c:v>
                </c:pt>
                <c:pt idx="54">
                  <c:v>26.26</c:v>
                </c:pt>
                <c:pt idx="55">
                  <c:v>26.39</c:v>
                </c:pt>
                <c:pt idx="56">
                  <c:v>26.52</c:v>
                </c:pt>
                <c:pt idx="57">
                  <c:v>26.93</c:v>
                </c:pt>
                <c:pt idx="58">
                  <c:v>27.1</c:v>
                </c:pt>
                <c:pt idx="59">
                  <c:v>26.87</c:v>
                </c:pt>
                <c:pt idx="60">
                  <c:v>27.06</c:v>
                </c:pt>
                <c:pt idx="61">
                  <c:v>26.88</c:v>
                </c:pt>
                <c:pt idx="62">
                  <c:v>28.06</c:v>
                </c:pt>
                <c:pt idx="63">
                  <c:v>27.69</c:v>
                </c:pt>
                <c:pt idx="64">
                  <c:v>27.22</c:v>
                </c:pt>
                <c:pt idx="65">
                  <c:v>27.29</c:v>
                </c:pt>
                <c:pt idx="66">
                  <c:v>27</c:v>
                </c:pt>
                <c:pt idx="67">
                  <c:v>27.48</c:v>
                </c:pt>
                <c:pt idx="68">
                  <c:v>27.27</c:v>
                </c:pt>
                <c:pt idx="69">
                  <c:v>27.34</c:v>
                </c:pt>
                <c:pt idx="70">
                  <c:v>27.7</c:v>
                </c:pt>
                <c:pt idx="71">
                  <c:v>27.66</c:v>
                </c:pt>
                <c:pt idx="72">
                  <c:v>27.55</c:v>
                </c:pt>
                <c:pt idx="73">
                  <c:v>27.51</c:v>
                </c:pt>
                <c:pt idx="74">
                  <c:v>26.72</c:v>
                </c:pt>
                <c:pt idx="75">
                  <c:v>26.74</c:v>
                </c:pt>
                <c:pt idx="76">
                  <c:v>26.51</c:v>
                </c:pt>
                <c:pt idx="77">
                  <c:v>26.17</c:v>
                </c:pt>
                <c:pt idx="78">
                  <c:v>26.02</c:v>
                </c:pt>
                <c:pt idx="79">
                  <c:v>26.52</c:v>
                </c:pt>
                <c:pt idx="80">
                  <c:v>26.74</c:v>
                </c:pt>
                <c:pt idx="81">
                  <c:v>27.26</c:v>
                </c:pt>
                <c:pt idx="82">
                  <c:v>27.31</c:v>
                </c:pt>
                <c:pt idx="83">
                  <c:v>27.6</c:v>
                </c:pt>
                <c:pt idx="84">
                  <c:v>27.93</c:v>
                </c:pt>
                <c:pt idx="85">
                  <c:v>27.66</c:v>
                </c:pt>
                <c:pt idx="86">
                  <c:v>27.6</c:v>
                </c:pt>
                <c:pt idx="87">
                  <c:v>27.77</c:v>
                </c:pt>
                <c:pt idx="88">
                  <c:v>28.57</c:v>
                </c:pt>
                <c:pt idx="89">
                  <c:v>28.95</c:v>
                </c:pt>
                <c:pt idx="90">
                  <c:v>28.32</c:v>
                </c:pt>
                <c:pt idx="91">
                  <c:v>29.25</c:v>
                </c:pt>
                <c:pt idx="92">
                  <c:v>29.6</c:v>
                </c:pt>
                <c:pt idx="93">
                  <c:v>29.82</c:v>
                </c:pt>
                <c:pt idx="94">
                  <c:v>30.08</c:v>
                </c:pt>
                <c:pt idx="95">
                  <c:v>30.39</c:v>
                </c:pt>
                <c:pt idx="96">
                  <c:v>30.43</c:v>
                </c:pt>
                <c:pt idx="97">
                  <c:v>30.36</c:v>
                </c:pt>
                <c:pt idx="98">
                  <c:v>29.65</c:v>
                </c:pt>
                <c:pt idx="99">
                  <c:v>29.71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D12-1744-9C31-C0FFD8B22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3905144"/>
        <c:axId val="-2113713496"/>
      </c:scatterChart>
      <c:valAx>
        <c:axId val="-2113905144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nextTo"/>
        <c:crossAx val="-2113713496"/>
        <c:crosses val="autoZero"/>
        <c:crossBetween val="midCat"/>
      </c:valAx>
      <c:valAx>
        <c:axId val="-2113713496"/>
        <c:scaling>
          <c:orientation val="minMax"/>
          <c:min val="20"/>
        </c:scaling>
        <c:delete val="0"/>
        <c:axPos val="l"/>
        <c:majorGridlines/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-21139051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Retornos - PETR4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Sheet1!$B$2:$B$101</c:f>
              <c:numCache>
                <c:formatCode>m/d/yy</c:formatCode>
                <c:ptCount val="100"/>
                <c:pt idx="0">
                  <c:v>43634</c:v>
                </c:pt>
                <c:pt idx="1">
                  <c:v>43635</c:v>
                </c:pt>
                <c:pt idx="2">
                  <c:v>43637</c:v>
                </c:pt>
                <c:pt idx="3">
                  <c:v>43640</c:v>
                </c:pt>
                <c:pt idx="4">
                  <c:v>43641</c:v>
                </c:pt>
                <c:pt idx="5">
                  <c:v>43642</c:v>
                </c:pt>
                <c:pt idx="6">
                  <c:v>43643</c:v>
                </c:pt>
                <c:pt idx="7">
                  <c:v>43644</c:v>
                </c:pt>
                <c:pt idx="8">
                  <c:v>43647</c:v>
                </c:pt>
                <c:pt idx="9">
                  <c:v>43648</c:v>
                </c:pt>
                <c:pt idx="10">
                  <c:v>43649</c:v>
                </c:pt>
                <c:pt idx="11">
                  <c:v>43650</c:v>
                </c:pt>
                <c:pt idx="12">
                  <c:v>43651</c:v>
                </c:pt>
                <c:pt idx="13">
                  <c:v>43654</c:v>
                </c:pt>
                <c:pt idx="14">
                  <c:v>43656</c:v>
                </c:pt>
                <c:pt idx="15">
                  <c:v>43657</c:v>
                </c:pt>
                <c:pt idx="16">
                  <c:v>43658</c:v>
                </c:pt>
                <c:pt idx="17">
                  <c:v>43661</c:v>
                </c:pt>
                <c:pt idx="18">
                  <c:v>43662</c:v>
                </c:pt>
                <c:pt idx="19">
                  <c:v>43663</c:v>
                </c:pt>
                <c:pt idx="20">
                  <c:v>43664</c:v>
                </c:pt>
                <c:pt idx="21">
                  <c:v>43665</c:v>
                </c:pt>
                <c:pt idx="22">
                  <c:v>43668</c:v>
                </c:pt>
                <c:pt idx="23">
                  <c:v>43669</c:v>
                </c:pt>
                <c:pt idx="24">
                  <c:v>43670</c:v>
                </c:pt>
                <c:pt idx="25">
                  <c:v>43671</c:v>
                </c:pt>
                <c:pt idx="26">
                  <c:v>43672</c:v>
                </c:pt>
                <c:pt idx="27">
                  <c:v>43675</c:v>
                </c:pt>
                <c:pt idx="28">
                  <c:v>43676</c:v>
                </c:pt>
                <c:pt idx="29">
                  <c:v>43677</c:v>
                </c:pt>
                <c:pt idx="30">
                  <c:v>43678</c:v>
                </c:pt>
                <c:pt idx="31">
                  <c:v>43679</c:v>
                </c:pt>
                <c:pt idx="32">
                  <c:v>43682</c:v>
                </c:pt>
                <c:pt idx="33">
                  <c:v>43683</c:v>
                </c:pt>
                <c:pt idx="34">
                  <c:v>43684</c:v>
                </c:pt>
                <c:pt idx="35">
                  <c:v>43685</c:v>
                </c:pt>
                <c:pt idx="36">
                  <c:v>43686</c:v>
                </c:pt>
                <c:pt idx="37">
                  <c:v>43689</c:v>
                </c:pt>
                <c:pt idx="38">
                  <c:v>43690</c:v>
                </c:pt>
                <c:pt idx="39">
                  <c:v>43691</c:v>
                </c:pt>
                <c:pt idx="40">
                  <c:v>43692</c:v>
                </c:pt>
                <c:pt idx="41">
                  <c:v>43693</c:v>
                </c:pt>
                <c:pt idx="42">
                  <c:v>43696</c:v>
                </c:pt>
                <c:pt idx="43">
                  <c:v>43697</c:v>
                </c:pt>
                <c:pt idx="44">
                  <c:v>43698</c:v>
                </c:pt>
                <c:pt idx="45">
                  <c:v>43699</c:v>
                </c:pt>
                <c:pt idx="46">
                  <c:v>43700</c:v>
                </c:pt>
                <c:pt idx="47">
                  <c:v>43703</c:v>
                </c:pt>
                <c:pt idx="48">
                  <c:v>43704</c:v>
                </c:pt>
                <c:pt idx="49">
                  <c:v>43705</c:v>
                </c:pt>
                <c:pt idx="50">
                  <c:v>43706</c:v>
                </c:pt>
                <c:pt idx="51">
                  <c:v>43707</c:v>
                </c:pt>
                <c:pt idx="52">
                  <c:v>43710</c:v>
                </c:pt>
                <c:pt idx="53">
                  <c:v>43711</c:v>
                </c:pt>
                <c:pt idx="54">
                  <c:v>43712</c:v>
                </c:pt>
                <c:pt idx="55">
                  <c:v>43713</c:v>
                </c:pt>
                <c:pt idx="56">
                  <c:v>43714</c:v>
                </c:pt>
                <c:pt idx="57">
                  <c:v>43717</c:v>
                </c:pt>
                <c:pt idx="58">
                  <c:v>43718</c:v>
                </c:pt>
                <c:pt idx="59">
                  <c:v>43719</c:v>
                </c:pt>
                <c:pt idx="60">
                  <c:v>43720</c:v>
                </c:pt>
                <c:pt idx="61">
                  <c:v>43721</c:v>
                </c:pt>
                <c:pt idx="62">
                  <c:v>43724</c:v>
                </c:pt>
                <c:pt idx="63">
                  <c:v>43725</c:v>
                </c:pt>
                <c:pt idx="64">
                  <c:v>43726</c:v>
                </c:pt>
                <c:pt idx="65">
                  <c:v>43727</c:v>
                </c:pt>
                <c:pt idx="66">
                  <c:v>43728</c:v>
                </c:pt>
                <c:pt idx="67">
                  <c:v>43731</c:v>
                </c:pt>
                <c:pt idx="68">
                  <c:v>43732</c:v>
                </c:pt>
                <c:pt idx="69">
                  <c:v>43733</c:v>
                </c:pt>
                <c:pt idx="70">
                  <c:v>43734</c:v>
                </c:pt>
                <c:pt idx="71">
                  <c:v>43735</c:v>
                </c:pt>
                <c:pt idx="72">
                  <c:v>43738</c:v>
                </c:pt>
                <c:pt idx="73">
                  <c:v>43739</c:v>
                </c:pt>
                <c:pt idx="74">
                  <c:v>43740</c:v>
                </c:pt>
                <c:pt idx="75">
                  <c:v>43741</c:v>
                </c:pt>
                <c:pt idx="76">
                  <c:v>43742</c:v>
                </c:pt>
                <c:pt idx="77">
                  <c:v>43745</c:v>
                </c:pt>
                <c:pt idx="78">
                  <c:v>43746</c:v>
                </c:pt>
                <c:pt idx="79">
                  <c:v>43747</c:v>
                </c:pt>
                <c:pt idx="80">
                  <c:v>43748</c:v>
                </c:pt>
                <c:pt idx="81">
                  <c:v>43749</c:v>
                </c:pt>
                <c:pt idx="82">
                  <c:v>43752</c:v>
                </c:pt>
                <c:pt idx="83">
                  <c:v>43753</c:v>
                </c:pt>
                <c:pt idx="84">
                  <c:v>43754</c:v>
                </c:pt>
                <c:pt idx="85">
                  <c:v>43755</c:v>
                </c:pt>
                <c:pt idx="86">
                  <c:v>43756</c:v>
                </c:pt>
                <c:pt idx="87">
                  <c:v>43759</c:v>
                </c:pt>
                <c:pt idx="88">
                  <c:v>43760</c:v>
                </c:pt>
                <c:pt idx="89">
                  <c:v>43761</c:v>
                </c:pt>
                <c:pt idx="90">
                  <c:v>43762</c:v>
                </c:pt>
                <c:pt idx="91">
                  <c:v>43763</c:v>
                </c:pt>
                <c:pt idx="92">
                  <c:v>43766</c:v>
                </c:pt>
                <c:pt idx="93">
                  <c:v>43767</c:v>
                </c:pt>
                <c:pt idx="94">
                  <c:v>43768</c:v>
                </c:pt>
                <c:pt idx="95">
                  <c:v>43769</c:v>
                </c:pt>
                <c:pt idx="96">
                  <c:v>43770</c:v>
                </c:pt>
                <c:pt idx="97">
                  <c:v>43773</c:v>
                </c:pt>
                <c:pt idx="98">
                  <c:v>43774</c:v>
                </c:pt>
                <c:pt idx="99">
                  <c:v>43775</c:v>
                </c:pt>
              </c:numCache>
            </c:numRef>
          </c:xVal>
          <c:yVal>
            <c:numRef>
              <c:f>Sheet1!$D$2:$D$101</c:f>
              <c:numCache>
                <c:formatCode>0.00%</c:formatCode>
                <c:ptCount val="100"/>
                <c:pt idx="0">
                  <c:v>1.2546290033989599E-2</c:v>
                </c:pt>
                <c:pt idx="1">
                  <c:v>2.5636344383064402E-3</c:v>
                </c:pt>
                <c:pt idx="2">
                  <c:v>2.7062809820348699E-2</c:v>
                </c:pt>
                <c:pt idx="3">
                  <c:v>-1.0685664418374099E-3</c:v>
                </c:pt>
                <c:pt idx="4">
                  <c:v>-2.6360074734338299E-2</c:v>
                </c:pt>
                <c:pt idx="5">
                  <c:v>5.4734674141721298E-3</c:v>
                </c:pt>
                <c:pt idx="6">
                  <c:v>-1.5771462061658002E-2</c:v>
                </c:pt>
                <c:pt idx="7">
                  <c:v>6.6323013931776104E-3</c:v>
                </c:pt>
                <c:pt idx="8">
                  <c:v>-5.5238586415940899E-3</c:v>
                </c:pt>
                <c:pt idx="9">
                  <c:v>-1.6381602371885799E-2</c:v>
                </c:pt>
                <c:pt idx="10">
                  <c:v>1.1569451682817601E-2</c:v>
                </c:pt>
                <c:pt idx="11">
                  <c:v>9.6012554401488006E-3</c:v>
                </c:pt>
                <c:pt idx="12">
                  <c:v>3.67444428165101E-4</c:v>
                </c:pt>
                <c:pt idx="13">
                  <c:v>8.7784031165051603E-3</c:v>
                </c:pt>
                <c:pt idx="14">
                  <c:v>1.5179185552498E-2</c:v>
                </c:pt>
                <c:pt idx="15">
                  <c:v>1.17669391215819E-2</c:v>
                </c:pt>
                <c:pt idx="16">
                  <c:v>4.59770924862933E-3</c:v>
                </c:pt>
                <c:pt idx="17">
                  <c:v>-1.2426930735172301E-2</c:v>
                </c:pt>
                <c:pt idx="18">
                  <c:v>-1.2583304627892899E-2</c:v>
                </c:pt>
                <c:pt idx="19">
                  <c:v>-4.3509858343262599E-3</c:v>
                </c:pt>
                <c:pt idx="20">
                  <c:v>-6.9280131251663601E-3</c:v>
                </c:pt>
                <c:pt idx="21">
                  <c:v>-2.56457367158994E-3</c:v>
                </c:pt>
                <c:pt idx="22">
                  <c:v>1.8325092172269801E-3</c:v>
                </c:pt>
                <c:pt idx="23">
                  <c:v>1.0978958101898601E-3</c:v>
                </c:pt>
                <c:pt idx="24">
                  <c:v>-6.2374078575470901E-3</c:v>
                </c:pt>
                <c:pt idx="25">
                  <c:v>-1.7075396316386899E-2</c:v>
                </c:pt>
                <c:pt idx="26">
                  <c:v>-2.84811352859803E-2</c:v>
                </c:pt>
                <c:pt idx="27">
                  <c:v>9.2025189311619199E-3</c:v>
                </c:pt>
                <c:pt idx="28">
                  <c:v>-5.35783907035213E-3</c:v>
                </c:pt>
                <c:pt idx="29">
                  <c:v>-5.7725771226804301E-3</c:v>
                </c:pt>
                <c:pt idx="30">
                  <c:v>-1.8699415139990301E-2</c:v>
                </c:pt>
                <c:pt idx="31">
                  <c:v>3.5159116881106699E-2</c:v>
                </c:pt>
                <c:pt idx="32">
                  <c:v>-3.7127234028893501E-2</c:v>
                </c:pt>
                <c:pt idx="33">
                  <c:v>1.29185589915565E-2</c:v>
                </c:pt>
                <c:pt idx="34">
                  <c:v>-1.0950441843769899E-2</c:v>
                </c:pt>
                <c:pt idx="35">
                  <c:v>2.7919611076903599E-2</c:v>
                </c:pt>
                <c:pt idx="36">
                  <c:v>-1.91387618228405E-3</c:v>
                </c:pt>
                <c:pt idx="37">
                  <c:v>-2.4041483624685101E-2</c:v>
                </c:pt>
                <c:pt idx="38">
                  <c:v>1.2092989189290901E-2</c:v>
                </c:pt>
                <c:pt idx="39">
                  <c:v>-3.4316125974000897E-2</c:v>
                </c:pt>
                <c:pt idx="40">
                  <c:v>-2.8079159090818099E-2</c:v>
                </c:pt>
                <c:pt idx="41">
                  <c:v>-1.3294753358201E-2</c:v>
                </c:pt>
                <c:pt idx="42">
                  <c:v>5.0062682781442198E-3</c:v>
                </c:pt>
                <c:pt idx="43">
                  <c:v>-4.1623309654009998E-4</c:v>
                </c:pt>
                <c:pt idx="44">
                  <c:v>5.7828926344694297E-2</c:v>
                </c:pt>
                <c:pt idx="45">
                  <c:v>-9.0784124597582706E-3</c:v>
                </c:pt>
                <c:pt idx="46">
                  <c:v>-3.79843643454758E-2</c:v>
                </c:pt>
                <c:pt idx="47">
                  <c:v>-1.32671929440489E-2</c:v>
                </c:pt>
                <c:pt idx="48">
                  <c:v>1.57353143121324E-2</c:v>
                </c:pt>
                <c:pt idx="49">
                  <c:v>1.02187686687201E-2</c:v>
                </c:pt>
                <c:pt idx="50">
                  <c:v>3.6338595936279403E-2</c:v>
                </c:pt>
                <c:pt idx="51">
                  <c:v>0</c:v>
                </c:pt>
                <c:pt idx="52">
                  <c:v>-7.8740564309058795E-3</c:v>
                </c:pt>
                <c:pt idx="53">
                  <c:v>1.17879557520422E-2</c:v>
                </c:pt>
                <c:pt idx="54">
                  <c:v>2.5454517389133399E-2</c:v>
                </c:pt>
                <c:pt idx="55">
                  <c:v>4.9382816405825801E-3</c:v>
                </c:pt>
                <c:pt idx="56">
                  <c:v>4.9140148024289397E-3</c:v>
                </c:pt>
                <c:pt idx="57">
                  <c:v>1.5341741505845699E-2</c:v>
                </c:pt>
                <c:pt idx="58">
                  <c:v>6.2928210621476799E-3</c:v>
                </c:pt>
                <c:pt idx="59">
                  <c:v>-8.5233052582553495E-3</c:v>
                </c:pt>
                <c:pt idx="60">
                  <c:v>7.0462001152420397E-3</c:v>
                </c:pt>
                <c:pt idx="61">
                  <c:v>-6.67410708769313E-3</c:v>
                </c:pt>
                <c:pt idx="62">
                  <c:v>4.2962559019366103E-2</c:v>
                </c:pt>
                <c:pt idx="63">
                  <c:v>-1.3273737491444299E-2</c:v>
                </c:pt>
                <c:pt idx="64">
                  <c:v>-1.7119339959550499E-2</c:v>
                </c:pt>
                <c:pt idx="65">
                  <c:v>2.5683374969270498E-3</c:v>
                </c:pt>
                <c:pt idx="66">
                  <c:v>-1.0683468715918E-2</c:v>
                </c:pt>
                <c:pt idx="67">
                  <c:v>1.7621601349819601E-2</c:v>
                </c:pt>
                <c:pt idx="68">
                  <c:v>-7.6712704966514804E-3</c:v>
                </c:pt>
                <c:pt idx="69">
                  <c:v>2.5636344383064402E-3</c:v>
                </c:pt>
                <c:pt idx="70">
                  <c:v>1.3081581897489401E-2</c:v>
                </c:pt>
                <c:pt idx="71">
                  <c:v>-1.4450869566806799E-3</c:v>
                </c:pt>
                <c:pt idx="72">
                  <c:v>-3.98479063768862E-3</c:v>
                </c:pt>
                <c:pt idx="73">
                  <c:v>-1.45296066244031E-3</c:v>
                </c:pt>
                <c:pt idx="74">
                  <c:v>-2.9137226268038299E-2</c:v>
                </c:pt>
                <c:pt idx="75">
                  <c:v>7.48223005352134E-4</c:v>
                </c:pt>
                <c:pt idx="76">
                  <c:v>-8.6385513728628495E-3</c:v>
                </c:pt>
                <c:pt idx="77">
                  <c:v>-1.29083037588797E-2</c:v>
                </c:pt>
                <c:pt idx="78">
                  <c:v>-5.7482434576953201E-3</c:v>
                </c:pt>
                <c:pt idx="79">
                  <c:v>1.9033692233302601E-2</c:v>
                </c:pt>
                <c:pt idx="80">
                  <c:v>8.2614063561353302E-3</c:v>
                </c:pt>
                <c:pt idx="81">
                  <c:v>1.9259854594589499E-2</c:v>
                </c:pt>
                <c:pt idx="82">
                  <c:v>1.8325092172269801E-3</c:v>
                </c:pt>
                <c:pt idx="83">
                  <c:v>1.0562837237490699E-2</c:v>
                </c:pt>
                <c:pt idx="84">
                  <c:v>1.18856072339811E-2</c:v>
                </c:pt>
                <c:pt idx="85">
                  <c:v>-9.7140537204732091E-3</c:v>
                </c:pt>
                <c:pt idx="86">
                  <c:v>-2.1715535135077898E-3</c:v>
                </c:pt>
                <c:pt idx="87">
                  <c:v>6.1405285956037297E-3</c:v>
                </c:pt>
                <c:pt idx="88">
                  <c:v>2.8400914923973501E-2</c:v>
                </c:pt>
                <c:pt idx="89">
                  <c:v>1.32129877763225E-2</c:v>
                </c:pt>
                <c:pt idx="90">
                  <c:v>-2.20019351934852E-2</c:v>
                </c:pt>
                <c:pt idx="91">
                  <c:v>3.2311304852346602E-2</c:v>
                </c:pt>
                <c:pt idx="92">
                  <c:v>1.1894787652149101E-2</c:v>
                </c:pt>
                <c:pt idx="93">
                  <c:v>7.4049480065776496E-3</c:v>
                </c:pt>
                <c:pt idx="94">
                  <c:v>8.6811897450465893E-3</c:v>
                </c:pt>
                <c:pt idx="95">
                  <c:v>1.02531078470627E-2</c:v>
                </c:pt>
                <c:pt idx="96">
                  <c:v>1.31535698017795E-3</c:v>
                </c:pt>
                <c:pt idx="97">
                  <c:v>-2.3030113814505198E-3</c:v>
                </c:pt>
                <c:pt idx="98">
                  <c:v>-2.3663827083694699E-2</c:v>
                </c:pt>
                <c:pt idx="99">
                  <c:v>2.0215640307818198E-3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A71-D849-8E2F-5FC4D8D7D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0842504"/>
        <c:axId val="2145055656"/>
      </c:scatterChart>
      <c:valAx>
        <c:axId val="1940842504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low"/>
        <c:crossAx val="2145055656"/>
        <c:crosses val="autoZero"/>
        <c:crossBetween val="midCat"/>
      </c:valAx>
      <c:valAx>
        <c:axId val="214505565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194084250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3T03:33:2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15930 8945 24575,'0'41'0,"0"16"0,0-4 0,0 4-2357,0-5 0,0 2 2357,0-12 0,0 3 0,0 2-1267,0 17 1,0 4 0,0-1 1266,0-6 0,0 0 0,0 4-445,0-2 0,0 4 1,0 0-1,0-2 445,0-12 0,0-1 0,0-2 0,0 2 0,0 2 0,0 1 0,0-1 0,0-2-810,0 1 1,0-3 0,0 6 809,0-7 0,0 5 0,0 3 0,0-2 0,0-4 0,0 13 0,0-4 0,0 4 0,0-8 0,0 4 0,0 2 0,0-2 0,0-6 0,0 4 0,0-6 0,0 3-177,0-5 0,0 1 1,0 1-1,0-3 177,0 1 0,0-2 0,0 5 250,-2 8 0,-2 6 1,1 2-1,0-1-250,2-3 0,1 0 0,-1 0 0,0 1 576,-2-1 0,0 1 0,0 0 1,0-1-577,2 1 0,2 2 0,-1-3 0,0-5 0,0-6 0,0-4 0,0 0 0,1 4 0,0 1 0,1-6 1621,2-3 0,0-4-1621,5 19 3453,-1-23-3453,-3-18 2553,-4-8-2553,2-5 873,-3-8-873,-13-23 0,10 10 0,-9-11 0</inkml:trace>
  <inkml:trace contextRef="#ctx0" brushRef="#br0" timeOffset="3442">17243 12670 24575,'-23'0'0,"-7"0"0,-14 0 0,-1 0 0,-10 0 0,10 0 0,-9-4 0,3 3 0,1-7 0,-5 7 0,15-7 0,-22 7 0,25-2 0,-14 3 0,19 0 0,5 0 0,1 0 0,4 0 0,0 0 0,7 0 0,-2 0 0,10 0 0,-2 0 0,11-3 0,11-1 0,14-3 0,24-2 0,7 4-911,-18 0 1,3 0 910,4 2 0,1 0 0,4-3 0,0 0 0,-8 3 0,1 0-474,4-3 0,-2 1 474,-13 5 0,0-1 0,8-1 0,0-1 0,16-1 0,-8 3 0,-17-3 0,-11 4 0,-8 0 1728,-5 0-1728,-41 0 0,-6 0 0,3 0 0,-4 0 241,0 0 0,1 0-241,-21 0 0,22 2 0,0 1 0,-21 2 0,-6 9 0,7-4 0,8 4 0,11-6 0,5 0 0,6-1 0,12 0 0,2-3 0,10 2 0,5-6 559,9 3-559,6-3 0,10 0 0,-4 0 0,-1 0 0,0-3 0,-5 2 0,-3-5 0,-2 5 0,-14-2 0,-11 0 0,-10 2 0,-14-3 0,-1 4 0,-6 0 0,-5 0 0,5 0 0,-6 0 0,12 0 0,5 0 0,11 0 0,8 0 0,4 0 0,14 0 0,15 0 0,13-4 0,6 4 0,10-9 0,-8 5 0,8-5 0,-14 4 0,-2-2 0,-10 6 0,-7-3 0,-2 2 0,-21 1 0,-6-2 0,-25 3 0,-7 0 0,-16 0 0,10 0 0,-9 0 0,11 0 0,4 0 0,3 4 0,16-3 0,4 5 0,14-5 0,29 2 0,13-3 0,29 0 0,-4 0-443,-17-2 1,0-1 442,15-2 0,-15 0 0,-1-1 0,6 1 0,9-3 0,-21 7 0,-6-6 0,-14 6 0,-5-2 0,-5 1 885,-14 1-885,-12-2 0,-20 3 0,-3 0 0,-9 0 0,-3 0 0,5 0 0,2 0 0,13 0 0,13 0 0,2 0 0,23 0 0,14 0 0,12 0 0,15 0 0,2-4 0,0 3 0,5-7 0,-15 7 0,-2-6 0,-14 6 0,-4-2 0,-10 3 0,-27 0 0,-10 0 0,-18 0 0,-5 0 0,15-1 0,0 2-363,-12 0 0,1 1 363,17 1 0,3 0 0,-19 6-15,6-4 15,2 2 0,20-6 0,17 3 0,28-4 0,26 0 0,4 0 0,-19-2 0,1-1 0,23-2 0,7-1 0,-13 2 0,-8 4 725,-19 0-725,-6 0 16,-9 0-16,-11 0 0,-16 0 0,-6 0 0,-30 4 0,18 1 0,-18 4 0,20-1 0,-13 4 0,21-4 0,-2 0 0,18-6 0,7 1 0,0 0 0,3 0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75842-85FD-6941-A275-C7B88EDDC7EC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513FF-7BCE-1047-BDE8-C74355080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61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16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17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19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20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21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4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23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50D0-019A-4427-97C3-3091C24722D4}" type="slidenum">
              <a:rPr lang="pt-BR" smtClean="0">
                <a:latin typeface="Arial" pitchFamily="34" charset="0"/>
              </a:rPr>
              <a:pPr/>
              <a:t>24</a:t>
            </a:fld>
            <a:endParaRPr lang="pt-BR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7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8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3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9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B34D-2168-4947-AFA2-2A9819983CE6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8814" y="874716"/>
            <a:ext cx="1689100" cy="5968811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194477" y="1554610"/>
            <a:ext cx="2832067" cy="375200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RCC 8400</a:t>
            </a:r>
          </a:p>
          <a:p>
            <a:pPr algn="ctr"/>
            <a:endParaRPr lang="en-US" sz="4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2F16E14-8A1E-554A-A36B-1DD360FC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286" y="89436"/>
            <a:ext cx="9144000" cy="91259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A8A8768-B2CF-E048-AD0D-952FE84FEEE1}"/>
              </a:ext>
            </a:extLst>
          </p:cNvPr>
          <p:cNvSpPr txBox="1"/>
          <p:nvPr/>
        </p:nvSpPr>
        <p:spPr>
          <a:xfrm>
            <a:off x="4628282" y="1552974"/>
            <a:ext cx="65836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/>
              <a:t>Análise de Riscos</a:t>
            </a:r>
          </a:p>
        </p:txBody>
      </p:sp>
    </p:spTree>
    <p:extLst>
      <p:ext uri="{BB962C8B-B14F-4D97-AF65-F5344CB8AC3E}">
        <p14:creationId xmlns:p14="http://schemas.microsoft.com/office/powerpoint/2010/main" val="376491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149" y="1277558"/>
            <a:ext cx="4537700" cy="216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070" y="3724426"/>
            <a:ext cx="4537700" cy="216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Entendendo o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4858" y="2349379"/>
            <a:ext cx="4296195" cy="213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65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6493" y="2520462"/>
            <a:ext cx="4347616" cy="222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CaixaDeTexto 8"/>
          <p:cNvSpPr txBox="1">
            <a:spLocks noChangeArrowheads="1"/>
          </p:cNvSpPr>
          <p:nvPr/>
        </p:nvSpPr>
        <p:spPr bwMode="auto">
          <a:xfrm>
            <a:off x="2335784" y="1612643"/>
            <a:ext cx="79091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20" rIns="91438" bIns="45720">
            <a:spAutoFit/>
          </a:bodyPr>
          <a:lstStyle/>
          <a:p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Qual a probabilidade de verificar no dia seguinte uma redução no preço da ação maior do que R$ 16,90?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Entendendo o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CaixaDeTexto 8"/>
          <p:cNvSpPr txBox="1">
            <a:spLocks noChangeArrowheads="1"/>
          </p:cNvSpPr>
          <p:nvPr/>
        </p:nvSpPr>
        <p:spPr bwMode="auto">
          <a:xfrm>
            <a:off x="1816993" y="5374031"/>
            <a:ext cx="8622343" cy="4770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8" tIns="45720" rIns="91438" bIns="45720">
            <a:spAutoFit/>
          </a:bodyPr>
          <a:lstStyle/>
          <a:p>
            <a:pPr>
              <a:defRPr/>
            </a:pPr>
            <a:r>
              <a:rPr lang="pt-BR" sz="2500" dirty="0">
                <a:latin typeface="Tahoma" pitchFamily="34" charset="0"/>
                <a:cs typeface="Tahoma" pitchFamily="34" charset="0"/>
              </a:rPr>
              <a:t>R$ 16,90  é o Var de 1 dia no nível de 84% de confiança.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11</a:t>
            </a:fld>
            <a:endParaRPr lang="pt-B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AB1E50D1-D576-DF45-AB34-520F6D4CC087}"/>
                  </a:ext>
                </a:extLst>
              </p14:cNvPr>
              <p14:cNvContentPartPr/>
              <p14:nvPr/>
            </p14:nvContentPartPr>
            <p14:xfrm>
              <a:off x="5724720" y="3220200"/>
              <a:ext cx="532440" cy="162972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AB1E50D1-D576-DF45-AB34-520F6D4CC0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15360" y="3210840"/>
                <a:ext cx="551160" cy="164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460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Nível de Confiança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1524001" y="-180067"/>
            <a:ext cx="166274" cy="36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333" tIns="41166" rIns="82333" bIns="41166" anchor="ctr">
            <a:spAutoFit/>
          </a:bodyPr>
          <a:lstStyle/>
          <a:p>
            <a:endParaRPr lang="pt-BR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524001" y="-180067"/>
            <a:ext cx="166274" cy="36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333" tIns="41166" rIns="82333" bIns="41166" anchor="ctr">
            <a:spAutoFit/>
          </a:bodyPr>
          <a:lstStyle/>
          <a:p>
            <a:endParaRPr lang="pt-BR"/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69322"/>
            <a:ext cx="9159722" cy="219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e 7"/>
          <p:cNvSpPr>
            <a:spLocks noChangeArrowheads="1"/>
          </p:cNvSpPr>
          <p:nvPr/>
        </p:nvSpPr>
        <p:spPr bwMode="auto">
          <a:xfrm>
            <a:off x="5507055" y="2118946"/>
            <a:ext cx="1750765" cy="583295"/>
          </a:xfrm>
          <a:prstGeom prst="ellipse">
            <a:avLst/>
          </a:prstGeom>
          <a:noFill/>
          <a:ln w="41275" algn="ctr">
            <a:solidFill>
              <a:srgbClr val="FF0000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defTabSz="914806"/>
            <a:endParaRPr lang="pt-BR" dirty="0"/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5253" y="3342042"/>
            <a:ext cx="4083215" cy="239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95391" y="3630443"/>
            <a:ext cx="29120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(94,95%) = 1,64</a:t>
            </a:r>
          </a:p>
          <a:p>
            <a:r>
              <a:rPr lang="en-US" dirty="0"/>
              <a:t>Z (95,05%) = 1,65</a:t>
            </a:r>
          </a:p>
          <a:p>
            <a:endParaRPr lang="en-US" dirty="0"/>
          </a:p>
          <a:p>
            <a:r>
              <a:rPr lang="en-US" dirty="0"/>
              <a:t>Z(95%) = 1,645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(95%) = R$ 16,90 x 1,645</a:t>
            </a:r>
          </a:p>
          <a:p>
            <a:r>
              <a:rPr lang="en-US" b="1" dirty="0" err="1"/>
              <a:t>VaR</a:t>
            </a:r>
            <a:r>
              <a:rPr lang="en-US" b="1" dirty="0"/>
              <a:t> (95%) = R$ 27,80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3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sp>
        <p:nvSpPr>
          <p:cNvPr id="26627" name="CaixaDeTexto 8"/>
          <p:cNvSpPr txBox="1">
            <a:spLocks noChangeArrowheads="1"/>
          </p:cNvSpPr>
          <p:nvPr/>
        </p:nvSpPr>
        <p:spPr bwMode="auto">
          <a:xfrm>
            <a:off x="1524007" y="980733"/>
            <a:ext cx="8686657" cy="517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20" rIns="91438" bIns="45720">
            <a:spAutoFit/>
          </a:bodyPr>
          <a:lstStyle/>
          <a:p>
            <a:r>
              <a:rPr lang="pt-BR" sz="2200" b="1" dirty="0"/>
              <a:t>Conceitos:</a:t>
            </a:r>
          </a:p>
          <a:p>
            <a:pPr>
              <a:buFont typeface="Arial" pitchFamily="34" charset="0"/>
              <a:buChar char="•"/>
            </a:pPr>
            <a:r>
              <a:rPr lang="pt-BR" sz="2200" dirty="0"/>
              <a:t> </a:t>
            </a:r>
            <a:r>
              <a:rPr lang="pt-BR" sz="2200" dirty="0">
                <a:solidFill>
                  <a:srgbClr val="FF0000"/>
                </a:solidFill>
              </a:rPr>
              <a:t>Perda máxima esperada</a:t>
            </a:r>
          </a:p>
          <a:p>
            <a:endParaRPr lang="pt-BR" sz="2200" dirty="0"/>
          </a:p>
          <a:p>
            <a:pPr>
              <a:buFont typeface="Arial" pitchFamily="34" charset="0"/>
              <a:buChar char="•"/>
            </a:pPr>
            <a:r>
              <a:rPr lang="pt-BR" sz="2200" dirty="0"/>
              <a:t> </a:t>
            </a:r>
            <a:r>
              <a:rPr lang="pt-BR" sz="2200" dirty="0">
                <a:solidFill>
                  <a:srgbClr val="FF0000"/>
                </a:solidFill>
              </a:rPr>
              <a:t>Horizonte de tempo predefinido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/>
              <a:t> perda potencial de um período a outro</a:t>
            </a:r>
          </a:p>
          <a:p>
            <a:pPr lvl="1"/>
            <a:endParaRPr lang="pt-BR" sz="2200" dirty="0"/>
          </a:p>
          <a:p>
            <a:pPr>
              <a:buFont typeface="Arial" pitchFamily="34" charset="0"/>
              <a:buChar char="•"/>
            </a:pPr>
            <a:r>
              <a:rPr lang="pt-BR" sz="2200" dirty="0">
                <a:solidFill>
                  <a:srgbClr val="FF0000"/>
                </a:solidFill>
              </a:rPr>
              <a:t>Determinado grau de confiança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/>
              <a:t> política da instituição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/>
              <a:t> forma de controle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/>
              <a:t> 95% de confiança: é de se esperar que somente 5 vezes a cada 100 dias a perda efetiva supere a perda estimada através</a:t>
            </a:r>
          </a:p>
          <a:p>
            <a:r>
              <a:rPr lang="pt-BR" sz="2200" dirty="0"/>
              <a:t>      do </a:t>
            </a:r>
            <a:r>
              <a:rPr lang="pt-BR" sz="2200" dirty="0" err="1"/>
              <a:t>VaR</a:t>
            </a:r>
            <a:r>
              <a:rPr lang="pt-BR" sz="2200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/>
              <a:t> 99% de confiança: é de se esperar que somente 1 vez a cada</a:t>
            </a:r>
          </a:p>
          <a:p>
            <a:r>
              <a:rPr lang="pt-BR" sz="2200" dirty="0"/>
              <a:t>      100 dias a perda efetiva supere a perda estimada através do </a:t>
            </a:r>
            <a:r>
              <a:rPr lang="pt-BR" sz="2200" dirty="0" err="1"/>
              <a:t>VaR</a:t>
            </a:r>
            <a:endParaRPr lang="pt-BR" sz="2200" dirty="0"/>
          </a:p>
          <a:p>
            <a:endParaRPr lang="pt-BR" sz="22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			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mr-IN" sz="2800" b="1" kern="0" dirty="0">
                <a:latin typeface="Tahoma" pitchFamily="34" charset="0"/>
                <a:ea typeface="+mj-ea"/>
                <a:cs typeface="Tahoma" pitchFamily="34" charset="0"/>
              </a:rPr>
              <a:t>–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value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at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risk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86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461835"/>
              </p:ext>
            </p:extLst>
          </p:nvPr>
        </p:nvGraphicFramePr>
        <p:xfrm>
          <a:off x="3473450" y="5866085"/>
          <a:ext cx="56356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55520" imgH="228600" progId="Equation.3">
                  <p:embed/>
                </p:oleObj>
              </mc:Choice>
              <mc:Fallback>
                <p:oleObj name="Equação" r:id="rId2" imgW="1955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5866085"/>
                        <a:ext cx="56356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204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234791" y="5805493"/>
            <a:ext cx="46166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sp>
        <p:nvSpPr>
          <p:cNvPr id="6150" name="CaixaDeTexto 8"/>
          <p:cNvSpPr txBox="1">
            <a:spLocks noChangeArrowheads="1"/>
          </p:cNvSpPr>
          <p:nvPr/>
        </p:nvSpPr>
        <p:spPr bwMode="auto">
          <a:xfrm>
            <a:off x="1809750" y="1143005"/>
            <a:ext cx="8643938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>
                <a:latin typeface="Verdana" pitchFamily="34" charset="0"/>
              </a:rPr>
              <a:t> Quanto maior o horizonte de tempo, maior será o Var.</a:t>
            </a:r>
          </a:p>
          <a:p>
            <a:pPr>
              <a:buFont typeface="Arial" pitchFamily="34" charset="0"/>
              <a:buChar char="•"/>
            </a:pPr>
            <a:r>
              <a:rPr lang="pt-BR" sz="2800">
                <a:latin typeface="Verdana" pitchFamily="34" charset="0"/>
              </a:rPr>
              <a:t> Para extrapolar de um horizonte de 1 dia para outro mais longo, é preciso assumir que os retornos são independentes e identicamente distribuídos (i.i.d).</a:t>
            </a:r>
          </a:p>
          <a:p>
            <a:pPr>
              <a:buFont typeface="Arial" pitchFamily="34" charset="0"/>
              <a:buChar char="•"/>
            </a:pPr>
            <a:r>
              <a:rPr lang="pt-BR" sz="2800">
                <a:latin typeface="Verdana" pitchFamily="34" charset="0"/>
              </a:rPr>
              <a:t> O ideal é utilizar o horizonte </a:t>
            </a:r>
            <a:r>
              <a:rPr lang="pt-BR" sz="2800" u="sng">
                <a:latin typeface="Verdana" pitchFamily="34" charset="0"/>
              </a:rPr>
              <a:t>mais curto possível </a:t>
            </a:r>
            <a:r>
              <a:rPr lang="pt-BR" sz="2800">
                <a:latin typeface="Verdana" pitchFamily="34" charset="0"/>
              </a:rPr>
              <a:t>para aumentar a precisão da análise.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030642"/>
              </p:ext>
            </p:extLst>
          </p:nvPr>
        </p:nvGraphicFramePr>
        <p:xfrm>
          <a:off x="1692275" y="4968875"/>
          <a:ext cx="89360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514600" imgH="266400" progId="Equation.3">
                  <p:embed/>
                </p:oleObj>
              </mc:Choice>
              <mc:Fallback>
                <p:oleObj name="Equação" r:id="rId2" imgW="2514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68875"/>
                        <a:ext cx="8936038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14</a:t>
            </a:fld>
            <a:endParaRPr lang="pt-BR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1825238" y="-239632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		</a:t>
            </a:r>
            <a:r>
              <a:rPr lang="x-none" sz="2800" b="1" kern="0" dirty="0">
                <a:latin typeface="Tahoma" pitchFamily="34" charset="0"/>
                <a:ea typeface="+mj-ea"/>
                <a:cs typeface="Tahoma" pitchFamily="34" charset="0"/>
              </a:rPr>
              <a:t>Extrapolando para n dias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aixaDeTexto 8"/>
          <p:cNvSpPr txBox="1">
            <a:spLocks noChangeArrowheads="1"/>
          </p:cNvSpPr>
          <p:nvPr/>
        </p:nvSpPr>
        <p:spPr bwMode="auto">
          <a:xfrm>
            <a:off x="2078535" y="1143716"/>
            <a:ext cx="761349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r>
              <a:rPr lang="pt-BR" sz="2200" dirty="0">
                <a:latin typeface="Tahoma" pitchFamily="34" charset="0"/>
                <a:cs typeface="Tahoma" pitchFamily="34" charset="0"/>
              </a:rPr>
              <a:t>Considere uma ação que tenha desvio padrão dos retornos </a:t>
            </a: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1,69% ao dia. </a:t>
            </a: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Investimento: $ 1.000,00</a:t>
            </a: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Nível de confiança: 95%</a:t>
            </a:r>
          </a:p>
          <a:p>
            <a:endParaRPr lang="pt-BR" sz="2200" dirty="0">
              <a:latin typeface="Tahoma" pitchFamily="34" charset="0"/>
              <a:cs typeface="Tahoma" pitchFamily="34" charset="0"/>
            </a:endParaRPr>
          </a:p>
          <a:p>
            <a:endParaRPr lang="pt-BR" sz="2200" dirty="0">
              <a:latin typeface="Tahoma" pitchFamily="34" charset="0"/>
              <a:cs typeface="Tahoma" pitchFamily="34" charset="0"/>
            </a:endParaRPr>
          </a:p>
          <a:p>
            <a:endParaRPr lang="pt-BR" sz="2200" dirty="0">
              <a:latin typeface="Tahoma" pitchFamily="34" charset="0"/>
              <a:cs typeface="Tahoma" pitchFamily="34" charset="0"/>
            </a:endParaRP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Para 21 dias: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401577"/>
              </p:ext>
            </p:extLst>
          </p:nvPr>
        </p:nvGraphicFramePr>
        <p:xfrm>
          <a:off x="2305057" y="2817814"/>
          <a:ext cx="74326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78100" imgH="190500" progId="Equation.3">
                  <p:embed/>
                </p:oleObj>
              </mc:Choice>
              <mc:Fallback>
                <p:oleObj name="Equation" r:id="rId2" imgW="2578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7" y="2817814"/>
                        <a:ext cx="743267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mr-IN" sz="2800" b="1" kern="0" dirty="0">
                <a:latin typeface="Tahoma" pitchFamily="34" charset="0"/>
                <a:ea typeface="+mj-ea"/>
                <a:cs typeface="Tahoma" pitchFamily="34" charset="0"/>
              </a:rPr>
              <a:t>–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Paramétrico para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n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dias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15</a:t>
            </a:fld>
            <a:endParaRPr lang="pt-BR" dirty="0"/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416066"/>
              </p:ext>
            </p:extLst>
          </p:nvPr>
        </p:nvGraphicFramePr>
        <p:xfrm>
          <a:off x="1798493" y="4055491"/>
          <a:ext cx="87518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35300" imgH="254000" progId="Equation.3">
                  <p:embed/>
                </p:oleObj>
              </mc:Choice>
              <mc:Fallback>
                <p:oleObj name="Equation" r:id="rId4" imgW="3035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493" y="4055491"/>
                        <a:ext cx="875188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577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16</a:t>
            </a:fld>
            <a:endParaRPr lang="pt-BR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633" y="-88662"/>
            <a:ext cx="8686657" cy="1066515"/>
          </a:xfrm>
          <a:noFill/>
        </p:spPr>
        <p:txBody>
          <a:bodyPr vert="horz" lIns="92073" tIns="46037" rIns="92073" bIns="46037" rtlCol="0" anchor="ctr">
            <a:normAutofit/>
          </a:bodyPr>
          <a:lstStyle/>
          <a:p>
            <a:pPr eaLnBrk="1" hangingPunct="1">
              <a:lnSpc>
                <a:spcPct val="70000"/>
              </a:lnSpc>
            </a:pPr>
            <a:br>
              <a:rPr lang="pt-BR" sz="3200" dirty="0">
                <a:latin typeface="+mn-lt"/>
              </a:rPr>
            </a:br>
            <a:r>
              <a:rPr lang="pt-BR" sz="600" dirty="0">
                <a:latin typeface="+mn-lt"/>
              </a:rPr>
              <a:t> </a:t>
            </a:r>
            <a:r>
              <a:rPr lang="pt-BR" sz="3200" dirty="0">
                <a:latin typeface="+mn-lt"/>
              </a:rPr>
              <a:t>Risco e Retorno no contexto de carteiras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22043"/>
              </p:ext>
            </p:extLst>
          </p:nvPr>
        </p:nvGraphicFramePr>
        <p:xfrm>
          <a:off x="3048000" y="1181324"/>
          <a:ext cx="6096000" cy="2235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Ano 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13,41%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26,62%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Ano 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0,94%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45,13%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Ano 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10,21%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20,21%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Ano 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4,91%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17,37%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Ano 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10,53%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15,67%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66657"/>
              </p:ext>
            </p:extLst>
          </p:nvPr>
        </p:nvGraphicFramePr>
        <p:xfrm>
          <a:off x="3036020" y="3565675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 MÉDIO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835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17</a:t>
            </a:fld>
            <a:endParaRPr lang="pt-BR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633" y="-88662"/>
            <a:ext cx="8686657" cy="1066515"/>
          </a:xfrm>
          <a:noFill/>
        </p:spPr>
        <p:txBody>
          <a:bodyPr vert="horz" lIns="92073" tIns="46037" rIns="92073" bIns="46037" rtlCol="0" anchor="ctr">
            <a:normAutofit/>
          </a:bodyPr>
          <a:lstStyle/>
          <a:p>
            <a:pPr eaLnBrk="1" hangingPunct="1">
              <a:lnSpc>
                <a:spcPct val="70000"/>
              </a:lnSpc>
            </a:pPr>
            <a:br>
              <a:rPr lang="pt-BR" sz="3200" dirty="0">
                <a:latin typeface="+mn-lt"/>
              </a:rPr>
            </a:br>
            <a:r>
              <a:rPr lang="pt-BR" sz="600" dirty="0">
                <a:latin typeface="+mn-lt"/>
              </a:rPr>
              <a:t> </a:t>
            </a:r>
            <a:r>
              <a:rPr lang="pt-BR" sz="3200" dirty="0">
                <a:latin typeface="+mn-lt"/>
              </a:rPr>
              <a:t>Risco e Retorno no contexto de carteiras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61746"/>
              </p:ext>
            </p:extLst>
          </p:nvPr>
        </p:nvGraphicFramePr>
        <p:xfrm>
          <a:off x="3048000" y="1181324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334843"/>
              </p:ext>
            </p:extLst>
          </p:nvPr>
        </p:nvGraphicFramePr>
        <p:xfrm>
          <a:off x="3051177" y="2376775"/>
          <a:ext cx="60960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Investimento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Percentual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773" y="4868719"/>
            <a:ext cx="7480300" cy="109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5209" y="3732647"/>
            <a:ext cx="89027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53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228427"/>
              </p:ext>
            </p:extLst>
          </p:nvPr>
        </p:nvGraphicFramePr>
        <p:xfrm>
          <a:off x="1943371" y="1136254"/>
          <a:ext cx="82296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07440" imgH="1068120" progId="Word.Document.8">
                  <p:embed/>
                </p:oleObj>
              </mc:Choice>
              <mc:Fallback>
                <p:oleObj name="Document" r:id="rId2" imgW="5707440" imgH="10681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371" y="1136254"/>
                        <a:ext cx="82296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662488" y="32813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147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22128"/>
              </p:ext>
            </p:extLst>
          </p:nvPr>
        </p:nvGraphicFramePr>
        <p:xfrm>
          <a:off x="2015379" y="3152479"/>
          <a:ext cx="8153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870200" imgH="292100" progId="Equation.DSMT4">
                  <p:embed/>
                </p:oleObj>
              </mc:Choice>
              <mc:Fallback>
                <p:oleObj r:id="rId4" imgW="28702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379" y="3152479"/>
                        <a:ext cx="8153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287617"/>
              </p:ext>
            </p:extLst>
          </p:nvPr>
        </p:nvGraphicFramePr>
        <p:xfrm>
          <a:off x="2375426" y="4592638"/>
          <a:ext cx="72882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65360" imgH="291960" progId="Equation.3">
                  <p:embed/>
                </p:oleObj>
              </mc:Choice>
              <mc:Fallback>
                <p:oleObj name="Equation" r:id="rId6" imgW="2565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426" y="4592638"/>
                        <a:ext cx="728821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6191844" y="4088581"/>
            <a:ext cx="427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ou</a:t>
            </a:r>
          </a:p>
        </p:txBody>
      </p:sp>
      <p:sp>
        <p:nvSpPr>
          <p:cNvPr id="147464" name="AutoShape 8"/>
          <p:cNvSpPr>
            <a:spLocks noChangeArrowheads="1"/>
          </p:cNvSpPr>
          <p:nvPr/>
        </p:nvSpPr>
        <p:spPr bwMode="auto">
          <a:xfrm>
            <a:off x="6767907" y="2432397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05633" y="-88662"/>
            <a:ext cx="8686657" cy="1066515"/>
          </a:xfrm>
          <a:prstGeom prst="rect">
            <a:avLst/>
          </a:prstGeom>
          <a:noFill/>
        </p:spPr>
        <p:txBody>
          <a:bodyPr lIns="92073" tIns="46037" rIns="92073" bIns="46037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br>
              <a:rPr lang="pt-BR" sz="3200">
                <a:latin typeface="+mn-lt"/>
              </a:rPr>
            </a:br>
            <a:r>
              <a:rPr lang="pt-BR" sz="600">
                <a:latin typeface="+mn-lt"/>
              </a:rPr>
              <a:t> </a:t>
            </a:r>
            <a:r>
              <a:rPr lang="pt-BR" sz="3200">
                <a:latin typeface="+mn-lt"/>
              </a:rPr>
              <a:t>Risco e Retorno no contexto de carteiras</a:t>
            </a:r>
            <a:endParaRPr lang="pt-BR" sz="3200" dirty="0">
              <a:latin typeface="+mn-lt"/>
            </a:endParaRP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18</a:t>
            </a:fld>
            <a:endParaRPr lang="pt-BR" dirty="0"/>
          </a:p>
        </p:txBody>
      </p:sp>
      <p:sp>
        <p:nvSpPr>
          <p:cNvPr id="2" name="Left Brace 1"/>
          <p:cNvSpPr/>
          <p:nvPr/>
        </p:nvSpPr>
        <p:spPr>
          <a:xfrm rot="16200000">
            <a:off x="8479549" y="2528424"/>
            <a:ext cx="356087" cy="299114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02996" y="4130825"/>
            <a:ext cx="2030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Covariância</a:t>
            </a:r>
            <a:r>
              <a:rPr lang="en-US" dirty="0"/>
              <a:t> (R</a:t>
            </a:r>
            <a:r>
              <a:rPr lang="en-US" baseline="-25000" dirty="0"/>
              <a:t>a</a:t>
            </a:r>
            <a:r>
              <a:rPr lang="en-US" dirty="0"/>
              <a:t> , </a:t>
            </a:r>
            <a:r>
              <a:rPr lang="en-US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3737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19</a:t>
            </a:fld>
            <a:endParaRPr lang="pt-BR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633" y="-88662"/>
            <a:ext cx="8686657" cy="1066515"/>
          </a:xfrm>
          <a:noFill/>
        </p:spPr>
        <p:txBody>
          <a:bodyPr vert="horz" lIns="92073" tIns="46037" rIns="92073" bIns="46037" rtlCol="0" anchor="ctr">
            <a:normAutofit/>
          </a:bodyPr>
          <a:lstStyle/>
          <a:p>
            <a:pPr eaLnBrk="1" hangingPunct="1">
              <a:lnSpc>
                <a:spcPct val="70000"/>
              </a:lnSpc>
            </a:pPr>
            <a:br>
              <a:rPr lang="pt-BR" sz="3200" dirty="0">
                <a:latin typeface="+mn-lt"/>
              </a:rPr>
            </a:br>
            <a:r>
              <a:rPr lang="pt-BR" sz="600" dirty="0">
                <a:latin typeface="+mn-lt"/>
              </a:rPr>
              <a:t> </a:t>
            </a:r>
            <a:r>
              <a:rPr lang="pt-BR" sz="3200" dirty="0">
                <a:latin typeface="+mn-lt"/>
              </a:rPr>
              <a:t>Risco e Retorno no contexto de carteiras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29307"/>
              </p:ext>
            </p:extLst>
          </p:nvPr>
        </p:nvGraphicFramePr>
        <p:xfrm>
          <a:off x="3048000" y="1181324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25251"/>
              </p:ext>
            </p:extLst>
          </p:nvPr>
        </p:nvGraphicFramePr>
        <p:xfrm>
          <a:off x="3051177" y="2376775"/>
          <a:ext cx="60960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Investimento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Percentual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29594" y="3187121"/>
            <a:ext cx="15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correl</a:t>
            </a:r>
            <a:r>
              <a:rPr lang="en-US" b="1" dirty="0">
                <a:solidFill>
                  <a:srgbClr val="0000FF"/>
                </a:solidFill>
              </a:rPr>
              <a:t> = - 0,60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474316"/>
            <a:ext cx="9144000" cy="93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4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clado de computador&#10;&#10;Descrição gerada automaticamente">
            <a:extLst>
              <a:ext uri="{FF2B5EF4-FFF2-40B4-BE49-F238E27FC236}">
                <a16:creationId xmlns:a16="http://schemas.microsoft.com/office/drawing/2014/main" id="{7ECC52D8-A49F-4213-A15B-69E7F8385C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4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3178090" y="2830219"/>
            <a:ext cx="8496300" cy="258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5" tIns="60957" rIns="121915" bIns="60957">
            <a:spAutoFit/>
          </a:bodyPr>
          <a:lstStyle/>
          <a:p>
            <a:pPr algn="r" defTabSz="1216994">
              <a:lnSpc>
                <a:spcPct val="120000"/>
              </a:lnSpc>
            </a:pPr>
            <a:r>
              <a:rPr lang="en-US" sz="6667" dirty="0">
                <a:solidFill>
                  <a:srgbClr val="000066"/>
                </a:solidFill>
                <a:latin typeface="Arial Black" charset="0"/>
              </a:rPr>
              <a:t> VALUE AT</a:t>
            </a:r>
          </a:p>
          <a:p>
            <a:pPr algn="r" defTabSz="1216994">
              <a:lnSpc>
                <a:spcPct val="120000"/>
              </a:lnSpc>
            </a:pPr>
            <a:r>
              <a:rPr lang="en-US" sz="6667" dirty="0">
                <a:solidFill>
                  <a:srgbClr val="FF0000"/>
                </a:solidFill>
                <a:latin typeface="Arial Black" charset="0"/>
              </a:rPr>
              <a:t>RISK</a:t>
            </a:r>
            <a:endParaRPr lang="pt-BR" sz="6667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5FFA-1629-7444-9383-1866327BD4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20</a:t>
            </a:fld>
            <a:endParaRPr lang="pt-B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66920"/>
            <a:ext cx="9144000" cy="935295"/>
          </a:xfrm>
          <a:prstGeom prst="rect">
            <a:avLst/>
          </a:prstGeom>
        </p:spPr>
      </p:pic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3023876" y="2415196"/>
            <a:ext cx="360363" cy="936625"/>
            <a:chOff x="2290" y="2976"/>
            <a:chExt cx="227" cy="590"/>
          </a:xfrm>
        </p:grpSpPr>
        <p:sp>
          <p:nvSpPr>
            <p:cNvPr id="12" name="AutoShape 26"/>
            <p:cNvSpPr>
              <a:spLocks noChangeArrowheads="1"/>
            </p:cNvSpPr>
            <p:nvPr/>
          </p:nvSpPr>
          <p:spPr bwMode="auto">
            <a:xfrm>
              <a:off x="2290" y="2976"/>
              <a:ext cx="227" cy="59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2316" y="2991"/>
              <a:ext cx="16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000" b="1">
                  <a:solidFill>
                    <a:schemeClr val="bg1"/>
                  </a:solidFill>
                </a:rPr>
                <a:t>ENTER</a:t>
              </a:r>
              <a:endParaRPr lang="pt-BR" sz="1000" b="1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sp>
        <p:nvSpPr>
          <p:cNvPr id="14" name="Retângulo 22"/>
          <p:cNvSpPr/>
          <p:nvPr/>
        </p:nvSpPr>
        <p:spPr>
          <a:xfrm>
            <a:off x="1791858" y="2498628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0.50</a:t>
            </a:r>
          </a:p>
        </p:txBody>
      </p: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4016746" y="2454993"/>
            <a:ext cx="765175" cy="862013"/>
            <a:chOff x="3422" y="3061"/>
            <a:chExt cx="482" cy="543"/>
          </a:xfrm>
        </p:grpSpPr>
        <p:sp>
          <p:nvSpPr>
            <p:cNvPr id="16" name="AutoShape 51"/>
            <p:cNvSpPr>
              <a:spLocks noChangeArrowheads="1"/>
            </p:cNvSpPr>
            <p:nvPr/>
          </p:nvSpPr>
          <p:spPr bwMode="auto">
            <a:xfrm>
              <a:off x="3451" y="311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AutoShape 52"/>
            <p:cNvSpPr>
              <a:spLocks noChangeArrowheads="1"/>
            </p:cNvSpPr>
            <p:nvPr/>
          </p:nvSpPr>
          <p:spPr bwMode="auto">
            <a:xfrm>
              <a:off x="3462" y="337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3623" y="3333"/>
              <a:ext cx="1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solidFill>
                    <a:srgbClr val="00BBFE"/>
                  </a:solidFill>
                  <a:latin typeface="Blackadder ITC" pitchFamily="82" charset="0"/>
                </a:rPr>
                <a:t>x</a:t>
              </a:r>
            </a:p>
          </p:txBody>
        </p: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3612" y="3061"/>
              <a:ext cx="22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 err="1">
                  <a:solidFill>
                    <a:schemeClr val="bg1"/>
                  </a:solidFill>
                  <a:latin typeface="Tempus Sans ITC" pitchFamily="82" charset="0"/>
                </a:rPr>
                <a:t>x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3422" y="3132"/>
              <a:ext cx="3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>
                  <a:solidFill>
                    <a:schemeClr val="bg1"/>
                  </a:solidFill>
                  <a:latin typeface="Tempus Sans ITC" pitchFamily="82" charset="0"/>
                </a:rPr>
                <a:t>y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grpSp>
          <p:nvGrpSpPr>
            <p:cNvPr id="21" name="Group 56"/>
            <p:cNvGrpSpPr>
              <a:grpSpLocks/>
            </p:cNvGrpSpPr>
            <p:nvPr/>
          </p:nvGrpSpPr>
          <p:grpSpPr bwMode="auto">
            <a:xfrm>
              <a:off x="3634" y="3414"/>
              <a:ext cx="128" cy="97"/>
              <a:chOff x="3649" y="3702"/>
              <a:chExt cx="128" cy="136"/>
            </a:xfrm>
          </p:grpSpPr>
          <p:sp>
            <p:nvSpPr>
              <p:cNvPr id="22" name="Line 57"/>
              <p:cNvSpPr>
                <a:spLocks noChangeShapeType="1"/>
              </p:cNvSpPr>
              <p:nvPr/>
            </p:nvSpPr>
            <p:spPr bwMode="auto">
              <a:xfrm>
                <a:off x="3649" y="3788"/>
                <a:ext cx="17" cy="49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Line 58"/>
              <p:cNvSpPr>
                <a:spLocks noChangeShapeType="1"/>
              </p:cNvSpPr>
              <p:nvPr/>
            </p:nvSpPr>
            <p:spPr bwMode="auto">
              <a:xfrm flipV="1">
                <a:off x="3668" y="3702"/>
                <a:ext cx="17" cy="136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Line 59"/>
              <p:cNvSpPr>
                <a:spLocks noChangeShapeType="1"/>
              </p:cNvSpPr>
              <p:nvPr/>
            </p:nvSpPr>
            <p:spPr bwMode="auto">
              <a:xfrm>
                <a:off x="3678" y="3706"/>
                <a:ext cx="87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Line 60"/>
              <p:cNvSpPr>
                <a:spLocks noChangeShapeType="1"/>
              </p:cNvSpPr>
              <p:nvPr/>
            </p:nvSpPr>
            <p:spPr bwMode="auto">
              <a:xfrm>
                <a:off x="3759" y="3704"/>
                <a:ext cx="18" cy="12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6" name="Retângulo 35"/>
          <p:cNvSpPr/>
          <p:nvPr/>
        </p:nvSpPr>
        <p:spPr>
          <a:xfrm>
            <a:off x="3559598" y="2466526"/>
            <a:ext cx="441422" cy="761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2</a:t>
            </a:r>
          </a:p>
        </p:txBody>
      </p:sp>
      <p:grpSp>
        <p:nvGrpSpPr>
          <p:cNvPr id="27" name="Group 67"/>
          <p:cNvGrpSpPr>
            <a:grpSpLocks/>
          </p:cNvGrpSpPr>
          <p:nvPr/>
        </p:nvGrpSpPr>
        <p:grpSpPr bwMode="auto">
          <a:xfrm>
            <a:off x="2465092" y="1550856"/>
            <a:ext cx="1350963" cy="719138"/>
            <a:chOff x="204" y="3567"/>
            <a:chExt cx="851" cy="453"/>
          </a:xfrm>
        </p:grpSpPr>
        <p:grpSp>
          <p:nvGrpSpPr>
            <p:cNvPr id="28" name="Group 68"/>
            <p:cNvGrpSpPr>
              <a:grpSpLocks/>
            </p:cNvGrpSpPr>
            <p:nvPr/>
          </p:nvGrpSpPr>
          <p:grpSpPr bwMode="auto">
            <a:xfrm>
              <a:off x="204" y="3567"/>
              <a:ext cx="454" cy="453"/>
              <a:chOff x="158" y="1571"/>
              <a:chExt cx="454" cy="453"/>
            </a:xfrm>
          </p:grpSpPr>
          <p:sp>
            <p:nvSpPr>
              <p:cNvPr id="32" name="AutoShape 69"/>
              <p:cNvSpPr>
                <a:spLocks noChangeArrowheads="1"/>
              </p:cNvSpPr>
              <p:nvPr/>
            </p:nvSpPr>
            <p:spPr bwMode="auto">
              <a:xfrm>
                <a:off x="158" y="1571"/>
                <a:ext cx="453" cy="453"/>
              </a:xfrm>
              <a:prstGeom prst="roundRect">
                <a:avLst>
                  <a:gd name="adj" fmla="val 16667"/>
                </a:avLst>
              </a:prstGeom>
              <a:solidFill>
                <a:srgbClr val="FF9900"/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" name="AutoShape 70"/>
              <p:cNvSpPr>
                <a:spLocks noChangeArrowheads="1"/>
              </p:cNvSpPr>
              <p:nvPr/>
            </p:nvSpPr>
            <p:spPr bwMode="auto">
              <a:xfrm>
                <a:off x="166" y="1834"/>
                <a:ext cx="433" cy="181"/>
              </a:xfrm>
              <a:prstGeom prst="roundRect">
                <a:avLst>
                  <a:gd name="adj" fmla="val 16667"/>
                </a:avLst>
              </a:prstGeom>
              <a:solidFill>
                <a:srgbClr val="E27100"/>
              </a:solidFill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" name="Text Box 71"/>
              <p:cNvSpPr txBox="1">
                <a:spLocks noChangeArrowheads="1"/>
              </p:cNvSpPr>
              <p:nvPr/>
            </p:nvSpPr>
            <p:spPr bwMode="auto">
              <a:xfrm>
                <a:off x="159" y="1638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2400" b="1"/>
                  <a:t>f</a:t>
                </a:r>
              </a:p>
            </p:txBody>
          </p:sp>
        </p:grpSp>
        <p:grpSp>
          <p:nvGrpSpPr>
            <p:cNvPr id="29" name="Group 72"/>
            <p:cNvGrpSpPr>
              <a:grpSpLocks/>
            </p:cNvGrpSpPr>
            <p:nvPr/>
          </p:nvGrpSpPr>
          <p:grpSpPr bwMode="auto">
            <a:xfrm>
              <a:off x="828" y="3663"/>
              <a:ext cx="227" cy="266"/>
              <a:chOff x="2171" y="2755"/>
              <a:chExt cx="227" cy="266"/>
            </a:xfrm>
          </p:grpSpPr>
          <p:sp>
            <p:nvSpPr>
              <p:cNvPr id="30" name="Text Box 74"/>
              <p:cNvSpPr txBox="1">
                <a:spLocks noChangeArrowheads="1"/>
              </p:cNvSpPr>
              <p:nvPr/>
            </p:nvSpPr>
            <p:spPr bwMode="auto">
              <a:xfrm>
                <a:off x="2171" y="2755"/>
                <a:ext cx="227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500" b="1">
                    <a:solidFill>
                      <a:schemeClr val="bg1"/>
                    </a:solidFill>
                    <a:latin typeface="Bodoni MT Black" pitchFamily="18" charset="0"/>
                  </a:rPr>
                  <a:t>&gt;</a:t>
                </a:r>
              </a:p>
            </p:txBody>
          </p:sp>
          <p:sp>
            <p:nvSpPr>
              <p:cNvPr id="31" name="Text Box 75"/>
              <p:cNvSpPr txBox="1">
                <a:spLocks noChangeArrowheads="1"/>
              </p:cNvSpPr>
              <p:nvPr/>
            </p:nvSpPr>
            <p:spPr bwMode="auto">
              <a:xfrm>
                <a:off x="2171" y="2817"/>
                <a:ext cx="227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500" b="1">
                    <a:solidFill>
                      <a:schemeClr val="bg1"/>
                    </a:solidFill>
                    <a:latin typeface="Bodoni MT Black" pitchFamily="18" charset="0"/>
                  </a:rPr>
                  <a:t>&lt;</a:t>
                </a:r>
              </a:p>
            </p:txBody>
          </p:sp>
        </p:grpSp>
      </p:grpSp>
      <p:grpSp>
        <p:nvGrpSpPr>
          <p:cNvPr id="35" name="Group 69">
            <a:extLst>
              <a:ext uri="{FF2B5EF4-FFF2-40B4-BE49-F238E27FC236}">
                <a16:creationId xmlns:a16="http://schemas.microsoft.com/office/drawing/2014/main" id="{A4E69440-BA99-4825-BC60-1C9F3EE4C108}"/>
              </a:ext>
            </a:extLst>
          </p:cNvPr>
          <p:cNvGrpSpPr>
            <a:grpSpLocks/>
          </p:cNvGrpSpPr>
          <p:nvPr/>
        </p:nvGrpSpPr>
        <p:grpSpPr bwMode="auto">
          <a:xfrm>
            <a:off x="3326844" y="1565916"/>
            <a:ext cx="720725" cy="719138"/>
            <a:chOff x="-1249" y="3923"/>
            <a:chExt cx="454" cy="453"/>
          </a:xfrm>
        </p:grpSpPr>
        <p:sp>
          <p:nvSpPr>
            <p:cNvPr id="36" name="AutoShape 70">
              <a:extLst>
                <a:ext uri="{FF2B5EF4-FFF2-40B4-BE49-F238E27FC236}">
                  <a16:creationId xmlns:a16="http://schemas.microsoft.com/office/drawing/2014/main" id="{84A9556F-D929-48B2-A6E1-8DEE7763B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49" y="392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Text Box 71">
              <a:extLst>
                <a:ext uri="{FF2B5EF4-FFF2-40B4-BE49-F238E27FC236}">
                  <a16:creationId xmlns:a16="http://schemas.microsoft.com/office/drawing/2014/main" id="{C8AB4CE9-7F44-4140-A437-822A02289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248" y="3923"/>
              <a:ext cx="453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200">
                  <a:solidFill>
                    <a:schemeClr val="bg1"/>
                  </a:solidFill>
                  <a:latin typeface="Arial" panose="020B0604020202020204" pitchFamily="34" charset="0"/>
                </a:rPr>
                <a:t>CL</a:t>
              </a:r>
              <a:r>
                <a:rPr lang="pt-BR" altLang="pt-BR" sz="3500">
                  <a:solidFill>
                    <a:schemeClr val="bg1"/>
                  </a:solidFill>
                  <a:latin typeface="Brush Script MT" panose="03060802040406070304" pitchFamily="66" charset="0"/>
                </a:rPr>
                <a:t>x</a:t>
              </a:r>
            </a:p>
          </p:txBody>
        </p:sp>
      </p:grpSp>
      <p:sp>
        <p:nvSpPr>
          <p:cNvPr id="38" name="Text Box 80">
            <a:extLst>
              <a:ext uri="{FF2B5EF4-FFF2-40B4-BE49-F238E27FC236}">
                <a16:creationId xmlns:a16="http://schemas.microsoft.com/office/drawing/2014/main" id="{4A5C41A9-35C8-4BD7-807F-BB3D94571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294" y="1143649"/>
            <a:ext cx="1008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rgbClr val="E27100"/>
                </a:solidFill>
                <a:latin typeface="Arial" panose="020B0604020202020204" pitchFamily="34" charset="0"/>
              </a:rPr>
              <a:t>REG</a:t>
            </a:r>
            <a:endParaRPr lang="pt-BR" altLang="pt-BR" sz="2000" dirty="0">
              <a:solidFill>
                <a:srgbClr val="E27100"/>
              </a:solidFill>
              <a:latin typeface="Arial" panose="020B0604020202020204" pitchFamily="34" charset="0"/>
            </a:endParaRPr>
          </a:p>
        </p:txBody>
      </p:sp>
      <p:grpSp>
        <p:nvGrpSpPr>
          <p:cNvPr id="39" name="Group 25"/>
          <p:cNvGrpSpPr>
            <a:grpSpLocks/>
          </p:cNvGrpSpPr>
          <p:nvPr/>
        </p:nvGrpSpPr>
        <p:grpSpPr bwMode="auto">
          <a:xfrm>
            <a:off x="3032513" y="3394330"/>
            <a:ext cx="360363" cy="936625"/>
            <a:chOff x="2290" y="2976"/>
            <a:chExt cx="227" cy="590"/>
          </a:xfrm>
        </p:grpSpPr>
        <p:sp>
          <p:nvSpPr>
            <p:cNvPr id="40" name="AutoShape 26"/>
            <p:cNvSpPr>
              <a:spLocks noChangeArrowheads="1"/>
            </p:cNvSpPr>
            <p:nvPr/>
          </p:nvSpPr>
          <p:spPr bwMode="auto">
            <a:xfrm>
              <a:off x="2290" y="2976"/>
              <a:ext cx="227" cy="59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2316" y="2991"/>
              <a:ext cx="16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000" b="1">
                  <a:solidFill>
                    <a:schemeClr val="bg1"/>
                  </a:solidFill>
                </a:rPr>
                <a:t>ENTER</a:t>
              </a:r>
              <a:endParaRPr lang="pt-BR" sz="1000" b="1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sp>
        <p:nvSpPr>
          <p:cNvPr id="42" name="Retângulo 22"/>
          <p:cNvSpPr/>
          <p:nvPr/>
        </p:nvSpPr>
        <p:spPr>
          <a:xfrm>
            <a:off x="1800497" y="3477762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0.05</a:t>
            </a:r>
          </a:p>
        </p:txBody>
      </p:sp>
      <p:grpSp>
        <p:nvGrpSpPr>
          <p:cNvPr id="43" name="Group 50"/>
          <p:cNvGrpSpPr>
            <a:grpSpLocks/>
          </p:cNvGrpSpPr>
          <p:nvPr/>
        </p:nvGrpSpPr>
        <p:grpSpPr bwMode="auto">
          <a:xfrm>
            <a:off x="4025382" y="3434128"/>
            <a:ext cx="765175" cy="862013"/>
            <a:chOff x="3422" y="3061"/>
            <a:chExt cx="482" cy="543"/>
          </a:xfrm>
        </p:grpSpPr>
        <p:sp>
          <p:nvSpPr>
            <p:cNvPr id="44" name="AutoShape 51"/>
            <p:cNvSpPr>
              <a:spLocks noChangeArrowheads="1"/>
            </p:cNvSpPr>
            <p:nvPr/>
          </p:nvSpPr>
          <p:spPr bwMode="auto">
            <a:xfrm>
              <a:off x="3451" y="311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AutoShape 52"/>
            <p:cNvSpPr>
              <a:spLocks noChangeArrowheads="1"/>
            </p:cNvSpPr>
            <p:nvPr/>
          </p:nvSpPr>
          <p:spPr bwMode="auto">
            <a:xfrm>
              <a:off x="3462" y="337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3623" y="3333"/>
              <a:ext cx="1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solidFill>
                    <a:srgbClr val="00BBFE"/>
                  </a:solidFill>
                  <a:latin typeface="Blackadder ITC" pitchFamily="82" charset="0"/>
                </a:rPr>
                <a:t>x</a:t>
              </a:r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3612" y="3061"/>
              <a:ext cx="22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 err="1">
                  <a:solidFill>
                    <a:schemeClr val="bg1"/>
                  </a:solidFill>
                  <a:latin typeface="Tempus Sans ITC" pitchFamily="82" charset="0"/>
                </a:rPr>
                <a:t>x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sp>
          <p:nvSpPr>
            <p:cNvPr id="48" name="Text Box 55"/>
            <p:cNvSpPr txBox="1">
              <a:spLocks noChangeArrowheads="1"/>
            </p:cNvSpPr>
            <p:nvPr/>
          </p:nvSpPr>
          <p:spPr bwMode="auto">
            <a:xfrm>
              <a:off x="3422" y="3132"/>
              <a:ext cx="3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>
                  <a:solidFill>
                    <a:schemeClr val="bg1"/>
                  </a:solidFill>
                  <a:latin typeface="Tempus Sans ITC" pitchFamily="82" charset="0"/>
                </a:rPr>
                <a:t>y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grpSp>
          <p:nvGrpSpPr>
            <p:cNvPr id="49" name="Group 56"/>
            <p:cNvGrpSpPr>
              <a:grpSpLocks/>
            </p:cNvGrpSpPr>
            <p:nvPr/>
          </p:nvGrpSpPr>
          <p:grpSpPr bwMode="auto">
            <a:xfrm>
              <a:off x="3634" y="3414"/>
              <a:ext cx="128" cy="97"/>
              <a:chOff x="3649" y="3702"/>
              <a:chExt cx="128" cy="136"/>
            </a:xfrm>
          </p:grpSpPr>
          <p:sp>
            <p:nvSpPr>
              <p:cNvPr id="50" name="Line 57"/>
              <p:cNvSpPr>
                <a:spLocks noChangeShapeType="1"/>
              </p:cNvSpPr>
              <p:nvPr/>
            </p:nvSpPr>
            <p:spPr bwMode="auto">
              <a:xfrm>
                <a:off x="3649" y="3788"/>
                <a:ext cx="17" cy="49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" name="Line 58"/>
              <p:cNvSpPr>
                <a:spLocks noChangeShapeType="1"/>
              </p:cNvSpPr>
              <p:nvPr/>
            </p:nvSpPr>
            <p:spPr bwMode="auto">
              <a:xfrm flipV="1">
                <a:off x="3668" y="3702"/>
                <a:ext cx="17" cy="136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" name="Line 59"/>
              <p:cNvSpPr>
                <a:spLocks noChangeShapeType="1"/>
              </p:cNvSpPr>
              <p:nvPr/>
            </p:nvSpPr>
            <p:spPr bwMode="auto">
              <a:xfrm>
                <a:off x="3678" y="3706"/>
                <a:ext cx="87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Line 60"/>
              <p:cNvSpPr>
                <a:spLocks noChangeShapeType="1"/>
              </p:cNvSpPr>
              <p:nvPr/>
            </p:nvSpPr>
            <p:spPr bwMode="auto">
              <a:xfrm>
                <a:off x="3759" y="3704"/>
                <a:ext cx="18" cy="12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4" name="Retângulo 35"/>
          <p:cNvSpPr/>
          <p:nvPr/>
        </p:nvSpPr>
        <p:spPr>
          <a:xfrm>
            <a:off x="3568234" y="3445659"/>
            <a:ext cx="441422" cy="761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2</a:t>
            </a:r>
          </a:p>
        </p:txBody>
      </p:sp>
      <p:grpSp>
        <p:nvGrpSpPr>
          <p:cNvPr id="55" name="Group 87"/>
          <p:cNvGrpSpPr>
            <a:grpSpLocks/>
          </p:cNvGrpSpPr>
          <p:nvPr/>
        </p:nvGrpSpPr>
        <p:grpSpPr bwMode="auto">
          <a:xfrm>
            <a:off x="3112900" y="4450825"/>
            <a:ext cx="651431" cy="557513"/>
            <a:chOff x="3379" y="3884"/>
            <a:chExt cx="181" cy="182"/>
          </a:xfrm>
        </p:grpSpPr>
        <p:sp>
          <p:nvSpPr>
            <p:cNvPr id="56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7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9" name="Group 25"/>
          <p:cNvGrpSpPr>
            <a:grpSpLocks/>
          </p:cNvGrpSpPr>
          <p:nvPr/>
        </p:nvGrpSpPr>
        <p:grpSpPr bwMode="auto">
          <a:xfrm>
            <a:off x="3008553" y="5047799"/>
            <a:ext cx="360363" cy="936625"/>
            <a:chOff x="2290" y="2976"/>
            <a:chExt cx="227" cy="590"/>
          </a:xfrm>
        </p:grpSpPr>
        <p:sp>
          <p:nvSpPr>
            <p:cNvPr id="60" name="AutoShape 26"/>
            <p:cNvSpPr>
              <a:spLocks noChangeArrowheads="1"/>
            </p:cNvSpPr>
            <p:nvPr/>
          </p:nvSpPr>
          <p:spPr bwMode="auto">
            <a:xfrm>
              <a:off x="2290" y="2976"/>
              <a:ext cx="227" cy="59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2316" y="2991"/>
              <a:ext cx="16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000" b="1">
                  <a:solidFill>
                    <a:schemeClr val="bg1"/>
                  </a:solidFill>
                </a:rPr>
                <a:t>ENTER</a:t>
              </a:r>
              <a:endParaRPr lang="pt-BR" sz="1000" b="1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sp>
        <p:nvSpPr>
          <p:cNvPr id="62" name="Retângulo 22"/>
          <p:cNvSpPr/>
          <p:nvPr/>
        </p:nvSpPr>
        <p:spPr>
          <a:xfrm>
            <a:off x="1776538" y="5131230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0.50</a:t>
            </a:r>
          </a:p>
        </p:txBody>
      </p:sp>
      <p:grpSp>
        <p:nvGrpSpPr>
          <p:cNvPr id="63" name="Group 50"/>
          <p:cNvGrpSpPr>
            <a:grpSpLocks/>
          </p:cNvGrpSpPr>
          <p:nvPr/>
        </p:nvGrpSpPr>
        <p:grpSpPr bwMode="auto">
          <a:xfrm>
            <a:off x="4001422" y="5087596"/>
            <a:ext cx="765175" cy="862013"/>
            <a:chOff x="3422" y="3061"/>
            <a:chExt cx="482" cy="543"/>
          </a:xfrm>
        </p:grpSpPr>
        <p:sp>
          <p:nvSpPr>
            <p:cNvPr id="64" name="AutoShape 51"/>
            <p:cNvSpPr>
              <a:spLocks noChangeArrowheads="1"/>
            </p:cNvSpPr>
            <p:nvPr/>
          </p:nvSpPr>
          <p:spPr bwMode="auto">
            <a:xfrm>
              <a:off x="3451" y="311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" name="AutoShape 52"/>
            <p:cNvSpPr>
              <a:spLocks noChangeArrowheads="1"/>
            </p:cNvSpPr>
            <p:nvPr/>
          </p:nvSpPr>
          <p:spPr bwMode="auto">
            <a:xfrm>
              <a:off x="3462" y="337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66" name="Text Box 53"/>
            <p:cNvSpPr txBox="1">
              <a:spLocks noChangeArrowheads="1"/>
            </p:cNvSpPr>
            <p:nvPr/>
          </p:nvSpPr>
          <p:spPr bwMode="auto">
            <a:xfrm>
              <a:off x="3623" y="3333"/>
              <a:ext cx="1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solidFill>
                    <a:srgbClr val="00BBFE"/>
                  </a:solidFill>
                  <a:latin typeface="Blackadder ITC" pitchFamily="82" charset="0"/>
                </a:rPr>
                <a:t>x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/>
          </p:nvSpPr>
          <p:spPr bwMode="auto">
            <a:xfrm>
              <a:off x="3612" y="3061"/>
              <a:ext cx="22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 err="1">
                  <a:solidFill>
                    <a:schemeClr val="bg1"/>
                  </a:solidFill>
                  <a:latin typeface="Tempus Sans ITC" pitchFamily="82" charset="0"/>
                </a:rPr>
                <a:t>x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sp>
          <p:nvSpPr>
            <p:cNvPr id="68" name="Text Box 55"/>
            <p:cNvSpPr txBox="1">
              <a:spLocks noChangeArrowheads="1"/>
            </p:cNvSpPr>
            <p:nvPr/>
          </p:nvSpPr>
          <p:spPr bwMode="auto">
            <a:xfrm>
              <a:off x="3422" y="3132"/>
              <a:ext cx="3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>
                  <a:solidFill>
                    <a:schemeClr val="bg1"/>
                  </a:solidFill>
                  <a:latin typeface="Tempus Sans ITC" pitchFamily="82" charset="0"/>
                </a:rPr>
                <a:t>y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grpSp>
          <p:nvGrpSpPr>
            <p:cNvPr id="69" name="Group 56"/>
            <p:cNvGrpSpPr>
              <a:grpSpLocks/>
            </p:cNvGrpSpPr>
            <p:nvPr/>
          </p:nvGrpSpPr>
          <p:grpSpPr bwMode="auto">
            <a:xfrm>
              <a:off x="3634" y="3414"/>
              <a:ext cx="128" cy="97"/>
              <a:chOff x="3649" y="3702"/>
              <a:chExt cx="128" cy="136"/>
            </a:xfrm>
          </p:grpSpPr>
          <p:sp>
            <p:nvSpPr>
              <p:cNvPr id="70" name="Line 57"/>
              <p:cNvSpPr>
                <a:spLocks noChangeShapeType="1"/>
              </p:cNvSpPr>
              <p:nvPr/>
            </p:nvSpPr>
            <p:spPr bwMode="auto">
              <a:xfrm>
                <a:off x="3649" y="3788"/>
                <a:ext cx="17" cy="49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" name="Line 58"/>
              <p:cNvSpPr>
                <a:spLocks noChangeShapeType="1"/>
              </p:cNvSpPr>
              <p:nvPr/>
            </p:nvSpPr>
            <p:spPr bwMode="auto">
              <a:xfrm flipV="1">
                <a:off x="3668" y="3702"/>
                <a:ext cx="17" cy="136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2" name="Line 59"/>
              <p:cNvSpPr>
                <a:spLocks noChangeShapeType="1"/>
              </p:cNvSpPr>
              <p:nvPr/>
            </p:nvSpPr>
            <p:spPr bwMode="auto">
              <a:xfrm>
                <a:off x="3678" y="3706"/>
                <a:ext cx="87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3" name="Line 60"/>
              <p:cNvSpPr>
                <a:spLocks noChangeShapeType="1"/>
              </p:cNvSpPr>
              <p:nvPr/>
            </p:nvSpPr>
            <p:spPr bwMode="auto">
              <a:xfrm>
                <a:off x="3759" y="3704"/>
                <a:ext cx="18" cy="12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74" name="Retângulo 35"/>
          <p:cNvSpPr/>
          <p:nvPr/>
        </p:nvSpPr>
        <p:spPr>
          <a:xfrm>
            <a:off x="3544274" y="5099127"/>
            <a:ext cx="441422" cy="761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2</a:t>
            </a:r>
          </a:p>
        </p:txBody>
      </p:sp>
      <p:grpSp>
        <p:nvGrpSpPr>
          <p:cNvPr id="75" name="Group 25"/>
          <p:cNvGrpSpPr>
            <a:grpSpLocks/>
          </p:cNvGrpSpPr>
          <p:nvPr/>
        </p:nvGrpSpPr>
        <p:grpSpPr bwMode="auto">
          <a:xfrm>
            <a:off x="6491490" y="1461922"/>
            <a:ext cx="360363" cy="936625"/>
            <a:chOff x="2290" y="2976"/>
            <a:chExt cx="227" cy="590"/>
          </a:xfrm>
        </p:grpSpPr>
        <p:sp>
          <p:nvSpPr>
            <p:cNvPr id="76" name="AutoShape 26"/>
            <p:cNvSpPr>
              <a:spLocks noChangeArrowheads="1"/>
            </p:cNvSpPr>
            <p:nvPr/>
          </p:nvSpPr>
          <p:spPr bwMode="auto">
            <a:xfrm>
              <a:off x="2290" y="2976"/>
              <a:ext cx="227" cy="59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7" name="Text Box 27"/>
            <p:cNvSpPr txBox="1">
              <a:spLocks noChangeArrowheads="1"/>
            </p:cNvSpPr>
            <p:nvPr/>
          </p:nvSpPr>
          <p:spPr bwMode="auto">
            <a:xfrm>
              <a:off x="2316" y="2991"/>
              <a:ext cx="16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000" b="1">
                  <a:solidFill>
                    <a:schemeClr val="bg1"/>
                  </a:solidFill>
                </a:rPr>
                <a:t>ENTER</a:t>
              </a:r>
              <a:endParaRPr lang="pt-BR" sz="1000" b="1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sp>
        <p:nvSpPr>
          <p:cNvPr id="78" name="Retângulo 22"/>
          <p:cNvSpPr/>
          <p:nvPr/>
        </p:nvSpPr>
        <p:spPr>
          <a:xfrm>
            <a:off x="5311572" y="1545349"/>
            <a:ext cx="1039066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0.12</a:t>
            </a:r>
          </a:p>
        </p:txBody>
      </p:sp>
      <p:grpSp>
        <p:nvGrpSpPr>
          <p:cNvPr id="79" name="Group 50"/>
          <p:cNvGrpSpPr>
            <a:grpSpLocks/>
          </p:cNvGrpSpPr>
          <p:nvPr/>
        </p:nvGrpSpPr>
        <p:grpSpPr bwMode="auto">
          <a:xfrm>
            <a:off x="7484359" y="1501717"/>
            <a:ext cx="765175" cy="862013"/>
            <a:chOff x="3422" y="3061"/>
            <a:chExt cx="482" cy="543"/>
          </a:xfrm>
        </p:grpSpPr>
        <p:sp>
          <p:nvSpPr>
            <p:cNvPr id="80" name="AutoShape 51"/>
            <p:cNvSpPr>
              <a:spLocks noChangeArrowheads="1"/>
            </p:cNvSpPr>
            <p:nvPr/>
          </p:nvSpPr>
          <p:spPr bwMode="auto">
            <a:xfrm>
              <a:off x="3451" y="311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" name="AutoShape 52"/>
            <p:cNvSpPr>
              <a:spLocks noChangeArrowheads="1"/>
            </p:cNvSpPr>
            <p:nvPr/>
          </p:nvSpPr>
          <p:spPr bwMode="auto">
            <a:xfrm>
              <a:off x="3462" y="337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82" name="Text Box 53"/>
            <p:cNvSpPr txBox="1">
              <a:spLocks noChangeArrowheads="1"/>
            </p:cNvSpPr>
            <p:nvPr/>
          </p:nvSpPr>
          <p:spPr bwMode="auto">
            <a:xfrm>
              <a:off x="3623" y="3333"/>
              <a:ext cx="1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solidFill>
                    <a:srgbClr val="00BBFE"/>
                  </a:solidFill>
                  <a:latin typeface="Blackadder ITC" pitchFamily="82" charset="0"/>
                </a:rPr>
                <a:t>x</a:t>
              </a:r>
            </a:p>
          </p:txBody>
        </p:sp>
        <p:sp>
          <p:nvSpPr>
            <p:cNvPr id="83" name="Text Box 54"/>
            <p:cNvSpPr txBox="1">
              <a:spLocks noChangeArrowheads="1"/>
            </p:cNvSpPr>
            <p:nvPr/>
          </p:nvSpPr>
          <p:spPr bwMode="auto">
            <a:xfrm>
              <a:off x="3612" y="3061"/>
              <a:ext cx="22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 err="1">
                  <a:solidFill>
                    <a:schemeClr val="bg1"/>
                  </a:solidFill>
                  <a:latin typeface="Tempus Sans ITC" pitchFamily="82" charset="0"/>
                </a:rPr>
                <a:t>x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sp>
          <p:nvSpPr>
            <p:cNvPr id="84" name="Text Box 55"/>
            <p:cNvSpPr txBox="1">
              <a:spLocks noChangeArrowheads="1"/>
            </p:cNvSpPr>
            <p:nvPr/>
          </p:nvSpPr>
          <p:spPr bwMode="auto">
            <a:xfrm>
              <a:off x="3422" y="3132"/>
              <a:ext cx="3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>
                  <a:solidFill>
                    <a:schemeClr val="bg1"/>
                  </a:solidFill>
                  <a:latin typeface="Tempus Sans ITC" pitchFamily="82" charset="0"/>
                </a:rPr>
                <a:t>y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grpSp>
          <p:nvGrpSpPr>
            <p:cNvPr id="85" name="Group 56"/>
            <p:cNvGrpSpPr>
              <a:grpSpLocks/>
            </p:cNvGrpSpPr>
            <p:nvPr/>
          </p:nvGrpSpPr>
          <p:grpSpPr bwMode="auto">
            <a:xfrm>
              <a:off x="3634" y="3414"/>
              <a:ext cx="128" cy="97"/>
              <a:chOff x="3649" y="3702"/>
              <a:chExt cx="128" cy="136"/>
            </a:xfrm>
          </p:grpSpPr>
          <p:sp>
            <p:nvSpPr>
              <p:cNvPr id="86" name="Line 57"/>
              <p:cNvSpPr>
                <a:spLocks noChangeShapeType="1"/>
              </p:cNvSpPr>
              <p:nvPr/>
            </p:nvSpPr>
            <p:spPr bwMode="auto">
              <a:xfrm>
                <a:off x="3649" y="3788"/>
                <a:ext cx="17" cy="49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7" name="Line 58"/>
              <p:cNvSpPr>
                <a:spLocks noChangeShapeType="1"/>
              </p:cNvSpPr>
              <p:nvPr/>
            </p:nvSpPr>
            <p:spPr bwMode="auto">
              <a:xfrm flipV="1">
                <a:off x="3668" y="3702"/>
                <a:ext cx="17" cy="136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8" name="Line 59"/>
              <p:cNvSpPr>
                <a:spLocks noChangeShapeType="1"/>
              </p:cNvSpPr>
              <p:nvPr/>
            </p:nvSpPr>
            <p:spPr bwMode="auto">
              <a:xfrm>
                <a:off x="3678" y="3706"/>
                <a:ext cx="87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9" name="Line 60"/>
              <p:cNvSpPr>
                <a:spLocks noChangeShapeType="1"/>
              </p:cNvSpPr>
              <p:nvPr/>
            </p:nvSpPr>
            <p:spPr bwMode="auto">
              <a:xfrm>
                <a:off x="3759" y="3704"/>
                <a:ext cx="18" cy="12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90" name="Retângulo 35"/>
          <p:cNvSpPr/>
          <p:nvPr/>
        </p:nvSpPr>
        <p:spPr>
          <a:xfrm>
            <a:off x="7027211" y="1513250"/>
            <a:ext cx="441422" cy="761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2</a:t>
            </a:r>
          </a:p>
        </p:txBody>
      </p:sp>
      <p:grpSp>
        <p:nvGrpSpPr>
          <p:cNvPr id="91" name="Group 87"/>
          <p:cNvGrpSpPr>
            <a:grpSpLocks/>
          </p:cNvGrpSpPr>
          <p:nvPr/>
        </p:nvGrpSpPr>
        <p:grpSpPr bwMode="auto">
          <a:xfrm>
            <a:off x="6464053" y="2482471"/>
            <a:ext cx="651431" cy="557513"/>
            <a:chOff x="3379" y="3884"/>
            <a:chExt cx="181" cy="182"/>
          </a:xfrm>
        </p:grpSpPr>
        <p:sp>
          <p:nvSpPr>
            <p:cNvPr id="92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28178" y="3126590"/>
            <a:ext cx="566691" cy="587723"/>
            <a:chOff x="5076053" y="4204938"/>
            <a:chExt cx="566691" cy="587723"/>
          </a:xfrm>
        </p:grpSpPr>
        <p:grpSp>
          <p:nvGrpSpPr>
            <p:cNvPr id="95" name="Group 21"/>
            <p:cNvGrpSpPr>
              <a:grpSpLocks/>
            </p:cNvGrpSpPr>
            <p:nvPr/>
          </p:nvGrpSpPr>
          <p:grpSpPr bwMode="auto">
            <a:xfrm>
              <a:off x="5076053" y="4204938"/>
              <a:ext cx="566691" cy="587723"/>
              <a:chOff x="5194" y="2659"/>
              <a:chExt cx="453" cy="453"/>
            </a:xfrm>
          </p:grpSpPr>
          <p:sp>
            <p:nvSpPr>
              <p:cNvPr id="96" name="AutoShape 22"/>
              <p:cNvSpPr>
                <a:spLocks noChangeArrowheads="1"/>
              </p:cNvSpPr>
              <p:nvPr/>
            </p:nvSpPr>
            <p:spPr bwMode="auto">
              <a:xfrm>
                <a:off x="5194" y="2659"/>
                <a:ext cx="453" cy="453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7" name="Line 23"/>
              <p:cNvSpPr>
                <a:spLocks noChangeShapeType="1"/>
              </p:cNvSpPr>
              <p:nvPr/>
            </p:nvSpPr>
            <p:spPr bwMode="auto">
              <a:xfrm>
                <a:off x="5334" y="2886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98" name="Line 23"/>
            <p:cNvSpPr>
              <a:spLocks noChangeShapeType="1"/>
            </p:cNvSpPr>
            <p:nvPr/>
          </p:nvSpPr>
          <p:spPr bwMode="auto">
            <a:xfrm flipH="1" flipV="1">
              <a:off x="5367196" y="4385285"/>
              <a:ext cx="12432" cy="24259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0" name="Group 25"/>
          <p:cNvGrpSpPr>
            <a:grpSpLocks/>
          </p:cNvGrpSpPr>
          <p:nvPr/>
        </p:nvGrpSpPr>
        <p:grpSpPr bwMode="auto">
          <a:xfrm>
            <a:off x="5988309" y="3846271"/>
            <a:ext cx="360363" cy="936625"/>
            <a:chOff x="2290" y="2976"/>
            <a:chExt cx="227" cy="590"/>
          </a:xfrm>
        </p:grpSpPr>
        <p:sp>
          <p:nvSpPr>
            <p:cNvPr id="101" name="AutoShape 26"/>
            <p:cNvSpPr>
              <a:spLocks noChangeArrowheads="1"/>
            </p:cNvSpPr>
            <p:nvPr/>
          </p:nvSpPr>
          <p:spPr bwMode="auto">
            <a:xfrm>
              <a:off x="2290" y="2976"/>
              <a:ext cx="227" cy="59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" name="Text Box 27"/>
            <p:cNvSpPr txBox="1">
              <a:spLocks noChangeArrowheads="1"/>
            </p:cNvSpPr>
            <p:nvPr/>
          </p:nvSpPr>
          <p:spPr bwMode="auto">
            <a:xfrm>
              <a:off x="2316" y="2991"/>
              <a:ext cx="16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000" b="1" dirty="0">
                  <a:solidFill>
                    <a:schemeClr val="bg1"/>
                  </a:solidFill>
                </a:rPr>
                <a:t>ENTER</a:t>
              </a:r>
              <a:endParaRPr lang="pt-BR" sz="1000" b="1" dirty="0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sp>
        <p:nvSpPr>
          <p:cNvPr id="103" name="Retângulo 22"/>
          <p:cNvSpPr/>
          <p:nvPr/>
        </p:nvSpPr>
        <p:spPr>
          <a:xfrm>
            <a:off x="5454643" y="3833850"/>
            <a:ext cx="441422" cy="761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2</a:t>
            </a:r>
          </a:p>
        </p:txBody>
      </p:sp>
      <p:sp>
        <p:nvSpPr>
          <p:cNvPr id="104" name="Retângulo 22"/>
          <p:cNvSpPr/>
          <p:nvPr/>
        </p:nvSpPr>
        <p:spPr>
          <a:xfrm>
            <a:off x="6505430" y="3893758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0.50</a:t>
            </a:r>
          </a:p>
        </p:txBody>
      </p:sp>
      <p:grpSp>
        <p:nvGrpSpPr>
          <p:cNvPr id="105" name="Group 87"/>
          <p:cNvGrpSpPr>
            <a:grpSpLocks/>
          </p:cNvGrpSpPr>
          <p:nvPr/>
        </p:nvGrpSpPr>
        <p:grpSpPr bwMode="auto">
          <a:xfrm>
            <a:off x="7634783" y="4024742"/>
            <a:ext cx="651431" cy="557513"/>
            <a:chOff x="3379" y="3884"/>
            <a:chExt cx="181" cy="182"/>
          </a:xfrm>
        </p:grpSpPr>
        <p:sp>
          <p:nvSpPr>
            <p:cNvPr id="106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" name="Retângulo 22"/>
          <p:cNvSpPr/>
          <p:nvPr/>
        </p:nvSpPr>
        <p:spPr>
          <a:xfrm>
            <a:off x="5411875" y="4621278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0.50</a:t>
            </a:r>
          </a:p>
        </p:txBody>
      </p:sp>
      <p:grpSp>
        <p:nvGrpSpPr>
          <p:cNvPr id="110" name="Group 87"/>
          <p:cNvGrpSpPr>
            <a:grpSpLocks/>
          </p:cNvGrpSpPr>
          <p:nvPr/>
        </p:nvGrpSpPr>
        <p:grpSpPr bwMode="auto">
          <a:xfrm>
            <a:off x="6541228" y="4752261"/>
            <a:ext cx="651431" cy="557513"/>
            <a:chOff x="3379" y="3884"/>
            <a:chExt cx="181" cy="182"/>
          </a:xfrm>
        </p:grpSpPr>
        <p:sp>
          <p:nvSpPr>
            <p:cNvPr id="111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4" name="Retângulo 22"/>
          <p:cNvSpPr/>
          <p:nvPr/>
        </p:nvSpPr>
        <p:spPr>
          <a:xfrm>
            <a:off x="5460597" y="5412066"/>
            <a:ext cx="1141659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0.60</a:t>
            </a:r>
          </a:p>
        </p:txBody>
      </p:sp>
      <p:grpSp>
        <p:nvGrpSpPr>
          <p:cNvPr id="115" name="Group 87"/>
          <p:cNvGrpSpPr>
            <a:grpSpLocks/>
          </p:cNvGrpSpPr>
          <p:nvPr/>
        </p:nvGrpSpPr>
        <p:grpSpPr bwMode="auto">
          <a:xfrm>
            <a:off x="7571535" y="5495125"/>
            <a:ext cx="651431" cy="557513"/>
            <a:chOff x="3379" y="3884"/>
            <a:chExt cx="181" cy="182"/>
          </a:xfrm>
        </p:grpSpPr>
        <p:sp>
          <p:nvSpPr>
            <p:cNvPr id="116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7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4" name="Group 97"/>
          <p:cNvGrpSpPr>
            <a:grpSpLocks/>
          </p:cNvGrpSpPr>
          <p:nvPr/>
        </p:nvGrpSpPr>
        <p:grpSpPr bwMode="auto">
          <a:xfrm>
            <a:off x="6586306" y="5423374"/>
            <a:ext cx="793750" cy="765175"/>
            <a:chOff x="2651" y="2523"/>
            <a:chExt cx="500" cy="482"/>
          </a:xfrm>
        </p:grpSpPr>
        <p:sp>
          <p:nvSpPr>
            <p:cNvPr id="125" name="AutoShape 98"/>
            <p:cNvSpPr>
              <a:spLocks noChangeArrowheads="1"/>
            </p:cNvSpPr>
            <p:nvPr/>
          </p:nvSpPr>
          <p:spPr bwMode="auto">
            <a:xfrm>
              <a:off x="2676" y="252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6" name="Text Box 99"/>
            <p:cNvSpPr txBox="1">
              <a:spLocks noChangeArrowheads="1"/>
            </p:cNvSpPr>
            <p:nvPr/>
          </p:nvSpPr>
          <p:spPr bwMode="auto">
            <a:xfrm>
              <a:off x="2653" y="2571"/>
              <a:ext cx="49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 dirty="0">
                  <a:solidFill>
                    <a:schemeClr val="bg1"/>
                  </a:solidFill>
                </a:rPr>
                <a:t>CHS</a:t>
              </a:r>
              <a:endParaRPr lang="pt-BR" sz="3500" b="1" dirty="0">
                <a:solidFill>
                  <a:schemeClr val="bg1"/>
                </a:solidFill>
              </a:endParaRPr>
            </a:p>
          </p:txBody>
        </p:sp>
        <p:sp>
          <p:nvSpPr>
            <p:cNvPr id="127" name="AutoShape 100"/>
            <p:cNvSpPr>
              <a:spLocks noChangeArrowheads="1"/>
            </p:cNvSpPr>
            <p:nvPr/>
          </p:nvSpPr>
          <p:spPr bwMode="auto">
            <a:xfrm>
              <a:off x="2687" y="278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128" name="Text Box 101"/>
            <p:cNvSpPr txBox="1">
              <a:spLocks noChangeArrowheads="1"/>
            </p:cNvSpPr>
            <p:nvPr/>
          </p:nvSpPr>
          <p:spPr bwMode="auto">
            <a:xfrm>
              <a:off x="2651" y="2792"/>
              <a:ext cx="4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600" b="1">
                  <a:solidFill>
                    <a:srgbClr val="00BBFE"/>
                  </a:solidFill>
                </a:rPr>
                <a:t>DATE</a:t>
              </a:r>
            </a:p>
          </p:txBody>
        </p:sp>
      </p:grpSp>
      <p:sp>
        <p:nvSpPr>
          <p:cNvPr id="129" name="Retângulo 22"/>
          <p:cNvSpPr/>
          <p:nvPr/>
        </p:nvSpPr>
        <p:spPr>
          <a:xfrm>
            <a:off x="8829616" y="1209862"/>
            <a:ext cx="1143263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0.05</a:t>
            </a:r>
          </a:p>
        </p:txBody>
      </p:sp>
      <p:grpSp>
        <p:nvGrpSpPr>
          <p:cNvPr id="130" name="Group 87"/>
          <p:cNvGrpSpPr>
            <a:grpSpLocks/>
          </p:cNvGrpSpPr>
          <p:nvPr/>
        </p:nvGrpSpPr>
        <p:grpSpPr bwMode="auto">
          <a:xfrm>
            <a:off x="9908753" y="1344207"/>
            <a:ext cx="651431" cy="557513"/>
            <a:chOff x="3379" y="3884"/>
            <a:chExt cx="181" cy="182"/>
          </a:xfrm>
        </p:grpSpPr>
        <p:sp>
          <p:nvSpPr>
            <p:cNvPr id="131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2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4" name="Retângulo 22"/>
          <p:cNvSpPr/>
          <p:nvPr/>
        </p:nvSpPr>
        <p:spPr>
          <a:xfrm>
            <a:off x="8842430" y="1997288"/>
            <a:ext cx="1039066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0.12</a:t>
            </a:r>
          </a:p>
        </p:txBody>
      </p:sp>
      <p:grpSp>
        <p:nvGrpSpPr>
          <p:cNvPr id="135" name="Group 87"/>
          <p:cNvGrpSpPr>
            <a:grpSpLocks/>
          </p:cNvGrpSpPr>
          <p:nvPr/>
        </p:nvGrpSpPr>
        <p:grpSpPr bwMode="auto">
          <a:xfrm>
            <a:off x="9905409" y="2191543"/>
            <a:ext cx="651431" cy="557513"/>
            <a:chOff x="3379" y="3884"/>
            <a:chExt cx="181" cy="182"/>
          </a:xfrm>
        </p:grpSpPr>
        <p:sp>
          <p:nvSpPr>
            <p:cNvPr id="136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7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9" name="AutoShape 22"/>
          <p:cNvSpPr>
            <a:spLocks noChangeArrowheads="1"/>
          </p:cNvSpPr>
          <p:nvPr/>
        </p:nvSpPr>
        <p:spPr bwMode="auto">
          <a:xfrm>
            <a:off x="9448038" y="2883590"/>
            <a:ext cx="566691" cy="58772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0" name="Line 23"/>
          <p:cNvSpPr>
            <a:spLocks noChangeShapeType="1"/>
          </p:cNvSpPr>
          <p:nvPr/>
        </p:nvSpPr>
        <p:spPr bwMode="auto">
          <a:xfrm>
            <a:off x="9623167" y="3154135"/>
            <a:ext cx="22142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1" name="Line 23"/>
          <p:cNvSpPr>
            <a:spLocks noChangeShapeType="1"/>
          </p:cNvSpPr>
          <p:nvPr/>
        </p:nvSpPr>
        <p:spPr bwMode="auto">
          <a:xfrm flipH="1" flipV="1">
            <a:off x="9739174" y="3039976"/>
            <a:ext cx="12432" cy="24259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42" name="Group 50"/>
          <p:cNvGrpSpPr>
            <a:grpSpLocks/>
          </p:cNvGrpSpPr>
          <p:nvPr/>
        </p:nvGrpSpPr>
        <p:grpSpPr bwMode="auto">
          <a:xfrm>
            <a:off x="9659488" y="3713061"/>
            <a:ext cx="765175" cy="862013"/>
            <a:chOff x="3422" y="3061"/>
            <a:chExt cx="482" cy="543"/>
          </a:xfrm>
        </p:grpSpPr>
        <p:sp>
          <p:nvSpPr>
            <p:cNvPr id="143" name="AutoShape 51"/>
            <p:cNvSpPr>
              <a:spLocks noChangeArrowheads="1"/>
            </p:cNvSpPr>
            <p:nvPr/>
          </p:nvSpPr>
          <p:spPr bwMode="auto">
            <a:xfrm>
              <a:off x="3451" y="3113"/>
              <a:ext cx="453" cy="453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4" name="AutoShape 52"/>
            <p:cNvSpPr>
              <a:spLocks noChangeArrowheads="1"/>
            </p:cNvSpPr>
            <p:nvPr/>
          </p:nvSpPr>
          <p:spPr bwMode="auto">
            <a:xfrm>
              <a:off x="3462" y="3377"/>
              <a:ext cx="431" cy="181"/>
            </a:xfrm>
            <a:prstGeom prst="roundRect">
              <a:avLst>
                <a:gd name="adj" fmla="val 30389"/>
              </a:avLst>
            </a:prstGeom>
            <a:solidFill>
              <a:srgbClr val="383838"/>
            </a:solidFill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>
                <a:solidFill>
                  <a:srgbClr val="DCDCDC"/>
                </a:solidFill>
              </a:endParaRPr>
            </a:p>
          </p:txBody>
        </p:sp>
        <p:sp>
          <p:nvSpPr>
            <p:cNvPr id="145" name="Text Box 53"/>
            <p:cNvSpPr txBox="1">
              <a:spLocks noChangeArrowheads="1"/>
            </p:cNvSpPr>
            <p:nvPr/>
          </p:nvSpPr>
          <p:spPr bwMode="auto">
            <a:xfrm>
              <a:off x="3623" y="3333"/>
              <a:ext cx="18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solidFill>
                    <a:srgbClr val="00BBFE"/>
                  </a:solidFill>
                  <a:latin typeface="Blackadder ITC" pitchFamily="82" charset="0"/>
                </a:rPr>
                <a:t>x</a:t>
              </a:r>
            </a:p>
          </p:txBody>
        </p:sp>
        <p:sp>
          <p:nvSpPr>
            <p:cNvPr id="146" name="Text Box 54"/>
            <p:cNvSpPr txBox="1">
              <a:spLocks noChangeArrowheads="1"/>
            </p:cNvSpPr>
            <p:nvPr/>
          </p:nvSpPr>
          <p:spPr bwMode="auto">
            <a:xfrm>
              <a:off x="3612" y="3061"/>
              <a:ext cx="22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 err="1">
                  <a:solidFill>
                    <a:schemeClr val="bg1"/>
                  </a:solidFill>
                  <a:latin typeface="Tempus Sans ITC" pitchFamily="82" charset="0"/>
                </a:rPr>
                <a:t>x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sp>
          <p:nvSpPr>
            <p:cNvPr id="147" name="Text Box 55"/>
            <p:cNvSpPr txBox="1">
              <a:spLocks noChangeArrowheads="1"/>
            </p:cNvSpPr>
            <p:nvPr/>
          </p:nvSpPr>
          <p:spPr bwMode="auto">
            <a:xfrm>
              <a:off x="3422" y="3132"/>
              <a:ext cx="3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500" b="1" dirty="0">
                  <a:solidFill>
                    <a:schemeClr val="bg1"/>
                  </a:solidFill>
                  <a:latin typeface="Tempus Sans ITC" pitchFamily="82" charset="0"/>
                </a:rPr>
                <a:t>y</a:t>
              </a:r>
              <a:endParaRPr lang="pt-BR" sz="2500" b="1" dirty="0">
                <a:solidFill>
                  <a:schemeClr val="bg1"/>
                </a:solidFill>
                <a:latin typeface="Papyrus" pitchFamily="66" charset="0"/>
              </a:endParaRPr>
            </a:p>
          </p:txBody>
        </p:sp>
        <p:grpSp>
          <p:nvGrpSpPr>
            <p:cNvPr id="148" name="Group 56"/>
            <p:cNvGrpSpPr>
              <a:grpSpLocks/>
            </p:cNvGrpSpPr>
            <p:nvPr/>
          </p:nvGrpSpPr>
          <p:grpSpPr bwMode="auto">
            <a:xfrm>
              <a:off x="3634" y="3414"/>
              <a:ext cx="128" cy="97"/>
              <a:chOff x="3649" y="3702"/>
              <a:chExt cx="128" cy="136"/>
            </a:xfrm>
          </p:grpSpPr>
          <p:sp>
            <p:nvSpPr>
              <p:cNvPr id="149" name="Line 57"/>
              <p:cNvSpPr>
                <a:spLocks noChangeShapeType="1"/>
              </p:cNvSpPr>
              <p:nvPr/>
            </p:nvSpPr>
            <p:spPr bwMode="auto">
              <a:xfrm>
                <a:off x="3649" y="3788"/>
                <a:ext cx="17" cy="49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0" name="Line 58"/>
              <p:cNvSpPr>
                <a:spLocks noChangeShapeType="1"/>
              </p:cNvSpPr>
              <p:nvPr/>
            </p:nvSpPr>
            <p:spPr bwMode="auto">
              <a:xfrm flipV="1">
                <a:off x="3668" y="3702"/>
                <a:ext cx="17" cy="136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1" name="Line 59"/>
              <p:cNvSpPr>
                <a:spLocks noChangeShapeType="1"/>
              </p:cNvSpPr>
              <p:nvPr/>
            </p:nvSpPr>
            <p:spPr bwMode="auto">
              <a:xfrm>
                <a:off x="3678" y="3706"/>
                <a:ext cx="87" cy="0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2" name="Line 60"/>
              <p:cNvSpPr>
                <a:spLocks noChangeShapeType="1"/>
              </p:cNvSpPr>
              <p:nvPr/>
            </p:nvSpPr>
            <p:spPr bwMode="auto">
              <a:xfrm>
                <a:off x="3759" y="3704"/>
                <a:ext cx="18" cy="12"/>
              </a:xfrm>
              <a:prstGeom prst="line">
                <a:avLst/>
              </a:prstGeom>
              <a:noFill/>
              <a:ln w="25400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3" name="Group 119">
            <a:extLst>
              <a:ext uri="{FF2B5EF4-FFF2-40B4-BE49-F238E27FC236}">
                <a16:creationId xmlns:a16="http://schemas.microsoft.com/office/drawing/2014/main" id="{A95FCDBA-A883-430A-AD91-F7F25D18B3B6}"/>
              </a:ext>
            </a:extLst>
          </p:cNvPr>
          <p:cNvGrpSpPr>
            <a:grpSpLocks/>
          </p:cNvGrpSpPr>
          <p:nvPr/>
        </p:nvGrpSpPr>
        <p:grpSpPr bwMode="auto">
          <a:xfrm>
            <a:off x="9032250" y="3850550"/>
            <a:ext cx="574675" cy="587374"/>
            <a:chOff x="4332" y="3510"/>
            <a:chExt cx="362" cy="370"/>
          </a:xfrm>
        </p:grpSpPr>
        <p:sp>
          <p:nvSpPr>
            <p:cNvPr id="154" name="AutoShape 120">
              <a:extLst>
                <a:ext uri="{FF2B5EF4-FFF2-40B4-BE49-F238E27FC236}">
                  <a16:creationId xmlns:a16="http://schemas.microsoft.com/office/drawing/2014/main" id="{E3E352C0-F1DB-450E-ABC1-B9A4C8043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521"/>
              <a:ext cx="361" cy="359"/>
            </a:xfrm>
            <a:prstGeom prst="roundRect">
              <a:avLst>
                <a:gd name="adj" fmla="val 16667"/>
              </a:avLst>
            </a:prstGeom>
            <a:solidFill>
              <a:srgbClr val="00B6F6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5" name="AutoShape 121">
              <a:extLst>
                <a:ext uri="{FF2B5EF4-FFF2-40B4-BE49-F238E27FC236}">
                  <a16:creationId xmlns:a16="http://schemas.microsoft.com/office/drawing/2014/main" id="{BB567CBA-E766-41FE-B0FE-885D01A61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" y="3729"/>
              <a:ext cx="346" cy="144"/>
            </a:xfrm>
            <a:prstGeom prst="roundRect">
              <a:avLst>
                <a:gd name="adj" fmla="val 16667"/>
              </a:avLst>
            </a:prstGeom>
            <a:solidFill>
              <a:srgbClr val="009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6" name="Text Box 122">
              <a:extLst>
                <a:ext uri="{FF2B5EF4-FFF2-40B4-BE49-F238E27FC236}">
                  <a16:creationId xmlns:a16="http://schemas.microsoft.com/office/drawing/2014/main" id="{7B7AA720-5C8B-4C93-A554-CB6575E09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3" y="3510"/>
              <a:ext cx="3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77933C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400" b="1">
                  <a:solidFill>
                    <a:schemeClr val="tx1"/>
                  </a:solidFill>
                  <a:latin typeface="Arial" panose="020B0604020202020204" pitchFamily="34" charset="0"/>
                </a:rPr>
                <a:t>g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5118104" y="1353930"/>
            <a:ext cx="0" cy="47686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8529158" y="1398494"/>
            <a:ext cx="0" cy="47686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Retângulo 42"/>
          <p:cNvSpPr/>
          <p:nvPr/>
        </p:nvSpPr>
        <p:spPr>
          <a:xfrm>
            <a:off x="8853205" y="4535419"/>
            <a:ext cx="970137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pt-BR" sz="3600" b="1" dirty="0">
                <a:latin typeface="Tempus Sans ITC" pitchFamily="82" charset="0"/>
              </a:rPr>
              <a:t>100</a:t>
            </a:r>
          </a:p>
        </p:txBody>
      </p:sp>
      <p:grpSp>
        <p:nvGrpSpPr>
          <p:cNvPr id="161" name="Group 87"/>
          <p:cNvGrpSpPr>
            <a:grpSpLocks/>
          </p:cNvGrpSpPr>
          <p:nvPr/>
        </p:nvGrpSpPr>
        <p:grpSpPr bwMode="auto">
          <a:xfrm>
            <a:off x="9884272" y="4691474"/>
            <a:ext cx="579561" cy="576459"/>
            <a:chOff x="3379" y="3884"/>
            <a:chExt cx="181" cy="182"/>
          </a:xfrm>
        </p:grpSpPr>
        <p:sp>
          <p:nvSpPr>
            <p:cNvPr id="162" name="AutoShape 88"/>
            <p:cNvSpPr>
              <a:spLocks noChangeArrowheads="1"/>
            </p:cNvSpPr>
            <p:nvPr/>
          </p:nvSpPr>
          <p:spPr bwMode="auto">
            <a:xfrm>
              <a:off x="3379" y="3884"/>
              <a:ext cx="181" cy="18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" name="Line 89"/>
            <p:cNvSpPr>
              <a:spLocks noChangeShapeType="1"/>
            </p:cNvSpPr>
            <p:nvPr/>
          </p:nvSpPr>
          <p:spPr bwMode="auto">
            <a:xfrm flipV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Line 90"/>
            <p:cNvSpPr>
              <a:spLocks noChangeShapeType="1"/>
            </p:cNvSpPr>
            <p:nvPr/>
          </p:nvSpPr>
          <p:spPr bwMode="auto">
            <a:xfrm rot="16200000" flipH="1">
              <a:off x="3424" y="3929"/>
              <a:ext cx="91" cy="9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5" name="AutoShape 123">
            <a:extLst>
              <a:ext uri="{FF2B5EF4-FFF2-40B4-BE49-F238E27FC236}">
                <a16:creationId xmlns:a16="http://schemas.microsoft.com/office/drawing/2014/main" id="{DAD4DFD0-D0A7-452E-B22B-DF968E0E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3162" y="5444703"/>
            <a:ext cx="1917985" cy="576263"/>
          </a:xfrm>
          <a:prstGeom prst="roundRect">
            <a:avLst>
              <a:gd name="adj" fmla="val 16667"/>
            </a:avLst>
          </a:prstGeom>
          <a:solidFill>
            <a:srgbClr val="DCDCDC"/>
          </a:solidFill>
          <a:ln w="25400">
            <a:solidFill>
              <a:srgbClr val="C0B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6" name="Text Box 124">
            <a:extLst>
              <a:ext uri="{FF2B5EF4-FFF2-40B4-BE49-F238E27FC236}">
                <a16:creationId xmlns:a16="http://schemas.microsoft.com/office/drawing/2014/main" id="{37CB0559-28AC-42EA-B6E2-223BCDD6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2900" y="5414081"/>
            <a:ext cx="1471254" cy="55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7933C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t-BR" altLang="pt-BR" sz="2500" b="1" dirty="0">
                <a:solidFill>
                  <a:schemeClr val="tx1"/>
                </a:solidFill>
                <a:latin typeface="Tempus Sans ITC" panose="04020404030007020202" pitchFamily="82" charset="0"/>
              </a:rPr>
              <a:t>4,92%</a:t>
            </a:r>
          </a:p>
        </p:txBody>
      </p:sp>
    </p:spTree>
    <p:extLst>
      <p:ext uri="{BB962C8B-B14F-4D97-AF65-F5344CB8AC3E}">
        <p14:creationId xmlns:p14="http://schemas.microsoft.com/office/powerpoint/2010/main" val="1662312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21</a:t>
            </a:fld>
            <a:endParaRPr lang="pt-BR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633" y="-88662"/>
            <a:ext cx="8686657" cy="1066515"/>
          </a:xfrm>
          <a:noFill/>
        </p:spPr>
        <p:txBody>
          <a:bodyPr vert="horz" lIns="92073" tIns="46037" rIns="92073" bIns="46037" rtlCol="0" anchor="ctr">
            <a:normAutofit/>
          </a:bodyPr>
          <a:lstStyle/>
          <a:p>
            <a:pPr eaLnBrk="1" hangingPunct="1">
              <a:lnSpc>
                <a:spcPct val="70000"/>
              </a:lnSpc>
            </a:pPr>
            <a:br>
              <a:rPr lang="pt-BR" sz="3200" dirty="0">
                <a:latin typeface="+mn-lt"/>
              </a:rPr>
            </a:br>
            <a:r>
              <a:rPr lang="pt-BR" sz="600" dirty="0">
                <a:latin typeface="+mn-lt"/>
              </a:rPr>
              <a:t> </a:t>
            </a:r>
            <a:r>
              <a:rPr lang="pt-BR" sz="3200" dirty="0" err="1">
                <a:latin typeface="+mn-lt"/>
              </a:rPr>
              <a:t>VaR</a:t>
            </a:r>
            <a:r>
              <a:rPr lang="pt-BR" sz="3200" dirty="0">
                <a:latin typeface="+mn-lt"/>
              </a:rPr>
              <a:t> no Contexto de Carteiras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DD2F270-6946-1418-CC33-D6B80B982DBF}"/>
                  </a:ext>
                </a:extLst>
              </p:cNvPr>
              <p:cNvSpPr txBox="1"/>
              <p:nvPr/>
            </p:nvSpPr>
            <p:spPr>
              <a:xfrm>
                <a:off x="954721" y="2172653"/>
                <a:ext cx="10282558" cy="782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𝑉𝑎𝑅</m:t>
                      </m:r>
                      <m:d>
                        <m:dPr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𝑐𝑎𝑟𝑡𝑒𝑖𝑟𝑎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2500" b="0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%, 1 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𝑜𝑑𝑜</m:t>
                          </m:r>
                        </m:e>
                      </m:d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𝑉𝑎𝑅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𝑉𝑎𝑅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𝑉𝑎𝑅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𝑉𝑎𝑅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500" b="0" i="1" smtClean="0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DD2F270-6946-1418-CC33-D6B80B982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21" y="2172653"/>
                <a:ext cx="10282558" cy="782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10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IVaR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mr-IN" sz="2800" b="1" kern="0" dirty="0">
                <a:latin typeface="Tahoma" pitchFamily="34" charset="0"/>
                <a:ea typeface="+mj-ea"/>
                <a:cs typeface="Tahoma" pitchFamily="34" charset="0"/>
              </a:rPr>
              <a:t>–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Incremental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22</a:t>
            </a:fld>
            <a:endParaRPr lang="pt-BR" dirty="0"/>
          </a:p>
        </p:txBody>
      </p:sp>
      <p:sp>
        <p:nvSpPr>
          <p:cNvPr id="2" name="Rectangle 1"/>
          <p:cNvSpPr/>
          <p:nvPr/>
        </p:nvSpPr>
        <p:spPr>
          <a:xfrm>
            <a:off x="2108510" y="3685329"/>
            <a:ext cx="8181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r>
              <a:rPr lang="pt-BR" dirty="0"/>
              <a:t>Esse impacto da influência do </a:t>
            </a:r>
            <a:r>
              <a:rPr lang="pt-BR" dirty="0" err="1"/>
              <a:t>Value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Risk</a:t>
            </a:r>
            <a:r>
              <a:rPr lang="pt-BR" dirty="0"/>
              <a:t> de um ativo individual ou um conjunto de ativos sobre o </a:t>
            </a:r>
            <a:r>
              <a:rPr lang="pt-BR" dirty="0" err="1"/>
              <a:t>VaR</a:t>
            </a:r>
            <a:r>
              <a:rPr lang="pt-BR" dirty="0"/>
              <a:t> da carteira é medido pelo </a:t>
            </a:r>
            <a:r>
              <a:rPr lang="pt-BR" dirty="0" err="1"/>
              <a:t>VaR</a:t>
            </a:r>
            <a:r>
              <a:rPr lang="pt-BR" dirty="0"/>
              <a:t> Incremental (</a:t>
            </a:r>
            <a:r>
              <a:rPr lang="pt-BR" dirty="0" err="1"/>
              <a:t>IVaR</a:t>
            </a:r>
            <a:r>
              <a:rPr lang="pt-BR" dirty="0"/>
              <a:t>). </a:t>
            </a:r>
          </a:p>
        </p:txBody>
      </p:sp>
      <p:pic>
        <p:nvPicPr>
          <p:cNvPr id="5" name="Picture 5" descr="C:\Users\Rodrigo\AppData\Local\Microsoft\Windows\Temporary Internet Files\Content.IE5\OKNLC5TU\MCj04344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456" y="2396571"/>
            <a:ext cx="11271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em elipse 6"/>
          <p:cNvSpPr/>
          <p:nvPr/>
        </p:nvSpPr>
        <p:spPr>
          <a:xfrm>
            <a:off x="4713298" y="1142290"/>
            <a:ext cx="3772348" cy="2140731"/>
          </a:xfrm>
          <a:prstGeom prst="wedgeEllipseCallout">
            <a:avLst>
              <a:gd name="adj1" fmla="val -72303"/>
              <a:gd name="adj2" fmla="val 45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Se eu comprar mais uma ação na minha carteira, qual o impacto no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492" y="5094241"/>
            <a:ext cx="5994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56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23</a:t>
            </a:fld>
            <a:endParaRPr lang="pt-B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46711"/>
              </p:ext>
            </p:extLst>
          </p:nvPr>
        </p:nvGraphicFramePr>
        <p:xfrm>
          <a:off x="3048000" y="1181324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51963"/>
              </p:ext>
            </p:extLst>
          </p:nvPr>
        </p:nvGraphicFramePr>
        <p:xfrm>
          <a:off x="3051177" y="2376775"/>
          <a:ext cx="60960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Investimento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Percentual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IVaR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mr-IN" sz="2800" b="1" kern="0" dirty="0">
                <a:latin typeface="Tahoma" pitchFamily="34" charset="0"/>
                <a:ea typeface="+mj-ea"/>
                <a:cs typeface="Tahoma" pitchFamily="34" charset="0"/>
              </a:rPr>
              <a:t>–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Incremental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25101"/>
              </p:ext>
            </p:extLst>
          </p:nvPr>
        </p:nvGraphicFramePr>
        <p:xfrm>
          <a:off x="3051177" y="3292603"/>
          <a:ext cx="6096000" cy="76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Ativo</a:t>
                      </a:r>
                      <a:r>
                        <a:rPr lang="en-US" sz="1900" baseline="0" dirty="0"/>
                        <a:t> A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Ativo</a:t>
                      </a:r>
                      <a:r>
                        <a:rPr lang="en-US" sz="1900" dirty="0"/>
                        <a:t> B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Carteira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/>
                        <a:t>VaR</a:t>
                      </a:r>
                      <a:r>
                        <a:rPr lang="en-US" sz="1900" dirty="0"/>
                        <a:t> (95%)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R$ 411,25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R$ 987,00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R$ 809,34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255587"/>
            <a:ext cx="6705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71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1" y="493891"/>
            <a:ext cx="18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 anchor="ctr">
            <a:spAutoFit/>
          </a:bodyPr>
          <a:lstStyle/>
          <a:p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722488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42644"/>
              </p:ext>
            </p:extLst>
          </p:nvPr>
        </p:nvGraphicFramePr>
        <p:xfrm>
          <a:off x="3048000" y="1181324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63285"/>
              </p:ext>
            </p:extLst>
          </p:nvPr>
        </p:nvGraphicFramePr>
        <p:xfrm>
          <a:off x="3051177" y="2376775"/>
          <a:ext cx="60960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Investimento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Percentual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IVaR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mr-IN" sz="2800" b="1" kern="0" dirty="0">
                <a:latin typeface="Tahoma" pitchFamily="34" charset="0"/>
                <a:ea typeface="+mj-ea"/>
                <a:cs typeface="Tahoma" pitchFamily="34" charset="0"/>
              </a:rPr>
              <a:t>–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Incremental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35885"/>
              </p:ext>
            </p:extLst>
          </p:nvPr>
        </p:nvGraphicFramePr>
        <p:xfrm>
          <a:off x="3051177" y="3292603"/>
          <a:ext cx="6096000" cy="76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Ativo</a:t>
                      </a:r>
                      <a:r>
                        <a:rPr lang="en-US" sz="1900" baseline="0" dirty="0"/>
                        <a:t> A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Ativo</a:t>
                      </a:r>
                      <a:r>
                        <a:rPr lang="en-US" sz="1900" dirty="0"/>
                        <a:t> B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Carteira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/>
                        <a:t>VaR</a:t>
                      </a:r>
                      <a:r>
                        <a:rPr lang="en-US" sz="1900" dirty="0"/>
                        <a:t> (95%)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R$ 411,25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R$ 987,00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R$ 809,34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4470002"/>
            <a:ext cx="49403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57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Marginal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25</a:t>
            </a:fld>
            <a:endParaRPr lang="pt-BR" dirty="0"/>
          </a:p>
        </p:txBody>
      </p:sp>
      <p:sp>
        <p:nvSpPr>
          <p:cNvPr id="2" name="Rectangle 1"/>
          <p:cNvSpPr/>
          <p:nvPr/>
        </p:nvSpPr>
        <p:spPr>
          <a:xfrm>
            <a:off x="2108510" y="3685329"/>
            <a:ext cx="8181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r>
              <a:rPr lang="pt-BR" dirty="0"/>
              <a:t>É o impacto na mudança do </a:t>
            </a:r>
            <a:r>
              <a:rPr lang="pt-BR" dirty="0" err="1"/>
              <a:t>VaR</a:t>
            </a:r>
            <a:r>
              <a:rPr lang="pt-BR" dirty="0"/>
              <a:t> da carteira, resultante da adição de </a:t>
            </a:r>
            <a:r>
              <a:rPr lang="pt-BR" dirty="0" err="1"/>
              <a:t>R</a:t>
            </a:r>
            <a:r>
              <a:rPr lang="pt-BR" dirty="0"/>
              <a:t>$ 1,00 a um dado ativo.</a:t>
            </a:r>
          </a:p>
        </p:txBody>
      </p:sp>
      <p:pic>
        <p:nvPicPr>
          <p:cNvPr id="5" name="Picture 5" descr="C:\Users\Rodrigo\AppData\Local\Microsoft\Windows\Temporary Internet Files\Content.IE5\OKNLC5TU\MCj04344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456" y="2396571"/>
            <a:ext cx="11271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em elipse 6"/>
          <p:cNvSpPr/>
          <p:nvPr/>
        </p:nvSpPr>
        <p:spPr>
          <a:xfrm>
            <a:off x="4713298" y="1142290"/>
            <a:ext cx="3772348" cy="2140731"/>
          </a:xfrm>
          <a:prstGeom prst="wedgeEllipseCallout">
            <a:avLst>
              <a:gd name="adj1" fmla="val -72303"/>
              <a:gd name="adj2" fmla="val 45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 se eu tivesse investido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$ 1,00 a mais? Mudaria 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846" y="4921635"/>
            <a:ext cx="50038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25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Marginal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05495"/>
              </p:ext>
            </p:extLst>
          </p:nvPr>
        </p:nvGraphicFramePr>
        <p:xfrm>
          <a:off x="3044823" y="1923004"/>
          <a:ext cx="6096000" cy="1143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>
                          <a:solidFill>
                            <a:schemeClr val="tx1"/>
                          </a:solidFill>
                        </a:rPr>
                        <a:t>Ativo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RETORNO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RISCO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78742"/>
              </p:ext>
            </p:extLst>
          </p:nvPr>
        </p:nvGraphicFramePr>
        <p:xfrm>
          <a:off x="3048000" y="3118455"/>
          <a:ext cx="60960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Investimento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R$ 5.000,00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0000"/>
                          </a:solidFill>
                        </a:rPr>
                        <a:t>Percentual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26417" y="3928801"/>
            <a:ext cx="15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correl</a:t>
            </a:r>
            <a:r>
              <a:rPr lang="en-US" b="1" dirty="0">
                <a:solidFill>
                  <a:srgbClr val="0000FF"/>
                </a:solidFill>
              </a:rPr>
              <a:t> = - 0,60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001" y="4578279"/>
            <a:ext cx="6375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09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55700"/>
            <a:ext cx="8991600" cy="4546600"/>
          </a:xfrm>
          <a:prstGeom prst="rect">
            <a:avLst/>
          </a:prstGeom>
        </p:spPr>
      </p:pic>
      <p:sp>
        <p:nvSpPr>
          <p:cNvPr id="3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Marginal</a:t>
            </a:r>
          </a:p>
        </p:txBody>
      </p:sp>
    </p:spTree>
    <p:extLst>
      <p:ext uri="{BB962C8B-B14F-4D97-AF65-F5344CB8AC3E}">
        <p14:creationId xmlns:p14="http://schemas.microsoft.com/office/powerpoint/2010/main" val="1540337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1181100"/>
            <a:ext cx="8636000" cy="4495800"/>
          </a:xfrm>
          <a:prstGeom prst="rect">
            <a:avLst/>
          </a:prstGeom>
        </p:spPr>
      </p:pic>
      <p:sp>
        <p:nvSpPr>
          <p:cNvPr id="3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Marginal</a:t>
            </a:r>
          </a:p>
        </p:txBody>
      </p:sp>
    </p:spTree>
    <p:extLst>
      <p:ext uri="{BB962C8B-B14F-4D97-AF65-F5344CB8AC3E}">
        <p14:creationId xmlns:p14="http://schemas.microsoft.com/office/powerpoint/2010/main" val="2223638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de Componente</a:t>
            </a:r>
          </a:p>
        </p:txBody>
      </p:sp>
      <p:pic>
        <p:nvPicPr>
          <p:cNvPr id="4" name="Picture 5" descr="C:\Users\Rodrigo\AppData\Local\Microsoft\Windows\Temporary Internet Files\Content.IE5\OKNLC5TU\MCj04344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456" y="2396571"/>
            <a:ext cx="11271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 explicativo em elipse 6"/>
          <p:cNvSpPr/>
          <p:nvPr/>
        </p:nvSpPr>
        <p:spPr>
          <a:xfrm>
            <a:off x="4713298" y="1142290"/>
            <a:ext cx="3772348" cy="2140731"/>
          </a:xfrm>
          <a:prstGeom prst="wedgeEllipseCallout">
            <a:avLst>
              <a:gd name="adj1" fmla="val -72303"/>
              <a:gd name="adj2" fmla="val 45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Qual a mudança no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da carteira caso eu elimine um dos ativos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71307"/>
            <a:ext cx="54737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sp>
        <p:nvSpPr>
          <p:cNvPr id="24579" name="CaixaDeTexto 8"/>
          <p:cNvSpPr txBox="1">
            <a:spLocks noChangeArrowheads="1"/>
          </p:cNvSpPr>
          <p:nvPr/>
        </p:nvSpPr>
        <p:spPr bwMode="auto">
          <a:xfrm>
            <a:off x="2416504" y="1418654"/>
            <a:ext cx="857232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20" rIns="91438" bIns="45720">
            <a:spAutoFit/>
          </a:bodyPr>
          <a:lstStyle/>
          <a:p>
            <a:pPr algn="ctr"/>
            <a:r>
              <a:rPr lang="pt-BR" sz="4000" dirty="0">
                <a:latin typeface="Tahoma" pitchFamily="34" charset="0"/>
                <a:cs typeface="Tahoma" pitchFamily="34" charset="0"/>
              </a:rPr>
              <a:t>“ O </a:t>
            </a:r>
            <a:r>
              <a:rPr lang="pt-BR" sz="4000" i="1" dirty="0" err="1">
                <a:latin typeface="Tahoma" pitchFamily="34" charset="0"/>
                <a:cs typeface="Tahoma" pitchFamily="34" charset="0"/>
              </a:rPr>
              <a:t>Value</a:t>
            </a:r>
            <a:r>
              <a:rPr lang="pt-BR" sz="4000" i="1" dirty="0">
                <a:latin typeface="Tahoma" pitchFamily="34" charset="0"/>
                <a:cs typeface="Tahoma" pitchFamily="34" charset="0"/>
              </a:rPr>
              <a:t> </a:t>
            </a:r>
            <a:r>
              <a:rPr lang="pt-BR" sz="4000" i="1" dirty="0" err="1">
                <a:latin typeface="Tahoma" pitchFamily="34" charset="0"/>
                <a:cs typeface="Tahoma" pitchFamily="34" charset="0"/>
              </a:rPr>
              <a:t>at</a:t>
            </a:r>
            <a:r>
              <a:rPr lang="pt-BR" sz="4000" i="1" dirty="0">
                <a:latin typeface="Tahoma" pitchFamily="34" charset="0"/>
                <a:cs typeface="Tahoma" pitchFamily="34" charset="0"/>
              </a:rPr>
              <a:t> </a:t>
            </a:r>
            <a:r>
              <a:rPr lang="pt-BR" sz="4000" i="1" dirty="0" err="1">
                <a:latin typeface="Tahoma" pitchFamily="34" charset="0"/>
                <a:cs typeface="Tahoma" pitchFamily="34" charset="0"/>
              </a:rPr>
              <a:t>Risk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  (</a:t>
            </a:r>
            <a:r>
              <a:rPr lang="pt-BR" sz="4000" dirty="0" err="1">
                <a:latin typeface="Tahoma" pitchFamily="34" charset="0"/>
                <a:cs typeface="Tahoma" pitchFamily="34" charset="0"/>
              </a:rPr>
              <a:t>VaR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) mede a </a:t>
            </a:r>
            <a:r>
              <a:rPr lang="pt-BR" sz="4000" u="sng" dirty="0">
                <a:latin typeface="Tahoma" pitchFamily="34" charset="0"/>
                <a:cs typeface="Tahoma" pitchFamily="34" charset="0"/>
              </a:rPr>
              <a:t>perda máxima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ao longo de determinado </a:t>
            </a:r>
            <a:r>
              <a:rPr lang="pt-BR" sz="4000" u="sng" dirty="0">
                <a:latin typeface="Tahoma" pitchFamily="34" charset="0"/>
                <a:cs typeface="Tahoma" pitchFamily="34" charset="0"/>
              </a:rPr>
              <a:t>intervalo de tempo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sob </a:t>
            </a:r>
            <a:r>
              <a:rPr lang="pt-BR" sz="4000" u="sng" dirty="0">
                <a:latin typeface="Tahoma" pitchFamily="34" charset="0"/>
                <a:cs typeface="Tahoma" pitchFamily="34" charset="0"/>
              </a:rPr>
              <a:t>condições normais de mercado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e dentro de determinado </a:t>
            </a:r>
            <a:r>
              <a:rPr lang="pt-BR" sz="4000" u="sng" dirty="0">
                <a:latin typeface="Tahoma" pitchFamily="34" charset="0"/>
                <a:cs typeface="Tahoma" pitchFamily="34" charset="0"/>
              </a:rPr>
              <a:t>nível de confiança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 estatística”</a:t>
            </a:r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Conceito de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7544570-2DA5-C24F-8682-F349123F2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1898641" cy="2392288"/>
          </a:xfrm>
          <a:prstGeom prst="rect">
            <a:avLst/>
          </a:prstGeom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0398DDD6-7EB3-564A-907D-771087D49545}"/>
              </a:ext>
            </a:extLst>
          </p:cNvPr>
          <p:cNvSpPr txBox="1"/>
          <p:nvPr/>
        </p:nvSpPr>
        <p:spPr>
          <a:xfrm>
            <a:off x="0" y="4038535"/>
            <a:ext cx="1869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Fonte</a:t>
            </a:r>
            <a:r>
              <a:rPr lang="en-US" sz="1200" dirty="0"/>
              <a:t>: </a:t>
            </a:r>
            <a:r>
              <a:rPr lang="en-US" sz="1200" dirty="0" err="1"/>
              <a:t>www.leesicons.com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6160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de Componente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235811"/>
            <a:ext cx="8356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01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152400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             RESUMO!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1863" y="1050949"/>
            <a:ext cx="110480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800" dirty="0"/>
              <a:t>Os componentes dos ativos com sinais positivos aumentam o risco da carteira e os de sinais negativos atuam como hedge por reduzirem o risco da carteira.</a:t>
            </a:r>
          </a:p>
          <a:p>
            <a:r>
              <a:rPr lang="pt-BR" sz="28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pt-BR" sz="2800" dirty="0"/>
              <a:t>A soma dos </a:t>
            </a:r>
            <a:r>
              <a:rPr lang="pt-BR" sz="2800" dirty="0" err="1"/>
              <a:t>VaR´s</a:t>
            </a:r>
            <a:r>
              <a:rPr lang="pt-BR" sz="2800" dirty="0"/>
              <a:t> componentes deve ser o </a:t>
            </a:r>
            <a:r>
              <a:rPr lang="pt-BR" sz="2800" dirty="0" err="1"/>
              <a:t>VaR</a:t>
            </a:r>
            <a:r>
              <a:rPr lang="pt-BR" sz="2800" dirty="0"/>
              <a:t> total da carteira. </a:t>
            </a:r>
          </a:p>
          <a:p>
            <a:r>
              <a:rPr lang="pt-BR" sz="2800" dirty="0"/>
              <a:t>  </a:t>
            </a:r>
          </a:p>
          <a:p>
            <a:pPr marL="285750" indent="-285750">
              <a:buFont typeface="Arial"/>
              <a:buChar char="•"/>
            </a:pPr>
            <a:r>
              <a:rPr lang="pt-BR" sz="2800" dirty="0"/>
              <a:t>O </a:t>
            </a:r>
            <a:r>
              <a:rPr lang="pt-BR" sz="2800" dirty="0" err="1"/>
              <a:t>VaR</a:t>
            </a:r>
            <a:r>
              <a:rPr lang="pt-BR" sz="2800" dirty="0"/>
              <a:t> Marginal é a mudança do </a:t>
            </a:r>
            <a:r>
              <a:rPr lang="pt-BR" sz="2800" dirty="0" err="1"/>
              <a:t>VaR</a:t>
            </a:r>
            <a:r>
              <a:rPr lang="pt-BR" sz="2800" dirty="0"/>
              <a:t> devido a um aumento de </a:t>
            </a:r>
            <a:r>
              <a:rPr lang="pt-BR" sz="2800" dirty="0" err="1"/>
              <a:t>R</a:t>
            </a:r>
            <a:r>
              <a:rPr lang="pt-BR" sz="2800" dirty="0"/>
              <a:t>$ 1,00. </a:t>
            </a:r>
          </a:p>
          <a:p>
            <a:r>
              <a:rPr lang="pt-BR" sz="2800" dirty="0"/>
              <a:t> </a:t>
            </a:r>
          </a:p>
          <a:p>
            <a:pPr marL="285750" indent="-285750">
              <a:buFontTx/>
              <a:buChar char="•"/>
            </a:pPr>
            <a:r>
              <a:rPr lang="pt-BR" sz="2800" dirty="0" err="1"/>
              <a:t>VaR</a:t>
            </a:r>
            <a:r>
              <a:rPr lang="pt-BR" sz="2800" dirty="0"/>
              <a:t> incremental é a mudança do </a:t>
            </a:r>
            <a:r>
              <a:rPr lang="pt-BR" sz="2800" dirty="0" err="1"/>
              <a:t>VaR</a:t>
            </a:r>
            <a:r>
              <a:rPr lang="pt-BR" sz="2800" dirty="0"/>
              <a:t> devida a exclusão de um ativo da carteira. </a:t>
            </a:r>
          </a:p>
          <a:p>
            <a:pPr marL="285750" indent="-285750">
              <a:buFontTx/>
              <a:buChar char="•"/>
            </a:pPr>
            <a:endParaRPr lang="pt-BR" sz="2800" dirty="0"/>
          </a:p>
          <a:p>
            <a:pPr marL="285750" indent="-285750">
              <a:buFontTx/>
              <a:buChar char="•"/>
            </a:pPr>
            <a:r>
              <a:rPr lang="pt-BR" sz="2800" dirty="0"/>
              <a:t>O </a:t>
            </a:r>
            <a:r>
              <a:rPr lang="pt-BR" sz="2800" dirty="0" err="1"/>
              <a:t>VaR</a:t>
            </a:r>
            <a:r>
              <a:rPr lang="pt-BR" sz="2800" dirty="0"/>
              <a:t> Marginal pode ainda demonstrar como reduzir o risco da carteira.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819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496691"/>
              </p:ext>
            </p:extLst>
          </p:nvPr>
        </p:nvGraphicFramePr>
        <p:xfrm>
          <a:off x="2852596" y="1"/>
          <a:ext cx="6446655" cy="2959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53335" y="6170559"/>
            <a:ext cx="4123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Fonte</a:t>
            </a:r>
            <a:r>
              <a:rPr lang="en-US" sz="1200" dirty="0"/>
              <a:t>: B3 </a:t>
            </a:r>
            <a:r>
              <a:rPr lang="mr-IN" sz="1200" dirty="0"/>
              <a:t>–</a:t>
            </a:r>
            <a:r>
              <a:rPr lang="en-US" sz="1200" dirty="0"/>
              <a:t> 100 </a:t>
            </a:r>
            <a:r>
              <a:rPr lang="en-US" sz="1200" dirty="0" err="1"/>
              <a:t>cotações</a:t>
            </a:r>
            <a:r>
              <a:rPr lang="en-US" sz="1200" dirty="0"/>
              <a:t> da PETR4 -18/11/2019 a 06/11/2919 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974515"/>
              </p:ext>
            </p:extLst>
          </p:nvPr>
        </p:nvGraphicFramePr>
        <p:xfrm>
          <a:off x="1648924" y="3051350"/>
          <a:ext cx="6426200" cy="307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6580" y="3471362"/>
            <a:ext cx="3403344" cy="23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9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493965"/>
              </p:ext>
            </p:extLst>
          </p:nvPr>
        </p:nvGraphicFramePr>
        <p:xfrm>
          <a:off x="1799346" y="492358"/>
          <a:ext cx="7164448" cy="6173825"/>
        </p:xfrm>
        <a:graphic>
          <a:graphicData uri="http://schemas.openxmlformats.org/drawingml/2006/table">
            <a:tbl>
              <a:tblPr/>
              <a:tblGrid>
                <a:gridCol w="34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7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51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-1,10%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-2,64%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-2,40%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-3,43%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-2,91%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-3,80%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-2,20%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-2,37%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07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6</a:t>
            </a:fld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4263"/>
              </p:ext>
            </p:extLst>
          </p:nvPr>
        </p:nvGraphicFramePr>
        <p:xfrm>
          <a:off x="1739451" y="480377"/>
          <a:ext cx="7248311" cy="6173825"/>
        </p:xfrm>
        <a:graphic>
          <a:graphicData uri="http://schemas.openxmlformats.org/drawingml/2006/table">
            <a:tbl>
              <a:tblPr/>
              <a:tblGrid>
                <a:gridCol w="34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9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74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5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-3,80%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-3,43%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-2,91%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-2,64%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-2,40%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-2,37%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-2,20%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-1,33%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06/11/19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-1,10%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-0,69%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-0,67%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-0,62%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28/06/19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16/09/19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5" marR="8755" marT="87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5,78%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5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B248-20EB-4F5A-90C6-FF20A6294407}" type="slidenum">
              <a:rPr lang="pt-BR" smtClean="0"/>
              <a:t>7</a:t>
            </a:fld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05633" y="-88662"/>
            <a:ext cx="8686657" cy="1066515"/>
          </a:xfrm>
          <a:prstGeom prst="rect">
            <a:avLst/>
          </a:prstGeom>
          <a:noFill/>
        </p:spPr>
        <p:txBody>
          <a:bodyPr lIns="92073" tIns="46037" rIns="92073" bIns="46037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br>
              <a:rPr lang="pt-BR" sz="3200" dirty="0">
                <a:latin typeface="+mn-lt"/>
              </a:rPr>
            </a:br>
            <a:r>
              <a:rPr lang="pt-BR" sz="600" dirty="0">
                <a:latin typeface="+mn-lt"/>
              </a:rPr>
              <a:t> </a:t>
            </a:r>
            <a:r>
              <a:rPr lang="x-none" sz="3200" i="1" dirty="0">
                <a:latin typeface="+mn-lt"/>
              </a:rPr>
              <a:t>value at risk </a:t>
            </a:r>
            <a:r>
              <a:rPr lang="x-none" sz="3200" dirty="0">
                <a:latin typeface="+mn-lt"/>
              </a:rPr>
              <a:t> - Não Paramétrico </a:t>
            </a:r>
            <a:r>
              <a:rPr lang="mr-IN" sz="3200" dirty="0">
                <a:latin typeface="+mn-lt"/>
              </a:rPr>
              <a:t>–</a:t>
            </a:r>
            <a:r>
              <a:rPr lang="x-none" sz="3200" dirty="0">
                <a:latin typeface="+mn-lt"/>
              </a:rPr>
              <a:t> Histórico</a:t>
            </a:r>
            <a:endParaRPr lang="pt-BR" sz="32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82246"/>
              </p:ext>
            </p:extLst>
          </p:nvPr>
        </p:nvGraphicFramePr>
        <p:xfrm>
          <a:off x="2008886" y="1178617"/>
          <a:ext cx="2276444" cy="1234765"/>
        </p:xfrm>
        <a:graphic>
          <a:graphicData uri="http://schemas.openxmlformats.org/drawingml/2006/table">
            <a:tbl>
              <a:tblPr/>
              <a:tblGrid>
                <a:gridCol w="34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-3,80%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-3,71%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-3,43%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02/10/19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-2,91%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26/07/19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-2,85%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15/08/19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-2,81%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2919" y="2707855"/>
            <a:ext cx="6135664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Paramétrico</a:t>
            </a:r>
            <a:r>
              <a:rPr lang="en-US" sz="2800" dirty="0"/>
              <a:t> com 95% = - 2,81%</a:t>
            </a:r>
          </a:p>
          <a:p>
            <a:endParaRPr lang="en-US" sz="2800" dirty="0"/>
          </a:p>
          <a:p>
            <a:r>
              <a:rPr lang="en-US" sz="2800" dirty="0"/>
              <a:t>Para um </a:t>
            </a:r>
            <a:r>
              <a:rPr lang="en-US" sz="2800" dirty="0" err="1"/>
              <a:t>investimento</a:t>
            </a:r>
            <a:r>
              <a:rPr lang="en-US" sz="2800" dirty="0"/>
              <a:t> de R$ 1.000,00</a:t>
            </a:r>
          </a:p>
          <a:p>
            <a:endParaRPr lang="en-US" sz="2800" dirty="0"/>
          </a:p>
          <a:p>
            <a:r>
              <a:rPr lang="en-US" sz="2800" dirty="0" err="1"/>
              <a:t>VaR</a:t>
            </a:r>
            <a:r>
              <a:rPr lang="en-US" sz="2800" dirty="0"/>
              <a:t> (95%) = - 2,81% x R$ 1.000,00</a:t>
            </a:r>
          </a:p>
          <a:p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VaR</a:t>
            </a:r>
            <a:r>
              <a:rPr lang="en-US" sz="2800" dirty="0">
                <a:solidFill>
                  <a:srgbClr val="FF0000"/>
                </a:solidFill>
              </a:rPr>
              <a:t> (95%) = -R$  28,10 </a:t>
            </a:r>
          </a:p>
        </p:txBody>
      </p:sp>
    </p:spTree>
    <p:extLst>
      <p:ext uri="{BB962C8B-B14F-4D97-AF65-F5344CB8AC3E}">
        <p14:creationId xmlns:p14="http://schemas.microsoft.com/office/powerpoint/2010/main" val="135074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9234492" y="5805787"/>
            <a:ext cx="461661" cy="7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1438" tIns="45720" rIns="91438" bIns="45720">
            <a:spAutoFit/>
          </a:bodyPr>
          <a:lstStyle/>
          <a:p>
            <a:pPr>
              <a:spcBef>
                <a:spcPct val="50000"/>
              </a:spcBef>
            </a:pPr>
            <a:endParaRPr lang="pt-BR" b="1">
              <a:latin typeface="Tempus Sans ITC" pitchFamily="82" charset="0"/>
            </a:endParaRPr>
          </a:p>
        </p:txBody>
      </p:sp>
      <p:sp>
        <p:nvSpPr>
          <p:cNvPr id="25603" name="CaixaDeTexto 8"/>
          <p:cNvSpPr txBox="1">
            <a:spLocks noChangeArrowheads="1"/>
          </p:cNvSpPr>
          <p:nvPr/>
        </p:nvSpPr>
        <p:spPr bwMode="auto">
          <a:xfrm>
            <a:off x="1688366" y="1289539"/>
            <a:ext cx="857232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20" rIns="91438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err="1">
                <a:latin typeface="Tahoma" pitchFamily="34" charset="0"/>
                <a:cs typeface="Tahoma" pitchFamily="34" charset="0"/>
              </a:rPr>
              <a:t>VaR</a:t>
            </a:r>
            <a:r>
              <a:rPr lang="pt-BR" sz="2200" b="1" dirty="0">
                <a:latin typeface="Tahoma" pitchFamily="34" charset="0"/>
                <a:cs typeface="Tahoma" pitchFamily="34" charset="0"/>
              </a:rPr>
              <a:t> de um ativo = </a:t>
            </a:r>
            <a:r>
              <a:rPr lang="pt-BR" sz="2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R$ 28,10 </a:t>
            </a:r>
            <a:r>
              <a:rPr lang="pt-BR" sz="2200" b="1" dirty="0">
                <a:latin typeface="Tahoma" pitchFamily="34" charset="0"/>
                <a:cs typeface="Tahoma" pitchFamily="34" charset="0"/>
              </a:rPr>
              <a:t>em 1 dia com 95% de confiança, equivale a dizer que:</a:t>
            </a:r>
          </a:p>
          <a:p>
            <a:endParaRPr lang="pt-BR" sz="2200" b="1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Existe 5% de probabilidade do ativo perder mais de R$ 28,10 em um dia</a:t>
            </a:r>
          </a:p>
          <a:p>
            <a:pPr>
              <a:buFont typeface="Arial" pitchFamily="34" charset="0"/>
              <a:buChar char="•"/>
            </a:pPr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A perda esperada no próximo dia não será superior a R$ 28,10 com 95% de confiança</a:t>
            </a:r>
          </a:p>
          <a:p>
            <a:pPr>
              <a:buFont typeface="Arial" pitchFamily="34" charset="0"/>
              <a:buChar char="•"/>
            </a:pPr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Em média, em 1 a cada 20 dias pode-se perder mais do que R$ 28,10 </a:t>
            </a:r>
          </a:p>
          <a:p>
            <a:pPr>
              <a:buFont typeface="Arial" pitchFamily="34" charset="0"/>
              <a:buChar char="•"/>
            </a:pPr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Perda potencial máxima de um dia para o outro é igual a R$ 28,10 com 95% de confiança</a:t>
            </a:r>
          </a:p>
          <a:p>
            <a:pPr>
              <a:buFont typeface="Arial" pitchFamily="34" charset="0"/>
              <a:buChar char="•"/>
            </a:pPr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Com 95% de probabilidade, a perda que o ativo poderá sofrer em um dia não excedera a R$ 28,10.</a:t>
            </a:r>
            <a:endParaRPr lang="pt-BR" sz="2200" b="1" dirty="0"/>
          </a:p>
          <a:p>
            <a:pPr>
              <a:buFont typeface="Arial" pitchFamily="34" charset="0"/>
              <a:buChar char="•"/>
            </a:pPr>
            <a:endParaRPr lang="pt-BR" sz="22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Exemplos de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818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aixaDeTexto 8"/>
          <p:cNvSpPr txBox="1">
            <a:spLocks noChangeArrowheads="1"/>
          </p:cNvSpPr>
          <p:nvPr/>
        </p:nvSpPr>
        <p:spPr bwMode="auto">
          <a:xfrm>
            <a:off x="2078535" y="1143715"/>
            <a:ext cx="76134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r>
              <a:rPr lang="pt-BR" sz="2200" dirty="0">
                <a:latin typeface="Tahoma" pitchFamily="34" charset="0"/>
                <a:cs typeface="Tahoma" pitchFamily="34" charset="0"/>
              </a:rPr>
              <a:t>Considere uma ação que tenha desvio padrão dos retornos </a:t>
            </a: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1,69% ao dia.</a:t>
            </a:r>
          </a:p>
          <a:p>
            <a:r>
              <a:rPr lang="pt-BR" sz="2200" dirty="0">
                <a:latin typeface="Tahoma" pitchFamily="34" charset="0"/>
                <a:cs typeface="Tahoma" pitchFamily="34" charset="0"/>
              </a:rPr>
              <a:t>Investimento: $ 1.000,00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602801"/>
              </p:ext>
            </p:extLst>
          </p:nvPr>
        </p:nvGraphicFramePr>
        <p:xfrm>
          <a:off x="2955925" y="2725742"/>
          <a:ext cx="62245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190500" progId="Equation.3">
                  <p:embed/>
                </p:oleObj>
              </mc:Choice>
              <mc:Fallback>
                <p:oleObj name="Equation" r:id="rId2" imgW="21590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2725742"/>
                        <a:ext cx="622458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CaixaDeTexto 8"/>
          <p:cNvSpPr txBox="1">
            <a:spLocks noChangeArrowheads="1"/>
          </p:cNvSpPr>
          <p:nvPr/>
        </p:nvSpPr>
        <p:spPr bwMode="auto">
          <a:xfrm>
            <a:off x="2289602" y="4029413"/>
            <a:ext cx="79091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20" rIns="91438" bIns="45720">
            <a:spAutoFit/>
          </a:bodyPr>
          <a:lstStyle/>
          <a:p>
            <a:r>
              <a:rPr lang="pt-BR" sz="2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Qual a probabilidade de verificar no dia seguinte uma redução no preço da ação maior do que R$ 16,90?</a:t>
            </a:r>
          </a:p>
        </p:txBody>
      </p:sp>
      <p:sp>
        <p:nvSpPr>
          <p:cNvPr id="8" name="Título 4"/>
          <p:cNvSpPr txBox="1">
            <a:spLocks/>
          </p:cNvSpPr>
          <p:nvPr/>
        </p:nvSpPr>
        <p:spPr>
          <a:xfrm>
            <a:off x="3179017" y="4"/>
            <a:ext cx="7773401" cy="1142287"/>
          </a:xfrm>
          <a:prstGeom prst="rect">
            <a:avLst/>
          </a:prstGeom>
        </p:spPr>
        <p:txBody>
          <a:bodyPr lIns="91438" tIns="45720" rIns="91438" bIns="45720"/>
          <a:lstStyle/>
          <a:p>
            <a:pPr eaLnBrk="0" hangingPunct="0">
              <a:defRPr/>
            </a:pPr>
            <a:endParaRPr lang="pt-BR" sz="2800" b="1" kern="0" dirty="0">
              <a:latin typeface="Tahoma" pitchFamily="34" charset="0"/>
              <a:ea typeface="+mj-ea"/>
              <a:cs typeface="Tahoma" pitchFamily="34" charset="0"/>
            </a:endParaRPr>
          </a:p>
          <a:p>
            <a:pPr eaLnBrk="0" hangingPunct="0">
              <a:defRPr/>
            </a:pP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              </a:t>
            </a:r>
            <a:r>
              <a:rPr lang="pt-BR" sz="2800" b="1" kern="0" dirty="0" err="1">
                <a:latin typeface="Tahoma" pitchFamily="34" charset="0"/>
                <a:ea typeface="+mj-ea"/>
                <a:cs typeface="Tahoma" pitchFamily="34" charset="0"/>
              </a:rPr>
              <a:t>VaR</a:t>
            </a:r>
            <a:r>
              <a:rPr lang="pt-BR" sz="2800" b="1" kern="0" dirty="0">
                <a:latin typeface="Tahoma" pitchFamily="34" charset="0"/>
                <a:ea typeface="+mj-ea"/>
                <a:cs typeface="Tahoma" pitchFamily="34" charset="0"/>
              </a:rPr>
              <a:t> - Paramétrico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6017" y="175685"/>
            <a:ext cx="2057400" cy="365125"/>
          </a:xfrm>
        </p:spPr>
        <p:txBody>
          <a:bodyPr/>
          <a:lstStyle/>
          <a:p>
            <a:fld id="{C769B248-20EB-4F5A-90C6-FF20A629440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2095</Words>
  <Application>Microsoft Office PowerPoint</Application>
  <PresentationFormat>Widescreen</PresentationFormat>
  <Paragraphs>949</Paragraphs>
  <Slides>31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31</vt:i4>
      </vt:variant>
    </vt:vector>
  </HeadingPairs>
  <TitlesOfParts>
    <vt:vector size="47" baseType="lpstr">
      <vt:lpstr>Arial</vt:lpstr>
      <vt:lpstr>Arial Black</vt:lpstr>
      <vt:lpstr>Blackadder ITC</vt:lpstr>
      <vt:lpstr>Bodoni MT Black</vt:lpstr>
      <vt:lpstr>Brush Script MT</vt:lpstr>
      <vt:lpstr>Calibri</vt:lpstr>
      <vt:lpstr>Cambria Math</vt:lpstr>
      <vt:lpstr>Papyrus</vt:lpstr>
      <vt:lpstr>Tahoma</vt:lpstr>
      <vt:lpstr>Tempus Sans ITC</vt:lpstr>
      <vt:lpstr>Verdana</vt:lpstr>
      <vt:lpstr>Office Theme</vt:lpstr>
      <vt:lpstr>Equation</vt:lpstr>
      <vt:lpstr>Equação</vt:lpstr>
      <vt:lpstr>Document</vt:lpstr>
      <vt:lpstr>Equation.DSMT4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Risco e Retorno no contexto de carteiras</vt:lpstr>
      <vt:lpstr>  Risco e Retorno no contexto de carteiras</vt:lpstr>
      <vt:lpstr>Apresentação do PowerPoint</vt:lpstr>
      <vt:lpstr>  Risco e Retorno no contexto de carteiras</vt:lpstr>
      <vt:lpstr>Apresentação do PowerPoint</vt:lpstr>
      <vt:lpstr>  VaR no Contexto de Carteiras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Fabiano Guasti  Lima</dc:creator>
  <cp:lastModifiedBy>Bruno</cp:lastModifiedBy>
  <cp:revision>71</cp:revision>
  <dcterms:created xsi:type="dcterms:W3CDTF">2020-03-19T00:36:42Z</dcterms:created>
  <dcterms:modified xsi:type="dcterms:W3CDTF">2022-09-20T18:33:19Z</dcterms:modified>
</cp:coreProperties>
</file>