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8"/>
  </p:notesMasterIdLst>
  <p:sldIdLst>
    <p:sldId id="256" r:id="rId2"/>
    <p:sldId id="257" r:id="rId3"/>
    <p:sldId id="274" r:id="rId4"/>
    <p:sldId id="273" r:id="rId5"/>
    <p:sldId id="259" r:id="rId6"/>
    <p:sldId id="262" r:id="rId7"/>
    <p:sldId id="263" r:id="rId8"/>
    <p:sldId id="265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60" r:id="rId17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4" d="100"/>
          <a:sy n="104" d="100"/>
        </p:scale>
        <p:origin x="-396" y="6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3C5151-C696-46B5-92F7-978FAAA646EA}" type="datetimeFigureOut">
              <a:rPr lang="pt-BR" smtClean="0"/>
              <a:t>22/05/2015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6D36FD-E7E3-48E0-BA0C-003E403B09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6063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D36FD-E7E3-48E0-BA0C-003E403B09FA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0507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24419AF2-6114-48CB-A57B-054C9E12F457}" type="datetimeFigureOut">
              <a:rPr lang="pt-BR" smtClean="0"/>
              <a:pPr/>
              <a:t>22/05/2015</a:t>
            </a:fld>
            <a:endParaRPr lang="pt-BR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39485205-09A0-4A28-A76E-0856778CCC7D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19AF2-6114-48CB-A57B-054C9E12F457}" type="datetimeFigureOut">
              <a:rPr lang="pt-BR" smtClean="0"/>
              <a:pPr/>
              <a:t>22/05/2015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85205-09A0-4A28-A76E-0856778CCC7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19AF2-6114-48CB-A57B-054C9E12F457}" type="datetimeFigureOut">
              <a:rPr lang="pt-BR" smtClean="0"/>
              <a:pPr/>
              <a:t>22/05/2015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85205-09A0-4A28-A76E-0856778CCC7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19AF2-6114-48CB-A57B-054C9E12F457}" type="datetimeFigureOut">
              <a:rPr lang="pt-BR" smtClean="0"/>
              <a:pPr/>
              <a:t>22/05/2015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85205-09A0-4A28-A76E-0856778CCC7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19AF2-6114-48CB-A57B-054C9E12F457}" type="datetimeFigureOut">
              <a:rPr lang="pt-BR" smtClean="0"/>
              <a:pPr/>
              <a:t>22/05/2015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85205-09A0-4A28-A76E-0856778CCC7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19AF2-6114-48CB-A57B-054C9E12F457}" type="datetimeFigureOut">
              <a:rPr lang="pt-BR" smtClean="0"/>
              <a:pPr/>
              <a:t>22/05/2015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85205-09A0-4A28-A76E-0856778CCC7D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19AF2-6114-48CB-A57B-054C9E12F457}" type="datetimeFigureOut">
              <a:rPr lang="pt-BR" smtClean="0"/>
              <a:pPr/>
              <a:t>22/05/2015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85205-09A0-4A28-A76E-0856778CCC7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19AF2-6114-48CB-A57B-054C9E12F457}" type="datetimeFigureOut">
              <a:rPr lang="pt-BR" smtClean="0"/>
              <a:pPr/>
              <a:t>22/05/2015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85205-09A0-4A28-A76E-0856778CCC7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19AF2-6114-48CB-A57B-054C9E12F457}" type="datetimeFigureOut">
              <a:rPr lang="pt-BR" smtClean="0"/>
              <a:pPr/>
              <a:t>22/05/2015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85205-09A0-4A28-A76E-0856778CCC7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19AF2-6114-48CB-A57B-054C9E12F457}" type="datetimeFigureOut">
              <a:rPr lang="pt-BR" smtClean="0"/>
              <a:pPr/>
              <a:t>22/05/2015</a:t>
            </a:fld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85205-09A0-4A28-A76E-0856778CCC7D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19AF2-6114-48CB-A57B-054C9E12F457}" type="datetimeFigureOut">
              <a:rPr lang="pt-BR" smtClean="0"/>
              <a:pPr/>
              <a:t>22/05/2015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85205-09A0-4A28-A76E-0856778CCC7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24419AF2-6114-48CB-A57B-054C9E12F457}" type="datetimeFigureOut">
              <a:rPr lang="pt-BR" smtClean="0"/>
              <a:pPr/>
              <a:t>22/05/2015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39485205-09A0-4A28-A76E-0856778CCC7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2.png"/><Relationship Id="rId3" Type="http://schemas.openxmlformats.org/officeDocument/2006/relationships/image" Target="../media/image27.png"/><Relationship Id="rId7" Type="http://schemas.openxmlformats.org/officeDocument/2006/relationships/image" Target="../media/image13.png"/><Relationship Id="rId12" Type="http://schemas.openxmlformats.org/officeDocument/2006/relationships/image" Target="../media/image1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11" Type="http://schemas.openxmlformats.org/officeDocument/2006/relationships/image" Target="../media/image11.emf"/><Relationship Id="rId5" Type="http://schemas.openxmlformats.org/officeDocument/2006/relationships/image" Target="../media/image5.emf"/><Relationship Id="rId10" Type="http://schemas.openxmlformats.org/officeDocument/2006/relationships/image" Target="../media/image10.emf"/><Relationship Id="rId4" Type="http://schemas.openxmlformats.org/officeDocument/2006/relationships/image" Target="../media/image4.emf"/><Relationship Id="rId9" Type="http://schemas.openxmlformats.org/officeDocument/2006/relationships/image" Target="../media/image9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716016" y="2564904"/>
            <a:ext cx="3384376" cy="1702160"/>
          </a:xfrm>
        </p:spPr>
        <p:txBody>
          <a:bodyPr>
            <a:normAutofit fontScale="90000"/>
          </a:bodyPr>
          <a:lstStyle/>
          <a:p>
            <a:r>
              <a:rPr lang="pt-BR" b="1" dirty="0" err="1" smtClean="0">
                <a:solidFill>
                  <a:schemeClr val="accent2">
                    <a:lumMod val="75000"/>
                  </a:schemeClr>
                </a:solidFill>
              </a:rPr>
              <a:t>Good</a:t>
            </a:r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pt-BR" b="1" dirty="0" err="1" smtClean="0">
                <a:solidFill>
                  <a:schemeClr val="accent2">
                    <a:lumMod val="75000"/>
                  </a:schemeClr>
                </a:solidFill>
              </a:rPr>
              <a:t>Agricultural</a:t>
            </a:r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pt-BR" b="1" dirty="0" err="1" smtClean="0">
                <a:solidFill>
                  <a:schemeClr val="accent2">
                    <a:lumMod val="75000"/>
                  </a:schemeClr>
                </a:solidFill>
              </a:rPr>
              <a:t>Practices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716016" y="476672"/>
            <a:ext cx="3309803" cy="1260629"/>
          </a:xfrm>
        </p:spPr>
        <p:txBody>
          <a:bodyPr>
            <a:normAutofit/>
          </a:bodyPr>
          <a:lstStyle/>
          <a:p>
            <a:r>
              <a:rPr lang="pt-BR" sz="3200" b="1" dirty="0" smtClean="0">
                <a:solidFill>
                  <a:schemeClr val="bg1"/>
                </a:solidFill>
              </a:rPr>
              <a:t>Boas Práticas Agropecuárias</a:t>
            </a:r>
            <a:endParaRPr lang="pt-BR" sz="3200" b="1" dirty="0">
              <a:solidFill>
                <a:schemeClr val="bg1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6250817" y="5485935"/>
            <a:ext cx="19591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400" dirty="0" err="1" smtClean="0"/>
              <a:t>Evelise</a:t>
            </a:r>
            <a:r>
              <a:rPr lang="pt-BR" sz="1400" dirty="0" smtClean="0"/>
              <a:t> Oliveira Telles</a:t>
            </a:r>
          </a:p>
          <a:p>
            <a:pPr algn="r"/>
            <a:r>
              <a:rPr lang="pt-BR" sz="1400" dirty="0" smtClean="0"/>
              <a:t>bufalo@usp.br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342058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14348" y="714356"/>
            <a:ext cx="7858180" cy="1000132"/>
          </a:xfrm>
        </p:spPr>
        <p:txBody>
          <a:bodyPr>
            <a:normAutofit fontScale="90000"/>
          </a:bodyPr>
          <a:lstStyle/>
          <a:p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</a:rPr>
              <a:t>Recursos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</a:rPr>
              <a:t>Naturais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:</a:t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				Solo</a:t>
            </a:r>
            <a:endParaRPr lang="pt-BR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28662" y="1785926"/>
            <a:ext cx="7358114" cy="4429156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buNone/>
            </a:pPr>
            <a:r>
              <a:rPr lang="pt-BR" sz="2000" dirty="0" smtClean="0"/>
              <a:t>É fundamental verificar:</a:t>
            </a:r>
          </a:p>
          <a:p>
            <a:pPr>
              <a:spcBef>
                <a:spcPts val="1200"/>
              </a:spcBef>
            </a:pPr>
            <a:r>
              <a:rPr lang="pt-BR" sz="2000" dirty="0" smtClean="0"/>
              <a:t>Se o terreno já foi utilizado para criação de animais, despejo de lixo ou resíduos tóxicos;</a:t>
            </a:r>
          </a:p>
          <a:p>
            <a:pPr>
              <a:spcBef>
                <a:spcPts val="1200"/>
              </a:spcBef>
            </a:pPr>
            <a:r>
              <a:rPr lang="pt-BR" sz="2000" dirty="0" smtClean="0"/>
              <a:t>Se existem atividades - aplicação de herbicidas, fertilizantes; criação de animais nas propriedades vizinhas </a:t>
            </a:r>
            <a:r>
              <a:rPr lang="pt-BR" sz="2000" dirty="0" smtClean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→</a:t>
            </a:r>
            <a:r>
              <a:rPr lang="pt-BR" sz="2000" dirty="0" smtClean="0">
                <a:latin typeface="Arial"/>
                <a:cs typeface="Arial"/>
              </a:rPr>
              <a:t> </a:t>
            </a:r>
            <a:r>
              <a:rPr lang="pt-BR" sz="2000" dirty="0" smtClean="0"/>
              <a:t>risco das substâncias ou de patógenos contaminarem o seu terreno;</a:t>
            </a:r>
          </a:p>
          <a:p>
            <a:pPr>
              <a:spcBef>
                <a:spcPts val="1200"/>
              </a:spcBef>
            </a:pPr>
            <a:r>
              <a:rPr lang="pt-BR" sz="2000" dirty="0" smtClean="0"/>
              <a:t>Técnicas específicas para controle de erosão;</a:t>
            </a:r>
          </a:p>
          <a:p>
            <a:pPr>
              <a:spcBef>
                <a:spcPts val="1200"/>
              </a:spcBef>
            </a:pPr>
            <a:r>
              <a:rPr lang="pt-BR" sz="2000" dirty="0" smtClean="0"/>
              <a:t>Calagem, adubação;</a:t>
            </a:r>
          </a:p>
          <a:p>
            <a:pPr>
              <a:spcBef>
                <a:spcPts val="1200"/>
              </a:spcBef>
            </a:pPr>
            <a:r>
              <a:rPr lang="en-US" sz="2000" dirty="0" err="1"/>
              <a:t>Á</a:t>
            </a:r>
            <a:r>
              <a:rPr lang="en-US" sz="2000" dirty="0" err="1" smtClean="0"/>
              <a:t>reas</a:t>
            </a:r>
            <a:r>
              <a:rPr lang="en-US" sz="2000" dirty="0" smtClean="0"/>
              <a:t> de </a:t>
            </a:r>
            <a:r>
              <a:rPr lang="en-US" sz="2000" dirty="0" err="1" smtClean="0"/>
              <a:t>preservação</a:t>
            </a:r>
            <a:r>
              <a:rPr lang="en-US" sz="2000" dirty="0" smtClean="0"/>
              <a:t> </a:t>
            </a:r>
            <a:r>
              <a:rPr lang="en-US" sz="2000" dirty="0" err="1" smtClean="0"/>
              <a:t>permanente</a:t>
            </a:r>
            <a:r>
              <a:rPr lang="en-US" sz="2000" dirty="0" smtClean="0"/>
              <a:t> e </a:t>
            </a:r>
            <a:r>
              <a:rPr lang="en-US" sz="2000" dirty="0" err="1" smtClean="0"/>
              <a:t>Reserva</a:t>
            </a:r>
            <a:r>
              <a:rPr lang="en-US" sz="2000" dirty="0" smtClean="0"/>
              <a:t> legal </a:t>
            </a:r>
            <a:r>
              <a:rPr lang="en-US" sz="2000" dirty="0" err="1" smtClean="0"/>
              <a:t>obrigatória</a:t>
            </a:r>
            <a:r>
              <a:rPr lang="en-US" sz="2000" dirty="0" smtClean="0"/>
              <a:t>;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4643438" y="-38637"/>
            <a:ext cx="3571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b="1" dirty="0" smtClean="0">
                <a:solidFill>
                  <a:schemeClr val="bg1"/>
                </a:solidFill>
              </a:rPr>
              <a:t>Boas Práticas Agropecuárias</a:t>
            </a:r>
          </a:p>
          <a:p>
            <a:r>
              <a:rPr lang="pt-BR" sz="900" b="1" dirty="0" smtClean="0">
                <a:solidFill>
                  <a:schemeClr val="bg1"/>
                </a:solidFill>
              </a:rPr>
              <a:t>Um guia para pequenos e médios produtores</a:t>
            </a:r>
          </a:p>
          <a:p>
            <a:r>
              <a:rPr lang="pt-BR" sz="900" b="1" dirty="0" smtClean="0">
                <a:solidFill>
                  <a:schemeClr val="bg1"/>
                </a:solidFill>
              </a:rPr>
              <a:t>do Estado de São Paulo – Secretaria de Agricultura e Abastecimento  / CATI, 2010.</a:t>
            </a:r>
            <a:endParaRPr lang="pt-BR" sz="900" b="1" dirty="0">
              <a:solidFill>
                <a:schemeClr val="bg1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836712"/>
            <a:ext cx="1304925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14348" y="428604"/>
            <a:ext cx="7858180" cy="1000132"/>
          </a:xfrm>
        </p:spPr>
        <p:txBody>
          <a:bodyPr>
            <a:normAutofit fontScale="90000"/>
          </a:bodyPr>
          <a:lstStyle/>
          <a:p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</a:rPr>
              <a:t>Recursos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</a:rPr>
              <a:t>Naturais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:</a:t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		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</a:rPr>
              <a:t>Água</a:t>
            </a:r>
            <a:endParaRPr lang="pt-BR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3567" y="1571612"/>
            <a:ext cx="7743105" cy="4929222"/>
          </a:xfrm>
        </p:spPr>
        <p:txBody>
          <a:bodyPr>
            <a:noAutofit/>
          </a:bodyPr>
          <a:lstStyle/>
          <a:p>
            <a:pPr marL="525780" indent="-457200">
              <a:buAutoNum type="arabicPeriod"/>
            </a:pPr>
            <a:r>
              <a:rPr lang="pt-BR" sz="2000" dirty="0" smtClean="0">
                <a:solidFill>
                  <a:schemeClr val="tx1"/>
                </a:solidFill>
              </a:rPr>
              <a:t>acesso à água sem contaminação </a:t>
            </a:r>
          </a:p>
          <a:p>
            <a:pPr marL="525780" indent="-457200">
              <a:buAutoNum type="arabicPeriod"/>
            </a:pPr>
            <a:r>
              <a:rPr lang="pt-BR" sz="2000" dirty="0" smtClean="0">
                <a:solidFill>
                  <a:schemeClr val="tx1"/>
                </a:solidFill>
              </a:rPr>
              <a:t>uso racional</a:t>
            </a:r>
          </a:p>
          <a:p>
            <a:pPr marL="525780" indent="-457200">
              <a:buAutoNum type="arabicPeriod"/>
            </a:pPr>
            <a:endParaRPr lang="pt-BR" sz="2000" dirty="0" smtClean="0"/>
          </a:p>
          <a:p>
            <a:pPr marL="712788" indent="-265113">
              <a:buFont typeface="Wingdings" pitchFamily="2" charset="2"/>
              <a:buChar char="Ø"/>
            </a:pPr>
            <a:r>
              <a:rPr lang="pt-BR" sz="1800" dirty="0" smtClean="0">
                <a:solidFill>
                  <a:schemeClr val="tx1"/>
                </a:solidFill>
              </a:rPr>
              <a:t>Evitar o acesso de animais próximo às fontes;</a:t>
            </a:r>
          </a:p>
          <a:p>
            <a:pPr marL="712788" indent="-265113">
              <a:buFont typeface="Wingdings" pitchFamily="2" charset="2"/>
              <a:buChar char="Ø"/>
            </a:pPr>
            <a:r>
              <a:rPr lang="pt-BR" sz="1800" dirty="0" smtClean="0">
                <a:solidFill>
                  <a:schemeClr val="tx1"/>
                </a:solidFill>
              </a:rPr>
              <a:t>Conhecer fontes poluidoras próximas à propriedade que poderiam comprometer a qualidade da água</a:t>
            </a:r>
          </a:p>
          <a:p>
            <a:pPr marL="712788" indent="-265113">
              <a:buFont typeface="Wingdings" pitchFamily="2" charset="2"/>
              <a:buChar char="Ø"/>
            </a:pPr>
            <a:r>
              <a:rPr lang="pt-BR" sz="1800" dirty="0" smtClean="0">
                <a:solidFill>
                  <a:schemeClr val="tx1"/>
                </a:solidFill>
              </a:rPr>
              <a:t>Não utilizar, ou armazenar, pesticidas, fertilizantes e outras substâncias químicas nas proximidades de passagem de água;</a:t>
            </a:r>
          </a:p>
          <a:p>
            <a:pPr marL="712788" indent="-265113">
              <a:buFont typeface="Wingdings" pitchFamily="2" charset="2"/>
              <a:buChar char="Ø"/>
            </a:pPr>
            <a:r>
              <a:rPr lang="pt-BR" sz="1800" dirty="0" smtClean="0">
                <a:solidFill>
                  <a:schemeClr val="tx1"/>
                </a:solidFill>
              </a:rPr>
              <a:t>Nunca usar água contaminada para o cultivo ou para os animais;</a:t>
            </a:r>
          </a:p>
          <a:p>
            <a:pPr marL="712788" indent="-265113">
              <a:buFont typeface="Wingdings" pitchFamily="2" charset="2"/>
              <a:buChar char="Ø"/>
            </a:pPr>
            <a:r>
              <a:rPr lang="en-US" sz="1800" dirty="0" err="1" smtClean="0">
                <a:solidFill>
                  <a:schemeClr val="tx1"/>
                </a:solidFill>
              </a:rPr>
              <a:t>Água</a:t>
            </a:r>
            <a:r>
              <a:rPr lang="en-US" sz="1800" dirty="0" smtClean="0">
                <a:solidFill>
                  <a:schemeClr val="tx1"/>
                </a:solidFill>
              </a:rPr>
              <a:t> de </a:t>
            </a:r>
            <a:r>
              <a:rPr lang="en-US" sz="1800" dirty="0" err="1" smtClean="0">
                <a:solidFill>
                  <a:schemeClr val="tx1"/>
                </a:solidFill>
              </a:rPr>
              <a:t>consumo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deve</a:t>
            </a:r>
            <a:r>
              <a:rPr lang="en-US" sz="1800" dirty="0" smtClean="0">
                <a:solidFill>
                  <a:schemeClr val="tx1"/>
                </a:solidFill>
              </a:rPr>
              <a:t> ser </a:t>
            </a:r>
            <a:r>
              <a:rPr lang="en-US" sz="1800" dirty="0" err="1" smtClean="0">
                <a:solidFill>
                  <a:schemeClr val="tx1"/>
                </a:solidFill>
              </a:rPr>
              <a:t>potável</a:t>
            </a:r>
            <a:r>
              <a:rPr lang="en-US" sz="1800" dirty="0" smtClean="0">
                <a:solidFill>
                  <a:schemeClr val="tx1"/>
                </a:solidFill>
              </a:rPr>
              <a:t>: </a:t>
            </a:r>
            <a:r>
              <a:rPr lang="en-US" sz="1800" dirty="0" err="1" smtClean="0">
                <a:solidFill>
                  <a:schemeClr val="tx1"/>
                </a:solidFill>
              </a:rPr>
              <a:t>tratada</a:t>
            </a:r>
            <a:r>
              <a:rPr lang="en-US" sz="1800" dirty="0" smtClean="0">
                <a:solidFill>
                  <a:schemeClr val="tx1"/>
                </a:solidFill>
              </a:rPr>
              <a:t> (</a:t>
            </a:r>
            <a:r>
              <a:rPr lang="en-US" sz="1800" dirty="0" err="1" smtClean="0">
                <a:solidFill>
                  <a:schemeClr val="tx1"/>
                </a:solidFill>
              </a:rPr>
              <a:t>cloro</a:t>
            </a:r>
            <a:r>
              <a:rPr lang="en-US" sz="1800" dirty="0" smtClean="0">
                <a:solidFill>
                  <a:schemeClr val="tx1"/>
                </a:solidFill>
              </a:rPr>
              <a:t>, </a:t>
            </a:r>
            <a:r>
              <a:rPr lang="en-US" sz="1800" dirty="0" err="1" smtClean="0">
                <a:solidFill>
                  <a:schemeClr val="tx1"/>
                </a:solidFill>
              </a:rPr>
              <a:t>fervura</a:t>
            </a:r>
            <a:r>
              <a:rPr lang="en-US" sz="1800" dirty="0" smtClean="0">
                <a:solidFill>
                  <a:schemeClr val="tx1"/>
                </a:solidFill>
              </a:rPr>
              <a:t> ou outro </a:t>
            </a:r>
            <a:r>
              <a:rPr lang="en-US" sz="1800" dirty="0" err="1" smtClean="0">
                <a:solidFill>
                  <a:schemeClr val="tx1"/>
                </a:solidFill>
              </a:rPr>
              <a:t>método</a:t>
            </a:r>
            <a:r>
              <a:rPr lang="en-US" sz="1800" dirty="0" smtClean="0">
                <a:solidFill>
                  <a:schemeClr val="tx1"/>
                </a:solidFill>
              </a:rPr>
              <a:t>); </a:t>
            </a:r>
          </a:p>
          <a:p>
            <a:endParaRPr lang="pt-BR" sz="2000" dirty="0" smtClean="0"/>
          </a:p>
          <a:p>
            <a:pPr>
              <a:buNone/>
            </a:pPr>
            <a:endParaRPr lang="pt-BR" sz="2000" dirty="0" smtClean="0"/>
          </a:p>
        </p:txBody>
      </p:sp>
      <p:sp>
        <p:nvSpPr>
          <p:cNvPr id="4" name="CaixaDeTexto 3"/>
          <p:cNvSpPr txBox="1"/>
          <p:nvPr/>
        </p:nvSpPr>
        <p:spPr>
          <a:xfrm>
            <a:off x="4643438" y="-38637"/>
            <a:ext cx="3571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b="1" dirty="0" smtClean="0">
                <a:solidFill>
                  <a:schemeClr val="bg1"/>
                </a:solidFill>
              </a:rPr>
              <a:t>Boas Práticas Agropecuárias</a:t>
            </a:r>
          </a:p>
          <a:p>
            <a:r>
              <a:rPr lang="pt-BR" sz="900" b="1" dirty="0" smtClean="0">
                <a:solidFill>
                  <a:schemeClr val="bg1"/>
                </a:solidFill>
              </a:rPr>
              <a:t>Um guia para pequenos e médios produtores</a:t>
            </a:r>
          </a:p>
          <a:p>
            <a:r>
              <a:rPr lang="pt-BR" sz="900" b="1" dirty="0" smtClean="0">
                <a:solidFill>
                  <a:schemeClr val="bg1"/>
                </a:solidFill>
              </a:rPr>
              <a:t>do Estado de São Paulo – Secretaria de Agricultura e Abastecimento  / CATI, 2010.</a:t>
            </a:r>
            <a:endParaRPr lang="pt-BR" sz="900" b="1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251" y="1772816"/>
            <a:ext cx="1622425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276" y="759016"/>
            <a:ext cx="2043113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075" y="5582890"/>
            <a:ext cx="725487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201" y="5589240"/>
            <a:ext cx="592137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048" y="1899018"/>
            <a:ext cx="1889340" cy="747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14348" y="428604"/>
            <a:ext cx="7858180" cy="840156"/>
          </a:xfrm>
        </p:spPr>
        <p:txBody>
          <a:bodyPr>
            <a:normAutofit/>
          </a:bodyPr>
          <a:lstStyle/>
          <a:p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</a:rPr>
              <a:t>Recursos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</a:rPr>
              <a:t>Animais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:</a:t>
            </a:r>
            <a:endParaRPr lang="pt-BR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11560" y="1484784"/>
            <a:ext cx="7744944" cy="4929222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  <a:buNone/>
            </a:pPr>
            <a:r>
              <a:rPr lang="en-US" sz="1600" dirty="0" err="1" smtClean="0"/>
              <a:t>Domésticos</a:t>
            </a:r>
            <a:r>
              <a:rPr lang="en-US" sz="1600" dirty="0" smtClean="0"/>
              <a:t>, de </a:t>
            </a:r>
            <a:r>
              <a:rPr lang="en-US" sz="1600" dirty="0" err="1" smtClean="0"/>
              <a:t>produção</a:t>
            </a:r>
            <a:r>
              <a:rPr lang="en-US" sz="1600" dirty="0" smtClean="0"/>
              <a:t> e de </a:t>
            </a:r>
            <a:r>
              <a:rPr lang="en-US" sz="1600" dirty="0" err="1" smtClean="0"/>
              <a:t>trabalho</a:t>
            </a:r>
            <a:endParaRPr lang="pt-BR" sz="1600" dirty="0" smtClean="0"/>
          </a:p>
          <a:p>
            <a:pPr>
              <a:spcBef>
                <a:spcPts val="1200"/>
              </a:spcBef>
            </a:pPr>
            <a:r>
              <a:rPr lang="pt-BR" sz="1600" dirty="0" smtClean="0"/>
              <a:t>Manter animais domésticos longe da área de plantio e dos lugares onde são guardados defensivos;</a:t>
            </a:r>
          </a:p>
          <a:p>
            <a:pPr>
              <a:spcBef>
                <a:spcPts val="1200"/>
              </a:spcBef>
            </a:pPr>
            <a:r>
              <a:rPr lang="pt-BR" sz="1600" dirty="0" smtClean="0"/>
              <a:t>Identificar individualmente todos os animais de sua propriedade;</a:t>
            </a:r>
          </a:p>
          <a:p>
            <a:pPr>
              <a:spcBef>
                <a:spcPts val="1200"/>
              </a:spcBef>
            </a:pPr>
            <a:r>
              <a:rPr lang="pt-BR" sz="1600" dirty="0" smtClean="0"/>
              <a:t>Identificar e registrar a origem de todos os animais adquiridos de terceiros;</a:t>
            </a:r>
          </a:p>
          <a:p>
            <a:pPr>
              <a:spcBef>
                <a:spcPts val="1200"/>
              </a:spcBef>
            </a:pPr>
            <a:r>
              <a:rPr lang="pt-BR" sz="1600" dirty="0" smtClean="0"/>
              <a:t>Acompanhar e manter registros produtivos e reprodutivos dos animais;</a:t>
            </a:r>
          </a:p>
          <a:p>
            <a:pPr>
              <a:spcBef>
                <a:spcPts val="1200"/>
              </a:spcBef>
            </a:pPr>
            <a:r>
              <a:rPr lang="pt-BR" sz="1600" dirty="0" smtClean="0"/>
              <a:t>Ingredientes e produtos adquiridos de terceiros devem possuir rótulos em suas embalagens, identificando produto, origem, função, prazo de validade e demais informações;</a:t>
            </a:r>
          </a:p>
          <a:p>
            <a:pPr>
              <a:spcBef>
                <a:spcPts val="1200"/>
              </a:spcBef>
            </a:pPr>
            <a:r>
              <a:rPr lang="pt-BR" sz="1600" dirty="0" smtClean="0"/>
              <a:t>Manter um registro constante e atualizado da aplicação dos medicamentos;</a:t>
            </a:r>
          </a:p>
          <a:p>
            <a:pPr>
              <a:spcBef>
                <a:spcPts val="1200"/>
              </a:spcBef>
            </a:pPr>
            <a:r>
              <a:rPr lang="pt-BR" sz="1600" dirty="0" smtClean="0"/>
              <a:t>Todos os medicamentos devem ser armazenados em condições adequadas e apenas funcionários treinados devem realizar sua aplicação;</a:t>
            </a:r>
          </a:p>
          <a:p>
            <a:pPr>
              <a:buNone/>
            </a:pPr>
            <a:endParaRPr lang="pt-BR" sz="2000" dirty="0" smtClean="0"/>
          </a:p>
        </p:txBody>
      </p:sp>
      <p:sp>
        <p:nvSpPr>
          <p:cNvPr id="4" name="CaixaDeTexto 3"/>
          <p:cNvSpPr txBox="1"/>
          <p:nvPr/>
        </p:nvSpPr>
        <p:spPr>
          <a:xfrm>
            <a:off x="4643438" y="-38637"/>
            <a:ext cx="3571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b="1" dirty="0" smtClean="0">
                <a:solidFill>
                  <a:schemeClr val="bg1"/>
                </a:solidFill>
              </a:rPr>
              <a:t>Boas Práticas Agropecuárias</a:t>
            </a:r>
          </a:p>
          <a:p>
            <a:r>
              <a:rPr lang="pt-BR" sz="900" b="1" dirty="0" smtClean="0">
                <a:solidFill>
                  <a:schemeClr val="bg1"/>
                </a:solidFill>
              </a:rPr>
              <a:t>Um guia para pequenos e médios produtores</a:t>
            </a:r>
          </a:p>
          <a:p>
            <a:r>
              <a:rPr lang="pt-BR" sz="900" b="1" dirty="0" smtClean="0">
                <a:solidFill>
                  <a:schemeClr val="bg1"/>
                </a:solidFill>
              </a:rPr>
              <a:t>do Estado de São Paulo – Secretaria de Agricultura e Abastecimento  / CATI, 2010.</a:t>
            </a:r>
            <a:endParaRPr lang="pt-BR" sz="900" b="1" dirty="0">
              <a:solidFill>
                <a:schemeClr val="bg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824748"/>
            <a:ext cx="1669393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692" y="903032"/>
            <a:ext cx="1689100" cy="78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14348" y="428604"/>
            <a:ext cx="7858180" cy="1000132"/>
          </a:xfrm>
        </p:spPr>
        <p:txBody>
          <a:bodyPr>
            <a:normAutofit/>
          </a:bodyPr>
          <a:lstStyle/>
          <a:p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</a:rPr>
              <a:t>Recursos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</a:rPr>
              <a:t>Animais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:</a:t>
            </a:r>
            <a:endParaRPr lang="pt-BR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1772816"/>
            <a:ext cx="7929618" cy="4929222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  <a:buNone/>
            </a:pPr>
            <a:r>
              <a:rPr lang="pt-BR" sz="1800" dirty="0" smtClean="0"/>
              <a:t>Principais cuidados</a:t>
            </a:r>
          </a:p>
          <a:p>
            <a:pPr>
              <a:spcBef>
                <a:spcPts val="1200"/>
              </a:spcBef>
            </a:pPr>
            <a:r>
              <a:rPr lang="pt-BR" sz="1800" dirty="0" smtClean="0"/>
              <a:t>Providenciar vacinações, </a:t>
            </a:r>
            <a:r>
              <a:rPr lang="pt-BR" sz="1800" dirty="0" err="1" smtClean="0"/>
              <a:t>vermifugações</a:t>
            </a:r>
            <a:r>
              <a:rPr lang="pt-BR" sz="1800" dirty="0" smtClean="0"/>
              <a:t> e tratamento dos ectoparasitos nas épocas adequadas;</a:t>
            </a:r>
          </a:p>
          <a:p>
            <a:pPr>
              <a:spcBef>
                <a:spcPts val="1200"/>
              </a:spcBef>
            </a:pPr>
            <a:r>
              <a:rPr lang="pt-BR" sz="1800" b="1" dirty="0" smtClean="0"/>
              <a:t>No caso das vacas em lactação</a:t>
            </a:r>
            <a:r>
              <a:rPr lang="pt-BR" sz="1800" dirty="0" smtClean="0"/>
              <a:t>, realizar apenas os tratamentos estritamente necessários e usar produtos indicados para a lactação, observando as recomendações que acompanham o produto quanto ao período de descarte do leite para consumo;</a:t>
            </a:r>
          </a:p>
          <a:p>
            <a:pPr>
              <a:spcBef>
                <a:spcPts val="1200"/>
              </a:spcBef>
            </a:pPr>
            <a:r>
              <a:rPr lang="pt-BR" sz="1800" dirty="0" smtClean="0"/>
              <a:t>Seguir rigorosamente os períodos de carência recomendados pelos fabricantes dos medicamentos (prazos entre a aplicação da medicação e  dia da utilização do leite para consumo, abate de animais ou utilização de ovos para consumo </a:t>
            </a:r>
            <a:r>
              <a:rPr lang="pt-BR" sz="1800" dirty="0" err="1" smtClean="0"/>
              <a:t>etc</a:t>
            </a:r>
            <a:r>
              <a:rPr lang="pt-BR" sz="1800" dirty="0" smtClean="0"/>
              <a:t>).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4643438" y="-38637"/>
            <a:ext cx="3571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b="1" dirty="0" smtClean="0">
                <a:solidFill>
                  <a:schemeClr val="bg1"/>
                </a:solidFill>
              </a:rPr>
              <a:t>Boas Práticas Agropecuárias</a:t>
            </a:r>
          </a:p>
          <a:p>
            <a:r>
              <a:rPr lang="pt-BR" sz="900" b="1" dirty="0" smtClean="0">
                <a:solidFill>
                  <a:schemeClr val="bg1"/>
                </a:solidFill>
              </a:rPr>
              <a:t>Um guia para pequenos e médios produtores</a:t>
            </a:r>
          </a:p>
          <a:p>
            <a:r>
              <a:rPr lang="pt-BR" sz="900" b="1" dirty="0" smtClean="0">
                <a:solidFill>
                  <a:schemeClr val="bg1"/>
                </a:solidFill>
              </a:rPr>
              <a:t>do Estado de São Paulo – Secretaria de Agricultura e Abastecimento  / CATI, 2010.</a:t>
            </a:r>
            <a:endParaRPr lang="pt-BR" sz="900" b="1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492" y="764704"/>
            <a:ext cx="1754930" cy="1162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14348" y="428604"/>
            <a:ext cx="7858180" cy="1000132"/>
          </a:xfrm>
        </p:spPr>
        <p:txBody>
          <a:bodyPr>
            <a:normAutofit/>
          </a:bodyPr>
          <a:lstStyle/>
          <a:p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</a:rPr>
              <a:t>Equipamentos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:</a:t>
            </a:r>
            <a:endParaRPr lang="pt-BR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71472" y="1571612"/>
            <a:ext cx="7929618" cy="4929222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pt-BR" sz="1800" dirty="0" smtClean="0"/>
              <a:t>Manter  controle de uso dos equipamentos, para saber mais sobre seu consumo de energia, estado de manutenção, revisões, troca de peças </a:t>
            </a:r>
            <a:r>
              <a:rPr lang="pt-BR" sz="1800" dirty="0" err="1" smtClean="0"/>
              <a:t>etc</a:t>
            </a:r>
            <a:r>
              <a:rPr lang="pt-BR" sz="1800" dirty="0"/>
              <a:t>;</a:t>
            </a:r>
            <a:endParaRPr lang="pt-BR" sz="1800" dirty="0" smtClean="0"/>
          </a:p>
          <a:p>
            <a:pPr>
              <a:spcBef>
                <a:spcPts val="1200"/>
              </a:spcBef>
            </a:pPr>
            <a:r>
              <a:rPr lang="en-US" sz="1800" dirty="0" err="1" smtClean="0"/>
              <a:t>Treinar</a:t>
            </a:r>
            <a:r>
              <a:rPr lang="en-US" sz="1800" dirty="0" smtClean="0"/>
              <a:t>  o </a:t>
            </a:r>
            <a:r>
              <a:rPr lang="en-US" sz="1800" dirty="0" err="1" smtClean="0"/>
              <a:t>operador</a:t>
            </a:r>
            <a:r>
              <a:rPr lang="en-US" sz="1800" dirty="0" smtClean="0"/>
              <a:t> </a:t>
            </a:r>
            <a:r>
              <a:rPr lang="en-US" sz="1800" dirty="0" err="1" smtClean="0"/>
              <a:t>para</a:t>
            </a:r>
            <a:r>
              <a:rPr lang="en-US" sz="1800" dirty="0" smtClean="0"/>
              <a:t> o </a:t>
            </a:r>
            <a:r>
              <a:rPr lang="en-US" sz="1800" dirty="0" err="1" smtClean="0"/>
              <a:t>uso</a:t>
            </a:r>
            <a:r>
              <a:rPr lang="en-US" sz="1800" dirty="0" smtClean="0"/>
              <a:t> </a:t>
            </a:r>
            <a:r>
              <a:rPr lang="en-US" sz="1800" dirty="0" err="1" smtClean="0"/>
              <a:t>correto</a:t>
            </a:r>
            <a:r>
              <a:rPr lang="en-US" sz="1800" dirty="0" smtClean="0"/>
              <a:t>;</a:t>
            </a:r>
            <a:endParaRPr lang="pt-BR" sz="1800" dirty="0" smtClean="0"/>
          </a:p>
          <a:p>
            <a:pPr>
              <a:spcBef>
                <a:spcPts val="1200"/>
              </a:spcBef>
            </a:pPr>
            <a:r>
              <a:rPr lang="en-US" sz="1800" dirty="0" err="1" smtClean="0"/>
              <a:t>Manutenção</a:t>
            </a:r>
            <a:r>
              <a:rPr lang="en-US" sz="1800" dirty="0" smtClean="0"/>
              <a:t> </a:t>
            </a:r>
            <a:r>
              <a:rPr lang="en-US" sz="1800" dirty="0" err="1" smtClean="0"/>
              <a:t>Preventiva</a:t>
            </a:r>
            <a:r>
              <a:rPr lang="en-US" sz="1800" dirty="0" smtClean="0"/>
              <a:t>;</a:t>
            </a:r>
            <a:endParaRPr lang="pt-BR" sz="1800" dirty="0" smtClean="0"/>
          </a:p>
        </p:txBody>
      </p:sp>
      <p:sp>
        <p:nvSpPr>
          <p:cNvPr id="4" name="CaixaDeTexto 3"/>
          <p:cNvSpPr txBox="1"/>
          <p:nvPr/>
        </p:nvSpPr>
        <p:spPr>
          <a:xfrm>
            <a:off x="4643438" y="-38637"/>
            <a:ext cx="3571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b="1" dirty="0" smtClean="0">
                <a:solidFill>
                  <a:schemeClr val="bg1"/>
                </a:solidFill>
              </a:rPr>
              <a:t>Boas Práticas Agropecuárias</a:t>
            </a:r>
          </a:p>
          <a:p>
            <a:r>
              <a:rPr lang="pt-BR" sz="900" b="1" dirty="0" smtClean="0">
                <a:solidFill>
                  <a:schemeClr val="bg1"/>
                </a:solidFill>
              </a:rPr>
              <a:t>Um guia para pequenos e médios produtores</a:t>
            </a:r>
          </a:p>
          <a:p>
            <a:r>
              <a:rPr lang="pt-BR" sz="900" b="1" dirty="0" smtClean="0">
                <a:solidFill>
                  <a:schemeClr val="bg1"/>
                </a:solidFill>
              </a:rPr>
              <a:t>do Estado de São Paulo – Secretaria de Agricultura e Abastecimento  / CATI, 2010.</a:t>
            </a:r>
            <a:endParaRPr lang="pt-BR" sz="9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14348" y="428604"/>
            <a:ext cx="7858180" cy="1000132"/>
          </a:xfrm>
        </p:spPr>
        <p:txBody>
          <a:bodyPr>
            <a:normAutofit/>
          </a:bodyPr>
          <a:lstStyle/>
          <a:p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</a:rPr>
              <a:t>Agrotóxicos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:</a:t>
            </a:r>
            <a:endParaRPr lang="pt-BR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71472" y="1928778"/>
            <a:ext cx="7929618" cy="4357742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pt-BR" sz="1800" dirty="0" smtClean="0"/>
              <a:t>Uso de EPI e equipamentos corretos;</a:t>
            </a:r>
          </a:p>
          <a:p>
            <a:pPr>
              <a:spcBef>
                <a:spcPts val="1200"/>
              </a:spcBef>
            </a:pPr>
            <a:r>
              <a:rPr lang="pt-BR" sz="1800" dirty="0" smtClean="0"/>
              <a:t>Uso da dose necessária, segundo a recomendação do técnico;</a:t>
            </a:r>
          </a:p>
          <a:p>
            <a:pPr>
              <a:spcBef>
                <a:spcPts val="1200"/>
              </a:spcBef>
            </a:pPr>
            <a:r>
              <a:rPr lang="pt-BR" sz="1800" dirty="0" smtClean="0"/>
              <a:t>Uso de produtos aprovados para a cultura;</a:t>
            </a:r>
          </a:p>
          <a:p>
            <a:pPr>
              <a:spcBef>
                <a:spcPts val="1200"/>
              </a:spcBef>
            </a:pPr>
            <a:r>
              <a:rPr lang="pt-BR" sz="1800" dirty="0" smtClean="0"/>
              <a:t>Respeitar o período de carência entre cada aplicação;</a:t>
            </a:r>
          </a:p>
          <a:p>
            <a:pPr>
              <a:spcBef>
                <a:spcPts val="1200"/>
              </a:spcBef>
            </a:pPr>
            <a:r>
              <a:rPr lang="pt-BR" sz="1800" dirty="0" smtClean="0"/>
              <a:t>Não deixar pessoas ou animais entrarem na área imediatamente após a aplicação;</a:t>
            </a:r>
          </a:p>
          <a:p>
            <a:pPr>
              <a:spcBef>
                <a:spcPts val="1200"/>
              </a:spcBef>
            </a:pPr>
            <a:r>
              <a:rPr lang="pt-BR" sz="1800" dirty="0" smtClean="0"/>
              <a:t>Armazenar as substâncias químicas em locais afastados e seguros;</a:t>
            </a:r>
          </a:p>
          <a:p>
            <a:pPr>
              <a:spcBef>
                <a:spcPts val="1200"/>
              </a:spcBef>
            </a:pPr>
            <a:r>
              <a:rPr lang="pt-BR" sz="1800" dirty="0" smtClean="0"/>
              <a:t>Manter  registro das aplicações de agrotóxicos realizadas;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4643438" y="-38637"/>
            <a:ext cx="3571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b="1" dirty="0" smtClean="0">
                <a:solidFill>
                  <a:schemeClr val="bg1"/>
                </a:solidFill>
              </a:rPr>
              <a:t>Boas Práticas Agropecuárias</a:t>
            </a:r>
          </a:p>
          <a:p>
            <a:r>
              <a:rPr lang="pt-BR" sz="900" b="1" dirty="0" smtClean="0">
                <a:solidFill>
                  <a:schemeClr val="bg1"/>
                </a:solidFill>
              </a:rPr>
              <a:t>Um guia para pequenos e médios produtores</a:t>
            </a:r>
          </a:p>
          <a:p>
            <a:r>
              <a:rPr lang="pt-BR" sz="900" b="1" dirty="0" smtClean="0">
                <a:solidFill>
                  <a:schemeClr val="bg1"/>
                </a:solidFill>
              </a:rPr>
              <a:t>do Estado de São Paulo – Secretaria de Agricultura e Abastecimento  / CATI, 2010.</a:t>
            </a:r>
            <a:endParaRPr lang="pt-BR" sz="900" b="1" dirty="0">
              <a:solidFill>
                <a:schemeClr val="bg1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033" y="5301208"/>
            <a:ext cx="2529305" cy="934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685" y="980728"/>
            <a:ext cx="117633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4071966" cy="928694"/>
          </a:xfrm>
        </p:spPr>
        <p:txBody>
          <a:bodyPr>
            <a:normAutofit fontScale="90000"/>
          </a:bodyPr>
          <a:lstStyle/>
          <a:p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</a:rPr>
              <a:t>Assegurar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</a:rPr>
              <a:t>aos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</a:rPr>
              <a:t>trabalhadores</a:t>
            </a:r>
            <a:endParaRPr lang="pt-BR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285860"/>
            <a:ext cx="8137765" cy="5124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24977" y="2759091"/>
            <a:ext cx="837843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702382"/>
            <a:ext cx="1857388" cy="1204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tângulo 7"/>
          <p:cNvSpPr/>
          <p:nvPr/>
        </p:nvSpPr>
        <p:spPr>
          <a:xfrm>
            <a:off x="4643438" y="0"/>
            <a:ext cx="350046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dirty="0" err="1" smtClean="0">
                <a:solidFill>
                  <a:schemeClr val="bg1"/>
                </a:solidFill>
              </a:rPr>
              <a:t>Fonte</a:t>
            </a:r>
            <a:r>
              <a:rPr lang="es-ES" sz="1100" dirty="0" smtClean="0">
                <a:solidFill>
                  <a:schemeClr val="bg1"/>
                </a:solidFill>
              </a:rPr>
              <a:t>: </a:t>
            </a:r>
            <a:r>
              <a:rPr lang="pt-BR" sz="1100" dirty="0" smtClean="0">
                <a:solidFill>
                  <a:schemeClr val="bg1"/>
                </a:solidFill>
              </a:rPr>
              <a:t>Manual “Boas Práticas Agrícolas para Agricultura Familiar” FAO 2007</a:t>
            </a:r>
            <a:endParaRPr lang="pt-BR" sz="1100" dirty="0">
              <a:solidFill>
                <a:schemeClr val="bg1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462" y="5738934"/>
            <a:ext cx="1273293" cy="84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900837"/>
            <a:ext cx="1431925" cy="86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187" y="1052736"/>
            <a:ext cx="1749425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420954"/>
            <a:ext cx="1689100" cy="78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2" y="4440671"/>
            <a:ext cx="936104" cy="917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5398064"/>
            <a:ext cx="764809" cy="681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226" y="462887"/>
            <a:ext cx="1390650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98" y="1988840"/>
            <a:ext cx="725487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5738934"/>
            <a:ext cx="1907790" cy="987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905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32" y="440079"/>
            <a:ext cx="2283860" cy="1530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491" y="4718288"/>
            <a:ext cx="2740774" cy="17076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617840"/>
            <a:ext cx="3048072" cy="12473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6588" y="2276872"/>
            <a:ext cx="615962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t-BR" b="1" dirty="0" err="1" smtClean="0">
                <a:solidFill>
                  <a:schemeClr val="accent2">
                    <a:lumMod val="75000"/>
                  </a:schemeClr>
                </a:solidFill>
              </a:rPr>
              <a:t>Good</a:t>
            </a:r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pt-BR" b="1" dirty="0" err="1" smtClean="0">
                <a:solidFill>
                  <a:schemeClr val="accent2">
                    <a:lumMod val="75000"/>
                  </a:schemeClr>
                </a:solidFill>
              </a:rPr>
              <a:t>Agricultural</a:t>
            </a:r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pt-BR" b="1" dirty="0" err="1" smtClean="0">
                <a:solidFill>
                  <a:schemeClr val="accent2">
                    <a:lumMod val="75000"/>
                  </a:schemeClr>
                </a:solidFill>
              </a:rPr>
              <a:t>Practices</a:t>
            </a:r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 - GAP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606138"/>
            <a:ext cx="2031044" cy="21995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069" y="378956"/>
            <a:ext cx="1640249" cy="17717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32" y="3592688"/>
            <a:ext cx="3837808" cy="13736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32" y="4865170"/>
            <a:ext cx="2821899" cy="16312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655" y="4692480"/>
            <a:ext cx="3699195" cy="18039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551" y="528180"/>
            <a:ext cx="2347721" cy="16888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740" y="528180"/>
            <a:ext cx="1803331" cy="16225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169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827584" y="404664"/>
            <a:ext cx="7560840" cy="1008112"/>
          </a:xfrm>
        </p:spPr>
        <p:txBody>
          <a:bodyPr>
            <a:normAutofit/>
          </a:bodyPr>
          <a:lstStyle/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Boas Práticas Agropecuárias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755576" y="1700808"/>
            <a:ext cx="7560840" cy="4464496"/>
          </a:xfrm>
        </p:spPr>
        <p:txBody>
          <a:bodyPr>
            <a:normAutofit lnSpcReduction="10000"/>
          </a:bodyPr>
          <a:lstStyle/>
          <a:p>
            <a:pPr marL="6858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pt-BR" sz="2600" b="1" dirty="0" smtClean="0"/>
              <a:t>São um conjunto de princípios, normas e recomendações </a:t>
            </a:r>
            <a:r>
              <a:rPr lang="pt-BR" sz="2600" b="1" dirty="0"/>
              <a:t>técnicas  </a:t>
            </a:r>
            <a:r>
              <a:rPr lang="pt-BR" sz="2600" b="1" u="sng" dirty="0"/>
              <a:t>aplicadas </a:t>
            </a:r>
            <a:r>
              <a:rPr lang="pt-BR" sz="2600" b="1" u="sng" dirty="0" smtClean="0"/>
              <a:t>na produção primária</a:t>
            </a:r>
            <a:r>
              <a:rPr lang="pt-BR" sz="2600" b="1" dirty="0"/>
              <a:t> </a:t>
            </a:r>
            <a:r>
              <a:rPr lang="pt-BR" sz="2600" b="1" dirty="0" smtClean="0"/>
              <a:t>orientadas à sustentabilidade ambiental, econômica e social, </a:t>
            </a:r>
            <a:r>
              <a:rPr lang="en-US" sz="2600" b="1" dirty="0" smtClean="0"/>
              <a:t>que resultam em produtos agropecuários (alimentos ou não) seguros e de qualidade.</a:t>
            </a:r>
          </a:p>
          <a:p>
            <a:pPr marL="68580" indent="0" algn="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500" b="1" dirty="0"/>
              <a:t>(FAO COAG 2003 GAP paper) </a:t>
            </a:r>
            <a:endParaRPr lang="pt-BR" sz="1500" b="1" dirty="0"/>
          </a:p>
          <a:p>
            <a:pPr marL="68580"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2900" b="1" dirty="0"/>
          </a:p>
          <a:p>
            <a:pPr marL="68580" indent="0" algn="r">
              <a:lnSpc>
                <a:spcPct val="150000"/>
              </a:lnSpc>
              <a:spcBef>
                <a:spcPts val="0"/>
              </a:spcBef>
              <a:buNone/>
            </a:pPr>
            <a:endParaRPr lang="en-US" sz="1900" b="1" dirty="0" smtClean="0"/>
          </a:p>
        </p:txBody>
      </p:sp>
    </p:spTree>
    <p:extLst>
      <p:ext uri="{BB962C8B-B14F-4D97-AF65-F5344CB8AC3E}">
        <p14:creationId xmlns:p14="http://schemas.microsoft.com/office/powerpoint/2010/main" val="414398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/>
          <p:cNvGrpSpPr/>
          <p:nvPr/>
        </p:nvGrpSpPr>
        <p:grpSpPr>
          <a:xfrm>
            <a:off x="611560" y="1412758"/>
            <a:ext cx="7848872" cy="4379898"/>
            <a:chOff x="853600" y="4649470"/>
            <a:chExt cx="5909150" cy="2471940"/>
          </a:xfrm>
        </p:grpSpPr>
        <p:sp>
          <p:nvSpPr>
            <p:cNvPr id="2" name="Retângulo 1"/>
            <p:cNvSpPr/>
            <p:nvPr/>
          </p:nvSpPr>
          <p:spPr>
            <a:xfrm>
              <a:off x="2771775" y="5878830"/>
              <a:ext cx="742950" cy="5810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pt-BR" sz="1200" dirty="0">
                  <a:solidFill>
                    <a:schemeClr val="tx1"/>
                  </a:solidFill>
                  <a:effectLst/>
                  <a:latin typeface="Arial" pitchFamily="34" charset="0"/>
                  <a:ea typeface="Calibri"/>
                  <a:cs typeface="Arial" pitchFamily="34" charset="0"/>
                </a:rPr>
                <a:t>Higiene na obtenção leite mel ovo</a:t>
              </a:r>
            </a:p>
          </p:txBody>
        </p:sp>
        <p:sp>
          <p:nvSpPr>
            <p:cNvPr id="3" name="Retângulo 2"/>
            <p:cNvSpPr/>
            <p:nvPr/>
          </p:nvSpPr>
          <p:spPr>
            <a:xfrm>
              <a:off x="3581400" y="5878830"/>
              <a:ext cx="742950" cy="5810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pt-BR" sz="1200" dirty="0">
                  <a:solidFill>
                    <a:schemeClr val="tx1"/>
                  </a:solidFill>
                  <a:effectLst/>
                  <a:latin typeface="Arial" pitchFamily="34" charset="0"/>
                  <a:ea typeface="Calibri"/>
                  <a:cs typeface="Arial" pitchFamily="34" charset="0"/>
                </a:rPr>
                <a:t>Nutrição  - Alimentos</a:t>
              </a:r>
            </a:p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pt-BR" sz="1200" dirty="0">
                  <a:solidFill>
                    <a:schemeClr val="tx1"/>
                  </a:solidFill>
                  <a:effectLst/>
                  <a:latin typeface="Arial" pitchFamily="34" charset="0"/>
                  <a:ea typeface="Calibri"/>
                  <a:cs typeface="Arial" pitchFamily="34" charset="0"/>
                </a:rPr>
                <a:t>e água</a:t>
              </a:r>
            </a:p>
          </p:txBody>
        </p:sp>
        <p:sp>
          <p:nvSpPr>
            <p:cNvPr id="4" name="Retângulo 3"/>
            <p:cNvSpPr/>
            <p:nvPr/>
          </p:nvSpPr>
          <p:spPr>
            <a:xfrm>
              <a:off x="5200650" y="5878830"/>
              <a:ext cx="742950" cy="5810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pt-BR" sz="1200">
                  <a:solidFill>
                    <a:schemeClr val="tx1"/>
                  </a:solidFill>
                  <a:effectLst/>
                  <a:latin typeface="Arial" pitchFamily="34" charset="0"/>
                  <a:ea typeface="Calibri"/>
                  <a:cs typeface="Arial" pitchFamily="34" charset="0"/>
                </a:rPr>
                <a:t>Meio Ambiente</a:t>
              </a:r>
            </a:p>
          </p:txBody>
        </p:sp>
        <p:sp>
          <p:nvSpPr>
            <p:cNvPr id="5" name="Retângulo 4"/>
            <p:cNvSpPr/>
            <p:nvPr/>
          </p:nvSpPr>
          <p:spPr>
            <a:xfrm>
              <a:off x="6019800" y="5878830"/>
              <a:ext cx="742950" cy="5810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pt-BR" sz="1200">
                  <a:solidFill>
                    <a:schemeClr val="tx1"/>
                  </a:solidFill>
                  <a:effectLst/>
                  <a:latin typeface="Arial" pitchFamily="34" charset="0"/>
                  <a:ea typeface="Calibri"/>
                  <a:cs typeface="Arial" pitchFamily="34" charset="0"/>
                </a:rPr>
                <a:t>Gestão</a:t>
              </a:r>
            </a:p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pt-BR" sz="1200">
                  <a:solidFill>
                    <a:schemeClr val="tx1"/>
                  </a:solidFill>
                  <a:effectLst/>
                  <a:latin typeface="Arial" pitchFamily="34" charset="0"/>
                  <a:ea typeface="Calibri"/>
                  <a:cs typeface="Arial" pitchFamily="34" charset="0"/>
                </a:rPr>
                <a:t>Sócio-econômica</a:t>
              </a:r>
            </a:p>
          </p:txBody>
        </p:sp>
        <p:sp>
          <p:nvSpPr>
            <p:cNvPr id="6" name="Retângulo 5"/>
            <p:cNvSpPr/>
            <p:nvPr/>
          </p:nvSpPr>
          <p:spPr>
            <a:xfrm>
              <a:off x="4391025" y="5878830"/>
              <a:ext cx="742950" cy="5810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pt-BR" sz="1200">
                  <a:solidFill>
                    <a:schemeClr val="tx1"/>
                  </a:solidFill>
                  <a:effectLst/>
                  <a:latin typeface="Arial" pitchFamily="34" charset="0"/>
                  <a:ea typeface="Calibri"/>
                  <a:cs typeface="Arial" pitchFamily="34" charset="0"/>
                </a:rPr>
                <a:t>Bem-estar animal</a:t>
              </a:r>
            </a:p>
          </p:txBody>
        </p:sp>
        <p:sp>
          <p:nvSpPr>
            <p:cNvPr id="7" name="Retângulo 6"/>
            <p:cNvSpPr/>
            <p:nvPr/>
          </p:nvSpPr>
          <p:spPr>
            <a:xfrm>
              <a:off x="1962150" y="5878830"/>
              <a:ext cx="742950" cy="5810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pt-BR" sz="1200" dirty="0">
                  <a:solidFill>
                    <a:schemeClr val="tx1"/>
                  </a:solidFill>
                  <a:effectLst/>
                  <a:latin typeface="Arial" pitchFamily="34" charset="0"/>
                  <a:ea typeface="Calibri"/>
                  <a:cs typeface="Arial" pitchFamily="34" charset="0"/>
                </a:rPr>
                <a:t>Saúde animal</a:t>
              </a:r>
            </a:p>
          </p:txBody>
        </p:sp>
        <p:sp>
          <p:nvSpPr>
            <p:cNvPr id="8" name="Retângulo 7"/>
            <p:cNvSpPr/>
            <p:nvPr/>
          </p:nvSpPr>
          <p:spPr>
            <a:xfrm>
              <a:off x="1962150" y="6877570"/>
              <a:ext cx="4800600" cy="2438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Bef>
                  <a:spcPts val="600"/>
                </a:spcBef>
                <a:spcAft>
                  <a:spcPts val="0"/>
                </a:spcAft>
              </a:pPr>
              <a:endParaRPr lang="pt-BR" sz="1200" dirty="0" smtClean="0">
                <a:solidFill>
                  <a:schemeClr val="tx1"/>
                </a:solidFill>
                <a:effectLst/>
                <a:latin typeface="Arial" pitchFamily="34" charset="0"/>
                <a:ea typeface="Calibri"/>
                <a:cs typeface="Arial" pitchFamily="34" charset="0"/>
              </a:endParaRPr>
            </a:p>
            <a:p>
              <a:pPr algn="ctr">
                <a:lnSpc>
                  <a:spcPct val="1150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pt-BR" sz="1200" dirty="0">
                  <a:solidFill>
                    <a:schemeClr val="tx1"/>
                  </a:solidFill>
                  <a:latin typeface="Arial" pitchFamily="34" charset="0"/>
                  <a:ea typeface="Calibri"/>
                  <a:cs typeface="Arial" pitchFamily="34" charset="0"/>
                </a:rPr>
                <a:t>s</a:t>
              </a:r>
              <a:r>
                <a:rPr lang="pt-BR" sz="1200" dirty="0" smtClean="0">
                  <a:solidFill>
                    <a:schemeClr val="tx1"/>
                  </a:solidFill>
                  <a:effectLst/>
                  <a:latin typeface="Arial" pitchFamily="34" charset="0"/>
                  <a:ea typeface="Calibri"/>
                  <a:cs typeface="Arial" pitchFamily="34" charset="0"/>
                </a:rPr>
                <a:t>egurança e qualidade</a:t>
              </a:r>
            </a:p>
            <a:p>
              <a:pPr algn="ctr">
                <a:lnSpc>
                  <a:spcPct val="1150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pt-BR" sz="1200" dirty="0">
                  <a:solidFill>
                    <a:schemeClr val="tx1"/>
                  </a:solidFill>
                  <a:effectLst/>
                  <a:latin typeface="Arial" pitchFamily="34" charset="0"/>
                  <a:ea typeface="Calibri"/>
                  <a:cs typeface="Arial" pitchFamily="34" charset="0"/>
                </a:rPr>
                <a:t> </a:t>
              </a:r>
            </a:p>
          </p:txBody>
        </p:sp>
        <p:sp>
          <p:nvSpPr>
            <p:cNvPr id="9" name="Retângulo 8"/>
            <p:cNvSpPr/>
            <p:nvPr/>
          </p:nvSpPr>
          <p:spPr>
            <a:xfrm>
              <a:off x="853600" y="5878830"/>
              <a:ext cx="1030035" cy="5810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pt-BR" sz="1200" dirty="0">
                  <a:solidFill>
                    <a:schemeClr val="tx1"/>
                  </a:solidFill>
                  <a:effectLst/>
                  <a:latin typeface="Arial" pitchFamily="34" charset="0"/>
                  <a:ea typeface="Calibri"/>
                  <a:cs typeface="Arial" pitchFamily="34" charset="0"/>
                </a:rPr>
                <a:t>Boas </a:t>
              </a:r>
              <a:r>
                <a:rPr lang="pt-BR" sz="1200" dirty="0" smtClean="0">
                  <a:solidFill>
                    <a:schemeClr val="tx1"/>
                  </a:solidFill>
                  <a:effectLst/>
                  <a:latin typeface="Arial" pitchFamily="34" charset="0"/>
                  <a:ea typeface="Calibri"/>
                  <a:cs typeface="Arial" pitchFamily="34" charset="0"/>
                </a:rPr>
                <a:t>Práticas </a:t>
              </a:r>
              <a:r>
                <a:rPr lang="pt-BR" sz="1200" dirty="0" smtClean="0">
                  <a:solidFill>
                    <a:schemeClr val="bg1"/>
                  </a:solidFill>
                  <a:effectLst/>
                  <a:latin typeface="Arial" pitchFamily="34" charset="0"/>
                  <a:ea typeface="Calibri"/>
                  <a:cs typeface="Arial" pitchFamily="34" charset="0"/>
                </a:rPr>
                <a:t>Agro</a:t>
              </a:r>
              <a:r>
                <a:rPr lang="pt-BR" sz="1200" dirty="0" smtClean="0">
                  <a:solidFill>
                    <a:schemeClr val="tx1"/>
                  </a:solidFill>
                  <a:effectLst/>
                  <a:latin typeface="Arial" pitchFamily="34" charset="0"/>
                  <a:ea typeface="Calibri"/>
                  <a:cs typeface="Arial" pitchFamily="34" charset="0"/>
                </a:rPr>
                <a:t>pecuárias</a:t>
              </a:r>
              <a:endParaRPr lang="pt-BR" sz="1200" dirty="0">
                <a:solidFill>
                  <a:schemeClr val="tx1"/>
                </a:solidFill>
                <a:effectLst/>
                <a:latin typeface="Arial" pitchFamily="34" charset="0"/>
                <a:ea typeface="Calibri"/>
                <a:cs typeface="Arial" pitchFamily="34" charset="0"/>
              </a:endParaRPr>
            </a:p>
          </p:txBody>
        </p:sp>
        <p:sp>
          <p:nvSpPr>
            <p:cNvPr id="10" name="Retângulo 9"/>
            <p:cNvSpPr/>
            <p:nvPr/>
          </p:nvSpPr>
          <p:spPr>
            <a:xfrm>
              <a:off x="1962150" y="5364480"/>
              <a:ext cx="4800600" cy="4635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pt-BR" sz="1200" dirty="0">
                  <a:solidFill>
                    <a:schemeClr val="tx1"/>
                  </a:solidFill>
                  <a:effectLst/>
                  <a:latin typeface="Arial" pitchFamily="34" charset="0"/>
                  <a:ea typeface="Calibri"/>
                  <a:cs typeface="Arial" pitchFamily="34" charset="0"/>
                </a:rPr>
                <a:t>Produto Origem Animal seguro e de qualidade é produzido a partir de animais sadios, usando procedimentos sustentáveis sob as perspectivas </a:t>
              </a:r>
              <a:r>
                <a:rPr lang="pt-BR" sz="1200" dirty="0" smtClean="0">
                  <a:solidFill>
                    <a:schemeClr val="tx1"/>
                  </a:solidFill>
                  <a:effectLst/>
                  <a:latin typeface="Arial" pitchFamily="34" charset="0"/>
                  <a:ea typeface="Calibri"/>
                  <a:cs typeface="Arial" pitchFamily="34" charset="0"/>
                </a:rPr>
                <a:t>social</a:t>
              </a:r>
              <a:r>
                <a:rPr lang="pt-BR" sz="1200" dirty="0">
                  <a:solidFill>
                    <a:schemeClr val="tx1"/>
                  </a:solidFill>
                  <a:effectLst/>
                  <a:latin typeface="Arial" pitchFamily="34" charset="0"/>
                  <a:ea typeface="Calibri"/>
                  <a:cs typeface="Arial" pitchFamily="34" charset="0"/>
                </a:rPr>
                <a:t>, </a:t>
              </a:r>
              <a:r>
                <a:rPr lang="pt-BR" sz="1200" dirty="0" smtClean="0">
                  <a:solidFill>
                    <a:schemeClr val="tx1"/>
                  </a:solidFill>
                  <a:effectLst/>
                  <a:latin typeface="Arial" pitchFamily="34" charset="0"/>
                  <a:ea typeface="Calibri"/>
                  <a:cs typeface="Arial" pitchFamily="34" charset="0"/>
                </a:rPr>
                <a:t>econômica,</a:t>
              </a:r>
            </a:p>
            <a:p>
              <a:pPr algn="ctr">
                <a:lnSpc>
                  <a:spcPct val="115000"/>
                </a:lnSpc>
              </a:pPr>
              <a:r>
                <a:rPr lang="pt-BR" sz="1200" dirty="0">
                  <a:solidFill>
                    <a:schemeClr val="tx1"/>
                  </a:solidFill>
                  <a:latin typeface="Arial" pitchFamily="34" charset="0"/>
                  <a:ea typeface="Calibri"/>
                  <a:cs typeface="Arial" pitchFamily="34" charset="0"/>
                </a:rPr>
                <a:t>a</a:t>
              </a:r>
              <a:r>
                <a:rPr lang="pt-BR" sz="1200" dirty="0" smtClean="0">
                  <a:solidFill>
                    <a:schemeClr val="tx1"/>
                  </a:solidFill>
                  <a:latin typeface="Arial" pitchFamily="34" charset="0"/>
                  <a:ea typeface="Calibri"/>
                  <a:cs typeface="Arial" pitchFamily="34" charset="0"/>
                </a:rPr>
                <a:t>mbiental e de </a:t>
              </a:r>
              <a:r>
                <a:rPr lang="pt-BR" sz="1200" dirty="0">
                  <a:solidFill>
                    <a:schemeClr val="tx1"/>
                  </a:solidFill>
                  <a:latin typeface="Arial" pitchFamily="34" charset="0"/>
                  <a:ea typeface="Calibri"/>
                  <a:cs typeface="Arial" pitchFamily="34" charset="0"/>
                </a:rPr>
                <a:t>bem-estar </a:t>
              </a:r>
              <a:r>
                <a:rPr lang="pt-BR" sz="1200" dirty="0" smtClean="0">
                  <a:solidFill>
                    <a:schemeClr val="tx1"/>
                  </a:solidFill>
                  <a:latin typeface="Arial" pitchFamily="34" charset="0"/>
                  <a:ea typeface="Calibri"/>
                  <a:cs typeface="Arial" pitchFamily="34" charset="0"/>
                </a:rPr>
                <a:t>animal</a:t>
              </a:r>
              <a:endParaRPr lang="pt-BR" sz="1200" dirty="0">
                <a:solidFill>
                  <a:schemeClr val="tx1"/>
                </a:solidFill>
                <a:effectLst/>
                <a:latin typeface="Arial" pitchFamily="34" charset="0"/>
                <a:ea typeface="Calibri"/>
                <a:cs typeface="Arial" pitchFamily="34" charset="0"/>
              </a:endParaRPr>
            </a:p>
          </p:txBody>
        </p:sp>
        <p:sp>
          <p:nvSpPr>
            <p:cNvPr id="11" name="Triângulo isósceles 10"/>
            <p:cNvSpPr/>
            <p:nvPr/>
          </p:nvSpPr>
          <p:spPr>
            <a:xfrm>
              <a:off x="1962150" y="4649470"/>
              <a:ext cx="4800600" cy="619125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pt-BR" sz="1200" dirty="0">
                  <a:solidFill>
                    <a:schemeClr val="tx1"/>
                  </a:solidFill>
                  <a:effectLst/>
                  <a:latin typeface="Arial" pitchFamily="34" charset="0"/>
                  <a:ea typeface="Calibri"/>
                  <a:cs typeface="Arial" pitchFamily="34" charset="0"/>
                </a:rPr>
                <a:t>Objetivos orientadores das </a:t>
              </a:r>
              <a:r>
                <a:rPr lang="pt-BR" sz="1200" dirty="0" smtClean="0">
                  <a:solidFill>
                    <a:schemeClr val="tx1"/>
                  </a:solidFill>
                  <a:effectLst/>
                  <a:latin typeface="Arial" pitchFamily="34" charset="0"/>
                  <a:ea typeface="Calibri"/>
                  <a:cs typeface="Arial" pitchFamily="34" charset="0"/>
                </a:rPr>
                <a:t>Boas</a:t>
              </a:r>
            </a:p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pt-BR" sz="1200" dirty="0" smtClean="0">
                  <a:solidFill>
                    <a:schemeClr val="tx1"/>
                  </a:solidFill>
                  <a:effectLst/>
                  <a:latin typeface="Arial" pitchFamily="34" charset="0"/>
                  <a:ea typeface="Calibri"/>
                  <a:cs typeface="Arial" pitchFamily="34" charset="0"/>
                </a:rPr>
                <a:t>Práticas na Agropecuária</a:t>
              </a:r>
              <a:endParaRPr lang="pt-BR" sz="1200" dirty="0">
                <a:solidFill>
                  <a:schemeClr val="tx1"/>
                </a:solidFill>
                <a:effectLst/>
                <a:latin typeface="Arial" pitchFamily="34" charset="0"/>
                <a:ea typeface="Calibri"/>
                <a:cs typeface="Arial" pitchFamily="34" charset="0"/>
              </a:endParaRPr>
            </a:p>
          </p:txBody>
        </p:sp>
        <p:sp>
          <p:nvSpPr>
            <p:cNvPr id="12" name="Retângulo 11"/>
            <p:cNvSpPr/>
            <p:nvPr/>
          </p:nvSpPr>
          <p:spPr>
            <a:xfrm>
              <a:off x="853600" y="5364480"/>
              <a:ext cx="1030035" cy="4635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pt-BR" sz="1200" dirty="0">
                  <a:solidFill>
                    <a:schemeClr val="tx1"/>
                  </a:solidFill>
                  <a:effectLst/>
                  <a:latin typeface="Arial" pitchFamily="34" charset="0"/>
                  <a:ea typeface="Calibri"/>
                  <a:cs typeface="Arial" pitchFamily="34" charset="0"/>
                </a:rPr>
                <a:t>Objetivo principal</a:t>
              </a:r>
            </a:p>
          </p:txBody>
        </p:sp>
        <p:sp>
          <p:nvSpPr>
            <p:cNvPr id="13" name="Seta para baixo 12"/>
            <p:cNvSpPr/>
            <p:nvPr/>
          </p:nvSpPr>
          <p:spPr>
            <a:xfrm>
              <a:off x="2276475" y="6572250"/>
              <a:ext cx="133350" cy="22669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BR"/>
            </a:p>
          </p:txBody>
        </p:sp>
        <p:sp>
          <p:nvSpPr>
            <p:cNvPr id="14" name="Seta para baixo 13"/>
            <p:cNvSpPr/>
            <p:nvPr/>
          </p:nvSpPr>
          <p:spPr>
            <a:xfrm>
              <a:off x="3076575" y="6572250"/>
              <a:ext cx="133350" cy="22669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BR"/>
            </a:p>
          </p:txBody>
        </p:sp>
        <p:sp>
          <p:nvSpPr>
            <p:cNvPr id="15" name="Seta para baixo 14"/>
            <p:cNvSpPr/>
            <p:nvPr/>
          </p:nvSpPr>
          <p:spPr>
            <a:xfrm>
              <a:off x="3857625" y="6572250"/>
              <a:ext cx="133350" cy="22669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BR"/>
            </a:p>
          </p:txBody>
        </p:sp>
        <p:sp>
          <p:nvSpPr>
            <p:cNvPr id="16" name="Seta para baixo 15"/>
            <p:cNvSpPr/>
            <p:nvPr/>
          </p:nvSpPr>
          <p:spPr>
            <a:xfrm>
              <a:off x="4676775" y="6572250"/>
              <a:ext cx="133350" cy="22669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BR"/>
            </a:p>
          </p:txBody>
        </p:sp>
        <p:sp>
          <p:nvSpPr>
            <p:cNvPr id="17" name="Seta para baixo 16"/>
            <p:cNvSpPr/>
            <p:nvPr/>
          </p:nvSpPr>
          <p:spPr>
            <a:xfrm>
              <a:off x="5467350" y="6572250"/>
              <a:ext cx="133350" cy="22669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BR"/>
            </a:p>
          </p:txBody>
        </p:sp>
        <p:sp>
          <p:nvSpPr>
            <p:cNvPr id="18" name="Seta para baixo 17"/>
            <p:cNvSpPr/>
            <p:nvPr/>
          </p:nvSpPr>
          <p:spPr>
            <a:xfrm>
              <a:off x="6296025" y="6572250"/>
              <a:ext cx="133350" cy="22669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BR"/>
            </a:p>
          </p:txBody>
        </p:sp>
      </p:grp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" name="Rectangle 30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00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453" y="2324100"/>
            <a:ext cx="5751434" cy="350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upo 1"/>
          <p:cNvGrpSpPr/>
          <p:nvPr/>
        </p:nvGrpSpPr>
        <p:grpSpPr>
          <a:xfrm>
            <a:off x="364168" y="908720"/>
            <a:ext cx="8513403" cy="5896639"/>
            <a:chOff x="364168" y="908720"/>
            <a:chExt cx="8513403" cy="5896639"/>
          </a:xfrm>
        </p:grpSpPr>
        <p:sp>
          <p:nvSpPr>
            <p:cNvPr id="5" name="Elipse 4"/>
            <p:cNvSpPr/>
            <p:nvPr/>
          </p:nvSpPr>
          <p:spPr>
            <a:xfrm>
              <a:off x="364168" y="4888527"/>
              <a:ext cx="2162528" cy="191683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4" name="Retângulo 3"/>
            <p:cNvSpPr/>
            <p:nvPr/>
          </p:nvSpPr>
          <p:spPr>
            <a:xfrm>
              <a:off x="410444" y="5339111"/>
              <a:ext cx="2069976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pt-BR" sz="1200" b="1" dirty="0" smtClean="0"/>
                <a:t>Acessibilidade; alimentos frescos, nutritivos e  com qualidade higiênico-sanitária: estável durante prazo de validade, inócuos e autêntico</a:t>
              </a:r>
            </a:p>
          </p:txBody>
        </p:sp>
        <p:sp>
          <p:nvSpPr>
            <p:cNvPr id="9" name="Elipse 8"/>
            <p:cNvSpPr/>
            <p:nvPr/>
          </p:nvSpPr>
          <p:spPr>
            <a:xfrm>
              <a:off x="6715043" y="4888527"/>
              <a:ext cx="2162528" cy="191683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0" name="Retângulo 9"/>
            <p:cNvSpPr/>
            <p:nvPr/>
          </p:nvSpPr>
          <p:spPr>
            <a:xfrm>
              <a:off x="6761319" y="5361943"/>
              <a:ext cx="2069976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pt-BR" sz="1200" b="1" dirty="0" smtClean="0"/>
                <a:t>cuidado com animais (saúde e bem estar): </a:t>
              </a:r>
              <a:endParaRPr lang="pt-BR" sz="1200" b="1" dirty="0"/>
            </a:p>
            <a:p>
              <a:pPr algn="ctr"/>
              <a:r>
                <a:rPr lang="pt-BR" sz="1200" b="1" dirty="0" smtClean="0"/>
                <a:t>Ambiente, manejo, alimentação e água adequados</a:t>
              </a:r>
              <a:endParaRPr lang="pt-BR" sz="1200" b="1" dirty="0"/>
            </a:p>
          </p:txBody>
        </p:sp>
        <p:sp>
          <p:nvSpPr>
            <p:cNvPr id="12" name="Elipse 11"/>
            <p:cNvSpPr/>
            <p:nvPr/>
          </p:nvSpPr>
          <p:spPr>
            <a:xfrm>
              <a:off x="5724128" y="908720"/>
              <a:ext cx="2464896" cy="215315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3" name="Retângulo 12"/>
            <p:cNvSpPr/>
            <p:nvPr/>
          </p:nvSpPr>
          <p:spPr>
            <a:xfrm>
              <a:off x="5873744" y="1560338"/>
              <a:ext cx="2162528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pt-BR" sz="1200" b="1" dirty="0" smtClean="0"/>
                <a:t>não </a:t>
              </a:r>
              <a:r>
                <a:rPr lang="pt-BR" sz="1200" b="1" dirty="0"/>
                <a:t>contaminar </a:t>
              </a:r>
              <a:r>
                <a:rPr lang="pt-BR" sz="1200" b="1" dirty="0" smtClean="0"/>
                <a:t>água</a:t>
              </a:r>
            </a:p>
            <a:p>
              <a:pPr algn="ctr"/>
              <a:r>
                <a:rPr lang="pt-BR" sz="1200" b="1" dirty="0" smtClean="0"/>
                <a:t>e solos, manejo </a:t>
              </a:r>
              <a:r>
                <a:rPr lang="pt-BR" sz="1200" b="1" dirty="0"/>
                <a:t>racional </a:t>
              </a:r>
              <a:r>
                <a:rPr lang="pt-BR" sz="1200" b="1" dirty="0" smtClean="0"/>
                <a:t>dos agrotóxicos, cuidado </a:t>
              </a:r>
              <a:r>
                <a:rPr lang="pt-BR" sz="1200" b="1" dirty="0"/>
                <a:t>com </a:t>
              </a:r>
              <a:r>
                <a:rPr lang="pt-BR" sz="1200" b="1" dirty="0" smtClean="0"/>
                <a:t>a biodiversidade</a:t>
              </a:r>
              <a:endParaRPr lang="pt-BR" sz="1200" b="1" dirty="0"/>
            </a:p>
          </p:txBody>
        </p:sp>
        <p:sp>
          <p:nvSpPr>
            <p:cNvPr id="15" name="Elipse 14"/>
            <p:cNvSpPr/>
            <p:nvPr/>
          </p:nvSpPr>
          <p:spPr>
            <a:xfrm>
              <a:off x="1373996" y="908720"/>
              <a:ext cx="2305400" cy="213423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6" name="Retângulo 15"/>
            <p:cNvSpPr/>
            <p:nvPr/>
          </p:nvSpPr>
          <p:spPr>
            <a:xfrm>
              <a:off x="1399156" y="1375672"/>
              <a:ext cx="2162528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pt-BR" sz="1200" b="1" dirty="0" smtClean="0"/>
                <a:t>condições dos trabalhadores (trabalho e sócio-econômica-cultural) e bem </a:t>
              </a:r>
              <a:r>
                <a:rPr lang="pt-BR" sz="1200" b="1" dirty="0"/>
                <a:t>estar </a:t>
              </a:r>
              <a:r>
                <a:rPr lang="pt-BR" sz="1200" b="1" dirty="0" smtClean="0"/>
                <a:t>da família agrícola, melhorar </a:t>
              </a:r>
              <a:r>
                <a:rPr lang="pt-BR" sz="1200" b="1" dirty="0"/>
                <a:t>a </a:t>
              </a:r>
              <a:r>
                <a:rPr lang="pt-BR" sz="1200" b="1" dirty="0" smtClean="0"/>
                <a:t>segurança alimentar</a:t>
              </a:r>
              <a:endParaRPr lang="pt-BR" sz="1200" b="1" dirty="0"/>
            </a:p>
          </p:txBody>
        </p:sp>
      </p:grpSp>
      <p:sp>
        <p:nvSpPr>
          <p:cNvPr id="7" name="CaixaDeTexto 6"/>
          <p:cNvSpPr txBox="1"/>
          <p:nvPr/>
        </p:nvSpPr>
        <p:spPr>
          <a:xfrm>
            <a:off x="4616576" y="31621"/>
            <a:ext cx="3595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 err="1" smtClean="0">
                <a:solidFill>
                  <a:schemeClr val="bg1"/>
                </a:solidFill>
              </a:rPr>
              <a:t>Fonte</a:t>
            </a:r>
            <a:r>
              <a:rPr lang="es-ES" sz="1200" dirty="0" smtClean="0">
                <a:solidFill>
                  <a:schemeClr val="bg1"/>
                </a:solidFill>
              </a:rPr>
              <a:t>: adaptado do </a:t>
            </a:r>
            <a:r>
              <a:rPr lang="pt-BR" sz="1200" dirty="0" smtClean="0">
                <a:solidFill>
                  <a:schemeClr val="bg1"/>
                </a:solidFill>
              </a:rPr>
              <a:t>Manual “Boas Práticas Agrícolas para Agricultura Familiar” FAO 2007</a:t>
            </a:r>
            <a:endParaRPr lang="pt-B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85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2910" y="642918"/>
            <a:ext cx="7858180" cy="785818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A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</a:rPr>
              <a:t>propriedade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 rural é um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</a:rPr>
              <a:t>ecossistema</a:t>
            </a:r>
            <a:endParaRPr lang="pt-BR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3568" y="1714488"/>
            <a:ext cx="7632848" cy="4572032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buNone/>
            </a:pPr>
            <a:endParaRPr lang="pt-BR" sz="2000" dirty="0" smtClean="0"/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pt-BR" sz="2000" dirty="0" smtClean="0"/>
              <a:t>Proteger os mananciais de água, evitando sua contaminação – matéria orgânica e química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endParaRPr lang="pt-BR" sz="2000" dirty="0" smtClean="0"/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pt-BR" sz="2000" dirty="0" smtClean="0"/>
              <a:t>Dar uma destinação adequada para os produtos químicos usados (adubos, herbicidas, pesticidas, medicamentos veterinários) e para o vasilhame (baldes, seringas, agulhas)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4643438" y="-38637"/>
            <a:ext cx="3571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b="1" dirty="0" smtClean="0">
                <a:solidFill>
                  <a:schemeClr val="bg1"/>
                </a:solidFill>
              </a:rPr>
              <a:t>Boas Práticas Agropecuárias</a:t>
            </a:r>
          </a:p>
          <a:p>
            <a:r>
              <a:rPr lang="pt-BR" sz="900" b="1" dirty="0" smtClean="0">
                <a:solidFill>
                  <a:schemeClr val="bg1"/>
                </a:solidFill>
              </a:rPr>
              <a:t>Um guia para pequenos e médios produtores</a:t>
            </a:r>
          </a:p>
          <a:p>
            <a:r>
              <a:rPr lang="pt-BR" sz="900" b="1" dirty="0" smtClean="0">
                <a:solidFill>
                  <a:schemeClr val="bg1"/>
                </a:solidFill>
              </a:rPr>
              <a:t>do Estado de São Paulo – Secretaria de Agricultura e Abastecimento  / CATI, 2010.</a:t>
            </a:r>
            <a:endParaRPr lang="pt-BR" sz="900" b="1" dirty="0">
              <a:solidFill>
                <a:schemeClr val="bg1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903" y="5085185"/>
            <a:ext cx="2894951" cy="1765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57224" y="1000108"/>
            <a:ext cx="7000924" cy="1000132"/>
          </a:xfrm>
        </p:spPr>
        <p:txBody>
          <a:bodyPr>
            <a:noAutofit/>
          </a:bodyPr>
          <a:lstStyle/>
          <a:p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</a:rPr>
              <a:t>Conhecer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</a:rPr>
              <a:t> a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</a:rPr>
              <a:t>propriedade</a:t>
            </a:r>
            <a:endParaRPr lang="pt-BR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928662" y="2285992"/>
            <a:ext cx="7143800" cy="2734654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buNone/>
            </a:pPr>
            <a:r>
              <a:rPr lang="pt-BR" dirty="0" smtClean="0"/>
              <a:t>•</a:t>
            </a:r>
            <a:r>
              <a:rPr lang="pt-BR" sz="1800" dirty="0" smtClean="0"/>
              <a:t> </a:t>
            </a:r>
            <a:r>
              <a:rPr lang="pt-BR" dirty="0" smtClean="0"/>
              <a:t>Descrição da propriedade</a:t>
            </a:r>
          </a:p>
          <a:p>
            <a:pPr>
              <a:spcBef>
                <a:spcPts val="600"/>
              </a:spcBef>
              <a:buNone/>
            </a:pPr>
            <a:r>
              <a:rPr lang="pt-BR" dirty="0" smtClean="0"/>
              <a:t>• Quadro de funcionários e de responsabilidades</a:t>
            </a:r>
          </a:p>
          <a:p>
            <a:pPr>
              <a:spcBef>
                <a:spcPts val="600"/>
              </a:spcBef>
              <a:buNone/>
            </a:pPr>
            <a:r>
              <a:rPr lang="pt-BR" dirty="0" smtClean="0"/>
              <a:t>• Descrição dos equipamentos</a:t>
            </a:r>
          </a:p>
          <a:p>
            <a:pPr>
              <a:spcBef>
                <a:spcPts val="600"/>
              </a:spcBef>
              <a:buNone/>
            </a:pPr>
            <a:r>
              <a:rPr lang="pt-BR" dirty="0" smtClean="0"/>
              <a:t>• Levantamento dos fornecedores e clientes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4643438" y="-38637"/>
            <a:ext cx="3571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b="1" dirty="0" smtClean="0">
                <a:solidFill>
                  <a:schemeClr val="bg1"/>
                </a:solidFill>
              </a:rPr>
              <a:t>Boas Práticas Agropecuárias</a:t>
            </a:r>
          </a:p>
          <a:p>
            <a:r>
              <a:rPr lang="pt-BR" sz="900" b="1" dirty="0" smtClean="0">
                <a:solidFill>
                  <a:schemeClr val="bg1"/>
                </a:solidFill>
              </a:rPr>
              <a:t>Um guia para pequenos e médios produtores</a:t>
            </a:r>
          </a:p>
          <a:p>
            <a:r>
              <a:rPr lang="pt-BR" sz="900" b="1" dirty="0" smtClean="0">
                <a:solidFill>
                  <a:schemeClr val="bg1"/>
                </a:solidFill>
              </a:rPr>
              <a:t>do Estado de São Paulo – Secretaria de Agricultura e Abastecimento  / CATI, 2010.</a:t>
            </a:r>
            <a:endParaRPr lang="pt-BR" sz="9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14348" y="500042"/>
            <a:ext cx="2928958" cy="714380"/>
          </a:xfrm>
        </p:spPr>
        <p:txBody>
          <a:bodyPr>
            <a:noAutofit/>
          </a:bodyPr>
          <a:lstStyle/>
          <a:p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</a:rPr>
              <a:t>Registros</a:t>
            </a:r>
            <a:endParaRPr lang="pt-BR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500034" y="1357298"/>
            <a:ext cx="3786214" cy="507209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pt-BR" sz="1400" b="1" dirty="0" smtClean="0"/>
              <a:t>Despesas</a:t>
            </a:r>
          </a:p>
          <a:p>
            <a:pPr>
              <a:buNone/>
            </a:pPr>
            <a:r>
              <a:rPr lang="pt-BR" sz="1400" dirty="0" smtClean="0"/>
              <a:t>• Preços e gastos na compra das sementes/animais</a:t>
            </a:r>
          </a:p>
          <a:p>
            <a:pPr>
              <a:buNone/>
            </a:pPr>
            <a:r>
              <a:rPr lang="pt-BR" sz="1400" dirty="0" smtClean="0"/>
              <a:t>• Preços e gastos na compra dos agrotóxicos , fertilizantes, medicamentos e vacinas</a:t>
            </a:r>
          </a:p>
          <a:p>
            <a:pPr>
              <a:buNone/>
            </a:pPr>
            <a:r>
              <a:rPr lang="pt-BR" sz="1400" dirty="0" smtClean="0"/>
              <a:t>• Gastos em equipamentos</a:t>
            </a:r>
          </a:p>
          <a:p>
            <a:pPr>
              <a:buNone/>
            </a:pPr>
            <a:r>
              <a:rPr lang="pt-BR" sz="1400" dirty="0" smtClean="0"/>
              <a:t>• Gastos com mão de obra</a:t>
            </a:r>
          </a:p>
          <a:p>
            <a:pPr>
              <a:buNone/>
            </a:pPr>
            <a:r>
              <a:rPr lang="pt-BR" sz="1400" dirty="0" smtClean="0"/>
              <a:t>• Gastos com mão técnicos</a:t>
            </a:r>
          </a:p>
          <a:p>
            <a:pPr>
              <a:buNone/>
            </a:pPr>
            <a:r>
              <a:rPr lang="pt-BR" sz="1400" dirty="0" smtClean="0"/>
              <a:t>• Gastos na saúde da família e dos trabalhadores</a:t>
            </a:r>
          </a:p>
          <a:p>
            <a:pPr>
              <a:buNone/>
            </a:pPr>
            <a:r>
              <a:rPr lang="pt-BR" sz="1400" dirty="0" smtClean="0"/>
              <a:t>• Outros gastos (alimentação, vestuário, transportes, etc.)</a:t>
            </a:r>
          </a:p>
          <a:p>
            <a:pPr>
              <a:buNone/>
            </a:pPr>
            <a:endParaRPr lang="pt-BR" sz="1400" b="1" dirty="0" smtClean="0"/>
          </a:p>
          <a:p>
            <a:pPr>
              <a:buNone/>
            </a:pPr>
            <a:r>
              <a:rPr lang="pt-BR" sz="1400" b="1" dirty="0" smtClean="0"/>
              <a:t>Receitas</a:t>
            </a:r>
          </a:p>
          <a:p>
            <a:pPr>
              <a:buNone/>
            </a:pPr>
            <a:r>
              <a:rPr lang="pt-BR" sz="1400" dirty="0" smtClean="0"/>
              <a:t>• Preços de venda dos produtos</a:t>
            </a:r>
          </a:p>
          <a:p>
            <a:pPr>
              <a:buNone/>
            </a:pPr>
            <a:r>
              <a:rPr lang="pt-BR" sz="1400" dirty="0" smtClean="0"/>
              <a:t>• Receita pela venda do produto</a:t>
            </a:r>
          </a:p>
          <a:p>
            <a:pPr>
              <a:buNone/>
            </a:pPr>
            <a:r>
              <a:rPr lang="pt-BR" sz="1400" dirty="0" smtClean="0"/>
              <a:t>• Receita pelo trabalho fora da propriedade</a:t>
            </a:r>
          </a:p>
          <a:p>
            <a:pPr>
              <a:buNone/>
            </a:pPr>
            <a:r>
              <a:rPr lang="pt-BR" sz="1400" dirty="0" smtClean="0"/>
              <a:t>• Outras receitas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14"/>
          </p:nvPr>
        </p:nvSpPr>
        <p:spPr>
          <a:xfrm>
            <a:off x="4286248" y="714356"/>
            <a:ext cx="4500594" cy="578647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pt-BR" sz="1400" b="1" dirty="0" smtClean="0"/>
              <a:t>Plantio e Criação</a:t>
            </a:r>
          </a:p>
          <a:p>
            <a:pPr>
              <a:buNone/>
            </a:pPr>
            <a:r>
              <a:rPr lang="pt-BR" sz="1400" dirty="0" smtClean="0"/>
              <a:t>• Quantidade de sementes utilizadas / animais</a:t>
            </a:r>
          </a:p>
          <a:p>
            <a:pPr>
              <a:buNone/>
            </a:pPr>
            <a:r>
              <a:rPr lang="pt-BR" sz="1400" dirty="0" smtClean="0"/>
              <a:t>• Origem e tipo de adubo / animais</a:t>
            </a:r>
          </a:p>
          <a:p>
            <a:pPr>
              <a:buNone/>
            </a:pPr>
            <a:r>
              <a:rPr lang="pt-BR" sz="1400" dirty="0" smtClean="0"/>
              <a:t>• Quantidade, dose aplicada de agrotóxicos, fertilizantes  e adubos orgânicos / drogas veterinárias e vacinas</a:t>
            </a:r>
          </a:p>
          <a:p>
            <a:pPr>
              <a:buNone/>
            </a:pPr>
            <a:r>
              <a:rPr lang="pt-BR" sz="1400" dirty="0" smtClean="0"/>
              <a:t>• Data de aplicação</a:t>
            </a:r>
          </a:p>
          <a:p>
            <a:pPr>
              <a:buNone/>
            </a:pPr>
            <a:r>
              <a:rPr lang="pt-BR" sz="1400" dirty="0" smtClean="0"/>
              <a:t>• Nome do produto e de quem o aplicou</a:t>
            </a:r>
          </a:p>
          <a:p>
            <a:pPr>
              <a:buNone/>
            </a:pPr>
            <a:r>
              <a:rPr lang="pt-BR" sz="1400" dirty="0" smtClean="0"/>
              <a:t>• Praga ou doença que se combateu</a:t>
            </a:r>
          </a:p>
          <a:p>
            <a:pPr>
              <a:buNone/>
            </a:pPr>
            <a:r>
              <a:rPr lang="pt-BR" sz="1400" b="1" dirty="0" smtClean="0"/>
              <a:t>Colheita / animais acabados  ou produtos</a:t>
            </a:r>
          </a:p>
          <a:p>
            <a:pPr>
              <a:buNone/>
            </a:pPr>
            <a:r>
              <a:rPr lang="pt-BR" sz="1400" dirty="0" smtClean="0"/>
              <a:t>• Data da colheita / venda de animais ou produtos</a:t>
            </a:r>
          </a:p>
          <a:p>
            <a:pPr>
              <a:buNone/>
            </a:pPr>
            <a:r>
              <a:rPr lang="pt-BR" sz="1400" dirty="0" smtClean="0"/>
              <a:t>• Quantidade de produto</a:t>
            </a:r>
          </a:p>
          <a:p>
            <a:pPr>
              <a:buNone/>
            </a:pPr>
            <a:r>
              <a:rPr lang="pt-BR" sz="1400" dirty="0" smtClean="0"/>
              <a:t>• Quantidade de aplicações (agrotóxicos/ fertilizantes, medicamentos e vacinas)</a:t>
            </a:r>
          </a:p>
          <a:p>
            <a:pPr>
              <a:buNone/>
            </a:pPr>
            <a:r>
              <a:rPr lang="pt-BR" sz="1400" dirty="0" smtClean="0"/>
              <a:t>• Quantidade de trabalhadores envolvidos</a:t>
            </a:r>
          </a:p>
          <a:p>
            <a:pPr>
              <a:buNone/>
            </a:pPr>
            <a:r>
              <a:rPr lang="pt-BR" sz="1400" b="1" dirty="0" smtClean="0"/>
              <a:t>Comercialização</a:t>
            </a:r>
          </a:p>
          <a:p>
            <a:pPr>
              <a:buNone/>
            </a:pPr>
            <a:r>
              <a:rPr lang="pt-BR" sz="1400" dirty="0" smtClean="0"/>
              <a:t>• Data de comercialização</a:t>
            </a:r>
          </a:p>
          <a:p>
            <a:pPr>
              <a:buNone/>
            </a:pPr>
            <a:r>
              <a:rPr lang="pt-BR" sz="1400" dirty="0" smtClean="0"/>
              <a:t>• Quantidade de produto</a:t>
            </a:r>
          </a:p>
          <a:p>
            <a:pPr>
              <a:buNone/>
            </a:pPr>
            <a:r>
              <a:rPr lang="pt-BR" sz="1400" dirty="0" smtClean="0"/>
              <a:t>• Dados do pomar (origem)/ lote do animal</a:t>
            </a:r>
          </a:p>
          <a:p>
            <a:pPr>
              <a:buNone/>
            </a:pPr>
            <a:r>
              <a:rPr lang="pt-BR" sz="1400" dirty="0" smtClean="0"/>
              <a:t>• Dados do comprador (destino)</a:t>
            </a:r>
          </a:p>
          <a:p>
            <a:pPr>
              <a:buNone/>
            </a:pPr>
            <a:r>
              <a:rPr lang="pt-BR" sz="1400" dirty="0" smtClean="0"/>
              <a:t>• Guia da comercialização</a:t>
            </a:r>
          </a:p>
          <a:p>
            <a:pPr>
              <a:buNone/>
            </a:pPr>
            <a:r>
              <a:rPr lang="pt-BR" sz="1400" dirty="0" smtClean="0"/>
              <a:t>• Dados do transportador</a:t>
            </a:r>
            <a:endParaRPr lang="pt-BR" sz="14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4643438" y="-38637"/>
            <a:ext cx="3571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b="1" dirty="0" smtClean="0">
                <a:solidFill>
                  <a:schemeClr val="bg1"/>
                </a:solidFill>
              </a:rPr>
              <a:t>Boas Práticas Agropecuárias</a:t>
            </a:r>
          </a:p>
          <a:p>
            <a:r>
              <a:rPr lang="pt-BR" sz="900" b="1" dirty="0" smtClean="0">
                <a:solidFill>
                  <a:schemeClr val="bg1"/>
                </a:solidFill>
              </a:rPr>
              <a:t>Um guia para pequenos e médios produtores</a:t>
            </a:r>
          </a:p>
          <a:p>
            <a:r>
              <a:rPr lang="pt-BR" sz="900" b="1" dirty="0" smtClean="0">
                <a:solidFill>
                  <a:schemeClr val="bg1"/>
                </a:solidFill>
              </a:rPr>
              <a:t>do Estado de São Paulo – Secretaria de Agricultura e Abastecimento  / CATI, 2010.</a:t>
            </a:r>
            <a:endParaRPr lang="pt-BR" sz="900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836712"/>
            <a:ext cx="1749425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14348" y="214290"/>
            <a:ext cx="7858180" cy="785818"/>
          </a:xfrm>
        </p:spPr>
        <p:txBody>
          <a:bodyPr>
            <a:normAutofit/>
          </a:bodyPr>
          <a:lstStyle/>
          <a:p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</a:rPr>
              <a:t>Recursos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</a:rPr>
              <a:t>Humanos</a:t>
            </a:r>
            <a:endParaRPr lang="pt-BR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1052736"/>
            <a:ext cx="8001056" cy="5313008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pt-BR" sz="1600" dirty="0" smtClean="0"/>
              <a:t>Registro dos trabalhadores / previdência, FGTS, </a:t>
            </a:r>
            <a:r>
              <a:rPr lang="en-US" sz="1600" dirty="0" err="1" smtClean="0"/>
              <a:t>descanso</a:t>
            </a:r>
            <a:r>
              <a:rPr lang="en-US" sz="1600" dirty="0" smtClean="0"/>
              <a:t> </a:t>
            </a:r>
            <a:r>
              <a:rPr lang="en-US" sz="1600" dirty="0" err="1" smtClean="0"/>
              <a:t>semanal</a:t>
            </a:r>
            <a:r>
              <a:rPr lang="en-US" sz="1600" dirty="0" smtClean="0"/>
              <a:t>;</a:t>
            </a:r>
            <a:endParaRPr lang="pt-BR" sz="1600" dirty="0" smtClean="0"/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sz="1600" dirty="0" err="1" smtClean="0"/>
              <a:t>Crianças</a:t>
            </a:r>
            <a:r>
              <a:rPr lang="en-US" sz="1600" dirty="0" smtClean="0"/>
              <a:t> </a:t>
            </a:r>
            <a:r>
              <a:rPr lang="en-US" sz="1600" dirty="0" err="1" smtClean="0"/>
              <a:t>na</a:t>
            </a:r>
            <a:r>
              <a:rPr lang="en-US" sz="1600" dirty="0" smtClean="0"/>
              <a:t> </a:t>
            </a:r>
            <a:r>
              <a:rPr lang="en-US" sz="1600" dirty="0" err="1" smtClean="0"/>
              <a:t>escola</a:t>
            </a:r>
            <a:r>
              <a:rPr lang="en-US" sz="1600" dirty="0" smtClean="0"/>
              <a:t> / </a:t>
            </a:r>
            <a:r>
              <a:rPr lang="en-US" sz="1600" dirty="0" err="1" smtClean="0"/>
              <a:t>trabalho</a:t>
            </a:r>
            <a:r>
              <a:rPr lang="en-US" sz="1600" dirty="0" smtClean="0"/>
              <a:t> </a:t>
            </a:r>
            <a:r>
              <a:rPr lang="en-US" sz="1600" dirty="0" err="1" smtClean="0"/>
              <a:t>infantil</a:t>
            </a:r>
            <a:r>
              <a:rPr lang="en-US" sz="1600" dirty="0" smtClean="0"/>
              <a:t> - </a:t>
            </a:r>
            <a:r>
              <a:rPr lang="pt-BR" sz="1600" dirty="0" smtClean="0"/>
              <a:t>é proibido o trabalho noturno, perigoso ou insalubre, para menores de 18 e de qualquer trabalho para menores de 16 anos, salvo na condição de aprendiz, a partir de 14 anos;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pt-BR" sz="1600" dirty="0" smtClean="0"/>
              <a:t>Higiene pessoal e de ambiente – acesso a instalações adequadas para higiene pessoal e para limpeza e armazenamento de insumos e utensílios;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sz="1600" dirty="0" err="1" smtClean="0"/>
              <a:t>Segurança</a:t>
            </a:r>
            <a:r>
              <a:rPr lang="en-US" sz="1600" dirty="0" smtClean="0"/>
              <a:t> e </a:t>
            </a:r>
            <a:r>
              <a:rPr lang="en-US" sz="1600" dirty="0" err="1" smtClean="0"/>
              <a:t>saúde</a:t>
            </a:r>
            <a:r>
              <a:rPr lang="en-US" sz="1600" dirty="0" smtClean="0"/>
              <a:t> – </a:t>
            </a:r>
            <a:r>
              <a:rPr lang="en-US" sz="1600" dirty="0" err="1" smtClean="0"/>
              <a:t>avaliação</a:t>
            </a:r>
            <a:r>
              <a:rPr lang="en-US" sz="1600" dirty="0" smtClean="0"/>
              <a:t> dos </a:t>
            </a:r>
            <a:r>
              <a:rPr lang="en-US" sz="1600" dirty="0" err="1" smtClean="0"/>
              <a:t>riscos</a:t>
            </a:r>
            <a:r>
              <a:rPr lang="en-US" sz="1600" dirty="0" smtClean="0"/>
              <a:t> da </a:t>
            </a:r>
            <a:r>
              <a:rPr lang="en-US" sz="1600" dirty="0" err="1" smtClean="0"/>
              <a:t>propriedade</a:t>
            </a:r>
            <a:r>
              <a:rPr lang="en-US" sz="1600" dirty="0" smtClean="0"/>
              <a:t>, </a:t>
            </a:r>
            <a:r>
              <a:rPr lang="en-US" sz="1600" dirty="0" err="1" smtClean="0"/>
              <a:t>telefones</a:t>
            </a:r>
            <a:r>
              <a:rPr lang="en-US" sz="1600" dirty="0" smtClean="0"/>
              <a:t> </a:t>
            </a:r>
            <a:r>
              <a:rPr lang="en-US" sz="1600" dirty="0" err="1" smtClean="0"/>
              <a:t>emergência</a:t>
            </a:r>
            <a:r>
              <a:rPr lang="en-US" sz="1600" dirty="0" smtClean="0"/>
              <a:t>,  material de </a:t>
            </a:r>
            <a:r>
              <a:rPr lang="en-US" sz="1600" dirty="0" err="1" smtClean="0"/>
              <a:t>primeiros</a:t>
            </a:r>
            <a:r>
              <a:rPr lang="en-US" sz="1600" dirty="0" smtClean="0"/>
              <a:t> </a:t>
            </a:r>
            <a:r>
              <a:rPr lang="en-US" sz="1600" dirty="0" err="1" smtClean="0"/>
              <a:t>socorros</a:t>
            </a:r>
            <a:r>
              <a:rPr lang="en-US" sz="1600" dirty="0" smtClean="0"/>
              <a:t>, EPI,  </a:t>
            </a:r>
            <a:r>
              <a:rPr lang="en-US" sz="1600" dirty="0" err="1" smtClean="0"/>
              <a:t>visita</a:t>
            </a:r>
            <a:r>
              <a:rPr lang="en-US" sz="1600" dirty="0" smtClean="0"/>
              <a:t> regular </a:t>
            </a:r>
            <a:r>
              <a:rPr lang="en-US" sz="1600" dirty="0" err="1" smtClean="0"/>
              <a:t>ao</a:t>
            </a:r>
            <a:r>
              <a:rPr lang="en-US" sz="1600" dirty="0" smtClean="0"/>
              <a:t> </a:t>
            </a:r>
            <a:r>
              <a:rPr lang="en-US" sz="1600" dirty="0" err="1" smtClean="0"/>
              <a:t>posto</a:t>
            </a:r>
            <a:r>
              <a:rPr lang="en-US" sz="1600" dirty="0" smtClean="0"/>
              <a:t> </a:t>
            </a:r>
            <a:r>
              <a:rPr lang="en-US" sz="1600" dirty="0" err="1" smtClean="0"/>
              <a:t>saúde</a:t>
            </a:r>
            <a:r>
              <a:rPr lang="en-US" sz="1600" dirty="0" smtClean="0"/>
              <a:t> regional; </a:t>
            </a:r>
            <a:endParaRPr lang="pt-BR" sz="1600" dirty="0" smtClean="0"/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pt-BR" sz="1600" dirty="0" smtClean="0"/>
              <a:t>Treinamento: higiene pessoal, organização, limpeza; como fazer uso de máquinas, do EPI; como realizar as tarefas específicas; contaminação do ambiente, contaminação de produtos =&gt; REGISTRO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sz="1600" dirty="0" err="1" smtClean="0"/>
              <a:t>Registro</a:t>
            </a:r>
            <a:r>
              <a:rPr lang="en-US" sz="1600" dirty="0" smtClean="0"/>
              <a:t> de </a:t>
            </a:r>
            <a:r>
              <a:rPr lang="en-US" sz="1600" dirty="0" err="1" smtClean="0"/>
              <a:t>acidentes</a:t>
            </a:r>
            <a:r>
              <a:rPr lang="en-US" sz="1600" dirty="0" smtClean="0"/>
              <a:t>;</a:t>
            </a:r>
            <a:endParaRPr lang="en-US" sz="1600" dirty="0"/>
          </a:p>
          <a:p>
            <a:pPr>
              <a:lnSpc>
                <a:spcPct val="110000"/>
              </a:lnSpc>
              <a:spcBef>
                <a:spcPts val="1200"/>
              </a:spcBef>
            </a:pPr>
            <a:endParaRPr lang="pt-BR" sz="1200" dirty="0" smtClean="0"/>
          </a:p>
          <a:p>
            <a:pPr algn="ctr">
              <a:lnSpc>
                <a:spcPct val="110000"/>
              </a:lnSpc>
              <a:spcBef>
                <a:spcPts val="0"/>
              </a:spcBef>
              <a:buFont typeface="Symbol"/>
              <a:buChar char="Þ"/>
            </a:pPr>
            <a:r>
              <a:rPr lang="pt-BR" sz="2000" b="1" dirty="0" smtClean="0"/>
              <a:t>NR-31, do Ministério do Trabalho:</a:t>
            </a:r>
          </a:p>
          <a:p>
            <a:pPr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pt-BR" sz="2000" b="1" dirty="0" smtClean="0"/>
              <a:t>segurança e saúde do trabalhador rural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4643438" y="-38637"/>
            <a:ext cx="3571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b="1" dirty="0" smtClean="0">
                <a:solidFill>
                  <a:schemeClr val="bg1"/>
                </a:solidFill>
              </a:rPr>
              <a:t>Boas Práticas Agropecuárias</a:t>
            </a:r>
          </a:p>
          <a:p>
            <a:r>
              <a:rPr lang="pt-BR" sz="900" b="1" dirty="0" smtClean="0">
                <a:solidFill>
                  <a:schemeClr val="bg1"/>
                </a:solidFill>
              </a:rPr>
              <a:t>Um guia para pequenos e médios produtores</a:t>
            </a:r>
          </a:p>
          <a:p>
            <a:r>
              <a:rPr lang="pt-BR" sz="900" b="1" dirty="0" smtClean="0">
                <a:solidFill>
                  <a:schemeClr val="bg1"/>
                </a:solidFill>
              </a:rPr>
              <a:t>do Estado de São Paulo – Secretaria de Agricultura e Abastecimento  / CATI, 2010.</a:t>
            </a:r>
            <a:endParaRPr lang="pt-BR" sz="900" b="1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413" y="4869160"/>
            <a:ext cx="1431925" cy="86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792656"/>
            <a:ext cx="1146175" cy="57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specto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701</TotalTime>
  <Words>1398</Words>
  <Application>Microsoft Office PowerPoint</Application>
  <PresentationFormat>Apresentação na tela (4:3)</PresentationFormat>
  <Paragraphs>161</Paragraphs>
  <Slides>16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17" baseType="lpstr">
      <vt:lpstr>Austin</vt:lpstr>
      <vt:lpstr>Good Agricultural Practices</vt:lpstr>
      <vt:lpstr>Good Agricultural Practices - GAP</vt:lpstr>
      <vt:lpstr>Boas Práticas Agropecuárias</vt:lpstr>
      <vt:lpstr>Apresentação do PowerPoint</vt:lpstr>
      <vt:lpstr>Apresentação do PowerPoint</vt:lpstr>
      <vt:lpstr>A propriedade rural é um ecossistema</vt:lpstr>
      <vt:lpstr>Conhecer a propriedade</vt:lpstr>
      <vt:lpstr>Registros</vt:lpstr>
      <vt:lpstr>Recursos Humanos</vt:lpstr>
      <vt:lpstr>Recursos Naturais:     Solo</vt:lpstr>
      <vt:lpstr>Recursos Naturais:   Água</vt:lpstr>
      <vt:lpstr>Recursos Animais:</vt:lpstr>
      <vt:lpstr>Recursos Animais:</vt:lpstr>
      <vt:lpstr>Equipamentos:</vt:lpstr>
      <vt:lpstr>Agrotóxicos:</vt:lpstr>
      <vt:lpstr>Assegurar aos trabalhadores</vt:lpstr>
    </vt:vector>
  </TitlesOfParts>
  <Company>Universidade de São Paulo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Good Agricultural Practices</dc:title>
  <dc:creator>Faculdade de Medicina e Zootecnia</dc:creator>
  <cp:lastModifiedBy>Natalie</cp:lastModifiedBy>
  <cp:revision>50</cp:revision>
  <dcterms:created xsi:type="dcterms:W3CDTF">2012-05-11T18:33:58Z</dcterms:created>
  <dcterms:modified xsi:type="dcterms:W3CDTF">2015-05-22T19:41:48Z</dcterms:modified>
</cp:coreProperties>
</file>