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0B25E9-32B9-48CD-95A4-5F58FCC16BB9}" type="datetimeFigureOut">
              <a:rPr lang="pt-BR" smtClean="0"/>
              <a:pPr/>
              <a:t>26/10/2020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42CB77-5E13-4522-B473-609110F82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B25E9-32B9-48CD-95A4-5F58FCC16BB9}" type="datetimeFigureOut">
              <a:rPr lang="pt-BR" smtClean="0"/>
              <a:pPr/>
              <a:t>26/10/2020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2CB77-5E13-4522-B473-609110F82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B25E9-32B9-48CD-95A4-5F58FCC16BB9}" type="datetimeFigureOut">
              <a:rPr lang="pt-BR" smtClean="0"/>
              <a:pPr/>
              <a:t>26/10/2020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2CB77-5E13-4522-B473-609110F82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B25E9-32B9-48CD-95A4-5F58FCC16BB9}" type="datetimeFigureOut">
              <a:rPr lang="pt-BR" smtClean="0"/>
              <a:pPr/>
              <a:t>26/10/2020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2CB77-5E13-4522-B473-609110F826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B25E9-32B9-48CD-95A4-5F58FCC16BB9}" type="datetimeFigureOut">
              <a:rPr lang="pt-BR" smtClean="0"/>
              <a:pPr/>
              <a:t>26/10/2020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2CB77-5E13-4522-B473-609110F826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B25E9-32B9-48CD-95A4-5F58FCC16BB9}" type="datetimeFigureOut">
              <a:rPr lang="pt-BR" smtClean="0"/>
              <a:pPr/>
              <a:t>26/10/2020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2CB77-5E13-4522-B473-609110F826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B25E9-32B9-48CD-95A4-5F58FCC16BB9}" type="datetimeFigureOut">
              <a:rPr lang="pt-BR" smtClean="0"/>
              <a:pPr/>
              <a:t>26/10/2020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2CB77-5E13-4522-B473-609110F82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B25E9-32B9-48CD-95A4-5F58FCC16BB9}" type="datetimeFigureOut">
              <a:rPr lang="pt-BR" smtClean="0"/>
              <a:pPr/>
              <a:t>26/10/2020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2CB77-5E13-4522-B473-609110F826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0B25E9-32B9-48CD-95A4-5F58FCC16BB9}" type="datetimeFigureOut">
              <a:rPr lang="pt-BR" smtClean="0"/>
              <a:pPr/>
              <a:t>26/10/2020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2CB77-5E13-4522-B473-609110F82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0B25E9-32B9-48CD-95A4-5F58FCC16BB9}" type="datetimeFigureOut">
              <a:rPr lang="pt-BR" smtClean="0"/>
              <a:pPr/>
              <a:t>26/10/2020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42CB77-5E13-4522-B473-609110F82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0B25E9-32B9-48CD-95A4-5F58FCC16BB9}" type="datetimeFigureOut">
              <a:rPr lang="pt-BR" smtClean="0"/>
              <a:pPr/>
              <a:t>26/10/2020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42CB77-5E13-4522-B473-609110F826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0B25E9-32B9-48CD-95A4-5F58FCC16BB9}" type="datetimeFigureOut">
              <a:rPr lang="pt-BR" smtClean="0"/>
              <a:pPr/>
              <a:t>26/10/2020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442CB77-5E13-4522-B473-609110F8265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908721"/>
            <a:ext cx="7774632" cy="267364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Roceiros e escravidão: alimentando o Brasil nos finais do período </a:t>
            </a:r>
            <a:r>
              <a:rPr lang="pt-BR" dirty="0" smtClean="0"/>
              <a:t>colonial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Stuart </a:t>
            </a:r>
            <a:r>
              <a:rPr lang="pt-BR" dirty="0" smtClean="0"/>
              <a:t>Schwartz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Relações entre economia agroexportadora e o setor voltado ao abastecimento interno;</a:t>
            </a:r>
          </a:p>
          <a:p>
            <a:r>
              <a:rPr lang="pt-BR" dirty="0" smtClean="0"/>
              <a:t>Predominância de estudos acerca da escravidão, da grande lavoura e exportações;</a:t>
            </a:r>
          </a:p>
          <a:p>
            <a:r>
              <a:rPr lang="pt-BR" dirty="0" smtClean="0"/>
              <a:t>Setor abastecimento interno: população rural livres (roceiros);</a:t>
            </a:r>
          </a:p>
          <a:p>
            <a:r>
              <a:rPr lang="pt-BR" dirty="0" smtClean="0"/>
              <a:t>Pressupostos da história econômica e dos estudos acerca do desenvolvimento econômico e social das antigas colônias.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Apresentação do objeto de pesquisa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972008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Classe agrária do Brasil: “reconstituída”, resultado da economia colonial e da escravidão;</a:t>
            </a:r>
          </a:p>
          <a:p>
            <a:r>
              <a:rPr lang="pt-BR" dirty="0" smtClean="0"/>
              <a:t>Categoria “roceiros”: população rural livre; formada por pequenos agricultores, arrendatários e dependentes;</a:t>
            </a:r>
          </a:p>
          <a:p>
            <a:r>
              <a:rPr lang="pt-BR" dirty="0" smtClean="0"/>
              <a:t>Classe rural: modo de produção doméstico, que envolve família e as atividades produtivas;</a:t>
            </a:r>
          </a:p>
          <a:p>
            <a:r>
              <a:rPr lang="pt-BR" dirty="0" smtClean="0"/>
              <a:t>Expansão do setor (expansão demográfica): final do período colonial, importante no abastecimento interno da colônia;</a:t>
            </a:r>
          </a:p>
          <a:p>
            <a:r>
              <a:rPr lang="pt-BR" dirty="0" smtClean="0"/>
              <a:t>Duas zonas: NE a produção de </a:t>
            </a:r>
            <a:r>
              <a:rPr lang="pt-BR" b="1" dirty="0" smtClean="0"/>
              <a:t>mandioca</a:t>
            </a:r>
            <a:r>
              <a:rPr lang="pt-BR" dirty="0" smtClean="0"/>
              <a:t>; no Sul e SE, produção do </a:t>
            </a:r>
            <a:r>
              <a:rPr lang="pt-BR" b="1" dirty="0" smtClean="0"/>
              <a:t>milho</a:t>
            </a:r>
            <a:r>
              <a:rPr lang="pt-BR" dirty="0" smtClean="0"/>
              <a:t>.</a:t>
            </a:r>
          </a:p>
          <a:p>
            <a:r>
              <a:rPr lang="pt-BR" dirty="0" smtClean="0"/>
              <a:t>Renascimento agrícola: expansão da exportação dos produtos tropicais (açúcar, tabaco, algodão, café, anil, etc.) da escravidão no Brasil;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Os roceiros e a economia colonial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Crescimento demográfico: processo geral.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Tráfico de escravos: entrada de africanos escravizados;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Crescimento natural da população livre: pardos.</a:t>
            </a:r>
          </a:p>
          <a:p>
            <a:r>
              <a:rPr lang="pt-BR" dirty="0" smtClean="0"/>
              <a:t>Impactos econômicos e demográficos: 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Roceiros: população rural livre.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Crescimento das cidades e expansão de novos centros urbanos (pequena urbanização).</a:t>
            </a:r>
          </a:p>
          <a:p>
            <a:pPr lvl="1">
              <a:buFont typeface="Wingdings" pitchFamily="2" charset="2"/>
              <a:buChar char="v"/>
            </a:pPr>
            <a:r>
              <a:rPr lang="pt-BR" dirty="0" smtClean="0"/>
              <a:t>“Renascimento agrícola”.</a:t>
            </a:r>
          </a:p>
          <a:p>
            <a:r>
              <a:rPr lang="pt-BR" dirty="0" smtClean="0"/>
              <a:t>Transformação econômica do Brasil.</a:t>
            </a:r>
          </a:p>
          <a:p>
            <a:r>
              <a:rPr lang="pt-BR" dirty="0" smtClean="0"/>
              <a:t>Expansão da exportações e do setores ligados a produção para a subsistência: vínculos.</a:t>
            </a:r>
          </a:p>
          <a:p>
            <a:r>
              <a:rPr lang="pt-BR" dirty="0" smtClean="0"/>
              <a:t>Capitalização da agricultura de subsistência: uso cada vez maior de escravos na agricultura de alimentos.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 da população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Formação do circuito de abastecimento no Sul: mercado nacional.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Rio de Janeiro: expansão da urbanização e emergência de novas áreas voltadas para a </a:t>
            </a:r>
            <a:r>
              <a:rPr lang="pt-BR" dirty="0" err="1" smtClean="0"/>
              <a:t>agroexportação</a:t>
            </a:r>
            <a:r>
              <a:rPr lang="pt-BR" dirty="0" smtClean="0"/>
              <a:t>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Minas Gerais: crise da mineração e reorientação econômica;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São Paulo: crescimento da agricultura de cana, milho e entreposto comercial (gado)</a:t>
            </a:r>
          </a:p>
          <a:p>
            <a:pPr lvl="1">
              <a:buFont typeface="Wingdings" pitchFamily="2" charset="2"/>
              <a:buChar char="§"/>
            </a:pPr>
            <a:r>
              <a:rPr lang="pt-BR" dirty="0" smtClean="0"/>
              <a:t>Paraná e Rio Grande de Sul: produção de gado e seus derivados.</a:t>
            </a:r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Reação Regional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Debate histórico e ideológico: relações sociais entre produção de alimentos e autonomia dos escravos.</a:t>
            </a:r>
          </a:p>
          <a:p>
            <a:pPr lvl="1"/>
            <a:r>
              <a:rPr lang="pt-BR" dirty="0" smtClean="0"/>
              <a:t>Melhoria das condições materiais de escravos;</a:t>
            </a:r>
          </a:p>
          <a:p>
            <a:pPr lvl="1"/>
            <a:r>
              <a:rPr lang="pt-BR" dirty="0" smtClean="0"/>
              <a:t>Controle social da escravaria;</a:t>
            </a:r>
          </a:p>
          <a:p>
            <a:pPr lvl="1"/>
            <a:r>
              <a:rPr lang="pt-BR" dirty="0" smtClean="0"/>
              <a:t>Possibilidade de acúmulo de pecúlio: manumissão.</a:t>
            </a:r>
          </a:p>
          <a:p>
            <a:r>
              <a:rPr lang="pt-BR" dirty="0" smtClean="0"/>
              <a:t>A expansão do mercado interno: oportunidades também aos escravos. 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Reações dos agricultores e dos escravos: a “brecha camponesa”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539552" y="2132856"/>
            <a:ext cx="8147248" cy="4090459"/>
          </a:xfrm>
        </p:spPr>
        <p:txBody>
          <a:bodyPr>
            <a:normAutofit/>
          </a:bodyPr>
          <a:lstStyle/>
          <a:p>
            <a:r>
              <a:rPr lang="pt-BR" dirty="0" smtClean="0"/>
              <a:t>Bahia: forte setor exportador; tensão com os setores de produção de alimentos;</a:t>
            </a:r>
          </a:p>
          <a:p>
            <a:r>
              <a:rPr lang="pt-BR" dirty="0" smtClean="0"/>
              <a:t>Escassez de alimentos: legislação para assegurar o abastecimento;</a:t>
            </a:r>
          </a:p>
          <a:p>
            <a:r>
              <a:rPr lang="pt-BR" dirty="0" smtClean="0"/>
              <a:t>Farinha de mandioca: abastecimento interno; abastecimento do tráfico de escravos; exportação da Portugal.</a:t>
            </a:r>
          </a:p>
          <a:p>
            <a:r>
              <a:rPr lang="pt-BR" dirty="0" smtClean="0"/>
              <a:t>Produção de mandioca: a presença de senhores escravistas.</a:t>
            </a:r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Bahia: reações dos roceiros às tensões entre alimentos e exportação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Sistemas agrários: vínculos agricultura de exportação e agricultura de subsistência; </a:t>
            </a:r>
          </a:p>
          <a:p>
            <a:r>
              <a:rPr lang="pt-BR" dirty="0" smtClean="0"/>
              <a:t>Revisão: setor de produção de alimentos como ínfimo, pobre e exercido por indígenas e mestiços;</a:t>
            </a:r>
          </a:p>
          <a:p>
            <a:r>
              <a:rPr lang="pt-BR" dirty="0" smtClean="0"/>
              <a:t>Rompimento com a visão dual da sociedade escravista: senhores X escravos;</a:t>
            </a:r>
          </a:p>
          <a:p>
            <a:r>
              <a:rPr lang="pt-BR" dirty="0" smtClean="0"/>
              <a:t>Maior difusão da escravidão ao Brasil, em todas as atividades produtivas, sobretudo a partir do final do século XVIII. 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Contribuições para a historiografia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279</TotalTime>
  <Words>542</Words>
  <Application>Microsoft Office PowerPoint</Application>
  <PresentationFormat>Apresentação na tela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Concurso</vt:lpstr>
      <vt:lpstr>Roceiros e escravidão: alimentando o Brasil nos finais do período colonial </vt:lpstr>
      <vt:lpstr>Apresentação do objeto de pesquisa</vt:lpstr>
      <vt:lpstr>Os roceiros e a economia colonial</vt:lpstr>
      <vt:lpstr>Contexto da população</vt:lpstr>
      <vt:lpstr>Reação Regional</vt:lpstr>
      <vt:lpstr>Reações dos agricultores e dos escravos: a “brecha camponesa”</vt:lpstr>
      <vt:lpstr>Bahia: reações dos roceiros às tensões entre alimentos e exportação</vt:lpstr>
      <vt:lpstr>Contribuições para a historiografia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Interpretações do Brasil</dc:title>
  <dc:creator>Paula</dc:creator>
  <cp:lastModifiedBy>Paula</cp:lastModifiedBy>
  <cp:revision>36</cp:revision>
  <dcterms:created xsi:type="dcterms:W3CDTF">2020-04-03T15:43:10Z</dcterms:created>
  <dcterms:modified xsi:type="dcterms:W3CDTF">2020-10-26T19:37:52Z</dcterms:modified>
</cp:coreProperties>
</file>