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9" r:id="rId5"/>
    <p:sldId id="260" r:id="rId6"/>
    <p:sldId id="261" r:id="rId7"/>
    <p:sldId id="262" r:id="rId8"/>
    <p:sldId id="263" r:id="rId9"/>
    <p:sldId id="265" r:id="rId10"/>
    <p:sldId id="264" r:id="rId11"/>
    <p:sldId id="257" r:id="rId12"/>
    <p:sldId id="266" r:id="rId13"/>
    <p:sldId id="267" r:id="rId14"/>
    <p:sldId id="268" r:id="rId15"/>
    <p:sldId id="270" r:id="rId16"/>
    <p:sldId id="269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9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7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4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15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45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17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6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DC45-3014-47BB-8C5D-FE783F7A76D1}" type="datetimeFigureOut">
              <a:rPr lang="pt-BR" smtClean="0"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8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dos Meios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Harold </a:t>
            </a:r>
            <a:r>
              <a:rPr lang="pt-BR" dirty="0" err="1" smtClean="0"/>
              <a:t>Innis</a:t>
            </a:r>
            <a:r>
              <a:rPr lang="pt-BR" dirty="0" smtClean="0"/>
              <a:t>, Marshall </a:t>
            </a:r>
            <a:r>
              <a:rPr lang="pt-BR" dirty="0" err="1" smtClean="0"/>
              <a:t>McLuhan</a:t>
            </a:r>
            <a:r>
              <a:rPr lang="pt-BR" dirty="0" smtClean="0"/>
              <a:t>, Joshua </a:t>
            </a:r>
            <a:r>
              <a:rPr lang="pt-BR" dirty="0" err="1" smtClean="0"/>
              <a:t>Meyrowitz</a:t>
            </a:r>
            <a:r>
              <a:rPr lang="pt-BR" dirty="0" smtClean="0"/>
              <a:t>,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 err="1" smtClean="0"/>
              <a:t>Derrick</a:t>
            </a:r>
            <a:r>
              <a:rPr lang="pt-BR" dirty="0" smtClean="0"/>
              <a:t> de </a:t>
            </a:r>
            <a:r>
              <a:rPr lang="pt-BR" dirty="0" err="1" smtClean="0"/>
              <a:t>Kerckhove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80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79715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Análise dos meios de transmissão de dados / informação dos egípcios, romanos e bizantinos.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“A ausência de informação significa que o Estado está deixando de ver alguma coisa”.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94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9444" r="43108" b="34524"/>
          <a:stretch/>
        </p:blipFill>
        <p:spPr bwMode="auto">
          <a:xfrm>
            <a:off x="107504" y="188640"/>
            <a:ext cx="5979886" cy="336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4107" r="42996" b="33631"/>
          <a:stretch/>
        </p:blipFill>
        <p:spPr bwMode="auto">
          <a:xfrm>
            <a:off x="2926544" y="3645024"/>
            <a:ext cx="6037944" cy="30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 smtClean="0"/>
              <a:t>McLuhan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447021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 smtClean="0"/>
              <a:t>McLuhan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518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“Uma rede mundial de computadores tornará acessível, em alguns minutos, todo o tipo de conhecimento aos estudantes do mundo inteiro”.</a:t>
            </a:r>
          </a:p>
          <a:p>
            <a:endParaRPr lang="pt-BR" dirty="0"/>
          </a:p>
          <a:p>
            <a:r>
              <a:rPr lang="pt-BR" dirty="0" smtClean="0"/>
              <a:t>Assim disse </a:t>
            </a:r>
            <a:r>
              <a:rPr lang="pt-BR" dirty="0" err="1" smtClean="0"/>
              <a:t>McLuhan</a:t>
            </a:r>
            <a:r>
              <a:rPr lang="pt-BR" dirty="0" smtClean="0"/>
              <a:t> em 1969 no livro </a:t>
            </a:r>
            <a:r>
              <a:rPr lang="pt-BR" b="1" dirty="0" err="1" smtClean="0"/>
              <a:t>Mutations</a:t>
            </a:r>
            <a:r>
              <a:rPr lang="pt-BR" b="1" dirty="0" smtClean="0"/>
              <a:t> 1990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6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“A Galáxia de Gutenberg”, 1962:</a:t>
            </a:r>
          </a:p>
          <a:p>
            <a:endParaRPr lang="pt-BR" dirty="0"/>
          </a:p>
          <a:p>
            <a:r>
              <a:rPr lang="pt-BR" dirty="0" smtClean="0"/>
              <a:t>Tecnologias da informação privilegiam certos sentidos humanos;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Idade Média: Oralidade / Visão/ Memória; a catedral como uma </a:t>
            </a:r>
            <a:r>
              <a:rPr lang="pt-BR" smtClean="0"/>
              <a:t>experiência </a:t>
            </a:r>
            <a:r>
              <a:rPr lang="pt-BR" smtClean="0"/>
              <a:t>imersiva.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9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858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92280" y="63720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Notre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Dame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8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95600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Exposição imersiva sobre </a:t>
            </a:r>
            <a:r>
              <a:rPr lang="pt-BR" sz="2000" b="1" dirty="0" err="1" smtClean="0"/>
              <a:t>Klimt</a:t>
            </a:r>
            <a:r>
              <a:rPr lang="pt-BR" sz="2000" b="1" dirty="0"/>
              <a:t> em Paris (2018):</a:t>
            </a:r>
            <a:br>
              <a:rPr lang="pt-BR" sz="2000" b="1" dirty="0"/>
            </a:br>
            <a:r>
              <a:rPr lang="pt-BR" sz="2000" b="1" dirty="0"/>
              <a:t>https://www.artsy.net/article/artsy-editorial-new-immersive-installation-paris-step-inside-klimts-masterpieces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768752" cy="59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1450 Gutenberg inventa a tipografia e...</a:t>
            </a:r>
          </a:p>
          <a:p>
            <a:endParaRPr lang="pt-BR" dirty="0"/>
          </a:p>
          <a:p>
            <a:r>
              <a:rPr lang="pt-BR" dirty="0" smtClean="0"/>
              <a:t>A visão passa a ser o único sentido mobilizado para a leitura, que passa, por sua vez, a ser “o” meio de adquirir conhecimento. </a:t>
            </a:r>
          </a:p>
          <a:p>
            <a:r>
              <a:rPr lang="pt-BR" dirty="0" smtClean="0"/>
              <a:t>Educação centrada na palavra. E...</a:t>
            </a:r>
          </a:p>
          <a:p>
            <a:r>
              <a:rPr lang="pt-BR" dirty="0" smtClean="0"/>
              <a:t>A visão, o tato, o paladar, sons, cheiros? “</a:t>
            </a:r>
            <a:r>
              <a:rPr lang="pt-BR" i="1" dirty="0" smtClean="0"/>
              <a:t>Homo </a:t>
            </a:r>
            <a:r>
              <a:rPr lang="pt-BR" i="1" dirty="0" err="1" smtClean="0"/>
              <a:t>typographicus</a:t>
            </a:r>
            <a:r>
              <a:rPr lang="pt-BR" dirty="0" smtClean="0"/>
              <a:t>”. </a:t>
            </a:r>
            <a:r>
              <a:rPr lang="pt-BR" b="1" dirty="0" smtClean="0"/>
              <a:t>EDUCAÇÃO!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15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Meios como extensão dos sentidos (mas não são os sentidos...).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Aldeia global: “a alfabetização pelos signos da escrita é substituída pela preparação audiovisual para os meios eletrônicos”.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0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“O meio é a mensagem”: Livro “Os meios de comunicação”, 1975:</a:t>
            </a:r>
            <a:endParaRPr lang="pt-BR" dirty="0"/>
          </a:p>
          <a:p>
            <a:r>
              <a:rPr lang="pt-BR" dirty="0" smtClean="0"/>
              <a:t>“As características intrínsecas de cada meio implicam alterações na produção e recepção da mensagem.” p. 197</a:t>
            </a:r>
          </a:p>
          <a:p>
            <a:r>
              <a:rPr lang="pt-BR" dirty="0" smtClean="0"/>
              <a:t>Meios “quentes” e “frios”:  um meio quente geralmente mobiliza um sentido; o frio, mais de um (TV); sinestesia, “cruzamento de sentidos”; junção de diferentes planos sensoriais.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59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Teoria dos Meios - termos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/>
              <a:t>Medium</a:t>
            </a:r>
            <a:r>
              <a:rPr lang="pt-BR" dirty="0"/>
              <a:t>, latim = meio</a:t>
            </a:r>
          </a:p>
          <a:p>
            <a:r>
              <a:rPr lang="pt-BR" dirty="0" smtClean="0"/>
              <a:t>Meio, mídia, mídias, media, os media, os média...</a:t>
            </a:r>
          </a:p>
          <a:p>
            <a:r>
              <a:rPr lang="pt-BR" dirty="0" smtClean="0"/>
              <a:t>Em português “mídia” é apropriação da sonoridade da palavra inglesa “media”. </a:t>
            </a:r>
            <a:endParaRPr lang="pt-BR" dirty="0"/>
          </a:p>
          <a:p>
            <a:r>
              <a:rPr lang="pt-BR" dirty="0" smtClean="0"/>
              <a:t>Media significa “os meios”, ou seja, não faria sentido dizer “as mídias”.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7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Meyrowitz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17092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“O meio não se reduz a um suporte para a mensagem, mas interfere diretamente no conteúdo.”; ele cita as transformações no cenário religioso depois que a Bíblia passou a ser impressa, por </a:t>
            </a:r>
            <a:r>
              <a:rPr lang="pt-BR" dirty="0" err="1" smtClean="0"/>
              <a:t>ex</a:t>
            </a:r>
            <a:r>
              <a:rPr lang="pt-BR" dirty="0" smtClean="0"/>
              <a:t>: reforma luterana.</a:t>
            </a:r>
          </a:p>
          <a:p>
            <a:r>
              <a:rPr lang="pt-BR" dirty="0" smtClean="0"/>
              <a:t>“A definição de mídia, nesse sentido, ultrapassa a noção comum que entende ´meios de </a:t>
            </a:r>
            <a:r>
              <a:rPr lang="pt-BR" dirty="0" err="1" smtClean="0"/>
              <a:t>comunicação´como</a:t>
            </a:r>
            <a:r>
              <a:rPr lang="pt-BR" dirty="0" smtClean="0"/>
              <a:t> um ´canal’.” p. 199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4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Metáforas da mídia na Teoria dos Meios</a:t>
            </a:r>
          </a:p>
          <a:p>
            <a:r>
              <a:rPr lang="pt-BR" dirty="0" smtClean="0"/>
              <a:t>Mídia como canal; uma canal liga dois pontos e um canal diferente conduz de forma diferente;</a:t>
            </a:r>
          </a:p>
          <a:p>
            <a:r>
              <a:rPr lang="pt-BR" dirty="0" smtClean="0"/>
              <a:t>Mídia como linguagem: elementos de cada meio de comunicação constituem uma </a:t>
            </a:r>
            <a:r>
              <a:rPr lang="pt-BR" i="1" dirty="0" smtClean="0"/>
              <a:t>gramática</a:t>
            </a:r>
            <a:r>
              <a:rPr lang="pt-BR" dirty="0" smtClean="0"/>
              <a:t>;</a:t>
            </a:r>
          </a:p>
          <a:p>
            <a:r>
              <a:rPr lang="pt-BR" dirty="0" smtClean="0"/>
              <a:t>Mídia como ambiente – herança de </a:t>
            </a:r>
            <a:r>
              <a:rPr lang="pt-BR" dirty="0" err="1" smtClean="0"/>
              <a:t>McLuhan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5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Grupos, hierarquia, socialização</a:t>
            </a:r>
          </a:p>
          <a:p>
            <a:endParaRPr lang="pt-BR" dirty="0"/>
          </a:p>
          <a:p>
            <a:r>
              <a:rPr lang="pt-BR" dirty="0" smtClean="0"/>
              <a:t>A definição dos papéis sociais está ligada ao acesso de informação que os indivíduos possuem – ou não possuem.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err="1" smtClean="0"/>
              <a:t>Wikileaks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Meios, identidades e sistemas de informação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“Os sistemas de informação formam o ‘senso de lugar’ para cada um.”; diz ao indivíduo qual é o seu lugar na sociedade.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Conexão corpo-tecnologia.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Ver slides “</a:t>
            </a:r>
            <a:r>
              <a:rPr lang="pt-BR" dirty="0" err="1" smtClean="0"/>
              <a:t>E-motividade</a:t>
            </a:r>
            <a:r>
              <a:rPr lang="pt-BR" dirty="0" smtClean="0"/>
              <a:t>: afeto x fatos”, sobre internet como sistema límbico e o processamento de notícias e de “</a:t>
            </a:r>
            <a:r>
              <a:rPr lang="pt-BR" dirty="0" err="1" smtClean="0"/>
              <a:t>fake</a:t>
            </a:r>
            <a:r>
              <a:rPr lang="pt-BR" dirty="0"/>
              <a:t> </a:t>
            </a:r>
            <a:r>
              <a:rPr lang="pt-BR" dirty="0" err="1" smtClean="0"/>
              <a:t>news</a:t>
            </a:r>
            <a:r>
              <a:rPr lang="pt-BR" dirty="0" smtClean="0"/>
              <a:t>”: o que nos afeta.</a:t>
            </a:r>
          </a:p>
          <a:p>
            <a:r>
              <a:rPr lang="pt-BR" dirty="0" smtClean="0"/>
              <a:t>Área “</a:t>
            </a:r>
            <a:r>
              <a:rPr lang="pt-BR" dirty="0" err="1" smtClean="0"/>
              <a:t>Tecnopsicologia</a:t>
            </a:r>
            <a:r>
              <a:rPr lang="pt-BR" dirty="0" smtClean="0"/>
              <a:t>”: “estudo das condições psicológicas dos indivíduos sob influência de inovação tecnológica”.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6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tecnologia cria “campos </a:t>
            </a:r>
            <a:r>
              <a:rPr lang="pt-BR" dirty="0" err="1" smtClean="0"/>
              <a:t>tecnoculturais</a:t>
            </a:r>
            <a:r>
              <a:rPr lang="pt-BR" dirty="0" smtClean="0"/>
              <a:t>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6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48491"/>
              </p:ext>
            </p:extLst>
          </p:nvPr>
        </p:nvGraphicFramePr>
        <p:xfrm>
          <a:off x="683568" y="1628800"/>
          <a:ext cx="79208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1960 - 1970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1980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Meio dominante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Televisão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Computador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Conceito dominante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Cultura de massa; Produção</a:t>
                      </a:r>
                      <a:r>
                        <a:rPr lang="pt-BR" baseline="0" dirty="0" smtClean="0"/>
                        <a:t> em massa; Estar em todos os lugares ao mesmo tempo.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Cultura da velocidade;</a:t>
                      </a:r>
                      <a:r>
                        <a:rPr lang="pt-BR" baseline="0" dirty="0" smtClean="0"/>
                        <a:t> Instantâneo;  Estar em um lugar quando isso importa.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Modelo de comunicação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Transmissão (direção única): “dar ao povo o que o povo quer.”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Rede (mão dupla): “descobrir o que as pessoas querem.”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Palavras</a:t>
                      </a:r>
                      <a:r>
                        <a:rPr lang="pt-BR" b="1" baseline="0" dirty="0" smtClean="0"/>
                        <a:t> principais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Mitos, ícones, imagens.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Lógica; inteligência artificial;</a:t>
                      </a:r>
                      <a:r>
                        <a:rPr lang="pt-BR" baseline="0" dirty="0" smtClean="0"/>
                        <a:t> sistemas peritos.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Fonte principal de metáforas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Corpo</a:t>
                      </a:r>
                      <a:r>
                        <a:rPr lang="pt-BR" baseline="0" dirty="0" smtClean="0"/>
                        <a:t> – sentidos – toques.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Cérebro; Sistema nervoso central.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Martino, p. 206.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958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Teoria dos Meios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Premissa: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“Cada geração interage com um agrupamento de mídias e como isso provoca alterações no modo como cada uma delas pensa, vive e entende a realidade”. P. 185, Martino.</a:t>
            </a:r>
          </a:p>
          <a:p>
            <a:r>
              <a:rPr lang="pt-BR" dirty="0" smtClean="0"/>
              <a:t>“Materialidade” do meio dá a característica para a mensagem; o que é possível, como se articula?; materialidade da comunicação.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6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3" y="908720"/>
            <a:ext cx="6460765" cy="4839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9752" y="61560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Paul Baran: diagramas de rede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256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Teoria dos Meios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“Escola de Toronto”, onde </a:t>
            </a:r>
            <a:r>
              <a:rPr lang="pt-BR" dirty="0" err="1" smtClean="0"/>
              <a:t>Innis</a:t>
            </a:r>
            <a:r>
              <a:rPr lang="pt-BR" dirty="0" smtClean="0"/>
              <a:t> e </a:t>
            </a:r>
            <a:r>
              <a:rPr lang="pt-BR" dirty="0" err="1" smtClean="0"/>
              <a:t>McLuhan</a:t>
            </a:r>
            <a:r>
              <a:rPr lang="pt-BR" dirty="0" smtClean="0"/>
              <a:t> trabalharam: 1950-1960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err="1" smtClean="0"/>
              <a:t>Meyrowitz</a:t>
            </a:r>
            <a:r>
              <a:rPr lang="pt-BR" dirty="0" smtClean="0"/>
              <a:t>: Teoria do Meio: 1980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err="1" smtClean="0"/>
              <a:t>Kerckhove</a:t>
            </a:r>
            <a:r>
              <a:rPr lang="pt-BR" dirty="0" smtClean="0"/>
              <a:t>: Canadá, 1990.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“A história dos meios como história da cultura”. (p. 188), Martino.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Mídia como elemento central nas transformações sociais: um elemento a ser integrado na conjuntura de análises na política e economia; portanto, que faz parte de um contexto.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9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Ideia central: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 meio de comunicação principal usado em cada período da história por uma sociedade está diretamente vinculado ao modo como essa sociedade se organiza em termos políticos, econômicos e culturais.”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3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Por que?</a:t>
            </a:r>
          </a:p>
          <a:p>
            <a:endParaRPr lang="pt-BR" dirty="0"/>
          </a:p>
          <a:p>
            <a:r>
              <a:rPr lang="pt-BR" dirty="0" smtClean="0"/>
              <a:t>Os meios de comunicação são responsáveis pela organização, gestão e disseminação do conhecimento nas sociedades. Sem eles não há cultura, e as relações sociais seriam comprometidas. Os meios também agem na formação de monopólios e oligopólios de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7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Crítica</a:t>
            </a:r>
          </a:p>
          <a:p>
            <a:endParaRPr lang="pt-BR" dirty="0" smtClean="0"/>
          </a:p>
          <a:p>
            <a:r>
              <a:rPr lang="pt-BR" dirty="0" smtClean="0"/>
              <a:t>A informação não encontra mais barreiras espaciais.</a:t>
            </a:r>
            <a:endParaRPr lang="pt-BR" dirty="0"/>
          </a:p>
          <a:p>
            <a:r>
              <a:rPr lang="pt-BR" dirty="0" smtClean="0"/>
              <a:t>Mais velocidade na circulação, mais efemeridade; descarte veloz da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4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18469</TotalTime>
  <Words>693</Words>
  <Application>Microsoft Office PowerPoint</Application>
  <PresentationFormat>Apresentação na tela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Teoria dos Meios</vt:lpstr>
      <vt:lpstr>Teoria dos Meios - termos</vt:lpstr>
      <vt:lpstr>Teoria dos Meios</vt:lpstr>
      <vt:lpstr>Apresentação do PowerPoint</vt:lpstr>
      <vt:lpstr>Teoria dos Meios</vt:lpstr>
      <vt:lpstr>Innis</vt:lpstr>
      <vt:lpstr>Innis</vt:lpstr>
      <vt:lpstr>Innis</vt:lpstr>
      <vt:lpstr>Innis</vt:lpstr>
      <vt:lpstr>Apresentação do PowerPoint</vt:lpstr>
      <vt:lpstr>Apresentação do PowerPoint</vt:lpstr>
      <vt:lpstr>McLuhan</vt:lpstr>
      <vt:lpstr>McLuhan</vt:lpstr>
      <vt:lpstr>Apresentação do PowerPoint</vt:lpstr>
      <vt:lpstr>Apresentação do PowerPoint</vt:lpstr>
      <vt:lpstr>McLuhan</vt:lpstr>
      <vt:lpstr>Apresentação do PowerPoint</vt:lpstr>
      <vt:lpstr>McLuhan</vt:lpstr>
      <vt:lpstr>McLuhan</vt:lpstr>
      <vt:lpstr>Meyrowitz</vt:lpstr>
      <vt:lpstr>Meyrowitz</vt:lpstr>
      <vt:lpstr>Meyrowitz</vt:lpstr>
      <vt:lpstr>Meyrowitz</vt:lpstr>
      <vt:lpstr>Meyrowitz</vt:lpstr>
      <vt:lpstr>Kerckhove</vt:lpstr>
      <vt:lpstr>Kerckhove</vt:lpstr>
      <vt:lpstr>Kerckhove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Dosvald1</cp:lastModifiedBy>
  <cp:revision>56</cp:revision>
  <dcterms:created xsi:type="dcterms:W3CDTF">2018-05-05T22:29:39Z</dcterms:created>
  <dcterms:modified xsi:type="dcterms:W3CDTF">2018-05-18T18:29:18Z</dcterms:modified>
</cp:coreProperties>
</file>