
<file path=[Content_Types].xml><?xml version="1.0" encoding="utf-8"?>
<Types xmlns="http://schemas.openxmlformats.org/package/2006/content-types">
  <Default Extension="mp3" ContentType="audio/mp3"/>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0" r:id="rId4"/>
    <p:sldId id="274" r:id="rId5"/>
    <p:sldId id="268" r:id="rId6"/>
    <p:sldId id="273" r:id="rId7"/>
    <p:sldId id="275" r:id="rId8"/>
    <p:sldId id="260" r:id="rId9"/>
    <p:sldId id="265" r:id="rId10"/>
    <p:sldId id="272" r:id="rId11"/>
    <p:sldId id="276" r:id="rId12"/>
    <p:sldId id="278" r:id="rId13"/>
    <p:sldId id="279" r:id="rId14"/>
    <p:sldId id="280" r:id="rId15"/>
    <p:sldId id="281" r:id="rId16"/>
    <p:sldId id="282" r:id="rId17"/>
    <p:sldId id="283" r:id="rId18"/>
    <p:sldId id="284" r:id="rId19"/>
    <p:sldId id="285" r:id="rId20"/>
    <p:sldId id="286" r:id="rId21"/>
    <p:sldId id="288" r:id="rId22"/>
    <p:sldId id="289" r:id="rId2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188" y="2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smtClean="0"/>
              <a:t>Clique para editar o título mestre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30" name="Date Placeholder 29"/>
          <p:cNvSpPr>
            <a:spLocks noGrp="1"/>
          </p:cNvSpPr>
          <p:nvPr>
            <p:ph type="dt" sz="half" idx="10"/>
          </p:nvPr>
        </p:nvSpPr>
        <p:spPr/>
        <p:txBody>
          <a:bodyPr/>
          <a:lstStyle/>
          <a:p>
            <a:fld id="{F57223B0-E0F4-4A4A-90DF-9FF3390572A3}" type="datetimeFigureOut">
              <a:rPr lang="pt-BR" smtClean="0"/>
              <a:t>23/03/2018</a:t>
            </a:fld>
            <a:endParaRPr lang="pt-BR"/>
          </a:p>
        </p:txBody>
      </p:sp>
      <p:sp>
        <p:nvSpPr>
          <p:cNvPr id="19" name="Footer Placeholder 18"/>
          <p:cNvSpPr>
            <a:spLocks noGrp="1"/>
          </p:cNvSpPr>
          <p:nvPr>
            <p:ph type="ftr" sz="quarter" idx="11"/>
          </p:nvPr>
        </p:nvSpPr>
        <p:spPr/>
        <p:txBody>
          <a:bodyPr/>
          <a:lstStyle/>
          <a:p>
            <a:endParaRPr lang="pt-BR"/>
          </a:p>
        </p:txBody>
      </p:sp>
      <p:sp>
        <p:nvSpPr>
          <p:cNvPr id="27" name="Slide Number Placeholder 26"/>
          <p:cNvSpPr>
            <a:spLocks noGrp="1"/>
          </p:cNvSpPr>
          <p:nvPr>
            <p:ph type="sldNum" sz="quarter" idx="12"/>
          </p:nvPr>
        </p:nvSpPr>
        <p:spPr/>
        <p:txBody>
          <a:bodyPr/>
          <a:lstStyle/>
          <a:p>
            <a:fld id="{127E48E0-4CE9-4D5A-B56D-F4A0F2C61DB2}" type="slidenum">
              <a:rPr lang="pt-BR" smtClean="0"/>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BR" smtClean="0"/>
              <a:t>Clique para editar o título mestre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Date Placeholder 3"/>
          <p:cNvSpPr>
            <a:spLocks noGrp="1"/>
          </p:cNvSpPr>
          <p:nvPr>
            <p:ph type="dt" sz="half" idx="10"/>
          </p:nvPr>
        </p:nvSpPr>
        <p:spPr/>
        <p:txBody>
          <a:bodyPr/>
          <a:lstStyle/>
          <a:p>
            <a:fld id="{F57223B0-E0F4-4A4A-90DF-9FF3390572A3}" type="datetimeFigureOut">
              <a:rPr lang="pt-BR" smtClean="0"/>
              <a:t>23/03/2018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127E48E0-4CE9-4D5A-B56D-F4A0F2C61DB2}"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pt-BR" smtClean="0"/>
              <a:t>Clique para editar o título mestre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Date Placeholder 3"/>
          <p:cNvSpPr>
            <a:spLocks noGrp="1"/>
          </p:cNvSpPr>
          <p:nvPr>
            <p:ph type="dt" sz="half" idx="10"/>
          </p:nvPr>
        </p:nvSpPr>
        <p:spPr/>
        <p:txBody>
          <a:bodyPr/>
          <a:lstStyle/>
          <a:p>
            <a:fld id="{F57223B0-E0F4-4A4A-90DF-9FF3390572A3}" type="datetimeFigureOut">
              <a:rPr lang="pt-BR" smtClean="0"/>
              <a:t>23/03/2018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127E48E0-4CE9-4D5A-B56D-F4A0F2C61DB2}" type="slidenum">
              <a:rPr lang="pt-BR" smtClean="0"/>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BR" smtClean="0"/>
              <a:t>Clique para editar o título mestre</a:t>
            </a:r>
            <a:endParaRPr kumimoji="0" lang="en-US"/>
          </a:p>
        </p:txBody>
      </p:sp>
      <p:sp>
        <p:nvSpPr>
          <p:cNvPr id="3" name="Content Placeholder 2"/>
          <p:cNvSpPr>
            <a:spLocks noGrp="1"/>
          </p:cNvSpPr>
          <p:nvPr>
            <p:ph idx="1"/>
          </p:nvPr>
        </p:nvSpPr>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Date Placeholder 3"/>
          <p:cNvSpPr>
            <a:spLocks noGrp="1"/>
          </p:cNvSpPr>
          <p:nvPr>
            <p:ph type="dt" sz="half" idx="10"/>
          </p:nvPr>
        </p:nvSpPr>
        <p:spPr/>
        <p:txBody>
          <a:bodyPr/>
          <a:lstStyle/>
          <a:p>
            <a:fld id="{F57223B0-E0F4-4A4A-90DF-9FF3390572A3}" type="datetimeFigureOut">
              <a:rPr lang="pt-BR" smtClean="0"/>
              <a:t>23/03/2018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127E48E0-4CE9-4D5A-B56D-F4A0F2C61DB2}"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smtClean="0"/>
              <a:t>Clique para editar o título mestre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Date Placeholder 3"/>
          <p:cNvSpPr>
            <a:spLocks noGrp="1"/>
          </p:cNvSpPr>
          <p:nvPr>
            <p:ph type="dt" sz="half" idx="10"/>
          </p:nvPr>
        </p:nvSpPr>
        <p:spPr/>
        <p:txBody>
          <a:bodyPr/>
          <a:lstStyle/>
          <a:p>
            <a:fld id="{F57223B0-E0F4-4A4A-90DF-9FF3390572A3}" type="datetimeFigureOut">
              <a:rPr lang="pt-BR" smtClean="0"/>
              <a:t>23/03/2018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127E48E0-4CE9-4D5A-B56D-F4A0F2C61DB2}" type="slidenum">
              <a:rPr lang="pt-BR" smtClean="0"/>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pt-BR" smtClean="0"/>
              <a:t>Clique para editar o título mestre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Date Placeholder 4"/>
          <p:cNvSpPr>
            <a:spLocks noGrp="1"/>
          </p:cNvSpPr>
          <p:nvPr>
            <p:ph type="dt" sz="half" idx="10"/>
          </p:nvPr>
        </p:nvSpPr>
        <p:spPr/>
        <p:txBody>
          <a:bodyPr/>
          <a:lstStyle/>
          <a:p>
            <a:fld id="{F57223B0-E0F4-4A4A-90DF-9FF3390572A3}" type="datetimeFigureOut">
              <a:rPr lang="pt-BR" smtClean="0"/>
              <a:t>23/03/2018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127E48E0-4CE9-4D5A-B56D-F4A0F2C61DB2}"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pt-BR" smtClean="0"/>
              <a:t>Clique para editar o título mestre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Date Placeholder 6"/>
          <p:cNvSpPr>
            <a:spLocks noGrp="1"/>
          </p:cNvSpPr>
          <p:nvPr>
            <p:ph type="dt" sz="half" idx="10"/>
          </p:nvPr>
        </p:nvSpPr>
        <p:spPr/>
        <p:txBody>
          <a:bodyPr/>
          <a:lstStyle/>
          <a:p>
            <a:fld id="{F57223B0-E0F4-4A4A-90DF-9FF3390572A3}" type="datetimeFigureOut">
              <a:rPr lang="pt-BR" smtClean="0"/>
              <a:t>23/03/2018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127E48E0-4CE9-4D5A-B56D-F4A0F2C61DB2}"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pt-BR" smtClean="0"/>
              <a:t>Clique para editar o título mestre</a:t>
            </a:r>
            <a:endParaRPr kumimoji="0" lang="en-US"/>
          </a:p>
        </p:txBody>
      </p:sp>
      <p:sp>
        <p:nvSpPr>
          <p:cNvPr id="3" name="Date Placeholder 2"/>
          <p:cNvSpPr>
            <a:spLocks noGrp="1"/>
          </p:cNvSpPr>
          <p:nvPr>
            <p:ph type="dt" sz="half" idx="10"/>
          </p:nvPr>
        </p:nvSpPr>
        <p:spPr/>
        <p:txBody>
          <a:bodyPr/>
          <a:lstStyle/>
          <a:p>
            <a:fld id="{F57223B0-E0F4-4A4A-90DF-9FF3390572A3}" type="datetimeFigureOut">
              <a:rPr lang="pt-BR" smtClean="0"/>
              <a:t>23/03/2018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127E48E0-4CE9-4D5A-B56D-F4A0F2C61DB2}"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223B0-E0F4-4A4A-90DF-9FF3390572A3}" type="datetimeFigureOut">
              <a:rPr lang="pt-BR" smtClean="0"/>
              <a:t>23/03/2018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127E48E0-4CE9-4D5A-B56D-F4A0F2C61DB2}"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pt-BR" smtClean="0"/>
              <a:t>Clique para editar o título mestre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pt-BR" smtClean="0"/>
              <a:t>Clique para editar o texto mestre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Date Placeholder 4"/>
          <p:cNvSpPr>
            <a:spLocks noGrp="1"/>
          </p:cNvSpPr>
          <p:nvPr>
            <p:ph type="dt" sz="half" idx="10"/>
          </p:nvPr>
        </p:nvSpPr>
        <p:spPr/>
        <p:txBody>
          <a:bodyPr/>
          <a:lstStyle/>
          <a:p>
            <a:fld id="{F57223B0-E0F4-4A4A-90DF-9FF3390572A3}" type="datetimeFigureOut">
              <a:rPr lang="pt-BR" smtClean="0"/>
              <a:t>23/03/2018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127E48E0-4CE9-4D5A-B56D-F4A0F2C61DB2}" type="slidenum">
              <a:rPr lang="pt-BR" smtClean="0"/>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pt-BR" smtClean="0"/>
              <a:t>Clique para editar o título mestre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5" name="Date Placeholder 4"/>
          <p:cNvSpPr>
            <a:spLocks noGrp="1"/>
          </p:cNvSpPr>
          <p:nvPr>
            <p:ph type="dt" sz="half" idx="10"/>
          </p:nvPr>
        </p:nvSpPr>
        <p:spPr/>
        <p:txBody>
          <a:bodyPr/>
          <a:lstStyle/>
          <a:p>
            <a:fld id="{F57223B0-E0F4-4A4A-90DF-9FF3390572A3}" type="datetimeFigureOut">
              <a:rPr lang="pt-BR" smtClean="0"/>
              <a:t>23/03/2018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8077200" y="6356350"/>
            <a:ext cx="609600" cy="365125"/>
          </a:xfrm>
        </p:spPr>
        <p:txBody>
          <a:bodyPr/>
          <a:lstStyle/>
          <a:p>
            <a:fld id="{127E48E0-4CE9-4D5A-B56D-F4A0F2C61DB2}" type="slidenum">
              <a:rPr lang="pt-BR" smtClean="0"/>
              <a:t>‹nº›</a:t>
            </a:fld>
            <a:endParaRPr lang="pt-B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pt-BR" smtClean="0"/>
              <a:t>Clique no ícone para adicionar uma imagem</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pt-BR" smtClean="0"/>
              <a:t>Clique para editar o título mestre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57223B0-E0F4-4A4A-90DF-9FF3390572A3}" type="datetimeFigureOut">
              <a:rPr lang="pt-BR" smtClean="0"/>
              <a:t>23/03/2018</a:t>
            </a:fld>
            <a:endParaRPr lang="pt-B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pt-B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27E48E0-4CE9-4D5A-B56D-F4A0F2C61DB2}" type="slidenum">
              <a:rPr lang="pt-BR" smtClean="0"/>
              <a:t>‹nº›</a:t>
            </a:fld>
            <a:endParaRPr lang="pt-B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hyperlink" Target="https://www.youtube.com/watch?v=U51naRfNLa8"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hyperlink" Target="https://www.youtube.com/watch?v=72-snAlKIEw"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533400" y="4581128"/>
            <a:ext cx="7854696" cy="1656184"/>
          </a:xfrm>
        </p:spPr>
        <p:txBody>
          <a:bodyPr/>
          <a:lstStyle/>
          <a:p>
            <a:r>
              <a:rPr lang="pt-BR" dirty="0">
                <a:latin typeface="Times New Roman" panose="02020603050405020304" pitchFamily="18" charset="0"/>
                <a:cs typeface="Times New Roman" panose="02020603050405020304" pitchFamily="18" charset="0"/>
              </a:rPr>
              <a:t>Regina Célia Rocha Felice</a:t>
            </a:r>
          </a:p>
          <a:p>
            <a:r>
              <a:rPr lang="pt-BR" dirty="0">
                <a:latin typeface="Times New Roman" panose="02020603050405020304" pitchFamily="18" charset="0"/>
                <a:cs typeface="Times New Roman" panose="02020603050405020304" pitchFamily="18" charset="0"/>
              </a:rPr>
              <a:t>ECA/USP </a:t>
            </a:r>
          </a:p>
          <a:p>
            <a:r>
              <a:rPr lang="pt-BR" dirty="0">
                <a:latin typeface="Times New Roman" panose="02020603050405020304" pitchFamily="18" charset="0"/>
                <a:cs typeface="Times New Roman" panose="02020603050405020304" pitchFamily="18" charset="0"/>
              </a:rPr>
              <a:t>24/03/2018</a:t>
            </a:r>
          </a:p>
          <a:p>
            <a:endParaRPr lang="pt-BR" dirty="0">
              <a:latin typeface="Times New Roman" panose="02020603050405020304" pitchFamily="18" charset="0"/>
              <a:cs typeface="Times New Roman" panose="02020603050405020304" pitchFamily="18" charset="0"/>
            </a:endParaRPr>
          </a:p>
        </p:txBody>
      </p:sp>
      <p:sp>
        <p:nvSpPr>
          <p:cNvPr id="4" name="Título 3"/>
          <p:cNvSpPr>
            <a:spLocks noGrp="1"/>
          </p:cNvSpPr>
          <p:nvPr>
            <p:ph type="ctrTitle"/>
          </p:nvPr>
        </p:nvSpPr>
        <p:spPr>
          <a:xfrm>
            <a:off x="611560" y="1052736"/>
            <a:ext cx="8532440" cy="2520280"/>
          </a:xfrm>
        </p:spPr>
        <p:txBody>
          <a:bodyPr>
            <a:noAutofit/>
          </a:bodyPr>
          <a:lstStyle/>
          <a:p>
            <a:pPr algn="l"/>
            <a:r>
              <a:rPr lang="pt-BR" sz="3200" dirty="0">
                <a:latin typeface="Times New Roman" panose="02020603050405020304" pitchFamily="18" charset="0"/>
                <a:cs typeface="Times New Roman" panose="02020603050405020304" pitchFamily="18" charset="0"/>
              </a:rPr>
              <a:t>Etnografia da música erudita contemporânea: criação, circulação, recepção, apropriação</a:t>
            </a:r>
            <a:br>
              <a:rPr lang="pt-BR" sz="3200" dirty="0">
                <a:latin typeface="Times New Roman" panose="02020603050405020304" pitchFamily="18" charset="0"/>
                <a:cs typeface="Times New Roman" panose="02020603050405020304" pitchFamily="18" charset="0"/>
              </a:rPr>
            </a:br>
            <a:r>
              <a:rPr lang="pt-BR" sz="3200" dirty="0">
                <a:latin typeface="Times New Roman" panose="02020603050405020304" pitchFamily="18" charset="0"/>
                <a:cs typeface="Times New Roman" panose="02020603050405020304" pitchFamily="18" charset="0"/>
              </a:rPr>
              <a:t/>
            </a:r>
            <a:br>
              <a:rPr lang="pt-BR" sz="3200" dirty="0">
                <a:latin typeface="Times New Roman" panose="02020603050405020304" pitchFamily="18" charset="0"/>
                <a:cs typeface="Times New Roman" panose="02020603050405020304" pitchFamily="18" charset="0"/>
              </a:rPr>
            </a:br>
            <a:r>
              <a:rPr lang="pt-BR" sz="3200" dirty="0">
                <a:latin typeface="Times New Roman" panose="02020603050405020304" pitchFamily="18" charset="0"/>
                <a:cs typeface="Times New Roman" panose="02020603050405020304" pitchFamily="18" charset="0"/>
              </a:rPr>
              <a:t>Prof. Dr. Marcos Câmara de Castro</a:t>
            </a:r>
          </a:p>
        </p:txBody>
      </p:sp>
    </p:spTree>
    <p:extLst>
      <p:ext uri="{BB962C8B-B14F-4D97-AF65-F5344CB8AC3E}">
        <p14:creationId xmlns:p14="http://schemas.microsoft.com/office/powerpoint/2010/main" val="19060839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p:cNvSpPr txBox="1"/>
          <p:nvPr/>
        </p:nvSpPr>
        <p:spPr>
          <a:xfrm>
            <a:off x="232720" y="116632"/>
            <a:ext cx="8222242" cy="400110"/>
          </a:xfrm>
          <a:prstGeom prst="rect">
            <a:avLst/>
          </a:prstGeom>
          <a:noFill/>
        </p:spPr>
        <p:txBody>
          <a:bodyPr wrap="square" rtlCol="0">
            <a:spAutoFit/>
          </a:bodyPr>
          <a:lstStyle/>
          <a:p>
            <a:pPr algn="ctr"/>
            <a:r>
              <a:rPr lang="pt-BR" sz="2000" b="1" dirty="0" smtClean="0">
                <a:solidFill>
                  <a:schemeClr val="accent3">
                    <a:lumMod val="40000"/>
                    <a:lumOff val="60000"/>
                  </a:schemeClr>
                </a:solidFill>
                <a:latin typeface="Times New Roman" panose="02020603050405020304" pitchFamily="18" charset="0"/>
                <a:cs typeface="Times New Roman" panose="02020603050405020304" pitchFamily="18" charset="0"/>
              </a:rPr>
              <a:t>Viajando com de </a:t>
            </a:r>
            <a:r>
              <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rPr>
              <a:t>Villa-Lobos</a:t>
            </a:r>
            <a:endParaRPr lang="pt-BR" sz="20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
        <p:nvSpPr>
          <p:cNvPr id="7" name="CaixaDeTexto 6"/>
          <p:cNvSpPr txBox="1"/>
          <p:nvPr/>
        </p:nvSpPr>
        <p:spPr>
          <a:xfrm>
            <a:off x="232720" y="620688"/>
            <a:ext cx="8720107" cy="6386364"/>
          </a:xfrm>
          <a:prstGeom prst="rect">
            <a:avLst/>
          </a:prstGeom>
          <a:noFill/>
        </p:spPr>
        <p:txBody>
          <a:bodyPr wrap="square" rtlCol="0">
            <a:spAutoFit/>
          </a:bodyPr>
          <a:lstStyle/>
          <a:p>
            <a:pPr algn="just"/>
            <a:endPar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rPr>
              <a:t>“Data de seus oito anos a adoração por Bach. A explicação é dupla e não implica necessariamente qualquer genialidade: o garoto estava farto daquela música banal que o assaltava por todos os lados e queria agarrar-se a algo diferente. Duas coisas pareciam-lhe incomuns: Bach e a música caipira. Uma força irresistível impeliu-o para Bach. Sua idade impedia-o de compreendê-lo imediatamente, mas isso, no momento, pouco se lhe dava-aquela música era diferente e pronto. Responsável por essa nova predileção foi a tia Zizinha, boa pianista e grande entusiasta do </a:t>
            </a:r>
            <a:r>
              <a:rPr lang="pt-BR" sz="1600" i="1" dirty="0" smtClean="0">
                <a:solidFill>
                  <a:schemeClr val="accent3">
                    <a:lumMod val="60000"/>
                    <a:lumOff val="40000"/>
                  </a:schemeClr>
                </a:solidFill>
                <a:latin typeface="Times New Roman" panose="02020603050405020304" pitchFamily="18" charset="0"/>
                <a:cs typeface="Times New Roman" panose="02020603050405020304" pitchFamily="18" charset="0"/>
              </a:rPr>
              <a:t>Cravo bem temperado</a:t>
            </a:r>
            <a:r>
              <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rPr>
              <a:t>. E o pequeno Heitor extasiava-se diante dos prelúdios e fugas que a tia lhe tocava. Como vemos, desde criança, Heitor Villa-Lobos recusava-se instintivamente a aceitar a rotina: tinha horror ao acorde perfeito, só o suportava quando revestido por uma moldura, preferentemente polifônica. O acorde perfeito, para Villa-Lobos, tinha, e ainda tem , o efeito dos acordes dissonantes para uma pessoa normal. Dissemos um pouco acima que Bach e a música caipira pareciam-lhe incomuns. Na verdade, o menino pressentiu até uma relação entre esses gêneros de música tão pouco afins, pelo menos aparentemente., Com o decorrer dos anos </a:t>
            </a:r>
            <a:r>
              <a:rPr lang="pt-BR" sz="1600" dirty="0" err="1" smtClean="0">
                <a:solidFill>
                  <a:schemeClr val="accent3">
                    <a:lumMod val="60000"/>
                    <a:lumOff val="40000"/>
                  </a:schemeClr>
                </a:solidFill>
                <a:latin typeface="Times New Roman" panose="02020603050405020304" pitchFamily="18" charset="0"/>
                <a:cs typeface="Times New Roman" panose="02020603050405020304" pitchFamily="18" charset="0"/>
              </a:rPr>
              <a:t>esclareceram-se-lhe</a:t>
            </a:r>
            <a:r>
              <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rPr>
              <a:t> as dúvidas e interrogações (...)”  (Mariz </a:t>
            </a:r>
            <a:r>
              <a:rPr lang="pt-BR" sz="1600" i="1" dirty="0" smtClean="0">
                <a:solidFill>
                  <a:schemeClr val="accent3">
                    <a:lumMod val="60000"/>
                    <a:lumOff val="40000"/>
                  </a:schemeClr>
                </a:solidFill>
                <a:latin typeface="Times New Roman" panose="02020603050405020304" pitchFamily="18" charset="0"/>
                <a:cs typeface="Times New Roman" panose="02020603050405020304" pitchFamily="18" charset="0"/>
              </a:rPr>
              <a:t>apud</a:t>
            </a:r>
            <a:r>
              <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sz="1600" dirty="0" err="1" smtClean="0">
                <a:solidFill>
                  <a:schemeClr val="accent3">
                    <a:lumMod val="60000"/>
                    <a:lumOff val="40000"/>
                  </a:schemeClr>
                </a:solidFill>
                <a:latin typeface="Times New Roman" panose="02020603050405020304" pitchFamily="18" charset="0"/>
                <a:cs typeface="Times New Roman" panose="02020603050405020304" pitchFamily="18" charset="0"/>
              </a:rPr>
              <a:t>Guérios</a:t>
            </a:r>
            <a:r>
              <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rPr>
              <a:t>, p.20).</a:t>
            </a:r>
          </a:p>
          <a:p>
            <a:pPr algn="just"/>
            <a:endParaRPr lang="pt-BR" sz="1600"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rPr>
              <a:t>Arquivos do compositor </a:t>
            </a:r>
            <a:endParaRPr lang="pt-BR" sz="1600"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1988</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Villa-Lobos] soube se promover à pampas, à custa de muita tolice que dizia aos amigos, em especial àqueles que tinham ao seu alcance as páginas da imprensa. Sua inteligência atingia não só os que escrevinhavam livros como os que ocupavam cargos políticos.”  (Guerra Peixe </a:t>
            </a:r>
            <a:r>
              <a:rPr lang="pt-BR" i="1" dirty="0">
                <a:solidFill>
                  <a:schemeClr val="accent3">
                    <a:lumMod val="60000"/>
                    <a:lumOff val="40000"/>
                  </a:schemeClr>
                </a:solidFill>
                <a:latin typeface="Times New Roman" panose="02020603050405020304" pitchFamily="18" charset="0"/>
                <a:cs typeface="Times New Roman" panose="02020603050405020304" pitchFamily="18" charset="0"/>
              </a:rPr>
              <a:t>apud</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dirty="0" err="1">
                <a:solidFill>
                  <a:schemeClr val="accent3">
                    <a:lumMod val="60000"/>
                    <a:lumOff val="40000"/>
                  </a:schemeClr>
                </a:solidFill>
                <a:latin typeface="Times New Roman" panose="02020603050405020304" pitchFamily="18" charset="0"/>
                <a:cs typeface="Times New Roman" panose="02020603050405020304" pitchFamily="18" charset="0"/>
              </a:rPr>
              <a:t>Guérios</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p.27).</a:t>
            </a:r>
          </a:p>
          <a:p>
            <a:pPr marL="285750" indent="-285750">
              <a:lnSpc>
                <a:spcPct val="150000"/>
              </a:lnSpc>
              <a:buFont typeface="Arial" panose="020B0604020202020204" pitchFamily="34" charset="0"/>
              <a:buChar char="•"/>
            </a:pP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435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p:cNvSpPr txBox="1"/>
          <p:nvPr/>
        </p:nvSpPr>
        <p:spPr>
          <a:xfrm>
            <a:off x="202638" y="332656"/>
            <a:ext cx="8424635" cy="5770811"/>
          </a:xfrm>
          <a:prstGeom prst="rect">
            <a:avLst/>
          </a:prstGeom>
          <a:noFill/>
        </p:spPr>
        <p:txBody>
          <a:bodyPr wrap="square" numCol="1" rtlCol="0">
            <a:spAutoFit/>
          </a:bodyPr>
          <a:lstStyle/>
          <a:p>
            <a:pPr marL="285750" indent="-285750">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Sensibilidade às criticas</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As crianças deviam cantar diariamente sob a direção de Villa-Lobos e o leitor bem pode imaginar como era difícil mantê-las em forma, atentas aos sinais do músico! De quando em vez, Villa-Lobos perdia a paciência e puxava as orelhas aos mais assanhados. [...] Assim, no meio de súbita confusão, fomos agraciados com um cascudo certeiro, valentemente ministrado pelo Villa. Jamais esqueceríamos aquele homem terrível...” (Mariz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apud</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smtClean="0">
                <a:solidFill>
                  <a:schemeClr val="accent3">
                    <a:lumMod val="60000"/>
                    <a:lumOff val="40000"/>
                  </a:schemeClr>
                </a:solidFill>
                <a:latin typeface="Times New Roman" panose="02020603050405020304" pitchFamily="18" charset="0"/>
                <a:cs typeface="Times New Roman" panose="02020603050405020304" pitchFamily="18" charset="0"/>
              </a:rPr>
              <a:t>Guérios).</a:t>
            </a: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Luiz Heitor Corrêa de Azevedo</a:t>
            </a:r>
          </a:p>
          <a:p>
            <a:pPr marL="285750" indent="-285750" algn="just">
              <a:buFont typeface="Arial" panose="020B0604020202020204" pitchFamily="34" charset="0"/>
              <a:buChar char="•"/>
            </a:pP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O Romance de Villa-Lobos C. Paula Barros (1951)</a:t>
            </a:r>
          </a:p>
          <a:p>
            <a:pPr marL="285750" indent="-285750" algn="just">
              <a:buFont typeface="Arial" panose="020B0604020202020204" pitchFamily="34" charset="0"/>
              <a:buChar char="•"/>
            </a:pP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Autobiografia</a:t>
            </a:r>
          </a:p>
          <a:p>
            <a:pPr marL="285750" indent="-285750" algn="just">
              <a:buFont typeface="Arial" panose="020B0604020202020204" pitchFamily="34" charset="0"/>
              <a:buChar char="•"/>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“Esse documento, um dos raros manuscritos existentes do compositor em que se tem uma reflexão de próprio punho, nos diz muito sobre o que ele considerava significativo para si”.</a:t>
            </a: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Reproduzir parte da autobiografia </a:t>
            </a: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486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p:cNvSpPr txBox="1"/>
          <p:nvPr/>
        </p:nvSpPr>
        <p:spPr>
          <a:xfrm>
            <a:off x="305493" y="116632"/>
            <a:ext cx="8324195" cy="458074"/>
          </a:xfrm>
          <a:prstGeom prst="rect">
            <a:avLst/>
          </a:prstGeom>
          <a:noFill/>
        </p:spPr>
        <p:txBody>
          <a:bodyPr wrap="square" numCol="1" rtlCol="0">
            <a:spAutoFit/>
          </a:bodyPr>
          <a:lstStyle/>
          <a:p>
            <a:pPr algn="ctr">
              <a:lnSpc>
                <a:spcPct val="150000"/>
              </a:lnSpc>
            </a:pPr>
            <a:r>
              <a:rPr lang="pt-BR" b="1" dirty="0" smtClean="0">
                <a:solidFill>
                  <a:schemeClr val="accent3">
                    <a:lumMod val="60000"/>
                    <a:lumOff val="40000"/>
                  </a:schemeClr>
                </a:solidFill>
                <a:latin typeface="Times New Roman" panose="02020603050405020304" pitchFamily="18" charset="0"/>
                <a:cs typeface="Times New Roman" panose="02020603050405020304" pitchFamily="18" charset="0"/>
              </a:rPr>
              <a:t>CAPÍTULO 2 – Anos de Formação </a:t>
            </a:r>
          </a:p>
        </p:txBody>
      </p:sp>
      <p:sp>
        <p:nvSpPr>
          <p:cNvPr id="2" name="CaixaDeTexto 1"/>
          <p:cNvSpPr txBox="1"/>
          <p:nvPr/>
        </p:nvSpPr>
        <p:spPr>
          <a:xfrm>
            <a:off x="276760" y="1052736"/>
            <a:ext cx="8352928" cy="341632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Pai e mãe</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Clube Sinfônico                </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Violoncelo e clarinete</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Morte de Raul </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Confeitaria Colombo</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Rio de Janeiro</a:t>
            </a:r>
          </a:p>
          <a:p>
            <a:pPr marL="285750" indent="-285750" algn="just">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Ambiente artístico: grupo de literatos- cultura francesa </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Chorões (Quincas Laranjeiras, Sátiro Bilhar, João Pernambuco, Catulo da Paixão      Cearense)</a:t>
            </a: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2537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p:cNvSpPr txBox="1"/>
          <p:nvPr/>
        </p:nvSpPr>
        <p:spPr>
          <a:xfrm>
            <a:off x="232720" y="116632"/>
            <a:ext cx="8222242" cy="400110"/>
          </a:xfrm>
          <a:prstGeom prst="rect">
            <a:avLst/>
          </a:prstGeom>
          <a:noFill/>
        </p:spPr>
        <p:txBody>
          <a:bodyPr wrap="square" rtlCol="0">
            <a:spAutoFit/>
          </a:bodyPr>
          <a:lstStyle/>
          <a:p>
            <a:pPr algn="ctr"/>
            <a:r>
              <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rPr>
              <a:t>“</a:t>
            </a:r>
            <a:r>
              <a:rPr lang="pt-BR" sz="2000" b="1" dirty="0" err="1" smtClean="0">
                <a:solidFill>
                  <a:schemeClr val="accent3">
                    <a:lumMod val="60000"/>
                    <a:lumOff val="40000"/>
                  </a:schemeClr>
                </a:solidFill>
                <a:latin typeface="Times New Roman" panose="02020603050405020304" pitchFamily="18" charset="0"/>
                <a:cs typeface="Times New Roman" panose="02020603050405020304" pitchFamily="18" charset="0"/>
              </a:rPr>
              <a:t>Haussmanização</a:t>
            </a:r>
            <a:r>
              <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rPr>
              <a:t>” do Rio de Janeiro</a:t>
            </a:r>
            <a:endParaRPr lang="pt-BR" sz="20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
        <p:nvSpPr>
          <p:cNvPr id="7" name="CaixaDeTexto 6"/>
          <p:cNvSpPr txBox="1"/>
          <p:nvPr/>
        </p:nvSpPr>
        <p:spPr>
          <a:xfrm>
            <a:off x="211083" y="692696"/>
            <a:ext cx="8681397" cy="4662815"/>
          </a:xfrm>
          <a:prstGeom prst="rect">
            <a:avLst/>
          </a:prstGeom>
          <a:noFill/>
        </p:spPr>
        <p:txBody>
          <a:bodyPr wrap="square" numCol="1" rtlCol="0">
            <a:spAutoFit/>
          </a:bodyPr>
          <a:lstStyle/>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Francisco Pereira Passos (1903-1906) </a:t>
            </a:r>
          </a:p>
          <a:p>
            <a:pPr algn="just">
              <a:lnSpc>
                <a:spcPct val="150000"/>
              </a:lnSpc>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Reforma urbana que mudou radicalmente o aspecto da região central do Rio de Janeiro</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Georges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Hausmann</a:t>
            </a: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lnSpc>
                <a:spcPct val="150000"/>
              </a:lnSpc>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Abriu a avenida Central (Avenida Rio Branco) – demolição de 590 casas em um ano e meio</a:t>
            </a:r>
          </a:p>
          <a:p>
            <a:pPr algn="just">
              <a:lnSpc>
                <a:spcPct val="150000"/>
              </a:lnSpc>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As antigas vielas do centro foram substituídas por um </a:t>
            </a:r>
            <a:r>
              <a:rPr lang="pt-BR" i="1" dirty="0" err="1" smtClean="0">
                <a:solidFill>
                  <a:schemeClr val="accent3">
                    <a:lumMod val="60000"/>
                    <a:lumOff val="40000"/>
                  </a:schemeClr>
                </a:solidFill>
                <a:latin typeface="Times New Roman" panose="02020603050405020304" pitchFamily="18" charset="0"/>
                <a:cs typeface="Times New Roman" panose="02020603050405020304" pitchFamily="18" charset="0"/>
              </a:rPr>
              <a:t>boulevard</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de 33m de largura e 2 km de extensão – empresas estrangeiras e nacionais, estabelecimentos de recreação e de consumo de luxo, bibliotecas, teatros igrejas e órgãos do governo.</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Teatro Municipal do Rio de Janeiro (1905) – Francisco de Oliveira Passos</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Eliminação de costumes “bárbaros e incultos”: comércio de leite, venda de alimentos por ambulantes, carnes expostas nas portas dos açougues e manifestações musicais: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entrrudo</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e os cordões. </a:t>
            </a:r>
          </a:p>
        </p:txBody>
      </p:sp>
    </p:spTree>
    <p:extLst>
      <p:ext uri="{BB962C8B-B14F-4D97-AF65-F5344CB8AC3E}">
        <p14:creationId xmlns:p14="http://schemas.microsoft.com/office/powerpoint/2010/main" val="4000848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p:cNvSpPr txBox="1"/>
          <p:nvPr/>
        </p:nvSpPr>
        <p:spPr>
          <a:xfrm>
            <a:off x="232720" y="116632"/>
            <a:ext cx="8222242" cy="400110"/>
          </a:xfrm>
          <a:prstGeom prst="rect">
            <a:avLst/>
          </a:prstGeom>
          <a:noFill/>
        </p:spPr>
        <p:txBody>
          <a:bodyPr wrap="square" rtlCol="0">
            <a:spAutoFit/>
          </a:bodyPr>
          <a:lstStyle/>
          <a:p>
            <a:pPr algn="r"/>
            <a:r>
              <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rPr>
              <a:t>Preconceito  </a:t>
            </a:r>
            <a:endParaRPr lang="pt-BR" sz="20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
        <p:nvSpPr>
          <p:cNvPr id="7" name="CaixaDeTexto 6"/>
          <p:cNvSpPr txBox="1"/>
          <p:nvPr/>
        </p:nvSpPr>
        <p:spPr>
          <a:xfrm>
            <a:off x="211083" y="692696"/>
            <a:ext cx="8681397" cy="5355312"/>
          </a:xfrm>
          <a:prstGeom prst="rect">
            <a:avLst/>
          </a:prstGeom>
          <a:noFill/>
        </p:spPr>
        <p:txBody>
          <a:bodyPr wrap="square" numCol="1" rtlCol="0">
            <a:spAutoFit/>
          </a:bodyPr>
          <a:lstStyle/>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Primeiro capítulo de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Triste fim de Policarpo Quaresma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Lima Barreto</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 vizinhança concluiu logo que o major aprendia a tocar violão. Mas que coisa? Um homem tão sério metido nessas malandragens”.</a:t>
            </a:r>
          </a:p>
          <a:p>
            <a:pPr algn="just">
              <a:lnSpc>
                <a:spcPct val="150000"/>
              </a:lnSpc>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‘violão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impúdico</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em que os “capadócios” tocavam às ‘gentis donzelas das ruas mal iluminadas’”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Guérios</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p. 56).</a:t>
            </a: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Melo de Moraes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Filho</a:t>
            </a:r>
          </a:p>
          <a:p>
            <a:pPr marL="285750" indent="-285750" algn="just">
              <a:buFont typeface="Arial" panose="020B0604020202020204" pitchFamily="34" charset="0"/>
              <a:buChar char="•"/>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“Esses intelectuais, interessados nos músicos do ponto de vista do folclore ou das criações culturais ‘autenticamente brasileiras’, acabaram aos poucos criando vias de acesso e de legitimação da presença da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música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não-erudita entre a população mais rica. Essa presença, que nos primeiros salões realizados causava ainda certa desconfiança, espanto ou incredulidade, com o tempo tornou-se uma ‘moda da regionalização’ ou um ‘gesto pelo exótico nacional’, que ‘punha em moda o folclórico’. Se a época da juventude de Villa-Lobos a música popular era vista com desconfiança e preconceito, algumas décadas mais tarde esse ‘exótico’ já poderia ser apropriado por alguns como a própria essência do nacional</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Guérios</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pp. 56-7</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7013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p:cNvSpPr txBox="1"/>
          <p:nvPr/>
        </p:nvSpPr>
        <p:spPr>
          <a:xfrm>
            <a:off x="232720" y="116632"/>
            <a:ext cx="8222242" cy="707886"/>
          </a:xfrm>
          <a:prstGeom prst="rect">
            <a:avLst/>
          </a:prstGeom>
          <a:noFill/>
        </p:spPr>
        <p:txBody>
          <a:bodyPr wrap="square" rtlCol="0">
            <a:spAutoFit/>
          </a:bodyPr>
          <a:lstStyle/>
          <a:p>
            <a:pPr algn="ctr"/>
            <a:endPar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ctr"/>
            <a:r>
              <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rPr>
              <a:t>Anos de aprendizado de Villa-Lobos</a:t>
            </a:r>
            <a:endParaRPr lang="pt-BR" sz="20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
        <p:nvSpPr>
          <p:cNvPr id="7" name="CaixaDeTexto 6"/>
          <p:cNvSpPr txBox="1"/>
          <p:nvPr/>
        </p:nvSpPr>
        <p:spPr>
          <a:xfrm>
            <a:off x="395536" y="908720"/>
            <a:ext cx="8496944" cy="3831818"/>
          </a:xfrm>
          <a:prstGeom prst="rect">
            <a:avLst/>
          </a:prstGeom>
          <a:noFill/>
        </p:spPr>
        <p:txBody>
          <a:bodyPr wrap="square" numCol="1" rtlCol="0">
            <a:spAutoFit/>
          </a:bodyPr>
          <a:lstStyle/>
          <a:p>
            <a:pPr marL="285750" indent="-285750" algn="just">
              <a:lnSpc>
                <a:spcPct val="150000"/>
              </a:lnSpc>
              <a:buFont typeface="Arial" panose="020B0604020202020204" pitchFamily="34" charset="0"/>
              <a:buChar char="•"/>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21 de Março de 1904 – Sociedade sinfônica - Club Francisco Manoel</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13 de agosto</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Ensino secundário</a:t>
            </a:r>
          </a:p>
          <a:p>
            <a:pPr marL="285750" indent="-285750" algn="just">
              <a:lnSpc>
                <a:spcPct val="150000"/>
              </a:lnSpc>
              <a:buFont typeface="Arial" panose="020B0604020202020204" pitchFamily="34" charset="0"/>
              <a:buChar char="•"/>
            </a:pP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Peppercorn</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 Colégio Pedro II (1941) x Mariz</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1904 – Instituto Nacional de Música – curso noturno.</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15 de Abril de 1912 - Teatro da Paz – Belém  </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23 de Junho e 07 de Setembro de 1912 – Teatro do Amazonas </a:t>
            </a:r>
          </a:p>
          <a:p>
            <a:pPr algn="just">
              <a:lnSpc>
                <a:spcPct val="150000"/>
              </a:lnSpc>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71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p:cNvSpPr txBox="1"/>
          <p:nvPr/>
        </p:nvSpPr>
        <p:spPr>
          <a:xfrm>
            <a:off x="232720" y="116632"/>
            <a:ext cx="8222242" cy="400110"/>
          </a:xfrm>
          <a:prstGeom prst="rect">
            <a:avLst/>
          </a:prstGeom>
          <a:noFill/>
        </p:spPr>
        <p:txBody>
          <a:bodyPr wrap="square" rtlCol="0">
            <a:spAutoFit/>
          </a:bodyPr>
          <a:lstStyle/>
          <a:p>
            <a:pPr algn="ctr"/>
            <a:r>
              <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rPr>
              <a:t>CAPÍTULO 3 – A </a:t>
            </a:r>
            <a:r>
              <a:rPr lang="pt-BR" sz="2000" b="1" dirty="0" err="1" smtClean="0">
                <a:solidFill>
                  <a:schemeClr val="accent3">
                    <a:lumMod val="60000"/>
                    <a:lumOff val="40000"/>
                  </a:schemeClr>
                </a:solidFill>
                <a:latin typeface="Times New Roman" panose="02020603050405020304" pitchFamily="18" charset="0"/>
                <a:cs typeface="Times New Roman" panose="02020603050405020304" pitchFamily="18" charset="0"/>
              </a:rPr>
              <a:t>sociogênese</a:t>
            </a:r>
            <a:r>
              <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rPr>
              <a:t> da música nacional</a:t>
            </a:r>
            <a:endParaRPr lang="pt-BR" sz="20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
        <p:nvSpPr>
          <p:cNvPr id="7" name="CaixaDeTexto 6"/>
          <p:cNvSpPr txBox="1"/>
          <p:nvPr/>
        </p:nvSpPr>
        <p:spPr>
          <a:xfrm>
            <a:off x="211083" y="692696"/>
            <a:ext cx="8681397" cy="6740307"/>
          </a:xfrm>
          <a:prstGeom prst="rect">
            <a:avLst/>
          </a:prstGeom>
          <a:noFill/>
        </p:spPr>
        <p:txBody>
          <a:bodyPr wrap="square" numCol="1" rtlCol="0">
            <a:spAutoFit/>
          </a:bodyPr>
          <a:lstStyle/>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“O reconhecimento de Villa-Lobos como o grande compositor erudito brasileiro assume diversas formas em diversas linguagens ao longo de diversas épocas. Contudo, há um ponto em comum entre essas leituras: sua música é sempre associada à representação da ‘nação’ (p.65). </a:t>
            </a:r>
          </a:p>
          <a:p>
            <a:pPr marL="285750" indent="-285750" algn="just">
              <a:buFont typeface="Arial" panose="020B0604020202020204" pitchFamily="34" charset="0"/>
              <a:buChar char="•"/>
            </a:pP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o conceito de </a:t>
            </a:r>
            <a:r>
              <a:rPr lang="pt-BR" i="1" dirty="0" err="1" smtClean="0">
                <a:solidFill>
                  <a:schemeClr val="accent3">
                    <a:lumMod val="60000"/>
                    <a:lumOff val="40000"/>
                  </a:schemeClr>
                </a:solidFill>
                <a:latin typeface="Times New Roman" panose="02020603050405020304" pitchFamily="18" charset="0"/>
                <a:cs typeface="Times New Roman" panose="02020603050405020304" pitchFamily="18" charset="0"/>
              </a:rPr>
              <a:t>kultur</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reflete a consciência de si mesma de uma nação que teve que buscar e constituir incessante e novamente suas fronteiras, tanto no sentido político como espiritual, e repetidas vezes perguntar a si mesma: ‘qual é, realmente, a nossa identidade?’” (p.65). </a:t>
            </a: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Edvard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Grieg</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(1843-1907)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Danças norueguesas</a:t>
            </a:r>
          </a:p>
          <a:p>
            <a:pPr marL="285750" indent="-285750" algn="just">
              <a:buFont typeface="Arial" panose="020B0604020202020204" pitchFamily="34" charset="0"/>
              <a:buChar char="•"/>
            </a:pP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Sibelius</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(1865-1957) poema sinfônico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Finlândia</a:t>
            </a:r>
          </a:p>
          <a:p>
            <a:pPr marL="285750" indent="-285750" algn="just">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Mikhail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Glinka</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(1804-1857) a  ópera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Vida pelo czar</a:t>
            </a:r>
          </a:p>
          <a:p>
            <a:pPr marL="285750" indent="-285750" algn="just">
              <a:buFont typeface="Arial" panose="020B0604020202020204" pitchFamily="34" charset="0"/>
              <a:buChar char="•"/>
            </a:pP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essas obras realizadas sob inspiração nacional podiam ser apropriadas como demonstração da existência da própria nação, que, assim, com o auxílio de seus artistas, se afirmava igual às outras. Os artistas e suas produções passavam a fazer parte de projeto de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auto-afirmação</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das nações reafirmando sua existência e inspirando suas lutas por soberania” (p.82).</a:t>
            </a:r>
          </a:p>
          <a:p>
            <a:pPr marL="285750" indent="-285750" algn="just">
              <a:buFont typeface="Arial" panose="020B0604020202020204" pitchFamily="34" charset="0"/>
              <a:buChar char="•"/>
            </a:pPr>
            <a:endParaRPr lang="pt-BR" i="1"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pt-BR" i="1"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2849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p:cNvSpPr txBox="1"/>
          <p:nvPr/>
        </p:nvSpPr>
        <p:spPr>
          <a:xfrm>
            <a:off x="211082" y="404664"/>
            <a:ext cx="8681397" cy="6047809"/>
          </a:xfrm>
          <a:prstGeom prst="rect">
            <a:avLst/>
          </a:prstGeom>
          <a:noFill/>
        </p:spPr>
        <p:txBody>
          <a:bodyPr wrap="square" numCol="1" rtlCol="0">
            <a:spAutoFit/>
          </a:bodyPr>
          <a:lstStyle/>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Década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de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1870 - Primeira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coleta folclórica</a:t>
            </a: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1883 –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Cantos populares do Brasil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Sylvio Romero (sem transcrições musicais)</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Projeto da Imperial Academia de Música e Ópera Nacional </a:t>
            </a:r>
          </a:p>
          <a:p>
            <a:pPr algn="just">
              <a:lnSpc>
                <a:spcPct val="150000"/>
              </a:lnSpc>
            </a:pP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Dom José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Amat</a:t>
            </a: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lnSpc>
                <a:spcPct val="150000"/>
              </a:lnSpc>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 música não é absolutamente a mesma em todas as nações: sujeita às grandes regras da arte, ela se modifica no estilo e no gosto em cada nação, segundo as inspirações da natureza do país, os costumes, a índole e as tendências do povo. O Brasil tem a sua música: as imitações do canto italiano vão pouco a pouco destruindo a sua originalidade; o teatro lírico nacional deve regenerá-la, aproveitando com os conselhos da arte essa originalidade e dando ao Brasil a sua música própria, cultivada e digna do grau de civilização a que já tem chegado o nosso povo” (p.83).</a:t>
            </a: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Art.1</a:t>
            </a:r>
            <a:r>
              <a:rPr lang="pt-BR" baseline="30000" dirty="0" smtClean="0">
                <a:solidFill>
                  <a:schemeClr val="accent3">
                    <a:lumMod val="60000"/>
                    <a:lumOff val="40000"/>
                  </a:schemeClr>
                </a:solidFill>
                <a:latin typeface="Times New Roman" panose="02020603050405020304" pitchFamily="18" charset="0"/>
                <a:cs typeface="Times New Roman" panose="02020603050405020304" pitchFamily="18" charset="0"/>
              </a:rPr>
              <a:t>º</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do Estatuto</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“preparar e aperfeiçoar artistas nacionais melodramáticos e “dar concertos e representações de canto em língua nacional, levando à cena óperas líricas nacionais, ou estrangeiras vertidas para o português” (p.84). </a:t>
            </a: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3286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p:cNvSpPr txBox="1"/>
          <p:nvPr/>
        </p:nvSpPr>
        <p:spPr>
          <a:xfrm>
            <a:off x="211083" y="692696"/>
            <a:ext cx="8681397" cy="4108817"/>
          </a:xfrm>
          <a:prstGeom prst="rect">
            <a:avLst/>
          </a:prstGeom>
          <a:noFill/>
        </p:spPr>
        <p:txBody>
          <a:bodyPr wrap="square" numCol="1" rtlCol="0">
            <a:spAutoFit/>
          </a:bodyPr>
          <a:lstStyle/>
          <a:p>
            <a:pPr marL="285750" indent="-285750" algn="just">
              <a:lnSpc>
                <a:spcPct val="150000"/>
              </a:lnSpc>
              <a:buFont typeface="Arial" panose="020B0604020202020204" pitchFamily="34" charset="0"/>
              <a:buChar char="•"/>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Ópera Nacional e Italiana</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1859 – Revista – Joaquim Macedo Soares – artigo sobre música nacional brasileira</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1867 – Jornal do Correio Paulistano - Vicente Xavier de Toledo</a:t>
            </a:r>
          </a:p>
          <a:p>
            <a:pPr marL="285750" indent="-285750" algn="just">
              <a:lnSpc>
                <a:spcPct val="150000"/>
              </a:lnSpc>
              <a:buFont typeface="Arial" panose="020B0604020202020204" pitchFamily="34" charset="0"/>
              <a:buChar char="•"/>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“Cada país tem sua representação nas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belas-artes</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profundidade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metafísica da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Alemanha, a doçura voluptuosa da Itália, o gênio romântico da França simbolizam-se na música. [...] A nossa natureza esplêndida, a nossa educação política, os costumes e as inclinações magnânimas do nosso povo devem necessariamente inspirar os nossos artistas” (p.86).</a:t>
            </a:r>
          </a:p>
          <a:p>
            <a:pPr algn="just"/>
            <a:endParaRPr lang="pt-BR" i="1"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Carlos Gomes -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A noite do castelo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Joana Flandres</a:t>
            </a:r>
          </a:p>
        </p:txBody>
      </p:sp>
    </p:spTree>
    <p:extLst>
      <p:ext uri="{BB962C8B-B14F-4D97-AF65-F5344CB8AC3E}">
        <p14:creationId xmlns:p14="http://schemas.microsoft.com/office/powerpoint/2010/main" val="12629073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p:cNvSpPr txBox="1"/>
          <p:nvPr/>
        </p:nvSpPr>
        <p:spPr>
          <a:xfrm>
            <a:off x="232720" y="116632"/>
            <a:ext cx="8222242" cy="707886"/>
          </a:xfrm>
          <a:prstGeom prst="rect">
            <a:avLst/>
          </a:prstGeom>
          <a:noFill/>
        </p:spPr>
        <p:txBody>
          <a:bodyPr wrap="square" rtlCol="0">
            <a:spAutoFit/>
          </a:bodyPr>
          <a:lstStyle/>
          <a:p>
            <a:pPr algn="r"/>
            <a:endPar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ctr"/>
            <a:r>
              <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rPr>
              <a:t>O lugar do músico erudito: do Império à Republica</a:t>
            </a:r>
            <a:endParaRPr lang="pt-BR" sz="20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
        <p:nvSpPr>
          <p:cNvPr id="7" name="CaixaDeTexto 6"/>
          <p:cNvSpPr txBox="1"/>
          <p:nvPr/>
        </p:nvSpPr>
        <p:spPr>
          <a:xfrm>
            <a:off x="211083" y="692696"/>
            <a:ext cx="8681397" cy="5909310"/>
          </a:xfrm>
          <a:prstGeom prst="rect">
            <a:avLst/>
          </a:prstGeom>
          <a:noFill/>
        </p:spPr>
        <p:txBody>
          <a:bodyPr wrap="square" numCol="1" rtlCol="0">
            <a:spAutoFit/>
          </a:bodyPr>
          <a:lstStyle/>
          <a:p>
            <a:pPr marL="285750" indent="-285750" algn="just">
              <a:lnSpc>
                <a:spcPct val="150000"/>
              </a:lnSpc>
              <a:buFont typeface="Arial" panose="020B0604020202020204" pitchFamily="34" charset="0"/>
              <a:buChar char="•"/>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1861 – apoio do Imperador</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1860 e 1863 – estética italiana – Rio de Janeiro</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1897 – Rodrigues Barboza –  Jornal do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Commercio</a:t>
            </a: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lnSpc>
                <a:spcPct val="150000"/>
              </a:lnSpc>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“os músicos não aprendiam suas partes antes ir aos ensaios” (p.88).</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Mudança do Império para a República – Instituto Nacional de Música</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Nepomuceno – Roma, Berlim e Paris.  Em 1985 retorna ao Brasil </a:t>
            </a:r>
          </a:p>
          <a:p>
            <a:pPr algn="just">
              <a:lnSpc>
                <a:spcPct val="150000"/>
              </a:lnSpc>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“[Nepomuceno] voltou transformado- ele, o brasileiro, o nortista, com a tradição das lendas abafada pelo saber dos mestres - indeciso; indeciso porque seu temperamento se revolta; indeciso porque na sua alma há uma nota predominante que não adormeceu nem se extinguiu e que há de reviver por força, desde que voltou para o ponto de partida e tem agora para inspirá-lo a imponência da natureza dos trópicos”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Guanabarino</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apud</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Guérios</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p. 91).</a:t>
            </a: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Série Brasileira </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Canções (</a:t>
            </a:r>
            <a:r>
              <a:rPr lang="pt-BR" i="1" dirty="0" err="1" smtClean="0">
                <a:solidFill>
                  <a:schemeClr val="accent3">
                    <a:lumMod val="60000"/>
                    <a:lumOff val="40000"/>
                  </a:schemeClr>
                </a:solidFill>
                <a:latin typeface="Times New Roman" panose="02020603050405020304" pitchFamily="18" charset="0"/>
                <a:cs typeface="Times New Roman" panose="02020603050405020304" pitchFamily="18" charset="0"/>
              </a:rPr>
              <a:t>lieder</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portugês</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28546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0" y="1037758"/>
            <a:ext cx="8964488" cy="461665"/>
          </a:xfrm>
          <a:prstGeom prst="rect">
            <a:avLst/>
          </a:prstGeom>
          <a:noFill/>
        </p:spPr>
        <p:txBody>
          <a:bodyPr wrap="square" rtlCol="0">
            <a:spAutoFit/>
          </a:bodyPr>
          <a:lstStyle/>
          <a:p>
            <a:pPr algn="ctr"/>
            <a:r>
              <a:rPr lang="pt-BR" sz="2400" dirty="0" smtClean="0">
                <a:solidFill>
                  <a:schemeClr val="accent3">
                    <a:lumMod val="60000"/>
                    <a:lumOff val="40000"/>
                  </a:schemeClr>
                </a:solidFill>
                <a:latin typeface="Times New Roman" panose="02020603050405020304" pitchFamily="18" charset="0"/>
                <a:cs typeface="Times New Roman" panose="02020603050405020304" pitchFamily="18" charset="0"/>
              </a:rPr>
              <a:t>O caminho sinuoso da predestinação – Paulo Renato </a:t>
            </a:r>
            <a:r>
              <a:rPr lang="pt-BR" sz="2400" dirty="0" err="1" smtClean="0">
                <a:solidFill>
                  <a:schemeClr val="accent3">
                    <a:lumMod val="60000"/>
                    <a:lumOff val="40000"/>
                  </a:schemeClr>
                </a:solidFill>
                <a:latin typeface="Times New Roman" panose="02020603050405020304" pitchFamily="18" charset="0"/>
                <a:cs typeface="Times New Roman" panose="02020603050405020304" pitchFamily="18" charset="0"/>
              </a:rPr>
              <a:t>Guérios</a:t>
            </a:r>
            <a:r>
              <a:rPr lang="pt-BR" sz="2400" dirty="0" smtClean="0">
                <a:solidFill>
                  <a:schemeClr val="accent3">
                    <a:lumMod val="60000"/>
                    <a:lumOff val="40000"/>
                  </a:schemeClr>
                </a:solidFill>
                <a:latin typeface="Times New Roman" panose="02020603050405020304" pitchFamily="18" charset="0"/>
                <a:cs typeface="Times New Roman" panose="02020603050405020304" pitchFamily="18" charset="0"/>
              </a:rPr>
              <a:t>, 2009</a:t>
            </a:r>
            <a:endParaRPr lang="pt-BR" sz="2400"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
        <p:nvSpPr>
          <p:cNvPr id="3" name="CaixaDeTexto 2"/>
          <p:cNvSpPr txBox="1"/>
          <p:nvPr/>
        </p:nvSpPr>
        <p:spPr>
          <a:xfrm>
            <a:off x="323528" y="1988840"/>
            <a:ext cx="8280920" cy="286232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pt-BR" sz="2400" dirty="0" smtClean="0">
                <a:solidFill>
                  <a:schemeClr val="accent3">
                    <a:lumMod val="40000"/>
                    <a:lumOff val="60000"/>
                  </a:schemeClr>
                </a:solidFill>
                <a:latin typeface="Times New Roman" panose="02020603050405020304" pitchFamily="18" charset="0"/>
                <a:cs typeface="Times New Roman" panose="02020603050405020304" pitchFamily="18" charset="0"/>
              </a:rPr>
              <a:t>Introdução </a:t>
            </a:r>
          </a:p>
          <a:p>
            <a:pPr marL="342900" indent="-342900">
              <a:lnSpc>
                <a:spcPct val="150000"/>
              </a:lnSpc>
              <a:buFont typeface="Arial" panose="020B0604020202020204" pitchFamily="34" charset="0"/>
              <a:buChar char="•"/>
            </a:pPr>
            <a:r>
              <a:rPr lang="pt-BR" sz="2400" dirty="0" smtClean="0">
                <a:solidFill>
                  <a:schemeClr val="accent3">
                    <a:lumMod val="40000"/>
                    <a:lumOff val="60000"/>
                  </a:schemeClr>
                </a:solidFill>
                <a:latin typeface="Times New Roman" panose="02020603050405020304" pitchFamily="18" charset="0"/>
                <a:cs typeface="Times New Roman" panose="02020603050405020304" pitchFamily="18" charset="0"/>
              </a:rPr>
              <a:t>Capítulo 1 – Imagens de Villa-Lobos</a:t>
            </a:r>
          </a:p>
          <a:p>
            <a:pPr marL="342900" indent="-342900">
              <a:lnSpc>
                <a:spcPct val="150000"/>
              </a:lnSpc>
              <a:buFont typeface="Arial" panose="020B0604020202020204" pitchFamily="34" charset="0"/>
              <a:buChar char="•"/>
            </a:pPr>
            <a:r>
              <a:rPr lang="pt-BR" sz="2400" dirty="0" smtClean="0">
                <a:solidFill>
                  <a:schemeClr val="accent3">
                    <a:lumMod val="40000"/>
                    <a:lumOff val="60000"/>
                  </a:schemeClr>
                </a:solidFill>
                <a:latin typeface="Times New Roman" panose="02020603050405020304" pitchFamily="18" charset="0"/>
                <a:cs typeface="Times New Roman" panose="02020603050405020304" pitchFamily="18" charset="0"/>
              </a:rPr>
              <a:t>Capítulo 2 – Anos de formação </a:t>
            </a:r>
          </a:p>
          <a:p>
            <a:pPr marL="342900" indent="-342900">
              <a:lnSpc>
                <a:spcPct val="150000"/>
              </a:lnSpc>
              <a:buFont typeface="Arial" panose="020B0604020202020204" pitchFamily="34" charset="0"/>
              <a:buChar char="•"/>
            </a:pPr>
            <a:r>
              <a:rPr lang="pt-BR" sz="2400" dirty="0" smtClean="0">
                <a:solidFill>
                  <a:schemeClr val="accent3">
                    <a:lumMod val="40000"/>
                    <a:lumOff val="60000"/>
                  </a:schemeClr>
                </a:solidFill>
                <a:latin typeface="Times New Roman" panose="02020603050405020304" pitchFamily="18" charset="0"/>
                <a:cs typeface="Times New Roman" panose="02020603050405020304" pitchFamily="18" charset="0"/>
              </a:rPr>
              <a:t>Capítulo 3 – A </a:t>
            </a:r>
            <a:r>
              <a:rPr lang="pt-BR" sz="2400" dirty="0" err="1" smtClean="0">
                <a:solidFill>
                  <a:schemeClr val="accent3">
                    <a:lumMod val="40000"/>
                    <a:lumOff val="60000"/>
                  </a:schemeClr>
                </a:solidFill>
                <a:latin typeface="Times New Roman" panose="02020603050405020304" pitchFamily="18" charset="0"/>
                <a:cs typeface="Times New Roman" panose="02020603050405020304" pitchFamily="18" charset="0"/>
              </a:rPr>
              <a:t>sociogênese</a:t>
            </a:r>
            <a:r>
              <a:rPr lang="pt-BR" sz="2400" dirty="0" smtClean="0">
                <a:solidFill>
                  <a:schemeClr val="accent3">
                    <a:lumMod val="40000"/>
                    <a:lumOff val="60000"/>
                  </a:schemeClr>
                </a:solidFill>
                <a:latin typeface="Times New Roman" panose="02020603050405020304" pitchFamily="18" charset="0"/>
                <a:cs typeface="Times New Roman" panose="02020603050405020304" pitchFamily="18" charset="0"/>
              </a:rPr>
              <a:t> da música nacional</a:t>
            </a:r>
          </a:p>
          <a:p>
            <a:pPr marL="342900" indent="-342900">
              <a:lnSpc>
                <a:spcPct val="150000"/>
              </a:lnSpc>
              <a:buFont typeface="Arial" panose="020B0604020202020204" pitchFamily="34" charset="0"/>
              <a:buChar char="•"/>
            </a:pPr>
            <a:r>
              <a:rPr lang="pt-BR" sz="2400" dirty="0" smtClean="0">
                <a:solidFill>
                  <a:schemeClr val="accent3">
                    <a:lumMod val="40000"/>
                    <a:lumOff val="60000"/>
                  </a:schemeClr>
                </a:solidFill>
                <a:latin typeface="Times New Roman" panose="02020603050405020304" pitchFamily="18" charset="0"/>
                <a:cs typeface="Times New Roman" panose="02020603050405020304" pitchFamily="18" charset="0"/>
              </a:rPr>
              <a:t>Conclusão</a:t>
            </a:r>
            <a:endParaRPr lang="pt-BR" sz="2400" dirty="0">
              <a:solidFill>
                <a:schemeClr val="accent3">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1425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p:cNvSpPr txBox="1"/>
          <p:nvPr/>
        </p:nvSpPr>
        <p:spPr>
          <a:xfrm>
            <a:off x="211083" y="404664"/>
            <a:ext cx="8681397" cy="5909310"/>
          </a:xfrm>
          <a:prstGeom prst="rect">
            <a:avLst/>
          </a:prstGeom>
          <a:noFill/>
        </p:spPr>
        <p:txBody>
          <a:bodyPr wrap="square" numCol="1" rtlCol="0">
            <a:spAutoFit/>
          </a:bodyPr>
          <a:lstStyle/>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Alexandre Levy</a:t>
            </a:r>
          </a:p>
          <a:p>
            <a:pPr algn="just">
              <a:lnSpc>
                <a:spcPct val="150000"/>
              </a:lnSpc>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1887 – Paris</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que cada nação tinha sua música característica, que o Brasil algum dia revelaria a sua, e que para isso seria necessário estudar a música e o folclore de todas as regiões do Brasil” (Nepomuceno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apud</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Guérios</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p. 94).</a:t>
            </a: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Suíte brasileira -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para orquestra</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Gazeta</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“O ‘Samba’ é a reprodução viva e fiel da característica dança dos pretos do interior de S. Paulo, nas festas que já hoje vão desaparecendo, e que Júlio Ribeiro descreveu com mão de mestre, danças que tiveram origem nas congadas ainda em pleno desenvolvimento de há trinta anos, e cuja rudeza primitiva de instrumentos e cânticos selvagens, ásperos e imponentes, foi se modificando para receber pela intervenção dos caboclos e dos mulatos, a doçura plangente da nossa música pastoril. Alexandre Levy instrumentou com grande proficiência esses ritmos guardados pela tradução, e com motivos populares entremeou a aspereza dos tambaques e dos adufes (p. 95). </a:t>
            </a: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“As suítes de Nepomuceno e de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Lévy</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fazem parte das poucas e limitadas tentativas de composição de música erudita nacional brasileira até 1920” (p.95).</a:t>
            </a:r>
          </a:p>
        </p:txBody>
      </p:sp>
    </p:spTree>
    <p:extLst>
      <p:ext uri="{BB962C8B-B14F-4D97-AF65-F5344CB8AC3E}">
        <p14:creationId xmlns:p14="http://schemas.microsoft.com/office/powerpoint/2010/main" val="1311764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p:cNvSpPr txBox="1"/>
          <p:nvPr/>
        </p:nvSpPr>
        <p:spPr>
          <a:xfrm>
            <a:off x="211083" y="692696"/>
            <a:ext cx="8681397" cy="3139321"/>
          </a:xfrm>
          <a:prstGeom prst="rect">
            <a:avLst/>
          </a:prstGeom>
          <a:noFill/>
        </p:spPr>
        <p:txBody>
          <a:bodyPr wrap="square" numCol="1" rtlCol="0">
            <a:spAutoFit/>
          </a:bodyPr>
          <a:lstStyle/>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“Alexandre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Lévy</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nas suas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Variações do Bitu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 na sua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Suíte</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sobre motivos populares brasileiros, o que fez foi lançar a semente da escola musical genuinamente nacional. Semelhante a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Glinka</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o fundador da ópera nacional russa, Alexandre Levy estereotipou nestas duas produções, uma para piano, outra para grande orquestra, o caráter peculiar à nossa música nativa, lançou, talvez impensadamente, as bases de uma escola que está por certo destinada a fazer triunfante carreira nos domínios da arte moderna” (Menezes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apud</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Guérios</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p. 95).  </a:t>
            </a: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Mario de Andrade – terceira fase de Villa-Lobos</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44448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p:cNvSpPr txBox="1"/>
          <p:nvPr/>
        </p:nvSpPr>
        <p:spPr>
          <a:xfrm>
            <a:off x="211083" y="692696"/>
            <a:ext cx="8681397" cy="2446824"/>
          </a:xfrm>
          <a:prstGeom prst="rect">
            <a:avLst/>
          </a:prstGeom>
          <a:noFill/>
        </p:spPr>
        <p:txBody>
          <a:bodyPr wrap="square" numCol="1" rtlCol="0">
            <a:spAutoFit/>
          </a:bodyPr>
          <a:lstStyle/>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Na década de 1910 X diálogo com a música popular</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Paris – Villa-Lobos assume a postura como compositor nacionalista</a:t>
            </a:r>
          </a:p>
          <a:p>
            <a:pPr marL="285750" indent="-285750" algn="just">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Governo Vargas – projeção – “ inserção definitiva no mercado artístico internacional”.</a:t>
            </a:r>
          </a:p>
          <a:p>
            <a:pPr algn="just">
              <a:lnSpc>
                <a:spcPct val="150000"/>
              </a:lnSpc>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“Atualmente é o artista brasileiro que mais recebe direitos autorais do exterior” (p. 202).</a:t>
            </a: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lnSpc>
                <a:spcPct val="150000"/>
              </a:lnSpc>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p>
        </p:txBody>
      </p:sp>
      <p:sp>
        <p:nvSpPr>
          <p:cNvPr id="2" name="CaixaDeTexto 1"/>
          <p:cNvSpPr txBox="1"/>
          <p:nvPr/>
        </p:nvSpPr>
        <p:spPr>
          <a:xfrm>
            <a:off x="2031501" y="467901"/>
            <a:ext cx="5040560" cy="369332"/>
          </a:xfrm>
          <a:prstGeom prst="rect">
            <a:avLst/>
          </a:prstGeom>
          <a:noFill/>
        </p:spPr>
        <p:txBody>
          <a:bodyPr wrap="square" rtlCol="0">
            <a:spAutoFit/>
          </a:bodyPr>
          <a:lstStyle/>
          <a:p>
            <a:pPr algn="ctr"/>
            <a:r>
              <a:rPr lang="pt-BR" b="1" dirty="0" smtClean="0">
                <a:solidFill>
                  <a:schemeClr val="accent3">
                    <a:lumMod val="60000"/>
                    <a:lumOff val="40000"/>
                  </a:schemeClr>
                </a:solidFill>
                <a:latin typeface="Times New Roman" panose="02020603050405020304" pitchFamily="18" charset="0"/>
                <a:cs typeface="Times New Roman" panose="02020603050405020304" pitchFamily="18" charset="0"/>
              </a:rPr>
              <a:t>CONCLUSÕES</a:t>
            </a:r>
            <a:endParaRPr lang="pt-BR"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743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 name="CaixaDeTexto 1"/>
          <p:cNvSpPr txBox="1"/>
          <p:nvPr/>
        </p:nvSpPr>
        <p:spPr>
          <a:xfrm>
            <a:off x="467544" y="476672"/>
            <a:ext cx="7965598" cy="5447645"/>
          </a:xfrm>
          <a:prstGeom prst="rect">
            <a:avLst/>
          </a:prstGeom>
        </p:spPr>
        <p:txBody>
          <a:bodyPr wrap="square" rtlCol="0">
            <a:spAutoFit/>
          </a:bodyPr>
          <a:lstStyle/>
          <a:p>
            <a:pPr marL="285750" indent="-285750" algn="just">
              <a:lnSpc>
                <a:spcPct val="150000"/>
              </a:lnSpc>
              <a:buFont typeface="Arial" panose="020B0604020202020204" pitchFamily="34" charset="0"/>
              <a:buChar char="•"/>
            </a:pP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Vida e obra do artista – um único fenômeno</a:t>
            </a:r>
          </a:p>
          <a:p>
            <a:pPr marL="285750" indent="-285750" algn="just">
              <a:lnSpc>
                <a:spcPct val="150000"/>
              </a:lnSpc>
              <a:buFont typeface="Arial" panose="020B0604020202020204" pitchFamily="34" charset="0"/>
              <a:buChar char="•"/>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 música produzida por um compositor é construtivamente um discurso social”  a utilização de certas linguagens e estéticas revelam as buscas, ideais e aspirações do compositor.</a:t>
            </a:r>
          </a:p>
          <a:p>
            <a:pPr marL="342900" indent="-342900" algn="just">
              <a:lnSpc>
                <a:spcPct val="150000"/>
              </a:lnSpc>
              <a:buFont typeface="Arial" panose="020B0604020202020204" pitchFamily="34" charset="0"/>
              <a:buChar char="•"/>
            </a:pPr>
            <a:r>
              <a:rPr lang="pt-BR" sz="2400" dirty="0" smtClean="0">
                <a:solidFill>
                  <a:schemeClr val="accent3">
                    <a:lumMod val="60000"/>
                    <a:lumOff val="40000"/>
                  </a:schemeClr>
                </a:solidFill>
                <a:latin typeface="Times New Roman" panose="02020603050405020304" pitchFamily="18" charset="0"/>
                <a:cs typeface="Times New Roman" panose="02020603050405020304" pitchFamily="18" charset="0"/>
              </a:rPr>
              <a:t>Paris</a:t>
            </a:r>
          </a:p>
          <a:p>
            <a:pPr marL="342900" indent="-342900" algn="just">
              <a:lnSpc>
                <a:spcPct val="150000"/>
              </a:lnSpc>
              <a:buFont typeface="Arial" panose="020B0604020202020204" pitchFamily="34" charset="0"/>
              <a:buChar char="•"/>
            </a:pPr>
            <a:r>
              <a:rPr lang="pt-BR" sz="2000" dirty="0" smtClean="0">
                <a:solidFill>
                  <a:schemeClr val="accent3">
                    <a:lumMod val="60000"/>
                    <a:lumOff val="40000"/>
                  </a:schemeClr>
                </a:solidFill>
                <a:latin typeface="Times New Roman" panose="02020603050405020304" pitchFamily="18" charset="0"/>
                <a:cs typeface="Times New Roman" panose="02020603050405020304" pitchFamily="18" charset="0"/>
              </a:rPr>
              <a:t>Villa-Lobos – reconhecimento internacional</a:t>
            </a:r>
          </a:p>
          <a:p>
            <a:pPr algn="just">
              <a:lnSpc>
                <a:spcPct val="150000"/>
              </a:lnSpc>
            </a:pPr>
            <a:endParaRPr lang="pt-BR" sz="2000"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“Heitor Villa-Lobos foi o único compositor brasileiro a conseguir uma verdadeira afirmação e reconhecimento internacional na primeira metade do século XX, colocando-se ao lado de Stravinsky,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Bartok</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Falla</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e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Prokofiev</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Tivemos, neste mesmo período da criação musical brasileira de música de concerto, nomes de reconhecimento da competência e irrefutada glória nacional: Lorenzo Fernandez, Francisco Mignone, Camargo Guarnieri, mas por uma ou outra razão nenhum destes compositores conseguiu transpor, da maneira como o fez Villa-Lobos, os limites de nossas fronteiras culturais”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Marlos</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Nobre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apud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Guérios</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p. 11)</a:t>
            </a:r>
          </a:p>
        </p:txBody>
      </p:sp>
    </p:spTree>
    <p:extLst>
      <p:ext uri="{BB962C8B-B14F-4D97-AF65-F5344CB8AC3E}">
        <p14:creationId xmlns:p14="http://schemas.microsoft.com/office/powerpoint/2010/main" val="2633176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p:cNvSpPr txBox="1"/>
          <p:nvPr/>
        </p:nvSpPr>
        <p:spPr>
          <a:xfrm>
            <a:off x="369935" y="428433"/>
            <a:ext cx="8424635" cy="5124480"/>
          </a:xfrm>
          <a:prstGeom prst="rect">
            <a:avLst/>
          </a:prstGeom>
          <a:noFill/>
        </p:spPr>
        <p:txBody>
          <a:bodyPr wrap="square" rtlCol="0">
            <a:spAutoFit/>
          </a:bodyPr>
          <a:lstStyle/>
          <a:p>
            <a:pPr algn="ctr">
              <a:lnSpc>
                <a:spcPct val="150000"/>
              </a:lnSpc>
            </a:pPr>
            <a:r>
              <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rPr>
              <a:t>INDICATIVOS DE RECONHECIMENTO</a:t>
            </a:r>
          </a:p>
          <a:p>
            <a:pPr marL="285750" indent="-285750">
              <a:lnSpc>
                <a:spcPct val="150000"/>
              </a:lnSpc>
              <a:buFont typeface="Arial" panose="020B0604020202020204" pitchFamily="34" charset="0"/>
              <a:buChar char="•"/>
            </a:pP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Ministério das Relações Exteriores – 1</a:t>
            </a:r>
            <a:r>
              <a:rPr lang="pt-BR" baseline="30000" dirty="0">
                <a:solidFill>
                  <a:schemeClr val="accent3">
                    <a:lumMod val="60000"/>
                    <a:lumOff val="40000"/>
                  </a:schemeClr>
                </a:solidFill>
                <a:latin typeface="Times New Roman" panose="02020603050405020304" pitchFamily="18" charset="0"/>
                <a:cs typeface="Times New Roman" panose="02020603050405020304" pitchFamily="18" charset="0"/>
              </a:rPr>
              <a:t>ª</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Biografia - Vasco Mariz (1946) </a:t>
            </a:r>
          </a:p>
          <a:p>
            <a:pPr marL="285750" indent="-285750">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Conselho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Internacional de Música da Unesco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Ano Internacional Villa-Lobos (1987) </a:t>
            </a:r>
          </a:p>
          <a:p>
            <a:pPr>
              <a:lnSpc>
                <a:spcPct val="150000"/>
              </a:lnSpc>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nSpc>
                <a:spcPct val="150000"/>
              </a:lnSpc>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Cédula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de Cz$ 500,00 (1986)</a:t>
            </a:r>
          </a:p>
          <a:p>
            <a:pPr marL="285750" indent="-285750">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Governo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Federal - Homenagem a Villa-Lobos </a:t>
            </a:r>
          </a:p>
          <a:p>
            <a:pPr marL="285750" indent="-285750">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Ministério da Educação e Cultura – Museu Villa-Lobos</a:t>
            </a:r>
          </a:p>
          <a:p>
            <a:pPr marL="285750" indent="-285750">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Decreto n</a:t>
            </a:r>
            <a:r>
              <a:rPr lang="pt-BR" baseline="30000" dirty="0" smtClean="0">
                <a:solidFill>
                  <a:schemeClr val="accent3">
                    <a:lumMod val="60000"/>
                    <a:lumOff val="40000"/>
                  </a:schemeClr>
                </a:solidFill>
                <a:latin typeface="Times New Roman" panose="02020603050405020304" pitchFamily="18" charset="0"/>
                <a:cs typeface="Times New Roman" panose="02020603050405020304" pitchFamily="18" charset="0"/>
              </a:rPr>
              <a:t>o</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48.369 de 22 de junho de 1960 – Clóvis Salgado</a:t>
            </a: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pic>
        <p:nvPicPr>
          <p:cNvPr id="2" name="Imagem 1"/>
          <p:cNvPicPr>
            <a:picLocks noChangeAspect="1"/>
          </p:cNvPicPr>
          <p:nvPr/>
        </p:nvPicPr>
        <p:blipFill rotWithShape="1">
          <a:blip r:embed="rId2">
            <a:extLst>
              <a:ext uri="{28A0092B-C50C-407E-A947-70E740481C1C}">
                <a14:useLocalDpi xmlns:a14="http://schemas.microsoft.com/office/drawing/2010/main" val="0"/>
              </a:ext>
            </a:extLst>
          </a:blip>
          <a:srcRect t="47286"/>
          <a:stretch/>
        </p:blipFill>
        <p:spPr>
          <a:xfrm>
            <a:off x="683568" y="1916832"/>
            <a:ext cx="3482918" cy="1836000"/>
          </a:xfrm>
          <a:prstGeom prst="rect">
            <a:avLst/>
          </a:prstGeom>
        </p:spPr>
      </p:pic>
    </p:spTree>
    <p:extLst>
      <p:ext uri="{BB962C8B-B14F-4D97-AF65-F5344CB8AC3E}">
        <p14:creationId xmlns:p14="http://schemas.microsoft.com/office/powerpoint/2010/main" val="3959992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p:cNvSpPr txBox="1"/>
          <p:nvPr/>
        </p:nvSpPr>
        <p:spPr>
          <a:xfrm>
            <a:off x="211083" y="692696"/>
            <a:ext cx="8424635" cy="20313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Decreto n</a:t>
            </a:r>
            <a:r>
              <a:rPr lang="pt-BR" baseline="30000" dirty="0" smtClean="0">
                <a:solidFill>
                  <a:schemeClr val="accent3">
                    <a:lumMod val="60000"/>
                    <a:lumOff val="40000"/>
                  </a:schemeClr>
                </a:solidFill>
                <a:latin typeface="Times New Roman" panose="02020603050405020304" pitchFamily="18" charset="0"/>
                <a:cs typeface="Times New Roman" panose="02020603050405020304" pitchFamily="18" charset="0"/>
              </a:rPr>
              <a:t>o</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48.369 de 22 de junho de 1960</a:t>
            </a:r>
          </a:p>
          <a:p>
            <a:pPr marL="285750" indent="-285750">
              <a:lnSpc>
                <a:spcPct val="150000"/>
              </a:lnSpc>
              <a:buFont typeface="Arial" panose="020B0604020202020204" pitchFamily="34" charset="0"/>
              <a:buChar char="•"/>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Art. 1</a:t>
            </a:r>
            <a:r>
              <a:rPr lang="pt-BR" baseline="30000" dirty="0" smtClean="0">
                <a:solidFill>
                  <a:schemeClr val="accent3">
                    <a:lumMod val="60000"/>
                    <a:lumOff val="40000"/>
                  </a:schemeClr>
                </a:solidFill>
                <a:latin typeface="Times New Roman" panose="02020603050405020304" pitchFamily="18" charset="0"/>
                <a:cs typeface="Times New Roman" panose="02020603050405020304" pitchFamily="18" charset="0"/>
              </a:rPr>
              <a:t>º</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Fica instituído, no Ministério da Educação e Cultura, o Museu Villa-Lobos que terá a finalidade de cultuar a memória de Heitor Villa-Lobos, mediante a realização de empreendimentos destinados à divulgação e ao estudo da obra e de fatos da vida daquele ilustre compositor brasileiro.</a:t>
            </a: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49" y="3068960"/>
            <a:ext cx="4114288" cy="2880000"/>
          </a:xfrm>
          <a:prstGeom prst="rect">
            <a:avLst/>
          </a:prstGeom>
        </p:spPr>
      </p:pic>
    </p:spTree>
    <p:extLst>
      <p:ext uri="{BB962C8B-B14F-4D97-AF65-F5344CB8AC3E}">
        <p14:creationId xmlns:p14="http://schemas.microsoft.com/office/powerpoint/2010/main" val="1425604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p:cNvSpPr txBox="1"/>
          <p:nvPr/>
        </p:nvSpPr>
        <p:spPr>
          <a:xfrm>
            <a:off x="827584" y="116632"/>
            <a:ext cx="7992888" cy="400110"/>
          </a:xfrm>
          <a:prstGeom prst="rect">
            <a:avLst/>
          </a:prstGeom>
          <a:noFill/>
        </p:spPr>
        <p:txBody>
          <a:bodyPr wrap="square" rtlCol="0">
            <a:spAutoFit/>
          </a:bodyPr>
          <a:lstStyle/>
          <a:p>
            <a:pPr algn="ctr"/>
            <a:r>
              <a:rPr lang="pt-BR" sz="2000" b="1" dirty="0" smtClean="0">
                <a:solidFill>
                  <a:schemeClr val="accent3">
                    <a:lumMod val="60000"/>
                    <a:lumOff val="40000"/>
                  </a:schemeClr>
                </a:solidFill>
                <a:latin typeface="Times New Roman" panose="02020603050405020304" pitchFamily="18" charset="0"/>
                <a:cs typeface="Times New Roman" panose="02020603050405020304" pitchFamily="18" charset="0"/>
              </a:rPr>
              <a:t>MEIOS POPULARES</a:t>
            </a:r>
            <a:endParaRPr lang="pt-BR" sz="20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
        <p:nvSpPr>
          <p:cNvPr id="7" name="CaixaDeTexto 6"/>
          <p:cNvSpPr txBox="1"/>
          <p:nvPr/>
        </p:nvSpPr>
        <p:spPr>
          <a:xfrm>
            <a:off x="395536" y="516742"/>
            <a:ext cx="8231737" cy="8540800"/>
          </a:xfrm>
          <a:prstGeom prst="rect">
            <a:avLst/>
          </a:prstGeom>
          <a:noFill/>
        </p:spPr>
        <p:txBody>
          <a:bodyPr wrap="square" numCol="2" rtlCol="0">
            <a:spAutoFit/>
          </a:bodyPr>
          <a:lstStyle/>
          <a:p>
            <a:r>
              <a:rPr lang="pt-BR" sz="1400" dirty="0" smtClean="0">
                <a:solidFill>
                  <a:schemeClr val="accent3">
                    <a:lumMod val="60000"/>
                    <a:lumOff val="40000"/>
                  </a:schemeClr>
                </a:solidFill>
                <a:latin typeface="Times New Roman" panose="02020603050405020304" pitchFamily="18" charset="0"/>
                <a:cs typeface="Times New Roman" panose="02020603050405020304" pitchFamily="18" charset="0"/>
                <a:hlinkClick r:id="rId4"/>
              </a:rPr>
              <a:t>https</a:t>
            </a:r>
            <a:r>
              <a:rPr lang="pt-BR" sz="1400" dirty="0" smtClean="0">
                <a:solidFill>
                  <a:schemeClr val="accent3">
                    <a:lumMod val="60000"/>
                    <a:lumOff val="40000"/>
                  </a:schemeClr>
                </a:solidFill>
                <a:latin typeface="Times New Roman" panose="02020603050405020304" pitchFamily="18" charset="0"/>
                <a:cs typeface="Times New Roman" panose="02020603050405020304" pitchFamily="18" charset="0"/>
                <a:hlinkClick r:id="rId4"/>
              </a:rPr>
              <a:t>://www.youtube.com/watch?v=U51naRfNLa8</a:t>
            </a:r>
            <a:endParaRPr lang="pt-BR" sz="1400"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Estação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primeira de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Mangueira (1966)</a:t>
            </a: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Relembrando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as sublimes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melodias</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Que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o poeta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escrevia</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Em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lindas canções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divinais</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Surgiram</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...Os acordes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musicais</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De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sonoras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sinfonias</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Na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beleza de poemas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imortais</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Todo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lirismo que a arte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gravou</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Com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poesia 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esplendor</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Resplandecia Como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um sonho em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fantasia</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Ô</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ô... ô... o samba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vibrou!</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Com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as glórias que Villa-Lobos alcançou</a:t>
            </a:r>
          </a:p>
          <a:p>
            <a:pPr algn="just"/>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E as </a:t>
            </a:r>
            <a:r>
              <a:rPr lang="pt-BR" dirty="0" err="1">
                <a:solidFill>
                  <a:schemeClr val="accent3">
                    <a:lumMod val="60000"/>
                    <a:lumOff val="40000"/>
                  </a:schemeClr>
                </a:solidFill>
                <a:latin typeface="Times New Roman" panose="02020603050405020304" pitchFamily="18" charset="0"/>
                <a:cs typeface="Times New Roman" panose="02020603050405020304" pitchFamily="18" charset="0"/>
              </a:rPr>
              <a:t>platéias</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do mundo inteiro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deslumbrou</a:t>
            </a: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Da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natureza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verdejante</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som da brisa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murmurante</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Nasceram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com angelical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fulgor</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As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trovas que o poeta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inspirou</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alma sonora e vibrante da terra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febril</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grito da dança nascido na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selva</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Do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nosso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brasil</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Fascínio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colorido...Em sua alma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cantou</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nas noites de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festas</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Em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lindas serestas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pintou</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Sentiu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ritmar em seu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peito</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Com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grande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emoção</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história lendária do nosso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sertão</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Brilham</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com os astros no céu</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descortinar 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véu</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Iluminando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as passarelas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universais</a:t>
            </a: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As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mais lindas notas musicais</a:t>
            </a: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nSpc>
                <a:spcPct val="150000"/>
              </a:lnSpc>
            </a:pP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pic>
        <p:nvPicPr>
          <p:cNvPr id="2" name="Velha Guarda da Mangueira - Exaltação à Villa-Lobos (Samba-enredo 196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3728" y="4941168"/>
            <a:ext cx="609600" cy="609600"/>
          </a:xfrm>
          <a:prstGeom prst="rect">
            <a:avLst/>
          </a:prstGeom>
        </p:spPr>
      </p:pic>
    </p:spTree>
    <p:extLst>
      <p:ext uri="{BB962C8B-B14F-4D97-AF65-F5344CB8AC3E}">
        <p14:creationId xmlns:p14="http://schemas.microsoft.com/office/powerpoint/2010/main" val="3017845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aixaDeTexto 6"/>
          <p:cNvSpPr txBox="1"/>
          <p:nvPr/>
        </p:nvSpPr>
        <p:spPr>
          <a:xfrm>
            <a:off x="218312" y="260648"/>
            <a:ext cx="8424635" cy="6232475"/>
          </a:xfrm>
          <a:prstGeom prst="rect">
            <a:avLst/>
          </a:prstGeom>
          <a:noFill/>
        </p:spPr>
        <p:txBody>
          <a:bodyPr wrap="square" numCol="2" rtlCol="0">
            <a:spAutoFit/>
          </a:bodyPr>
          <a:lstStyle/>
          <a:p>
            <a:pPr marL="285750" indent="-285750">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Mocidade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Independente de Padre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Miguel (1999)</a:t>
            </a: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sz="1400" dirty="0">
                <a:solidFill>
                  <a:schemeClr val="accent3">
                    <a:lumMod val="60000"/>
                    <a:lumOff val="40000"/>
                  </a:schemeClr>
                </a:solidFill>
                <a:latin typeface="Times New Roman" panose="02020603050405020304" pitchFamily="18" charset="0"/>
                <a:cs typeface="Times New Roman" panose="02020603050405020304" pitchFamily="18" charset="0"/>
                <a:hlinkClick r:id="rId4"/>
              </a:rPr>
              <a:t>https://</a:t>
            </a:r>
            <a:r>
              <a:rPr lang="pt-BR" sz="1400" dirty="0" smtClean="0">
                <a:solidFill>
                  <a:schemeClr val="accent3">
                    <a:lumMod val="60000"/>
                    <a:lumOff val="40000"/>
                  </a:schemeClr>
                </a:solidFill>
                <a:latin typeface="Times New Roman" panose="02020603050405020304" pitchFamily="18" charset="0"/>
                <a:cs typeface="Times New Roman" panose="02020603050405020304" pitchFamily="18" charset="0"/>
                <a:hlinkClick r:id="rId4"/>
              </a:rPr>
              <a:t>www.youtube.com/watch?v=72-snAlKIEw</a:t>
            </a:r>
            <a:endParaRPr lang="pt-BR" sz="1400"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Rompeu barreiras, atravessou fronteiras</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Para sua música despontar</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Esse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gênio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brasileiro</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Conquistou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o mundo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inteiro</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Fez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nosso país se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orgulhar</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palmilhando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os quatro cantos do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gigante</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De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folclore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fascinante fonte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de belezas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naturais</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Criou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grandes temas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musicais</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Papagaio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do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moleque enfeitando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o céu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azul</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uirapuru, a encantar de norte 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sul</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as </a:t>
            </a:r>
            <a:r>
              <a:rPr lang="pt-BR" dirty="0" err="1">
                <a:solidFill>
                  <a:schemeClr val="accent3">
                    <a:lumMod val="60000"/>
                    <a:lumOff val="40000"/>
                  </a:schemeClr>
                </a:solidFill>
                <a:latin typeface="Times New Roman" panose="02020603050405020304" pitchFamily="18" charset="0"/>
                <a:cs typeface="Times New Roman" panose="02020603050405020304" pitchFamily="18" charset="0"/>
              </a:rPr>
              <a:t>bachianas</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quanta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emoção</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É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lindo o chorinho, rasga 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coração </a:t>
            </a:r>
          </a:p>
          <a:p>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Filme</a:t>
            </a:r>
          </a:p>
          <a:p>
            <a:pPr marL="285750" indent="-285750">
              <a:buFont typeface="Arial" panose="020B0604020202020204" pitchFamily="34" charset="0"/>
              <a:buChar char="•"/>
            </a:pPr>
            <a:r>
              <a:rPr lang="pt-BR" dirty="0" err="1">
                <a:solidFill>
                  <a:schemeClr val="accent3">
                    <a:lumMod val="60000"/>
                    <a:lumOff val="40000"/>
                  </a:schemeClr>
                </a:solidFill>
                <a:latin typeface="Times New Roman" panose="02020603050405020304" pitchFamily="18" charset="0"/>
                <a:cs typeface="Times New Roman" panose="02020603050405020304" pitchFamily="18" charset="0"/>
              </a:rPr>
              <a:t>Asteróide</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7244 Villa-Lobos=1991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PQ1</a:t>
            </a:r>
          </a:p>
          <a:p>
            <a:pPr marL="285750" indent="-285750">
              <a:buFont typeface="Arial" panose="020B0604020202020204" pitchFamily="34" charset="0"/>
              <a:buChar char="•"/>
            </a:pP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Deixou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cantarem sua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música a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fauna, a flora, rio 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mar</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No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concerto da floresta ao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luar canta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o pajé, dança o </a:t>
            </a:r>
            <a:r>
              <a:rPr lang="pt-BR" dirty="0" err="1">
                <a:solidFill>
                  <a:schemeClr val="accent3">
                    <a:lumMod val="60000"/>
                    <a:lumOff val="40000"/>
                  </a:schemeClr>
                </a:solidFill>
                <a:latin typeface="Times New Roman" panose="02020603050405020304" pitchFamily="18" charset="0"/>
                <a:cs typeface="Times New Roman" panose="02020603050405020304" pitchFamily="18" charset="0"/>
              </a:rPr>
              <a:t>mandu</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çarará</a:t>
            </a:r>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Refletindo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poesia mistérios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e magias da cultura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popular </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Criança Esperança vem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pra folia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cirandar e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hoje a batuta do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maestro rege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a sinfonia dessa arte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milenar</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Villa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Lobos, é prova de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brasilidade</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Sua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obra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altaneira</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Vem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na voz da </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Mocidade</a:t>
            </a:r>
          </a:p>
          <a:p>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Cantando </a:t>
            </a: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a apoteose brasileira</a:t>
            </a:r>
          </a:p>
          <a:p>
            <a:pPr>
              <a:lnSpc>
                <a:spcPct val="150000"/>
              </a:lnSpc>
            </a:pP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pic>
        <p:nvPicPr>
          <p:cNvPr id="2" name="Mocidade 1999 Letra e Samb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176" y="4725144"/>
            <a:ext cx="736848" cy="736848"/>
          </a:xfrm>
          <a:prstGeom prst="rect">
            <a:avLst/>
          </a:prstGeom>
        </p:spPr>
      </p:pic>
    </p:spTree>
    <p:extLst>
      <p:ext uri="{BB962C8B-B14F-4D97-AF65-F5344CB8AC3E}">
        <p14:creationId xmlns:p14="http://schemas.microsoft.com/office/powerpoint/2010/main" val="1446497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00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p:cNvSpPr txBox="1"/>
          <p:nvPr/>
        </p:nvSpPr>
        <p:spPr>
          <a:xfrm>
            <a:off x="556142" y="836712"/>
            <a:ext cx="7920880" cy="369332"/>
          </a:xfrm>
          <a:prstGeom prst="rect">
            <a:avLst/>
          </a:prstGeom>
          <a:noFill/>
        </p:spPr>
        <p:txBody>
          <a:bodyPr wrap="square" rtlCol="0">
            <a:spAutoFit/>
          </a:bodyPr>
          <a:lstStyle/>
          <a:p>
            <a:pPr algn="ctr"/>
            <a:r>
              <a:rPr lang="pt-BR" b="1" dirty="0" smtClean="0">
                <a:solidFill>
                  <a:schemeClr val="accent3">
                    <a:lumMod val="40000"/>
                    <a:lumOff val="60000"/>
                  </a:schemeClr>
                </a:solidFill>
                <a:latin typeface="Times New Roman" panose="02020603050405020304" pitchFamily="18" charset="0"/>
                <a:cs typeface="Times New Roman" panose="02020603050405020304" pitchFamily="18" charset="0"/>
              </a:rPr>
              <a:t>CAPÍTULO I – Imagens de </a:t>
            </a:r>
            <a:r>
              <a:rPr lang="pt-BR" b="1" dirty="0" smtClean="0">
                <a:solidFill>
                  <a:schemeClr val="accent3">
                    <a:lumMod val="60000"/>
                    <a:lumOff val="40000"/>
                  </a:schemeClr>
                </a:solidFill>
                <a:latin typeface="Times New Roman" panose="02020603050405020304" pitchFamily="18" charset="0"/>
                <a:cs typeface="Times New Roman" panose="02020603050405020304" pitchFamily="18" charset="0"/>
              </a:rPr>
              <a:t>Villa-Lobos</a:t>
            </a:r>
            <a:endParaRPr lang="pt-BR"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
        <p:nvSpPr>
          <p:cNvPr id="7" name="CaixaDeTexto 6"/>
          <p:cNvSpPr txBox="1"/>
          <p:nvPr/>
        </p:nvSpPr>
        <p:spPr>
          <a:xfrm>
            <a:off x="223740" y="1413190"/>
            <a:ext cx="8253282" cy="549381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40 biografias</a:t>
            </a:r>
          </a:p>
          <a:p>
            <a:pPr marL="285750" indent="-285750">
              <a:lnSpc>
                <a:spcPct val="150000"/>
              </a:lnSpc>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Mariz -1946  - Homem e a Obra</a:t>
            </a:r>
          </a:p>
          <a:p>
            <a:pPr algn="just"/>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“Villa-Lobos não foi a mesma pessoa ao longo de toda a sua existência, e seus diferentes projetos não foram coerentes entre si. Sua trajetória de vida esteve sempre em processo, e essas mudanças não podem ser integradas sob rubricas”.</a:t>
            </a:r>
          </a:p>
          <a:p>
            <a:pPr algn="just"/>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“Veio-me a ideia de escrever um livro sobre Villa-Lobos, o que no fundo era uma grande ousadia, porque um rapaz jovem, com vinte e poucos anos, inexperiente, ter a coragem de escrever o primeiro livro sobre Villa-Lobos... Hoje francamente, reprovo minha decisão. Mas fiz um esforço ,procurei ser o mais imparcial possível, a tal ponto que elogiava com a mão direita e fazia restrições com a esquerda, apenas em razão do medo de ficar subjugado pela personalidade dele. Durante o período em que estava escrevendo o livro, ia à casa dele com bastante frequência. Utilizei muitas coisas que ele me disse” (Mariz, 1989 </a:t>
            </a:r>
            <a:r>
              <a:rPr lang="pt-BR" i="1" dirty="0" smtClean="0">
                <a:solidFill>
                  <a:schemeClr val="accent3">
                    <a:lumMod val="60000"/>
                    <a:lumOff val="40000"/>
                  </a:schemeClr>
                </a:solidFill>
                <a:latin typeface="Times New Roman" panose="02020603050405020304" pitchFamily="18" charset="0"/>
                <a:cs typeface="Times New Roman" panose="02020603050405020304" pitchFamily="18" charset="0"/>
              </a:rPr>
              <a:t>apud</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dirty="0" err="1" smtClean="0">
                <a:solidFill>
                  <a:schemeClr val="accent3">
                    <a:lumMod val="60000"/>
                    <a:lumOff val="40000"/>
                  </a:schemeClr>
                </a:solidFill>
                <a:latin typeface="Times New Roman" panose="02020603050405020304" pitchFamily="18" charset="0"/>
                <a:cs typeface="Times New Roman" panose="02020603050405020304" pitchFamily="18" charset="0"/>
              </a:rPr>
              <a:t>Guérios</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 2009, p. 18). </a:t>
            </a:r>
          </a:p>
          <a:p>
            <a:endPar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“verdadeira opressão do biografado” “a fim de evitar fazer um livro que seria quase uma autobiografia” (p.18).</a:t>
            </a: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272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aixaDeTexto 3"/>
          <p:cNvSpPr txBox="1"/>
          <p:nvPr/>
        </p:nvSpPr>
        <p:spPr>
          <a:xfrm>
            <a:off x="232720" y="116632"/>
            <a:ext cx="8222242" cy="400110"/>
          </a:xfrm>
          <a:prstGeom prst="rect">
            <a:avLst/>
          </a:prstGeom>
          <a:noFill/>
        </p:spPr>
        <p:txBody>
          <a:bodyPr wrap="square" rtlCol="0">
            <a:spAutoFit/>
          </a:bodyPr>
          <a:lstStyle/>
          <a:p>
            <a:pPr algn="ctr"/>
            <a:r>
              <a:rPr lang="pt-BR" sz="2000" b="1" dirty="0" smtClean="0">
                <a:solidFill>
                  <a:schemeClr val="accent3">
                    <a:lumMod val="40000"/>
                    <a:lumOff val="60000"/>
                  </a:schemeClr>
                </a:solidFill>
                <a:latin typeface="Times New Roman" panose="02020603050405020304" pitchFamily="18" charset="0"/>
                <a:cs typeface="Times New Roman" panose="02020603050405020304" pitchFamily="18" charset="0"/>
              </a:rPr>
              <a:t>Viagens</a:t>
            </a:r>
            <a:endParaRPr lang="pt-BR" sz="2000" b="1"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
        <p:nvSpPr>
          <p:cNvPr id="7" name="CaixaDeTexto 6"/>
          <p:cNvSpPr txBox="1"/>
          <p:nvPr/>
        </p:nvSpPr>
        <p:spPr>
          <a:xfrm>
            <a:off x="221060" y="836712"/>
            <a:ext cx="8731767" cy="2893100"/>
          </a:xfrm>
          <a:prstGeom prst="rect">
            <a:avLst/>
          </a:prstGeom>
          <a:noFill/>
        </p:spPr>
        <p:txBody>
          <a:bodyPr wrap="square" rtlCol="0">
            <a:spAutoFit/>
          </a:bodyPr>
          <a:lstStyle/>
          <a:p>
            <a:pPr algn="just"/>
            <a:endPar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1892 - Minas Gerais</a:t>
            </a:r>
          </a:p>
          <a:p>
            <a:pPr algn="just"/>
            <a:endParaRPr lang="pt-BR" dirty="0">
              <a:solidFill>
                <a:schemeClr val="accent3">
                  <a:lumMod val="60000"/>
                  <a:lumOff val="40000"/>
                </a:schemeClr>
              </a:solidFill>
              <a:latin typeface="Times New Roman" panose="02020603050405020304" pitchFamily="18" charset="0"/>
              <a:cs typeface="Times New Roman" panose="02020603050405020304" pitchFamily="18" charset="0"/>
            </a:endParaRPr>
          </a:p>
          <a:p>
            <a:pPr algn="just"/>
            <a:r>
              <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rPr>
              <a:t>“...datam dessa época as primeiras impressões musicais de Villa-Lobos: a música rural, sertaneja, encanto-o de tal modo que se lhe gravou indelevelmente no subconsciente. Naqueles tempos saudosos em que o rádio ainda não poluíra a música popular brasileira, o peque </a:t>
            </a:r>
            <a:r>
              <a:rPr lang="pt-BR" sz="1600" dirty="0" err="1" smtClean="0">
                <a:solidFill>
                  <a:schemeClr val="accent3">
                    <a:lumMod val="60000"/>
                    <a:lumOff val="40000"/>
                  </a:schemeClr>
                </a:solidFill>
                <a:latin typeface="Times New Roman" panose="02020603050405020304" pitchFamily="18" charset="0"/>
                <a:cs typeface="Times New Roman" panose="02020603050405020304" pitchFamily="18" charset="0"/>
              </a:rPr>
              <a:t>Tuhú</a:t>
            </a:r>
            <a:r>
              <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rPr>
              <a:t> deliciava-se com as modas caipiras, sofria as penas do de pinho, enfim, embebia-se, sem o saber, daquele folclore que universalizaria mais tarde” (Mariz </a:t>
            </a:r>
            <a:r>
              <a:rPr lang="pt-BR" sz="1600" i="1" dirty="0" smtClean="0">
                <a:solidFill>
                  <a:schemeClr val="accent3">
                    <a:lumMod val="60000"/>
                    <a:lumOff val="40000"/>
                  </a:schemeClr>
                </a:solidFill>
                <a:latin typeface="Times New Roman" panose="02020603050405020304" pitchFamily="18" charset="0"/>
                <a:cs typeface="Times New Roman" panose="02020603050405020304" pitchFamily="18" charset="0"/>
              </a:rPr>
              <a:t>apud</a:t>
            </a:r>
            <a:r>
              <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rPr>
              <a:t> </a:t>
            </a:r>
            <a:r>
              <a:rPr lang="pt-BR" sz="1600" dirty="0" err="1" smtClean="0">
                <a:solidFill>
                  <a:schemeClr val="accent3">
                    <a:lumMod val="60000"/>
                    <a:lumOff val="40000"/>
                  </a:schemeClr>
                </a:solidFill>
                <a:latin typeface="Times New Roman" panose="02020603050405020304" pitchFamily="18" charset="0"/>
                <a:cs typeface="Times New Roman" panose="02020603050405020304" pitchFamily="18" charset="0"/>
              </a:rPr>
              <a:t>Guérios</a:t>
            </a:r>
            <a:r>
              <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rPr>
              <a:t>, p. 21).</a:t>
            </a:r>
          </a:p>
          <a:p>
            <a:pPr algn="just"/>
            <a:endParaRPr lang="pt-BR" sz="1600" dirty="0" smtClean="0">
              <a:solidFill>
                <a:schemeClr val="accent3">
                  <a:lumMod val="60000"/>
                  <a:lumOff val="40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pt-BR" dirty="0">
                <a:solidFill>
                  <a:schemeClr val="accent3">
                    <a:lumMod val="60000"/>
                    <a:lumOff val="40000"/>
                  </a:schemeClr>
                </a:solidFill>
                <a:latin typeface="Times New Roman" panose="02020603050405020304" pitchFamily="18" charset="0"/>
                <a:cs typeface="Times New Roman" panose="02020603050405020304" pitchFamily="18" charset="0"/>
              </a:rPr>
              <a:t>Música sertaneja – O trenzinho do caipira (1930</a:t>
            </a:r>
            <a:r>
              <a:rPr lang="pt-BR" dirty="0" smtClean="0">
                <a:solidFill>
                  <a:schemeClr val="accent3">
                    <a:lumMod val="60000"/>
                    <a:lumOff val="40000"/>
                  </a:schemeClr>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pt-BR" sz="1600" dirty="0">
              <a:solidFill>
                <a:schemeClr val="accent3">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66625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xo">
  <a:themeElements>
    <a:clrScheme name="Flux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1210</TotalTime>
  <Words>2852</Words>
  <Application>Microsoft Office PowerPoint</Application>
  <PresentationFormat>Apresentação na tela (4:3)</PresentationFormat>
  <Paragraphs>254</Paragraphs>
  <Slides>22</Slides>
  <Notes>0</Notes>
  <HiddenSlides>0</HiddenSlides>
  <MMClips>2</MMClips>
  <ScaleCrop>false</ScaleCrop>
  <HeadingPairs>
    <vt:vector size="4" baseType="variant">
      <vt:variant>
        <vt:lpstr>Tema</vt:lpstr>
      </vt:variant>
      <vt:variant>
        <vt:i4>1</vt:i4>
      </vt:variant>
      <vt:variant>
        <vt:lpstr>Títulos de slides</vt:lpstr>
      </vt:variant>
      <vt:variant>
        <vt:i4>22</vt:i4>
      </vt:variant>
    </vt:vector>
  </HeadingPairs>
  <TitlesOfParts>
    <vt:vector size="23" baseType="lpstr">
      <vt:lpstr>Fluxo</vt:lpstr>
      <vt:lpstr>Etnografia da música erudita contemporânea: criação, circulação, recepção, apropriação  Prof. Dr. Marcos Câmara de Castro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Etnografia da música erudita contemporânea: criação, circulação, recepção, apropriação  Prof. Dr. Marcos Câmara de Castro</dc:title>
  <dc:creator>Regina Célia Rocha Felice</dc:creator>
  <cp:lastModifiedBy>Regina</cp:lastModifiedBy>
  <cp:revision>150</cp:revision>
  <dcterms:created xsi:type="dcterms:W3CDTF">2018-03-21T16:51:00Z</dcterms:created>
  <dcterms:modified xsi:type="dcterms:W3CDTF">2018-03-24T03:20:29Z</dcterms:modified>
</cp:coreProperties>
</file>