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44"/>
  </p:notesMasterIdLst>
  <p:handoutMasterIdLst>
    <p:handoutMasterId r:id="rId45"/>
  </p:handoutMasterIdLst>
  <p:sldIdLst>
    <p:sldId id="256" r:id="rId2"/>
    <p:sldId id="280" r:id="rId3"/>
    <p:sldId id="315" r:id="rId4"/>
    <p:sldId id="319" r:id="rId5"/>
    <p:sldId id="330" r:id="rId6"/>
    <p:sldId id="331" r:id="rId7"/>
    <p:sldId id="333" r:id="rId8"/>
    <p:sldId id="334" r:id="rId9"/>
    <p:sldId id="341" r:id="rId10"/>
    <p:sldId id="342" r:id="rId11"/>
    <p:sldId id="336" r:id="rId12"/>
    <p:sldId id="335" r:id="rId13"/>
    <p:sldId id="332" r:id="rId14"/>
    <p:sldId id="339" r:id="rId15"/>
    <p:sldId id="320" r:id="rId16"/>
    <p:sldId id="337" r:id="rId17"/>
    <p:sldId id="299" r:id="rId18"/>
    <p:sldId id="301" r:id="rId19"/>
    <p:sldId id="347" r:id="rId20"/>
    <p:sldId id="348" r:id="rId21"/>
    <p:sldId id="346" r:id="rId22"/>
    <p:sldId id="302" r:id="rId23"/>
    <p:sldId id="303" r:id="rId24"/>
    <p:sldId id="349" r:id="rId25"/>
    <p:sldId id="304" r:id="rId26"/>
    <p:sldId id="343" r:id="rId27"/>
    <p:sldId id="323" r:id="rId28"/>
    <p:sldId id="322" r:id="rId29"/>
    <p:sldId id="308" r:id="rId30"/>
    <p:sldId id="327" r:id="rId31"/>
    <p:sldId id="328" r:id="rId32"/>
    <p:sldId id="325" r:id="rId33"/>
    <p:sldId id="329" r:id="rId34"/>
    <p:sldId id="309" r:id="rId35"/>
    <p:sldId id="310" r:id="rId36"/>
    <p:sldId id="311" r:id="rId37"/>
    <p:sldId id="321" r:id="rId38"/>
    <p:sldId id="316" r:id="rId39"/>
    <p:sldId id="344" r:id="rId40"/>
    <p:sldId id="317" r:id="rId41"/>
    <p:sldId id="345" r:id="rId42"/>
    <p:sldId id="318" r:id="rId43"/>
  </p:sldIdLst>
  <p:sldSz cx="9144000" cy="6858000" type="screen4x3"/>
  <p:notesSz cx="7104063" cy="10234613"/>
  <p:custShowLst>
    <p:custShow name="Apresentação personalizada 1" id="0">
      <p:sldLst/>
    </p:custShow>
  </p:custShow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FF00"/>
    <a:srgbClr val="0000FF"/>
    <a:srgbClr val="00CC00"/>
    <a:srgbClr val="FFFF00"/>
    <a:srgbClr val="FFFFFF"/>
    <a:srgbClr val="000066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1019" autoAdjust="0"/>
  </p:normalViewPr>
  <p:slideViewPr>
    <p:cSldViewPr>
      <p:cViewPr>
        <p:scale>
          <a:sx n="66" d="100"/>
          <a:sy n="66" d="100"/>
        </p:scale>
        <p:origin x="-14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1" d="100"/>
          <a:sy n="31" d="100"/>
        </p:scale>
        <p:origin x="-1206" y="-78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966" cy="50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0" tIns="48765" rIns="97530" bIns="487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098" y="0"/>
            <a:ext cx="3078965" cy="50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0" tIns="48765" rIns="97530" bIns="487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89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684328"/>
            <a:ext cx="3078966" cy="5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0" tIns="48765" rIns="97530" bIns="487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89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098" y="9684328"/>
            <a:ext cx="3078965" cy="50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0" tIns="48765" rIns="97530" bIns="487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fld id="{E014D043-153F-47CA-9068-0488410EED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92823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966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0" tIns="48765" rIns="97530" bIns="487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98" y="0"/>
            <a:ext cx="3078965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0" tIns="48765" rIns="97530" bIns="487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48" y="4861441"/>
            <a:ext cx="520857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0" tIns="48765" rIns="97530" bIns="48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8966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0" tIns="48765" rIns="97530" bIns="487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98" y="9722882"/>
            <a:ext cx="3078965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0" tIns="48765" rIns="97530" bIns="487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fld id="{E0220E51-E64D-41BB-B6D6-EF6A512BEC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1515703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20573-303F-4A38-B776-9397DAE8AEB4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57238"/>
            <a:ext cx="5156200" cy="3868737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987" y="4878966"/>
            <a:ext cx="5190810" cy="4628359"/>
          </a:xfrm>
        </p:spPr>
        <p:txBody>
          <a:bodyPr/>
          <a:lstStyle/>
          <a:p>
            <a:endParaRPr lang="es-E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475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5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5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5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5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6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6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6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6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6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6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6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6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76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477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pt-BR" altLang="pt-BR" noProof="0" smtClean="0"/>
              <a:t>Clique para editar o estilo do título mestre</a:t>
            </a:r>
          </a:p>
        </p:txBody>
      </p:sp>
      <p:sp>
        <p:nvSpPr>
          <p:cNvPr id="7477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pt-BR" altLang="pt-BR" noProof="0" smtClean="0"/>
              <a:t>Clique para editar o estilo do subtítulo mestre</a:t>
            </a:r>
          </a:p>
        </p:txBody>
      </p:sp>
      <p:sp>
        <p:nvSpPr>
          <p:cNvPr id="7477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477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477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3CB531-0FB0-4E0E-AA8C-39DCFF18281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F2F6E-4792-4CDE-991C-5982025115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187219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9D2D5-0DCA-4F75-A996-68F5C62AEC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2056824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B579A6-7AB2-41F6-BF8F-D0FF52EC72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349050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00532-3A14-4E2F-9C06-F35AF8CABB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263535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A32A3-B4A0-41B8-9B0D-B4C085357D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386338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6A31E-5041-488D-99E3-AA7EB35758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371722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5703E-AF68-44C4-AB4F-CAEDD361A0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140543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AAAF-6386-49A9-9A9C-92077CAD37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110650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0AAED-BF40-456E-8749-2F1CF0B7FB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192718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9F9F4-CE13-4125-B2CD-24737A0F4D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336472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47404-9260-4223-9933-D29353298A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63809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373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3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3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3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3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3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4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4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4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4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4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74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374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737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737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7374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3DF86B5-C903-4206-BD0C-9EEFA8EA3F4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37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pclq.usp.br/logo%20esalq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Principais%20componentes%20de%20uma%20moenda%2015-04-09.pp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http://www.pclq.usp.br/logo%20esalq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Embebi&#231;&#227;o%20do%20baga&#231;o%2015-04-09.MPG" TargetMode="External"/><Relationship Id="rId2" Type="http://schemas.openxmlformats.org/officeDocument/2006/relationships/hyperlink" Target="Embebi&#231;&#227;o%20e%20alimenta&#231;&#227;o%2015-04-09.M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&#233;todos%20de%20embebi&#231;&#227;o%2015-04-09.pp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&#193;LCULO%20DA%20QUANTIDADE%20DE%20&#193;GUA%20UTILIZADA%20NA%20EMBEBI&#199;&#195;O.ppt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OENDAS%20-%20CAPACIDADE%20DE%20EXTRA&#199;&#195;O%2015-04-09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Difusor%20Unisystems.m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pclq.usp.br/logo%20esalq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Difusor%20sem%20correntes.M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diifusor%20sem%20correntes%2015-04-2009.ppt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Faturamento%20pelo%20aumento%20da%20quantidade%20de%20energia%20produzida.ppt" TargetMode="External"/><Relationship Id="rId2" Type="http://schemas.openxmlformats.org/officeDocument/2006/relationships/hyperlink" Target="Faturamento%20pelo%20aumento%20da%20quantidade%20de%20a&#231;&#250;car%20extra&#237;do.ppt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pclq.usp.br/logo%20esalq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pclq.usp.br/logo%20esalq.jpg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pclq.usp.br/logo%20esalq.jpg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http://www.pclq.usp.br/logo%20esalq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8F82F04-A97E-4BC2-9DB6-665039A36318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ltGray">
          <a:xfrm>
            <a:off x="0" y="1341438"/>
            <a:ext cx="9144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79388" y="2420938"/>
            <a:ext cx="87852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endParaRPr lang="es-ES" altLang="pt-BR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114425" y="5589588"/>
            <a:ext cx="77057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pt-PT" altLang="pt-BR" sz="37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Prof. Antonio Sampaio Baptista</a:t>
            </a:r>
            <a:endParaRPr lang="pt-BR" altLang="pt-BR" sz="3700" b="1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50825" y="792163"/>
            <a:ext cx="86153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PT" altLang="pt-BR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Universidade de São Paulo – USP</a:t>
            </a:r>
            <a:br>
              <a:rPr lang="pt-PT" altLang="pt-BR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PT" altLang="pt-BR" sz="1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PT" altLang="pt-BR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Escola Superior de Agricultura “Luiz de Queiroz” – Esalq</a:t>
            </a:r>
            <a:br>
              <a:rPr lang="pt-PT" altLang="pt-BR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PT" altLang="pt-BR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Departamento de Agroindústria, Alimentos e Nutrição - LAN</a:t>
            </a:r>
            <a:endParaRPr lang="es-ES" altLang="pt-BR" sz="2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323850" y="3409950"/>
            <a:ext cx="8459788" cy="2251075"/>
            <a:chOff x="204" y="1888"/>
            <a:chExt cx="5329" cy="1418"/>
          </a:xfrm>
        </p:grpSpPr>
        <p:pic>
          <p:nvPicPr>
            <p:cNvPr id="2067" name="Picture 19" descr="V-LA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991"/>
              <a:ext cx="1886" cy="12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moen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888"/>
              <a:ext cx="3016" cy="14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74" name="Picture 26" descr="logo1_usp_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260475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http://www.pclq.usp.br/logo%20esalq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15888"/>
            <a:ext cx="698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395288" y="3068638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pt-BR" altLang="pt-BR" sz="3700" b="1">
                <a:solidFill>
                  <a:srgbClr val="000000"/>
                </a:solidFill>
                <a:latin typeface="Comic Sans MS" pitchFamily="66" charset="0"/>
              </a:rPr>
              <a:t>LAN 685 - Tecnologia do Álcool </a:t>
            </a:r>
            <a:r>
              <a:rPr lang="es-ES" altLang="pt-BR">
                <a:solidFill>
                  <a:srgbClr val="000000"/>
                </a:solidFill>
              </a:rPr>
              <a:t> </a:t>
            </a:r>
            <a:r>
              <a:rPr lang="pt-PT" altLang="pt-BR" sz="34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pt-PT" altLang="pt-BR" sz="34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</a:br>
            <a:endParaRPr lang="pt-BR" altLang="pt-BR" sz="3400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685800" y="3400425"/>
            <a:ext cx="7772400" cy="1828800"/>
          </a:xfrm>
          <a:noFill/>
          <a:ln/>
        </p:spPr>
        <p:txBody>
          <a:bodyPr/>
          <a:lstStyle/>
          <a:p>
            <a:r>
              <a:rPr lang="pt-BR" altLang="pt-BR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pt-BR" altLang="pt-BR" sz="32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ª</a:t>
            </a:r>
            <a:r>
              <a:rPr lang="pt-BR" altLang="pt-BR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Aula</a:t>
            </a:r>
            <a:br>
              <a:rPr lang="pt-BR" altLang="pt-BR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PREPARO DA CANA E EXTRAÇÃO DO CALDO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2CBF-21FE-4FDE-B694-F36A8D951915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674818" name="Text Box 2"/>
          <p:cNvSpPr txBox="1">
            <a:spLocks noChangeArrowheads="1"/>
          </p:cNvSpPr>
          <p:nvPr/>
        </p:nvSpPr>
        <p:spPr bwMode="auto">
          <a:xfrm>
            <a:off x="379413" y="333375"/>
            <a:ext cx="668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000000"/>
                </a:solidFill>
                <a:latin typeface="Arial" charset="0"/>
              </a:rPr>
              <a:t>EXTRAÇÃO POR DIFUSÃO</a:t>
            </a:r>
          </a:p>
        </p:txBody>
      </p:sp>
      <p:grpSp>
        <p:nvGrpSpPr>
          <p:cNvPr id="169987" name="Grupo 97"/>
          <p:cNvGrpSpPr>
            <a:grpSpLocks/>
          </p:cNvGrpSpPr>
          <p:nvPr/>
        </p:nvGrpSpPr>
        <p:grpSpPr bwMode="auto">
          <a:xfrm>
            <a:off x="214313" y="733425"/>
            <a:ext cx="8601075" cy="5700713"/>
            <a:chOff x="398463" y="749300"/>
            <a:chExt cx="8601075" cy="5700713"/>
          </a:xfrm>
        </p:grpSpPr>
        <p:sp>
          <p:nvSpPr>
            <p:cNvPr id="169988" name="Line 3"/>
            <p:cNvSpPr>
              <a:spLocks noChangeShapeType="1"/>
            </p:cNvSpPr>
            <p:nvPr/>
          </p:nvSpPr>
          <p:spPr bwMode="auto">
            <a:xfrm>
              <a:off x="431800" y="749300"/>
              <a:ext cx="683260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9989" name="Text Box 4"/>
            <p:cNvSpPr txBox="1">
              <a:spLocks noChangeArrowheads="1"/>
            </p:cNvSpPr>
            <p:nvPr/>
          </p:nvSpPr>
          <p:spPr bwMode="auto">
            <a:xfrm>
              <a:off x="454025" y="1049338"/>
              <a:ext cx="7029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pt-BR" altLang="pt-BR" sz="1800" b="1">
                  <a:solidFill>
                    <a:srgbClr val="000000"/>
                  </a:solidFill>
                  <a:latin typeface="Arial" charset="0"/>
                </a:rPr>
                <a:t>EXTRAÇÃO DO CALDO POR LIXIVIAÇÃO E POR DIFUSÃO</a:t>
              </a:r>
            </a:p>
          </p:txBody>
        </p:sp>
        <p:grpSp>
          <p:nvGrpSpPr>
            <p:cNvPr id="169990" name="Group 5"/>
            <p:cNvGrpSpPr>
              <a:grpSpLocks/>
            </p:cNvGrpSpPr>
            <p:nvPr/>
          </p:nvGrpSpPr>
          <p:grpSpPr bwMode="auto">
            <a:xfrm>
              <a:off x="1306513" y="3087688"/>
              <a:ext cx="2128837" cy="2451100"/>
              <a:chOff x="1338" y="1432"/>
              <a:chExt cx="741" cy="792"/>
            </a:xfrm>
          </p:grpSpPr>
          <p:sp>
            <p:nvSpPr>
              <p:cNvPr id="169991" name="Oval 6"/>
              <p:cNvSpPr>
                <a:spLocks noChangeArrowheads="1"/>
              </p:cNvSpPr>
              <p:nvPr/>
            </p:nvSpPr>
            <p:spPr bwMode="auto">
              <a:xfrm>
                <a:off x="1338" y="1674"/>
                <a:ext cx="354" cy="4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9992" name="Oval 7"/>
              <p:cNvSpPr>
                <a:spLocks noChangeArrowheads="1"/>
              </p:cNvSpPr>
              <p:nvPr/>
            </p:nvSpPr>
            <p:spPr bwMode="auto">
              <a:xfrm>
                <a:off x="1725" y="1674"/>
                <a:ext cx="354" cy="4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9993" name="AutoShape 8"/>
              <p:cNvSpPr>
                <a:spLocks noChangeArrowheads="1"/>
              </p:cNvSpPr>
              <p:nvPr/>
            </p:nvSpPr>
            <p:spPr bwMode="auto">
              <a:xfrm>
                <a:off x="1528" y="1432"/>
                <a:ext cx="352" cy="792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9994" name="Rectangle 9"/>
              <p:cNvSpPr>
                <a:spLocks noChangeArrowheads="1"/>
              </p:cNvSpPr>
              <p:nvPr/>
            </p:nvSpPr>
            <p:spPr bwMode="auto">
              <a:xfrm>
                <a:off x="1447" y="1790"/>
                <a:ext cx="518" cy="16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9995" name="AutoShape 10"/>
              <p:cNvSpPr>
                <a:spLocks noChangeArrowheads="1"/>
              </p:cNvSpPr>
              <p:nvPr/>
            </p:nvSpPr>
            <p:spPr bwMode="auto">
              <a:xfrm>
                <a:off x="1526" y="1668"/>
                <a:ext cx="161" cy="125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9996" name="AutoShape 11"/>
              <p:cNvSpPr>
                <a:spLocks noChangeArrowheads="1"/>
              </p:cNvSpPr>
              <p:nvPr/>
            </p:nvSpPr>
            <p:spPr bwMode="auto">
              <a:xfrm>
                <a:off x="1707" y="1668"/>
                <a:ext cx="170" cy="128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9997" name="AutoShape 12"/>
              <p:cNvSpPr>
                <a:spLocks noChangeArrowheads="1"/>
              </p:cNvSpPr>
              <p:nvPr/>
            </p:nvSpPr>
            <p:spPr bwMode="auto">
              <a:xfrm>
                <a:off x="1530" y="1849"/>
                <a:ext cx="170" cy="104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9998" name="AutoShape 13"/>
              <p:cNvSpPr>
                <a:spLocks noChangeArrowheads="1"/>
              </p:cNvSpPr>
              <p:nvPr/>
            </p:nvSpPr>
            <p:spPr bwMode="auto">
              <a:xfrm>
                <a:off x="1709" y="1846"/>
                <a:ext cx="170" cy="109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69999" name="Text Box 14"/>
            <p:cNvSpPr txBox="1">
              <a:spLocks noChangeArrowheads="1"/>
            </p:cNvSpPr>
            <p:nvPr/>
          </p:nvSpPr>
          <p:spPr bwMode="auto">
            <a:xfrm>
              <a:off x="1316038" y="2020888"/>
              <a:ext cx="21336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CÉLULA ABERTA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SACAROSE EXPOSTA</a:t>
              </a:r>
            </a:p>
          </p:txBody>
        </p:sp>
        <p:sp>
          <p:nvSpPr>
            <p:cNvPr id="170000" name="Text Box 15"/>
            <p:cNvSpPr txBox="1">
              <a:spLocks noChangeArrowheads="1"/>
            </p:cNvSpPr>
            <p:nvPr/>
          </p:nvSpPr>
          <p:spPr bwMode="auto">
            <a:xfrm>
              <a:off x="4467225" y="2020888"/>
              <a:ext cx="23876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CÉLULA FECHADA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SACAROSE INTERNA</a:t>
              </a:r>
            </a:p>
          </p:txBody>
        </p:sp>
        <p:grpSp>
          <p:nvGrpSpPr>
            <p:cNvPr id="170001" name="Group 16"/>
            <p:cNvGrpSpPr>
              <a:grpSpLocks/>
            </p:cNvGrpSpPr>
            <p:nvPr/>
          </p:nvGrpSpPr>
          <p:grpSpPr bwMode="auto">
            <a:xfrm>
              <a:off x="4467225" y="3163888"/>
              <a:ext cx="876300" cy="2374900"/>
              <a:chOff x="3660" y="1905"/>
              <a:chExt cx="552" cy="1496"/>
            </a:xfrm>
          </p:grpSpPr>
          <p:sp>
            <p:nvSpPr>
              <p:cNvPr id="170002" name="AutoShape 17"/>
              <p:cNvSpPr>
                <a:spLocks noChangeArrowheads="1"/>
              </p:cNvSpPr>
              <p:nvPr/>
            </p:nvSpPr>
            <p:spPr bwMode="auto">
              <a:xfrm>
                <a:off x="3660" y="1905"/>
                <a:ext cx="552" cy="1496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0003" name="AutoShape 18"/>
              <p:cNvSpPr>
                <a:spLocks noChangeArrowheads="1"/>
              </p:cNvSpPr>
              <p:nvPr/>
            </p:nvSpPr>
            <p:spPr bwMode="auto">
              <a:xfrm>
                <a:off x="3700" y="1945"/>
                <a:ext cx="464" cy="141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70004" name="Line 19"/>
            <p:cNvSpPr>
              <a:spLocks noChangeShapeType="1"/>
            </p:cNvSpPr>
            <p:nvPr/>
          </p:nvSpPr>
          <p:spPr bwMode="auto">
            <a:xfrm>
              <a:off x="3106738" y="3517900"/>
              <a:ext cx="0" cy="20701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005" name="Line 20"/>
            <p:cNvSpPr>
              <a:spLocks noChangeShapeType="1"/>
            </p:cNvSpPr>
            <p:nvPr/>
          </p:nvSpPr>
          <p:spPr bwMode="auto">
            <a:xfrm>
              <a:off x="3335338" y="3517900"/>
              <a:ext cx="0" cy="20701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006" name="Line 21"/>
            <p:cNvSpPr>
              <a:spLocks noChangeShapeType="1"/>
            </p:cNvSpPr>
            <p:nvPr/>
          </p:nvSpPr>
          <p:spPr bwMode="auto">
            <a:xfrm>
              <a:off x="1468438" y="3517900"/>
              <a:ext cx="0" cy="20701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007" name="Line 22"/>
            <p:cNvSpPr>
              <a:spLocks noChangeShapeType="1"/>
            </p:cNvSpPr>
            <p:nvPr/>
          </p:nvSpPr>
          <p:spPr bwMode="auto">
            <a:xfrm>
              <a:off x="1697038" y="3517900"/>
              <a:ext cx="0" cy="20701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008" name="Text Box 23"/>
            <p:cNvSpPr txBox="1">
              <a:spLocks noChangeArrowheads="1"/>
            </p:cNvSpPr>
            <p:nvPr/>
          </p:nvSpPr>
          <p:spPr bwMode="auto">
            <a:xfrm>
              <a:off x="1011238" y="5856288"/>
              <a:ext cx="2933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DESLOCAMENTO DO CALDO + RICO POR LIXIVIAÇÃO (LAVAGEM)</a:t>
              </a:r>
            </a:p>
          </p:txBody>
        </p:sp>
        <p:sp>
          <p:nvSpPr>
            <p:cNvPr id="170009" name="Text Box 24"/>
            <p:cNvSpPr txBox="1">
              <a:spLocks noChangeArrowheads="1"/>
            </p:cNvSpPr>
            <p:nvPr/>
          </p:nvSpPr>
          <p:spPr bwMode="auto">
            <a:xfrm>
              <a:off x="398463" y="4359275"/>
              <a:ext cx="12065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000" b="1">
                  <a:solidFill>
                    <a:srgbClr val="000000"/>
                  </a:solidFill>
                  <a:latin typeface="Arial" charset="0"/>
                </a:rPr>
                <a:t>CALDO RICO</a:t>
              </a:r>
            </a:p>
          </p:txBody>
        </p:sp>
        <p:sp>
          <p:nvSpPr>
            <p:cNvPr id="170010" name="Text Box 25"/>
            <p:cNvSpPr txBox="1">
              <a:spLocks noChangeArrowheads="1"/>
            </p:cNvSpPr>
            <p:nvPr/>
          </p:nvSpPr>
          <p:spPr bwMode="auto">
            <a:xfrm>
              <a:off x="550863" y="3249613"/>
              <a:ext cx="1435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000" b="1">
                  <a:solidFill>
                    <a:srgbClr val="000000"/>
                  </a:solidFill>
                  <a:latin typeface="Arial" charset="0"/>
                </a:rPr>
                <a:t>CALDO POBRE</a:t>
              </a:r>
            </a:p>
          </p:txBody>
        </p:sp>
        <p:sp>
          <p:nvSpPr>
            <p:cNvPr id="170011" name="Text Box 26"/>
            <p:cNvSpPr txBox="1">
              <a:spLocks noChangeArrowheads="1"/>
            </p:cNvSpPr>
            <p:nvPr/>
          </p:nvSpPr>
          <p:spPr bwMode="auto">
            <a:xfrm>
              <a:off x="4524375" y="3976688"/>
              <a:ext cx="774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CALDO RICO</a:t>
              </a:r>
            </a:p>
          </p:txBody>
        </p:sp>
        <p:sp>
          <p:nvSpPr>
            <p:cNvPr id="170012" name="Text Box 27"/>
            <p:cNvSpPr txBox="1">
              <a:spLocks noChangeArrowheads="1"/>
            </p:cNvSpPr>
            <p:nvPr/>
          </p:nvSpPr>
          <p:spPr bwMode="auto">
            <a:xfrm>
              <a:off x="1379538" y="1589088"/>
              <a:ext cx="2133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800" b="1">
                  <a:solidFill>
                    <a:srgbClr val="000000"/>
                  </a:solidFill>
                  <a:latin typeface="Arial" charset="0"/>
                </a:rPr>
                <a:t>LIXIVIAÇÃO</a:t>
              </a:r>
            </a:p>
          </p:txBody>
        </p:sp>
        <p:sp>
          <p:nvSpPr>
            <p:cNvPr id="170013" name="Text Box 28"/>
            <p:cNvSpPr txBox="1">
              <a:spLocks noChangeArrowheads="1"/>
            </p:cNvSpPr>
            <p:nvPr/>
          </p:nvSpPr>
          <p:spPr bwMode="auto">
            <a:xfrm>
              <a:off x="4537075" y="1589088"/>
              <a:ext cx="2133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800" b="1">
                  <a:solidFill>
                    <a:srgbClr val="000000"/>
                  </a:solidFill>
                  <a:latin typeface="Arial" charset="0"/>
                </a:rPr>
                <a:t>DIFUSÃO</a:t>
              </a:r>
            </a:p>
          </p:txBody>
        </p:sp>
        <p:sp>
          <p:nvSpPr>
            <p:cNvPr id="170014" name="Text Box 29"/>
            <p:cNvSpPr txBox="1">
              <a:spLocks noChangeArrowheads="1"/>
            </p:cNvSpPr>
            <p:nvPr/>
          </p:nvSpPr>
          <p:spPr bwMode="auto">
            <a:xfrm>
              <a:off x="4765675" y="2744788"/>
              <a:ext cx="160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000" b="1">
                  <a:solidFill>
                    <a:srgbClr val="000000"/>
                  </a:solidFill>
                  <a:latin typeface="Arial" charset="0"/>
                </a:rPr>
                <a:t>MEMBRANA IMPERMEÁVEL</a:t>
              </a:r>
            </a:p>
          </p:txBody>
        </p:sp>
        <p:sp>
          <p:nvSpPr>
            <p:cNvPr id="170015" name="Line 30"/>
            <p:cNvSpPr>
              <a:spLocks noChangeShapeType="1"/>
            </p:cNvSpPr>
            <p:nvPr/>
          </p:nvSpPr>
          <p:spPr bwMode="auto">
            <a:xfrm flipH="1">
              <a:off x="5337175" y="3136900"/>
              <a:ext cx="215900" cy="635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70016" name="Group 31"/>
            <p:cNvGrpSpPr>
              <a:grpSpLocks/>
            </p:cNvGrpSpPr>
            <p:nvPr/>
          </p:nvGrpSpPr>
          <p:grpSpPr bwMode="auto">
            <a:xfrm>
              <a:off x="6219825" y="3163888"/>
              <a:ext cx="876300" cy="2374900"/>
              <a:chOff x="3660" y="1905"/>
              <a:chExt cx="552" cy="1496"/>
            </a:xfrm>
          </p:grpSpPr>
          <p:sp>
            <p:nvSpPr>
              <p:cNvPr id="170017" name="AutoShape 32"/>
              <p:cNvSpPr>
                <a:spLocks noChangeArrowheads="1"/>
              </p:cNvSpPr>
              <p:nvPr/>
            </p:nvSpPr>
            <p:spPr bwMode="auto">
              <a:xfrm>
                <a:off x="3660" y="1905"/>
                <a:ext cx="552" cy="1496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0018" name="AutoShape 33"/>
              <p:cNvSpPr>
                <a:spLocks noChangeArrowheads="1"/>
              </p:cNvSpPr>
              <p:nvPr/>
            </p:nvSpPr>
            <p:spPr bwMode="auto">
              <a:xfrm>
                <a:off x="3700" y="1945"/>
                <a:ext cx="464" cy="141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70019" name="Text Box 34"/>
            <p:cNvSpPr txBox="1">
              <a:spLocks noChangeArrowheads="1"/>
            </p:cNvSpPr>
            <p:nvPr/>
          </p:nvSpPr>
          <p:spPr bwMode="auto">
            <a:xfrm>
              <a:off x="6276975" y="3976688"/>
              <a:ext cx="774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CALDO RICO</a:t>
              </a:r>
            </a:p>
          </p:txBody>
        </p:sp>
        <p:sp>
          <p:nvSpPr>
            <p:cNvPr id="170020" name="Text Box 35"/>
            <p:cNvSpPr txBox="1">
              <a:spLocks noChangeArrowheads="1"/>
            </p:cNvSpPr>
            <p:nvPr/>
          </p:nvSpPr>
          <p:spPr bwMode="auto">
            <a:xfrm>
              <a:off x="7483475" y="3494088"/>
              <a:ext cx="774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CALDO POBRE</a:t>
              </a:r>
            </a:p>
          </p:txBody>
        </p:sp>
        <p:sp>
          <p:nvSpPr>
            <p:cNvPr id="170021" name="Text Box 36"/>
            <p:cNvSpPr txBox="1">
              <a:spLocks noChangeArrowheads="1"/>
            </p:cNvSpPr>
            <p:nvPr/>
          </p:nvSpPr>
          <p:spPr bwMode="auto">
            <a:xfrm>
              <a:off x="6315075" y="4471988"/>
              <a:ext cx="7747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75 </a:t>
              </a:r>
              <a:r>
                <a:rPr lang="pt-BR" altLang="pt-BR" sz="1200" b="1" baseline="3000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70022" name="Text Box 37"/>
            <p:cNvSpPr txBox="1">
              <a:spLocks noChangeArrowheads="1"/>
            </p:cNvSpPr>
            <p:nvPr/>
          </p:nvSpPr>
          <p:spPr bwMode="auto">
            <a:xfrm>
              <a:off x="7604125" y="4035425"/>
              <a:ext cx="10112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T = 75 </a:t>
              </a:r>
              <a:r>
                <a:rPr lang="pt-BR" altLang="pt-BR" sz="1200" b="1" baseline="3000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70023" name="Oval 38"/>
            <p:cNvSpPr>
              <a:spLocks noChangeArrowheads="1"/>
            </p:cNvSpPr>
            <p:nvPr/>
          </p:nvSpPr>
          <p:spPr bwMode="auto">
            <a:xfrm>
              <a:off x="7010400" y="3506788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24" name="Oval 39"/>
            <p:cNvSpPr>
              <a:spLocks noChangeArrowheads="1"/>
            </p:cNvSpPr>
            <p:nvPr/>
          </p:nvSpPr>
          <p:spPr bwMode="auto">
            <a:xfrm>
              <a:off x="7010400" y="3727450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25" name="Oval 40"/>
            <p:cNvSpPr>
              <a:spLocks noChangeArrowheads="1"/>
            </p:cNvSpPr>
            <p:nvPr/>
          </p:nvSpPr>
          <p:spPr bwMode="auto">
            <a:xfrm>
              <a:off x="7010400" y="3956050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26" name="Oval 41"/>
            <p:cNvSpPr>
              <a:spLocks noChangeArrowheads="1"/>
            </p:cNvSpPr>
            <p:nvPr/>
          </p:nvSpPr>
          <p:spPr bwMode="auto">
            <a:xfrm>
              <a:off x="7010400" y="4206875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27" name="Oval 42"/>
            <p:cNvSpPr>
              <a:spLocks noChangeArrowheads="1"/>
            </p:cNvSpPr>
            <p:nvPr/>
          </p:nvSpPr>
          <p:spPr bwMode="auto">
            <a:xfrm>
              <a:off x="7010400" y="4473575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28" name="Oval 43"/>
            <p:cNvSpPr>
              <a:spLocks noChangeArrowheads="1"/>
            </p:cNvSpPr>
            <p:nvPr/>
          </p:nvSpPr>
          <p:spPr bwMode="auto">
            <a:xfrm>
              <a:off x="7010400" y="4748213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29" name="Oval 44"/>
            <p:cNvSpPr>
              <a:spLocks noChangeArrowheads="1"/>
            </p:cNvSpPr>
            <p:nvPr/>
          </p:nvSpPr>
          <p:spPr bwMode="auto">
            <a:xfrm>
              <a:off x="7010400" y="4976813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30" name="Oval 45"/>
            <p:cNvSpPr>
              <a:spLocks noChangeArrowheads="1"/>
            </p:cNvSpPr>
            <p:nvPr/>
          </p:nvSpPr>
          <p:spPr bwMode="auto">
            <a:xfrm>
              <a:off x="7010400" y="5219700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31" name="Oval 46"/>
            <p:cNvSpPr>
              <a:spLocks noChangeArrowheads="1"/>
            </p:cNvSpPr>
            <p:nvPr/>
          </p:nvSpPr>
          <p:spPr bwMode="auto">
            <a:xfrm>
              <a:off x="6210300" y="3506788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32" name="Oval 47"/>
            <p:cNvSpPr>
              <a:spLocks noChangeArrowheads="1"/>
            </p:cNvSpPr>
            <p:nvPr/>
          </p:nvSpPr>
          <p:spPr bwMode="auto">
            <a:xfrm>
              <a:off x="6210300" y="3727450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33" name="Oval 48"/>
            <p:cNvSpPr>
              <a:spLocks noChangeArrowheads="1"/>
            </p:cNvSpPr>
            <p:nvPr/>
          </p:nvSpPr>
          <p:spPr bwMode="auto">
            <a:xfrm>
              <a:off x="6210300" y="3956050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34" name="Oval 49"/>
            <p:cNvSpPr>
              <a:spLocks noChangeArrowheads="1"/>
            </p:cNvSpPr>
            <p:nvPr/>
          </p:nvSpPr>
          <p:spPr bwMode="auto">
            <a:xfrm>
              <a:off x="6210300" y="4206875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35" name="Oval 50"/>
            <p:cNvSpPr>
              <a:spLocks noChangeArrowheads="1"/>
            </p:cNvSpPr>
            <p:nvPr/>
          </p:nvSpPr>
          <p:spPr bwMode="auto">
            <a:xfrm>
              <a:off x="6210300" y="4473575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36" name="Oval 51"/>
            <p:cNvSpPr>
              <a:spLocks noChangeArrowheads="1"/>
            </p:cNvSpPr>
            <p:nvPr/>
          </p:nvSpPr>
          <p:spPr bwMode="auto">
            <a:xfrm>
              <a:off x="6210300" y="4748213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37" name="Oval 52"/>
            <p:cNvSpPr>
              <a:spLocks noChangeArrowheads="1"/>
            </p:cNvSpPr>
            <p:nvPr/>
          </p:nvSpPr>
          <p:spPr bwMode="auto">
            <a:xfrm>
              <a:off x="6210300" y="4976813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38" name="Oval 53"/>
            <p:cNvSpPr>
              <a:spLocks noChangeArrowheads="1"/>
            </p:cNvSpPr>
            <p:nvPr/>
          </p:nvSpPr>
          <p:spPr bwMode="auto">
            <a:xfrm>
              <a:off x="6210300" y="5219700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39" name="Oval 54"/>
            <p:cNvSpPr>
              <a:spLocks noChangeArrowheads="1"/>
            </p:cNvSpPr>
            <p:nvPr/>
          </p:nvSpPr>
          <p:spPr bwMode="auto">
            <a:xfrm>
              <a:off x="6332538" y="3148013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40" name="Oval 55"/>
            <p:cNvSpPr>
              <a:spLocks noChangeArrowheads="1"/>
            </p:cNvSpPr>
            <p:nvPr/>
          </p:nvSpPr>
          <p:spPr bwMode="auto">
            <a:xfrm>
              <a:off x="6499225" y="3148013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41" name="Oval 56"/>
            <p:cNvSpPr>
              <a:spLocks noChangeArrowheads="1"/>
            </p:cNvSpPr>
            <p:nvPr/>
          </p:nvSpPr>
          <p:spPr bwMode="auto">
            <a:xfrm>
              <a:off x="6711950" y="3148013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42" name="Oval 57"/>
            <p:cNvSpPr>
              <a:spLocks noChangeArrowheads="1"/>
            </p:cNvSpPr>
            <p:nvPr/>
          </p:nvSpPr>
          <p:spPr bwMode="auto">
            <a:xfrm>
              <a:off x="6888163" y="3148013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43" name="Oval 58"/>
            <p:cNvSpPr>
              <a:spLocks noChangeArrowheads="1"/>
            </p:cNvSpPr>
            <p:nvPr/>
          </p:nvSpPr>
          <p:spPr bwMode="auto">
            <a:xfrm>
              <a:off x="6318250" y="5441950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44" name="Oval 59"/>
            <p:cNvSpPr>
              <a:spLocks noChangeArrowheads="1"/>
            </p:cNvSpPr>
            <p:nvPr/>
          </p:nvSpPr>
          <p:spPr bwMode="auto">
            <a:xfrm>
              <a:off x="6499225" y="5441950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45" name="Oval 60"/>
            <p:cNvSpPr>
              <a:spLocks noChangeArrowheads="1"/>
            </p:cNvSpPr>
            <p:nvPr/>
          </p:nvSpPr>
          <p:spPr bwMode="auto">
            <a:xfrm>
              <a:off x="6704013" y="5441950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46" name="Oval 61"/>
            <p:cNvSpPr>
              <a:spLocks noChangeArrowheads="1"/>
            </p:cNvSpPr>
            <p:nvPr/>
          </p:nvSpPr>
          <p:spPr bwMode="auto">
            <a:xfrm>
              <a:off x="6911975" y="5441950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47" name="Oval 62"/>
            <p:cNvSpPr>
              <a:spLocks noChangeArrowheads="1"/>
            </p:cNvSpPr>
            <p:nvPr/>
          </p:nvSpPr>
          <p:spPr bwMode="auto">
            <a:xfrm>
              <a:off x="7010400" y="3300413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48" name="Oval 63"/>
            <p:cNvSpPr>
              <a:spLocks noChangeArrowheads="1"/>
            </p:cNvSpPr>
            <p:nvPr/>
          </p:nvSpPr>
          <p:spPr bwMode="auto">
            <a:xfrm>
              <a:off x="6210300" y="3300413"/>
              <a:ext cx="889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0049" name="Line 64"/>
            <p:cNvSpPr>
              <a:spLocks noChangeShapeType="1"/>
            </p:cNvSpPr>
            <p:nvPr/>
          </p:nvSpPr>
          <p:spPr bwMode="auto">
            <a:xfrm>
              <a:off x="5476875" y="4318000"/>
              <a:ext cx="5715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050" name="Text Box 65"/>
            <p:cNvSpPr txBox="1">
              <a:spLocks noChangeArrowheads="1"/>
            </p:cNvSpPr>
            <p:nvPr/>
          </p:nvSpPr>
          <p:spPr bwMode="auto">
            <a:xfrm>
              <a:off x="6696075" y="2351088"/>
              <a:ext cx="160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000" b="1">
                  <a:solidFill>
                    <a:srgbClr val="000000"/>
                  </a:solidFill>
                  <a:latin typeface="Arial" charset="0"/>
                </a:rPr>
                <a:t>PROTEÍNA DEGENERADA</a:t>
              </a:r>
            </a:p>
          </p:txBody>
        </p:sp>
        <p:sp>
          <p:nvSpPr>
            <p:cNvPr id="170051" name="Line 66"/>
            <p:cNvSpPr>
              <a:spLocks noChangeShapeType="1"/>
            </p:cNvSpPr>
            <p:nvPr/>
          </p:nvSpPr>
          <p:spPr bwMode="auto">
            <a:xfrm flipH="1">
              <a:off x="6924675" y="2781300"/>
              <a:ext cx="215900" cy="393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052" name="Text Box 67"/>
            <p:cNvSpPr txBox="1">
              <a:spLocks noChangeArrowheads="1"/>
            </p:cNvSpPr>
            <p:nvPr/>
          </p:nvSpPr>
          <p:spPr bwMode="auto">
            <a:xfrm>
              <a:off x="7154863" y="2851150"/>
              <a:ext cx="160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000" b="1">
                  <a:solidFill>
                    <a:srgbClr val="000000"/>
                  </a:solidFill>
                  <a:latin typeface="Arial" charset="0"/>
                </a:rPr>
                <a:t>MEMBRANA PERMEÁVEL</a:t>
              </a:r>
            </a:p>
          </p:txBody>
        </p:sp>
        <p:sp>
          <p:nvSpPr>
            <p:cNvPr id="170053" name="Line 68"/>
            <p:cNvSpPr>
              <a:spLocks noChangeShapeType="1"/>
            </p:cNvSpPr>
            <p:nvPr/>
          </p:nvSpPr>
          <p:spPr bwMode="auto">
            <a:xfrm flipH="1">
              <a:off x="7026275" y="3073400"/>
              <a:ext cx="419100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70054" name="Group 69"/>
            <p:cNvGrpSpPr>
              <a:grpSpLocks/>
            </p:cNvGrpSpPr>
            <p:nvPr/>
          </p:nvGrpSpPr>
          <p:grpSpPr bwMode="auto">
            <a:xfrm>
              <a:off x="6899275" y="3479800"/>
              <a:ext cx="406400" cy="1663700"/>
              <a:chOff x="4496" y="2192"/>
              <a:chExt cx="256" cy="1048"/>
            </a:xfrm>
          </p:grpSpPr>
          <p:sp>
            <p:nvSpPr>
              <p:cNvPr id="170055" name="Line 70"/>
              <p:cNvSpPr>
                <a:spLocks noChangeShapeType="1"/>
              </p:cNvSpPr>
              <p:nvPr/>
            </p:nvSpPr>
            <p:spPr bwMode="auto">
              <a:xfrm>
                <a:off x="4496" y="2952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56" name="Line 71"/>
              <p:cNvSpPr>
                <a:spLocks noChangeShapeType="1"/>
              </p:cNvSpPr>
              <p:nvPr/>
            </p:nvSpPr>
            <p:spPr bwMode="auto">
              <a:xfrm>
                <a:off x="4496" y="3088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57" name="Line 72"/>
              <p:cNvSpPr>
                <a:spLocks noChangeShapeType="1"/>
              </p:cNvSpPr>
              <p:nvPr/>
            </p:nvSpPr>
            <p:spPr bwMode="auto">
              <a:xfrm>
                <a:off x="4496" y="3240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58" name="Line 73"/>
              <p:cNvSpPr>
                <a:spLocks noChangeShapeType="1"/>
              </p:cNvSpPr>
              <p:nvPr/>
            </p:nvSpPr>
            <p:spPr bwMode="auto">
              <a:xfrm>
                <a:off x="4496" y="2760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59" name="Line 74"/>
              <p:cNvSpPr>
                <a:spLocks noChangeShapeType="1"/>
              </p:cNvSpPr>
              <p:nvPr/>
            </p:nvSpPr>
            <p:spPr bwMode="auto">
              <a:xfrm>
                <a:off x="4528" y="2616"/>
                <a:ext cx="224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60" name="Line 75"/>
              <p:cNvSpPr>
                <a:spLocks noChangeShapeType="1"/>
              </p:cNvSpPr>
              <p:nvPr/>
            </p:nvSpPr>
            <p:spPr bwMode="auto">
              <a:xfrm>
                <a:off x="4496" y="2456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61" name="Line 76"/>
              <p:cNvSpPr>
                <a:spLocks noChangeShapeType="1"/>
              </p:cNvSpPr>
              <p:nvPr/>
            </p:nvSpPr>
            <p:spPr bwMode="auto">
              <a:xfrm>
                <a:off x="4496" y="2320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62" name="Line 77"/>
              <p:cNvSpPr>
                <a:spLocks noChangeShapeType="1"/>
              </p:cNvSpPr>
              <p:nvPr/>
            </p:nvSpPr>
            <p:spPr bwMode="auto">
              <a:xfrm>
                <a:off x="4496" y="2192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70063" name="Group 78"/>
            <p:cNvGrpSpPr>
              <a:grpSpLocks/>
            </p:cNvGrpSpPr>
            <p:nvPr/>
          </p:nvGrpSpPr>
          <p:grpSpPr bwMode="auto">
            <a:xfrm>
              <a:off x="6086475" y="3479800"/>
              <a:ext cx="406400" cy="1663700"/>
              <a:chOff x="3984" y="2192"/>
              <a:chExt cx="256" cy="1048"/>
            </a:xfrm>
          </p:grpSpPr>
          <p:sp>
            <p:nvSpPr>
              <p:cNvPr id="170064" name="Line 79"/>
              <p:cNvSpPr>
                <a:spLocks noChangeShapeType="1"/>
              </p:cNvSpPr>
              <p:nvPr/>
            </p:nvSpPr>
            <p:spPr bwMode="auto">
              <a:xfrm flipH="1">
                <a:off x="3984" y="2952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65" name="Line 80"/>
              <p:cNvSpPr>
                <a:spLocks noChangeShapeType="1"/>
              </p:cNvSpPr>
              <p:nvPr/>
            </p:nvSpPr>
            <p:spPr bwMode="auto">
              <a:xfrm flipH="1">
                <a:off x="3984" y="3088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66" name="Line 81"/>
              <p:cNvSpPr>
                <a:spLocks noChangeShapeType="1"/>
              </p:cNvSpPr>
              <p:nvPr/>
            </p:nvSpPr>
            <p:spPr bwMode="auto">
              <a:xfrm flipH="1">
                <a:off x="3984" y="3240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67" name="Line 82"/>
              <p:cNvSpPr>
                <a:spLocks noChangeShapeType="1"/>
              </p:cNvSpPr>
              <p:nvPr/>
            </p:nvSpPr>
            <p:spPr bwMode="auto">
              <a:xfrm flipH="1">
                <a:off x="3984" y="2760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68" name="Line 83"/>
              <p:cNvSpPr>
                <a:spLocks noChangeShapeType="1"/>
              </p:cNvSpPr>
              <p:nvPr/>
            </p:nvSpPr>
            <p:spPr bwMode="auto">
              <a:xfrm flipH="1">
                <a:off x="3984" y="2616"/>
                <a:ext cx="17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69" name="Line 84"/>
              <p:cNvSpPr>
                <a:spLocks noChangeShapeType="1"/>
              </p:cNvSpPr>
              <p:nvPr/>
            </p:nvSpPr>
            <p:spPr bwMode="auto">
              <a:xfrm flipH="1">
                <a:off x="3984" y="2456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70" name="Line 85"/>
              <p:cNvSpPr>
                <a:spLocks noChangeShapeType="1"/>
              </p:cNvSpPr>
              <p:nvPr/>
            </p:nvSpPr>
            <p:spPr bwMode="auto">
              <a:xfrm flipH="1">
                <a:off x="3984" y="2320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71" name="Line 86"/>
              <p:cNvSpPr>
                <a:spLocks noChangeShapeType="1"/>
              </p:cNvSpPr>
              <p:nvPr/>
            </p:nvSpPr>
            <p:spPr bwMode="auto">
              <a:xfrm flipH="1">
                <a:off x="3984" y="2192"/>
                <a:ext cx="25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70072" name="Group 87"/>
            <p:cNvGrpSpPr>
              <a:grpSpLocks/>
            </p:cNvGrpSpPr>
            <p:nvPr/>
          </p:nvGrpSpPr>
          <p:grpSpPr bwMode="auto">
            <a:xfrm>
              <a:off x="6442075" y="5346700"/>
              <a:ext cx="393700" cy="406400"/>
              <a:chOff x="4208" y="3368"/>
              <a:chExt cx="248" cy="256"/>
            </a:xfrm>
          </p:grpSpPr>
          <p:sp>
            <p:nvSpPr>
              <p:cNvPr id="170073" name="Line 88"/>
              <p:cNvSpPr>
                <a:spLocks noChangeShapeType="1"/>
              </p:cNvSpPr>
              <p:nvPr/>
            </p:nvSpPr>
            <p:spPr bwMode="auto">
              <a:xfrm>
                <a:off x="4328" y="3368"/>
                <a:ext cx="0" cy="256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74" name="Line 89"/>
              <p:cNvSpPr>
                <a:spLocks noChangeShapeType="1"/>
              </p:cNvSpPr>
              <p:nvPr/>
            </p:nvSpPr>
            <p:spPr bwMode="auto">
              <a:xfrm>
                <a:off x="4456" y="3368"/>
                <a:ext cx="0" cy="256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075" name="Line 90"/>
              <p:cNvSpPr>
                <a:spLocks noChangeShapeType="1"/>
              </p:cNvSpPr>
              <p:nvPr/>
            </p:nvSpPr>
            <p:spPr bwMode="auto">
              <a:xfrm>
                <a:off x="4208" y="3368"/>
                <a:ext cx="0" cy="256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0076" name="Line 91"/>
            <p:cNvSpPr>
              <a:spLocks noChangeShapeType="1"/>
            </p:cNvSpPr>
            <p:nvPr/>
          </p:nvSpPr>
          <p:spPr bwMode="auto">
            <a:xfrm flipV="1">
              <a:off x="6632575" y="2984500"/>
              <a:ext cx="0" cy="40640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077" name="Text Box 92"/>
            <p:cNvSpPr txBox="1">
              <a:spLocks noChangeArrowheads="1"/>
            </p:cNvSpPr>
            <p:nvPr/>
          </p:nvSpPr>
          <p:spPr bwMode="auto">
            <a:xfrm>
              <a:off x="4562475" y="5856288"/>
              <a:ext cx="4152900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SACAROSE EXTRAÍDA POR DIFUSÃO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MEIO + CONCENTRADO </a:t>
              </a:r>
              <a:r>
                <a:rPr lang="pt-BR" altLang="pt-BR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→</a:t>
              </a:r>
              <a:r>
                <a:rPr lang="pt-BR" altLang="pt-BR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MEIO - CONCENTRADO</a:t>
              </a:r>
            </a:p>
          </p:txBody>
        </p:sp>
        <p:sp>
          <p:nvSpPr>
            <p:cNvPr id="170078" name="Text Box 93"/>
            <p:cNvSpPr txBox="1">
              <a:spLocks noChangeArrowheads="1"/>
            </p:cNvSpPr>
            <p:nvPr/>
          </p:nvSpPr>
          <p:spPr bwMode="auto">
            <a:xfrm>
              <a:off x="7685088" y="4346575"/>
              <a:ext cx="7747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TEMPO</a:t>
              </a:r>
            </a:p>
          </p:txBody>
        </p:sp>
        <p:sp>
          <p:nvSpPr>
            <p:cNvPr id="170079" name="Text Box 94"/>
            <p:cNvSpPr txBox="1">
              <a:spLocks noChangeArrowheads="1"/>
            </p:cNvSpPr>
            <p:nvPr/>
          </p:nvSpPr>
          <p:spPr bwMode="auto">
            <a:xfrm>
              <a:off x="7462838" y="4648200"/>
              <a:ext cx="1536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DIFERENÇA DE CONCENTRAÇÃO</a:t>
              </a:r>
            </a:p>
          </p:txBody>
        </p:sp>
        <p:sp>
          <p:nvSpPr>
            <p:cNvPr id="170080" name="Rectangle 95"/>
            <p:cNvSpPr>
              <a:spLocks noChangeArrowheads="1"/>
            </p:cNvSpPr>
            <p:nvPr/>
          </p:nvSpPr>
          <p:spPr bwMode="auto">
            <a:xfrm>
              <a:off x="7502525" y="4013200"/>
              <a:ext cx="1474788" cy="1117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7BD3D23-6A06-4FC2-BE41-22FDF3E08F8A}" type="slidenum">
              <a:rPr lang="pt-BR" altLang="pt-BR"/>
              <a:pPr/>
              <a:t>11</a:t>
            </a:fld>
            <a:endParaRPr lang="pt-BR" altLang="pt-BR"/>
          </a:p>
        </p:txBody>
      </p:sp>
      <p:pic>
        <p:nvPicPr>
          <p:cNvPr id="161796" name="Picture 4" descr="DSC01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3382963"/>
            <a:ext cx="4402137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7" name="Picture 5" descr="DSC028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429000"/>
            <a:ext cx="4289425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8" name="Picture 6" descr="DSC028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9538"/>
            <a:ext cx="4330700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9" name="Picture 7" descr="DSC028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0"/>
            <a:ext cx="4410075" cy="2919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4989513" y="6375400"/>
            <a:ext cx="4033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	</a:t>
            </a:r>
            <a:r>
              <a:rPr lang="pt-BR" altLang="pt-BR" b="1"/>
              <a:t>ESPALHADOR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296863" y="3068638"/>
            <a:ext cx="4033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	</a:t>
            </a:r>
            <a:r>
              <a:rPr lang="pt-BR" altLang="pt-BR" b="1"/>
              <a:t>FACA PICADORA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4572000" y="297815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        </a:t>
            </a:r>
            <a:r>
              <a:rPr lang="pt-BR" altLang="pt-BR" b="1"/>
              <a:t>DESFIBRADOR MAXCELL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34925" y="6340475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       		 </a:t>
            </a:r>
            <a:r>
              <a:rPr lang="pt-BR" altLang="pt-BR" b="1"/>
              <a:t>COP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21F7927-F346-4FD4-B45E-7653801119A5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07950" y="188913"/>
            <a:ext cx="8956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600" b="1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EQUIPAMENTO USADOS NO PREPARO DA CANA</a:t>
            </a:r>
            <a:endParaRPr lang="es-ES" altLang="pt-BR" sz="2600" b="1" i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608013" y="836613"/>
            <a:ext cx="77724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1790700" indent="-1700213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1pPr>
            <a:lvl2pPr marL="2255838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2pPr>
            <a:lvl3pPr marL="2663825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3pPr>
            <a:lvl4pPr marL="3071813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4pPr>
            <a:lvl5pPr marL="34798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5pPr>
            <a:lvl6pPr marL="3937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6pPr>
            <a:lvl7pPr marL="4394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7pPr>
            <a:lvl8pPr marL="48514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8pPr>
            <a:lvl9pPr marL="5308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9pPr>
          </a:lstStyle>
          <a:p>
            <a:pPr algn="l"/>
            <a:r>
              <a:rPr lang="pt-BR" altLang="pt-BR" sz="2000" b="1" u="sng">
                <a:solidFill>
                  <a:srgbClr val="00FF00"/>
                </a:solidFill>
                <a:latin typeface="Arial" charset="0"/>
                <a:sym typeface="Symbol" pitchFamily="18" charset="2"/>
              </a:rPr>
              <a:t>ELETROIMÃ</a:t>
            </a:r>
            <a:r>
              <a:rPr lang="pt-BR" altLang="pt-BR" sz="2000">
                <a:solidFill>
                  <a:srgbClr val="0080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algn="just"/>
            <a:r>
              <a:rPr lang="pt-BR" altLang="pt-BR" sz="2000" b="1" u="sng">
                <a:solidFill>
                  <a:srgbClr val="FFFF00"/>
                </a:solidFill>
                <a:latin typeface="Arial" charset="0"/>
                <a:sym typeface="Symbol" pitchFamily="18" charset="2"/>
              </a:rPr>
              <a:t>Finalidades</a:t>
            </a:r>
            <a:r>
              <a:rPr lang="pt-BR" altLang="pt-BR" sz="2000" b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 </a:t>
            </a:r>
            <a:r>
              <a:rPr lang="pt-BR" altLang="pt-BR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pt-BR" altLang="pt-BR" sz="2000">
                <a:solidFill>
                  <a:srgbClr val="FFFFFF"/>
                </a:solidFill>
                <a:effectLst>
                  <a:outerShdw blurRad="38100" dist="38100" dir="2700000" algn="tl">
                    <a:srgbClr val="009999"/>
                  </a:outerShdw>
                </a:effectLst>
                <a:latin typeface="Arial" charset="0"/>
                <a:sym typeface="Symbol" pitchFamily="18" charset="2"/>
              </a:rPr>
              <a:t>instalado na esteira de cana desfibrada, visando retenção de pedaços de ferro, arames, parafusos trazidos com a matéria-prima colhida no campo, causa danos bastante graves nas moendas.</a:t>
            </a:r>
          </a:p>
        </p:txBody>
      </p:sp>
      <p:pic>
        <p:nvPicPr>
          <p:cNvPr id="1607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8263"/>
            <a:ext cx="6865938" cy="4205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41979C6-EAC8-4446-B04F-B4ACC009B649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2655888" y="333375"/>
            <a:ext cx="42211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EXTRAÇÃO DO CALDO</a:t>
            </a:r>
            <a:endParaRPr lang="es-ES" altLang="pt-BR" sz="26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379413" y="1341438"/>
            <a:ext cx="668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000099"/>
                </a:solidFill>
                <a:latin typeface="Arial" charset="0"/>
              </a:rPr>
              <a:t>EXTRAÇÃO POR MOAGEM</a:t>
            </a:r>
          </a:p>
        </p:txBody>
      </p:sp>
      <p:sp>
        <p:nvSpPr>
          <p:cNvPr id="671749" name="Line 5"/>
          <p:cNvSpPr>
            <a:spLocks noChangeShapeType="1"/>
          </p:cNvSpPr>
          <p:nvPr/>
        </p:nvSpPr>
        <p:spPr bwMode="auto">
          <a:xfrm>
            <a:off x="431800" y="1727200"/>
            <a:ext cx="68326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1750" name="Text Box 6"/>
          <p:cNvSpPr txBox="1">
            <a:spLocks noChangeArrowheads="1"/>
          </p:cNvSpPr>
          <p:nvPr/>
        </p:nvSpPr>
        <p:spPr bwMode="auto">
          <a:xfrm>
            <a:off x="454025" y="1989138"/>
            <a:ext cx="770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charset="0"/>
              </a:rPr>
              <a:t>A MOENDA (OU TANDEM): CONJUNTO DE TERNOS</a:t>
            </a:r>
          </a:p>
        </p:txBody>
      </p:sp>
      <p:grpSp>
        <p:nvGrpSpPr>
          <p:cNvPr id="157704" name="Grupo 98"/>
          <p:cNvGrpSpPr>
            <a:grpSpLocks/>
          </p:cNvGrpSpPr>
          <p:nvPr/>
        </p:nvGrpSpPr>
        <p:grpSpPr bwMode="auto">
          <a:xfrm>
            <a:off x="293688" y="2708275"/>
            <a:ext cx="8383587" cy="3514725"/>
            <a:chOff x="293688" y="1682750"/>
            <a:chExt cx="8383587" cy="3514725"/>
          </a:xfrm>
        </p:grpSpPr>
        <p:graphicFrame>
          <p:nvGraphicFramePr>
            <p:cNvPr id="157705" name="Object 2"/>
            <p:cNvGraphicFramePr>
              <a:graphicFrameLocks noChangeAspect="1"/>
            </p:cNvGraphicFramePr>
            <p:nvPr/>
          </p:nvGraphicFramePr>
          <p:xfrm>
            <a:off x="790575" y="1682750"/>
            <a:ext cx="7886700" cy="3314700"/>
          </p:xfrm>
          <a:graphic>
            <a:graphicData uri="http://schemas.openxmlformats.org/presentationml/2006/ole">
              <p:oleObj spid="_x0000_s157795" name="AutoCAD Drawing" r:id="rId3" imgW="8810625" imgH="4800600" progId="">
                <p:embed/>
              </p:oleObj>
            </a:graphicData>
          </a:graphic>
        </p:graphicFrame>
        <p:sp>
          <p:nvSpPr>
            <p:cNvPr id="157706" name="Line 3"/>
            <p:cNvSpPr>
              <a:spLocks noChangeShapeType="1"/>
            </p:cNvSpPr>
            <p:nvPr/>
          </p:nvSpPr>
          <p:spPr bwMode="auto">
            <a:xfrm flipH="1">
              <a:off x="3140075" y="2811463"/>
              <a:ext cx="882650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07" name="Line 8"/>
            <p:cNvSpPr>
              <a:spLocks noChangeShapeType="1"/>
            </p:cNvSpPr>
            <p:nvPr/>
          </p:nvSpPr>
          <p:spPr bwMode="auto">
            <a:xfrm flipH="1">
              <a:off x="6515100" y="2692400"/>
              <a:ext cx="181610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08" name="Line 9"/>
            <p:cNvSpPr>
              <a:spLocks noChangeShapeType="1"/>
            </p:cNvSpPr>
            <p:nvPr/>
          </p:nvSpPr>
          <p:spPr bwMode="auto">
            <a:xfrm>
              <a:off x="6515100" y="2679700"/>
              <a:ext cx="0" cy="66040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09" name="Line 10"/>
            <p:cNvSpPr>
              <a:spLocks noChangeShapeType="1"/>
            </p:cNvSpPr>
            <p:nvPr/>
          </p:nvSpPr>
          <p:spPr bwMode="auto">
            <a:xfrm>
              <a:off x="7280275" y="4400550"/>
              <a:ext cx="0" cy="4381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10" name="Rectangle 11"/>
            <p:cNvSpPr>
              <a:spLocks noChangeArrowheads="1"/>
            </p:cNvSpPr>
            <p:nvPr/>
          </p:nvSpPr>
          <p:spPr bwMode="auto">
            <a:xfrm>
              <a:off x="7143750" y="4848225"/>
              <a:ext cx="266700" cy="342900"/>
            </a:xfrm>
            <a:prstGeom prst="rect">
              <a:avLst/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7711" name="Line 12"/>
            <p:cNvSpPr>
              <a:spLocks noChangeShapeType="1"/>
            </p:cNvSpPr>
            <p:nvPr/>
          </p:nvSpPr>
          <p:spPr bwMode="auto">
            <a:xfrm flipH="1" flipV="1">
              <a:off x="6646863" y="4633913"/>
              <a:ext cx="1587" cy="3413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12" name="Line 13"/>
            <p:cNvSpPr>
              <a:spLocks noChangeShapeType="1"/>
            </p:cNvSpPr>
            <p:nvPr/>
          </p:nvSpPr>
          <p:spPr bwMode="auto">
            <a:xfrm flipH="1" flipV="1">
              <a:off x="5781675" y="4637088"/>
              <a:ext cx="874713" cy="63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13" name="Line 14"/>
            <p:cNvSpPr>
              <a:spLocks noChangeShapeType="1"/>
            </p:cNvSpPr>
            <p:nvPr/>
          </p:nvSpPr>
          <p:spPr bwMode="auto">
            <a:xfrm>
              <a:off x="5792788" y="2687638"/>
              <a:ext cx="0" cy="19589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14" name="Line 15"/>
            <p:cNvSpPr>
              <a:spLocks noChangeShapeType="1"/>
            </p:cNvSpPr>
            <p:nvPr/>
          </p:nvSpPr>
          <p:spPr bwMode="auto">
            <a:xfrm flipH="1">
              <a:off x="5449888" y="2687638"/>
              <a:ext cx="3492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15" name="Line 16"/>
            <p:cNvSpPr>
              <a:spLocks noChangeShapeType="1"/>
            </p:cNvSpPr>
            <p:nvPr/>
          </p:nvSpPr>
          <p:spPr bwMode="auto">
            <a:xfrm>
              <a:off x="5461000" y="2689225"/>
              <a:ext cx="0" cy="5572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7716" name="Group 17"/>
            <p:cNvGrpSpPr>
              <a:grpSpLocks/>
            </p:cNvGrpSpPr>
            <p:nvPr/>
          </p:nvGrpSpPr>
          <p:grpSpPr bwMode="auto">
            <a:xfrm>
              <a:off x="6618288" y="4984750"/>
              <a:ext cx="139700" cy="212725"/>
              <a:chOff x="4161" y="3138"/>
              <a:chExt cx="112" cy="174"/>
            </a:xfrm>
          </p:grpSpPr>
          <p:sp>
            <p:nvSpPr>
              <p:cNvPr id="157717" name="AutoShape 18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718" name="AutoShape 19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719" name="Oval 20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57720" name="Line 21"/>
            <p:cNvSpPr>
              <a:spLocks noChangeShapeType="1"/>
            </p:cNvSpPr>
            <p:nvPr/>
          </p:nvSpPr>
          <p:spPr bwMode="auto">
            <a:xfrm flipH="1">
              <a:off x="6686550" y="5099050"/>
              <a:ext cx="5016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21" name="Line 22"/>
            <p:cNvSpPr>
              <a:spLocks noChangeShapeType="1"/>
            </p:cNvSpPr>
            <p:nvPr/>
          </p:nvSpPr>
          <p:spPr bwMode="auto">
            <a:xfrm>
              <a:off x="860425" y="5197475"/>
              <a:ext cx="6902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22" name="Line 23"/>
            <p:cNvSpPr>
              <a:spLocks noChangeShapeType="1"/>
            </p:cNvSpPr>
            <p:nvPr/>
          </p:nvSpPr>
          <p:spPr bwMode="auto">
            <a:xfrm>
              <a:off x="6184900" y="4400550"/>
              <a:ext cx="0" cy="43815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23" name="Rectangle 24"/>
            <p:cNvSpPr>
              <a:spLocks noChangeArrowheads="1"/>
            </p:cNvSpPr>
            <p:nvPr/>
          </p:nvSpPr>
          <p:spPr bwMode="auto">
            <a:xfrm>
              <a:off x="6048375" y="4848225"/>
              <a:ext cx="266700" cy="342900"/>
            </a:xfrm>
            <a:prstGeom prst="rect">
              <a:avLst/>
            </a:prstGeom>
            <a:gradFill rotWithShape="1">
              <a:gsLst>
                <a:gs pos="0">
                  <a:srgbClr val="182F76"/>
                </a:gs>
                <a:gs pos="50000">
                  <a:srgbClr val="3366FF"/>
                </a:gs>
                <a:gs pos="100000">
                  <a:srgbClr val="182F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7724" name="Line 25"/>
            <p:cNvSpPr>
              <a:spLocks noChangeShapeType="1"/>
            </p:cNvSpPr>
            <p:nvPr/>
          </p:nvSpPr>
          <p:spPr bwMode="auto">
            <a:xfrm flipH="1" flipV="1">
              <a:off x="5551488" y="4633913"/>
              <a:ext cx="1587" cy="341312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25" name="Line 26"/>
            <p:cNvSpPr>
              <a:spLocks noChangeShapeType="1"/>
            </p:cNvSpPr>
            <p:nvPr/>
          </p:nvSpPr>
          <p:spPr bwMode="auto">
            <a:xfrm flipH="1" flipV="1">
              <a:off x="4686300" y="4637088"/>
              <a:ext cx="874713" cy="635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26" name="Line 27"/>
            <p:cNvSpPr>
              <a:spLocks noChangeShapeType="1"/>
            </p:cNvSpPr>
            <p:nvPr/>
          </p:nvSpPr>
          <p:spPr bwMode="auto">
            <a:xfrm>
              <a:off x="4697413" y="2687638"/>
              <a:ext cx="0" cy="1958975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27" name="Line 28"/>
            <p:cNvSpPr>
              <a:spLocks noChangeShapeType="1"/>
            </p:cNvSpPr>
            <p:nvPr/>
          </p:nvSpPr>
          <p:spPr bwMode="auto">
            <a:xfrm flipH="1">
              <a:off x="4354513" y="2687638"/>
              <a:ext cx="349250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28" name="Line 29"/>
            <p:cNvSpPr>
              <a:spLocks noChangeShapeType="1"/>
            </p:cNvSpPr>
            <p:nvPr/>
          </p:nvSpPr>
          <p:spPr bwMode="auto">
            <a:xfrm>
              <a:off x="4365625" y="2689225"/>
              <a:ext cx="0" cy="557213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7729" name="Group 30"/>
            <p:cNvGrpSpPr>
              <a:grpSpLocks/>
            </p:cNvGrpSpPr>
            <p:nvPr/>
          </p:nvGrpSpPr>
          <p:grpSpPr bwMode="auto">
            <a:xfrm>
              <a:off x="5522913" y="4984750"/>
              <a:ext cx="139700" cy="212725"/>
              <a:chOff x="4161" y="3138"/>
              <a:chExt cx="112" cy="174"/>
            </a:xfrm>
          </p:grpSpPr>
          <p:sp>
            <p:nvSpPr>
              <p:cNvPr id="157730" name="AutoShape 31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731" name="AutoShape 32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732" name="Oval 33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57733" name="Line 34"/>
            <p:cNvSpPr>
              <a:spLocks noChangeShapeType="1"/>
            </p:cNvSpPr>
            <p:nvPr/>
          </p:nvSpPr>
          <p:spPr bwMode="auto">
            <a:xfrm flipH="1">
              <a:off x="5591175" y="5099050"/>
              <a:ext cx="501650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34" name="Line 35"/>
            <p:cNvSpPr>
              <a:spLocks noChangeShapeType="1"/>
            </p:cNvSpPr>
            <p:nvPr/>
          </p:nvSpPr>
          <p:spPr bwMode="auto">
            <a:xfrm>
              <a:off x="5080000" y="4400550"/>
              <a:ext cx="0" cy="43815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35" name="Rectangle 36"/>
            <p:cNvSpPr>
              <a:spLocks noChangeArrowheads="1"/>
            </p:cNvSpPr>
            <p:nvPr/>
          </p:nvSpPr>
          <p:spPr bwMode="auto">
            <a:xfrm>
              <a:off x="4943475" y="4848225"/>
              <a:ext cx="266700" cy="342900"/>
            </a:xfrm>
            <a:prstGeom prst="rect">
              <a:avLst/>
            </a:prstGeom>
            <a:gradFill rotWithShape="1">
              <a:gsLst>
                <a:gs pos="0">
                  <a:srgbClr val="762F00"/>
                </a:gs>
                <a:gs pos="50000">
                  <a:srgbClr val="FF6600"/>
                </a:gs>
                <a:gs pos="100000">
                  <a:srgbClr val="762F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7736" name="Line 37"/>
            <p:cNvSpPr>
              <a:spLocks noChangeShapeType="1"/>
            </p:cNvSpPr>
            <p:nvPr/>
          </p:nvSpPr>
          <p:spPr bwMode="auto">
            <a:xfrm flipH="1" flipV="1">
              <a:off x="4446588" y="4633913"/>
              <a:ext cx="1587" cy="34131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37" name="Line 38"/>
            <p:cNvSpPr>
              <a:spLocks noChangeShapeType="1"/>
            </p:cNvSpPr>
            <p:nvPr/>
          </p:nvSpPr>
          <p:spPr bwMode="auto">
            <a:xfrm flipH="1" flipV="1">
              <a:off x="3581400" y="4637088"/>
              <a:ext cx="874713" cy="635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38" name="Line 39"/>
            <p:cNvSpPr>
              <a:spLocks noChangeShapeType="1"/>
            </p:cNvSpPr>
            <p:nvPr/>
          </p:nvSpPr>
          <p:spPr bwMode="auto">
            <a:xfrm flipH="1">
              <a:off x="3249613" y="2687638"/>
              <a:ext cx="34925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7739" name="Group 40"/>
            <p:cNvGrpSpPr>
              <a:grpSpLocks/>
            </p:cNvGrpSpPr>
            <p:nvPr/>
          </p:nvGrpSpPr>
          <p:grpSpPr bwMode="auto">
            <a:xfrm>
              <a:off x="4418013" y="4984750"/>
              <a:ext cx="139700" cy="212725"/>
              <a:chOff x="4161" y="3138"/>
              <a:chExt cx="112" cy="174"/>
            </a:xfrm>
          </p:grpSpPr>
          <p:sp>
            <p:nvSpPr>
              <p:cNvPr id="157740" name="AutoShape 41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741" name="AutoShape 42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742" name="Oval 43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57743" name="Line 44"/>
            <p:cNvSpPr>
              <a:spLocks noChangeShapeType="1"/>
            </p:cNvSpPr>
            <p:nvPr/>
          </p:nvSpPr>
          <p:spPr bwMode="auto">
            <a:xfrm flipH="1">
              <a:off x="4486275" y="5099050"/>
              <a:ext cx="50165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44" name="Line 45"/>
            <p:cNvSpPr>
              <a:spLocks noChangeShapeType="1"/>
            </p:cNvSpPr>
            <p:nvPr/>
          </p:nvSpPr>
          <p:spPr bwMode="auto">
            <a:xfrm>
              <a:off x="3975100" y="4400550"/>
              <a:ext cx="0" cy="43815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45" name="Rectangle 46"/>
            <p:cNvSpPr>
              <a:spLocks noChangeArrowheads="1"/>
            </p:cNvSpPr>
            <p:nvPr/>
          </p:nvSpPr>
          <p:spPr bwMode="auto">
            <a:xfrm>
              <a:off x="3838575" y="4848225"/>
              <a:ext cx="266700" cy="342900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7746" name="Line 47"/>
            <p:cNvSpPr>
              <a:spLocks noChangeShapeType="1"/>
            </p:cNvSpPr>
            <p:nvPr/>
          </p:nvSpPr>
          <p:spPr bwMode="auto">
            <a:xfrm flipH="1" flipV="1">
              <a:off x="3341688" y="4633913"/>
              <a:ext cx="1587" cy="341312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47" name="Line 48"/>
            <p:cNvSpPr>
              <a:spLocks noChangeShapeType="1"/>
            </p:cNvSpPr>
            <p:nvPr/>
          </p:nvSpPr>
          <p:spPr bwMode="auto">
            <a:xfrm flipH="1" flipV="1">
              <a:off x="2476500" y="4637088"/>
              <a:ext cx="874713" cy="635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48" name="Line 49"/>
            <p:cNvSpPr>
              <a:spLocks noChangeShapeType="1"/>
            </p:cNvSpPr>
            <p:nvPr/>
          </p:nvSpPr>
          <p:spPr bwMode="auto">
            <a:xfrm>
              <a:off x="2487613" y="2687638"/>
              <a:ext cx="0" cy="1958975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49" name="Line 50"/>
            <p:cNvSpPr>
              <a:spLocks noChangeShapeType="1"/>
            </p:cNvSpPr>
            <p:nvPr/>
          </p:nvSpPr>
          <p:spPr bwMode="auto">
            <a:xfrm flipH="1">
              <a:off x="2144713" y="2687638"/>
              <a:ext cx="34925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50" name="Line 51"/>
            <p:cNvSpPr>
              <a:spLocks noChangeShapeType="1"/>
            </p:cNvSpPr>
            <p:nvPr/>
          </p:nvSpPr>
          <p:spPr bwMode="auto">
            <a:xfrm>
              <a:off x="2155825" y="2689225"/>
              <a:ext cx="0" cy="55721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7751" name="Group 52"/>
            <p:cNvGrpSpPr>
              <a:grpSpLocks/>
            </p:cNvGrpSpPr>
            <p:nvPr/>
          </p:nvGrpSpPr>
          <p:grpSpPr bwMode="auto">
            <a:xfrm>
              <a:off x="3313113" y="4984750"/>
              <a:ext cx="139700" cy="212725"/>
              <a:chOff x="4161" y="3138"/>
              <a:chExt cx="112" cy="174"/>
            </a:xfrm>
          </p:grpSpPr>
          <p:sp>
            <p:nvSpPr>
              <p:cNvPr id="157752" name="AutoShape 53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753" name="AutoShape 54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754" name="Oval 55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57755" name="Line 56"/>
            <p:cNvSpPr>
              <a:spLocks noChangeShapeType="1"/>
            </p:cNvSpPr>
            <p:nvPr/>
          </p:nvSpPr>
          <p:spPr bwMode="auto">
            <a:xfrm flipH="1">
              <a:off x="3381375" y="5099050"/>
              <a:ext cx="50165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56" name="Line 57"/>
            <p:cNvSpPr>
              <a:spLocks noChangeShapeType="1"/>
            </p:cNvSpPr>
            <p:nvPr/>
          </p:nvSpPr>
          <p:spPr bwMode="auto">
            <a:xfrm>
              <a:off x="2870200" y="4400550"/>
              <a:ext cx="0" cy="43815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57" name="Rectangle 58"/>
            <p:cNvSpPr>
              <a:spLocks noChangeArrowheads="1"/>
            </p:cNvSpPr>
            <p:nvPr/>
          </p:nvSpPr>
          <p:spPr bwMode="auto">
            <a:xfrm>
              <a:off x="2733675" y="4848225"/>
              <a:ext cx="266700" cy="342900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7758" name="Line 59"/>
            <p:cNvSpPr>
              <a:spLocks noChangeShapeType="1"/>
            </p:cNvSpPr>
            <p:nvPr/>
          </p:nvSpPr>
          <p:spPr bwMode="auto">
            <a:xfrm flipH="1" flipV="1">
              <a:off x="2236788" y="4633913"/>
              <a:ext cx="1587" cy="341312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7759" name="Group 60"/>
            <p:cNvGrpSpPr>
              <a:grpSpLocks/>
            </p:cNvGrpSpPr>
            <p:nvPr/>
          </p:nvGrpSpPr>
          <p:grpSpPr bwMode="auto">
            <a:xfrm>
              <a:off x="2208213" y="4984750"/>
              <a:ext cx="139700" cy="212725"/>
              <a:chOff x="4161" y="3138"/>
              <a:chExt cx="112" cy="174"/>
            </a:xfrm>
          </p:grpSpPr>
          <p:sp>
            <p:nvSpPr>
              <p:cNvPr id="157760" name="AutoShape 61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761" name="AutoShape 62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762" name="Oval 63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57763" name="Line 64"/>
            <p:cNvSpPr>
              <a:spLocks noChangeShapeType="1"/>
            </p:cNvSpPr>
            <p:nvPr/>
          </p:nvSpPr>
          <p:spPr bwMode="auto">
            <a:xfrm flipH="1">
              <a:off x="2276475" y="5099050"/>
              <a:ext cx="501650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64" name="Line 65"/>
            <p:cNvSpPr>
              <a:spLocks noChangeShapeType="1"/>
            </p:cNvSpPr>
            <p:nvPr/>
          </p:nvSpPr>
          <p:spPr bwMode="auto">
            <a:xfrm>
              <a:off x="1765300" y="4400550"/>
              <a:ext cx="0" cy="43815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65" name="Rectangle 66"/>
            <p:cNvSpPr>
              <a:spLocks noChangeArrowheads="1"/>
            </p:cNvSpPr>
            <p:nvPr/>
          </p:nvSpPr>
          <p:spPr bwMode="auto">
            <a:xfrm>
              <a:off x="1628775" y="4848225"/>
              <a:ext cx="266700" cy="342900"/>
            </a:xfrm>
            <a:prstGeom prst="rect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7766" name="Line 67"/>
            <p:cNvSpPr>
              <a:spLocks noChangeShapeType="1"/>
            </p:cNvSpPr>
            <p:nvPr/>
          </p:nvSpPr>
          <p:spPr bwMode="auto">
            <a:xfrm flipH="1" flipV="1">
              <a:off x="1131888" y="4633913"/>
              <a:ext cx="1587" cy="341312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57767" name="Group 68"/>
            <p:cNvGrpSpPr>
              <a:grpSpLocks/>
            </p:cNvGrpSpPr>
            <p:nvPr/>
          </p:nvGrpSpPr>
          <p:grpSpPr bwMode="auto">
            <a:xfrm>
              <a:off x="1103313" y="4984750"/>
              <a:ext cx="139700" cy="212725"/>
              <a:chOff x="4161" y="3138"/>
              <a:chExt cx="112" cy="174"/>
            </a:xfrm>
          </p:grpSpPr>
          <p:sp>
            <p:nvSpPr>
              <p:cNvPr id="157768" name="AutoShape 69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769" name="AutoShape 70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7770" name="Oval 71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57771" name="Line 72"/>
            <p:cNvSpPr>
              <a:spLocks noChangeShapeType="1"/>
            </p:cNvSpPr>
            <p:nvPr/>
          </p:nvSpPr>
          <p:spPr bwMode="auto">
            <a:xfrm flipH="1">
              <a:off x="1171575" y="5099050"/>
              <a:ext cx="501650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72" name="Line 73"/>
            <p:cNvSpPr>
              <a:spLocks noChangeShapeType="1"/>
            </p:cNvSpPr>
            <p:nvPr/>
          </p:nvSpPr>
          <p:spPr bwMode="auto">
            <a:xfrm flipH="1">
              <a:off x="1990725" y="4648200"/>
              <a:ext cx="228600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73" name="Line 74"/>
            <p:cNvSpPr>
              <a:spLocks noChangeShapeType="1"/>
            </p:cNvSpPr>
            <p:nvPr/>
          </p:nvSpPr>
          <p:spPr bwMode="auto">
            <a:xfrm flipH="1">
              <a:off x="1114425" y="4648200"/>
              <a:ext cx="787400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74" name="Line 75"/>
            <p:cNvSpPr>
              <a:spLocks noChangeShapeType="1"/>
            </p:cNvSpPr>
            <p:nvPr/>
          </p:nvSpPr>
          <p:spPr bwMode="auto">
            <a:xfrm>
              <a:off x="1885950" y="1765300"/>
              <a:ext cx="0" cy="288290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75" name="Line 76"/>
            <p:cNvSpPr>
              <a:spLocks noChangeShapeType="1"/>
            </p:cNvSpPr>
            <p:nvPr/>
          </p:nvSpPr>
          <p:spPr bwMode="auto">
            <a:xfrm>
              <a:off x="2000250" y="1854200"/>
              <a:ext cx="0" cy="279400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76" name="Line 77"/>
            <p:cNvSpPr>
              <a:spLocks noChangeShapeType="1"/>
            </p:cNvSpPr>
            <p:nvPr/>
          </p:nvSpPr>
          <p:spPr bwMode="auto">
            <a:xfrm flipH="1">
              <a:off x="1987550" y="1860550"/>
              <a:ext cx="809625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77" name="Line 78"/>
            <p:cNvSpPr>
              <a:spLocks noChangeShapeType="1"/>
            </p:cNvSpPr>
            <p:nvPr/>
          </p:nvSpPr>
          <p:spPr bwMode="auto">
            <a:xfrm flipH="1">
              <a:off x="1873250" y="1774825"/>
              <a:ext cx="1295400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78" name="Line 79"/>
            <p:cNvSpPr>
              <a:spLocks noChangeShapeType="1"/>
            </p:cNvSpPr>
            <p:nvPr/>
          </p:nvSpPr>
          <p:spPr bwMode="auto">
            <a:xfrm>
              <a:off x="2787650" y="1854200"/>
              <a:ext cx="0" cy="185738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79" name="Line 80"/>
            <p:cNvSpPr>
              <a:spLocks noChangeShapeType="1"/>
            </p:cNvSpPr>
            <p:nvPr/>
          </p:nvSpPr>
          <p:spPr bwMode="auto">
            <a:xfrm>
              <a:off x="3159125" y="1765300"/>
              <a:ext cx="0" cy="246063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80" name="Line 81"/>
            <p:cNvSpPr>
              <a:spLocks noChangeShapeType="1"/>
            </p:cNvSpPr>
            <p:nvPr/>
          </p:nvSpPr>
          <p:spPr bwMode="auto">
            <a:xfrm>
              <a:off x="3152775" y="2611438"/>
              <a:ext cx="0" cy="21590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81" name="Line 82"/>
            <p:cNvSpPr>
              <a:spLocks noChangeShapeType="1"/>
            </p:cNvSpPr>
            <p:nvPr/>
          </p:nvSpPr>
          <p:spPr bwMode="auto">
            <a:xfrm>
              <a:off x="4025900" y="2452688"/>
              <a:ext cx="0" cy="37465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82" name="Line 83"/>
            <p:cNvSpPr>
              <a:spLocks noChangeShapeType="1"/>
            </p:cNvSpPr>
            <p:nvPr/>
          </p:nvSpPr>
          <p:spPr bwMode="auto">
            <a:xfrm>
              <a:off x="4033838" y="2460625"/>
              <a:ext cx="1835150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83" name="Text Box 84"/>
            <p:cNvSpPr txBox="1">
              <a:spLocks noChangeArrowheads="1"/>
            </p:cNvSpPr>
            <p:nvPr/>
          </p:nvSpPr>
          <p:spPr bwMode="auto">
            <a:xfrm>
              <a:off x="6488113" y="2435225"/>
              <a:ext cx="17907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ÁGUA DE EMBEBIÇÃO 70 </a:t>
              </a:r>
              <a:r>
                <a:rPr lang="pt-BR" altLang="pt-BR" sz="900" b="1" baseline="3000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7784" name="Text Box 85"/>
            <p:cNvSpPr txBox="1">
              <a:spLocks noChangeArrowheads="1"/>
            </p:cNvSpPr>
            <p:nvPr/>
          </p:nvSpPr>
          <p:spPr bwMode="auto">
            <a:xfrm rot="-1189772">
              <a:off x="293688" y="2473325"/>
              <a:ext cx="12969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CANA DESFIBRADA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7785" name="Line 86"/>
            <p:cNvSpPr>
              <a:spLocks noChangeShapeType="1"/>
            </p:cNvSpPr>
            <p:nvPr/>
          </p:nvSpPr>
          <p:spPr bwMode="auto">
            <a:xfrm flipH="1">
              <a:off x="2847975" y="2747963"/>
              <a:ext cx="1054100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86" name="Line 87"/>
            <p:cNvSpPr>
              <a:spLocks noChangeShapeType="1"/>
            </p:cNvSpPr>
            <p:nvPr/>
          </p:nvSpPr>
          <p:spPr bwMode="auto">
            <a:xfrm>
              <a:off x="2841625" y="2547938"/>
              <a:ext cx="0" cy="21590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87" name="Line 88"/>
            <p:cNvSpPr>
              <a:spLocks noChangeShapeType="1"/>
            </p:cNvSpPr>
            <p:nvPr/>
          </p:nvSpPr>
          <p:spPr bwMode="auto">
            <a:xfrm>
              <a:off x="3905250" y="2135188"/>
              <a:ext cx="0" cy="62865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88" name="Line 89"/>
            <p:cNvSpPr>
              <a:spLocks noChangeShapeType="1"/>
            </p:cNvSpPr>
            <p:nvPr/>
          </p:nvSpPr>
          <p:spPr bwMode="auto">
            <a:xfrm>
              <a:off x="3913188" y="2136775"/>
              <a:ext cx="1936750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89" name="Line 90"/>
            <p:cNvSpPr>
              <a:spLocks noChangeShapeType="1"/>
            </p:cNvSpPr>
            <p:nvPr/>
          </p:nvSpPr>
          <p:spPr bwMode="auto">
            <a:xfrm>
              <a:off x="3592513" y="2687638"/>
              <a:ext cx="0" cy="195897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90" name="Line 91"/>
            <p:cNvSpPr>
              <a:spLocks noChangeShapeType="1"/>
            </p:cNvSpPr>
            <p:nvPr/>
          </p:nvSpPr>
          <p:spPr bwMode="auto">
            <a:xfrm>
              <a:off x="3260725" y="2689225"/>
              <a:ext cx="0" cy="55721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791" name="Text Box 92"/>
            <p:cNvSpPr txBox="1">
              <a:spLocks noChangeArrowheads="1"/>
            </p:cNvSpPr>
            <p:nvPr/>
          </p:nvSpPr>
          <p:spPr bwMode="auto">
            <a:xfrm>
              <a:off x="3948113" y="2251075"/>
              <a:ext cx="19129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CALDO PRIMÁRIO PENEIRADO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7792" name="Text Box 93"/>
            <p:cNvSpPr txBox="1">
              <a:spLocks noChangeArrowheads="1"/>
            </p:cNvSpPr>
            <p:nvPr/>
          </p:nvSpPr>
          <p:spPr bwMode="auto">
            <a:xfrm>
              <a:off x="3770313" y="1919288"/>
              <a:ext cx="21050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CALDO SECUNDÁRIO PENEIRADO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7793" name="Text Box 94"/>
            <p:cNvSpPr txBox="1">
              <a:spLocks noChangeArrowheads="1"/>
            </p:cNvSpPr>
            <p:nvPr/>
          </p:nvSpPr>
          <p:spPr bwMode="auto">
            <a:xfrm rot="-5400000">
              <a:off x="1308100" y="2384425"/>
              <a:ext cx="1524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CALDO SECUNDÁRIO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7794" name="Text Box 95"/>
            <p:cNvSpPr txBox="1">
              <a:spLocks noChangeArrowheads="1"/>
            </p:cNvSpPr>
            <p:nvPr/>
          </p:nvSpPr>
          <p:spPr bwMode="auto">
            <a:xfrm rot="-5400000">
              <a:off x="1155700" y="2249488"/>
              <a:ext cx="13303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CALDO PRIMÁRIO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7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8" grpId="0"/>
      <p:bldP spid="671749" grpId="0" animBg="1"/>
      <p:bldP spid="6717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681D-0576-44D6-86FA-6E9754D116FC}" type="slidenum">
              <a:rPr lang="pt-BR" altLang="pt-BR"/>
              <a:pPr/>
              <a:t>14</a:t>
            </a:fld>
            <a:endParaRPr lang="pt-BR" altLang="pt-BR"/>
          </a:p>
        </p:txBody>
      </p:sp>
      <p:pic>
        <p:nvPicPr>
          <p:cNvPr id="165890" name="Picture 2" descr="Slid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527050"/>
            <a:ext cx="8383587" cy="6286500"/>
          </a:xfrm>
          <a:prstGeom prst="rect">
            <a:avLst/>
          </a:prstGeom>
          <a:solidFill>
            <a:srgbClr val="00CC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827088" y="115888"/>
            <a:ext cx="633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1.2  </a:t>
            </a:r>
            <a:r>
              <a:rPr lang="pt-BR" altLang="pt-BR" sz="2000">
                <a:solidFill>
                  <a:srgbClr val="000000"/>
                </a:solidFill>
                <a:hlinkClick r:id="rId4" action="ppaction://hlinkpres?slideindex=1&amp;slidetitle="/>
              </a:rPr>
              <a:t>Principais componentes </a:t>
            </a:r>
            <a:r>
              <a:rPr lang="pt-BR" altLang="pt-BR" sz="2000">
                <a:solidFill>
                  <a:srgbClr val="000000"/>
                </a:solidFill>
              </a:rPr>
              <a:t>de uma moenda</a:t>
            </a:r>
            <a:endParaRPr lang="es-ES" altLang="pt-BR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D14AB-3061-42E1-B406-D8D1B86EFEDD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286000" y="0"/>
            <a:ext cx="457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tx2"/>
                </a:solidFill>
              </a:rPr>
              <a:t>Moenda Dedini MCD-01</a:t>
            </a:r>
          </a:p>
        </p:txBody>
      </p:sp>
      <p:pic>
        <p:nvPicPr>
          <p:cNvPr id="142339" name="Picture 3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765175"/>
            <a:ext cx="5630862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92D2-87FE-4C5C-8200-BFD28289427D}" type="slidenum">
              <a:rPr lang="pt-BR" altLang="pt-BR"/>
              <a:pPr/>
              <a:t>16</a:t>
            </a:fld>
            <a:endParaRPr lang="pt-BR" altLang="pt-BR"/>
          </a:p>
        </p:txBody>
      </p:sp>
      <p:pic>
        <p:nvPicPr>
          <p:cNvPr id="162822" name="Picture 6" descr="Slide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81075"/>
            <a:ext cx="5068888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2438400" y="2286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>
                <a:latin typeface="Times New Roman" pitchFamily="18" charset="0"/>
              </a:rPr>
              <a:t>MOENDA DEDINI FARRELL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1F06-D257-418F-A401-BD7A1693A6A6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15714" name="Rectangle 2"/>
          <p:cNvSpPr>
            <a:spLocks noGrp="1" noChangeArrowheads="1"/>
          </p:cNvSpPr>
          <p:nvPr>
            <p:ph/>
          </p:nvPr>
        </p:nvSpPr>
        <p:spPr>
          <a:xfrm>
            <a:off x="755650" y="174625"/>
            <a:ext cx="8007350" cy="64944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altLang="pt-BR" sz="2000" b="1"/>
              <a:t>1.3  </a:t>
            </a:r>
            <a:r>
              <a:rPr lang="pt-BR" altLang="pt-BR" sz="2000" b="1" u="sng"/>
              <a:t>Parâmetros de julgamento da eficiência</a:t>
            </a:r>
          </a:p>
          <a:p>
            <a:pPr>
              <a:buFont typeface="Wingdings" pitchFamily="2" charset="2"/>
              <a:buNone/>
            </a:pPr>
            <a:endParaRPr lang="pt-BR" altLang="pt-BR" sz="800" b="1" u="sng"/>
          </a:p>
          <a:p>
            <a:pPr>
              <a:lnSpc>
                <a:spcPct val="180000"/>
              </a:lnSpc>
            </a:pPr>
            <a:r>
              <a:rPr lang="pt-BR" altLang="pt-BR" sz="2000" b="1" u="sng">
                <a:solidFill>
                  <a:srgbClr val="FFFF00"/>
                </a:solidFill>
                <a:sym typeface="Symbol" pitchFamily="18" charset="2"/>
              </a:rPr>
              <a:t>Capacidade</a:t>
            </a:r>
            <a:r>
              <a:rPr lang="pt-BR" altLang="pt-BR" sz="2000">
                <a:sym typeface="Symbol" pitchFamily="18" charset="2"/>
              </a:rPr>
              <a:t> - é a quantidade de cana moída na unidade de tempo</a:t>
            </a:r>
          </a:p>
          <a:p>
            <a:pPr lvl="1"/>
            <a:r>
              <a:rPr lang="pt-BR" altLang="pt-BR" sz="2000" b="1" u="sng">
                <a:solidFill>
                  <a:srgbClr val="FFFF00"/>
                </a:solidFill>
                <a:sym typeface="Symbol" pitchFamily="18" charset="2"/>
              </a:rPr>
              <a:t>Formas de expressar</a:t>
            </a:r>
            <a:r>
              <a:rPr lang="pt-BR" altLang="pt-BR" sz="2000">
                <a:sym typeface="Symbol" pitchFamily="18" charset="2"/>
              </a:rPr>
              <a:t>: TCH, TCD, TFH e TFD</a:t>
            </a:r>
          </a:p>
          <a:p>
            <a:pPr lvl="1"/>
            <a:endParaRPr lang="pt-BR" altLang="pt-BR" sz="2000">
              <a:sym typeface="Symbol" pitchFamily="18" charset="2"/>
            </a:endParaRPr>
          </a:p>
          <a:p>
            <a:r>
              <a:rPr lang="pt-BR" altLang="pt-BR" sz="2000" b="1" u="sng">
                <a:solidFill>
                  <a:srgbClr val="FFFF00"/>
                </a:solidFill>
                <a:sym typeface="Symbol" pitchFamily="18" charset="2"/>
              </a:rPr>
              <a:t>Extração</a:t>
            </a:r>
            <a:r>
              <a:rPr lang="pt-BR" altLang="pt-BR" sz="2000">
                <a:sym typeface="Symbol" pitchFamily="18" charset="2"/>
              </a:rPr>
              <a:t> - é a porcentagem de açúcar extraída em relação a quantidade existente na cana.</a:t>
            </a:r>
          </a:p>
          <a:p>
            <a:endParaRPr lang="pt-BR" altLang="pt-BR" sz="2000">
              <a:sym typeface="Symbol" pitchFamily="18" charset="2"/>
            </a:endParaRPr>
          </a:p>
          <a:p>
            <a:r>
              <a:rPr lang="pt-BR" altLang="pt-BR" sz="2000">
                <a:sym typeface="Symbol" pitchFamily="18" charset="2"/>
              </a:rPr>
              <a:t>Pol extraída/% pol na cana</a:t>
            </a:r>
            <a:br>
              <a:rPr lang="pt-BR" altLang="pt-BR" sz="2000">
                <a:sym typeface="Symbol" pitchFamily="18" charset="2"/>
              </a:rPr>
            </a:br>
            <a:r>
              <a:rPr lang="pt-BR" altLang="pt-BR" sz="2000">
                <a:sym typeface="Symbol" pitchFamily="18" charset="2"/>
              </a:rPr>
              <a:t>Outra forma: açúcar perdido no bagaço porcento da fibra da cana</a:t>
            </a:r>
          </a:p>
          <a:p>
            <a:endParaRPr lang="pt-BR" altLang="pt-BR" sz="80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pt-BR" altLang="pt-BR" sz="2200" b="1" u="sng">
                <a:solidFill>
                  <a:srgbClr val="FFFF00"/>
                </a:solidFill>
                <a:latin typeface="Arial" charset="0"/>
              </a:rPr>
              <a:t>Extração reduzida</a:t>
            </a:r>
            <a:r>
              <a:rPr lang="pt-BR" altLang="pt-BR" sz="2200" b="1">
                <a:latin typeface="Arial" charset="0"/>
              </a:rPr>
              <a:t>:</a:t>
            </a:r>
            <a:r>
              <a:rPr lang="pt-BR" altLang="pt-BR" sz="2000" b="1">
                <a:latin typeface="Arial" charset="0"/>
              </a:rPr>
              <a:t> </a:t>
            </a:r>
            <a:r>
              <a:rPr lang="pt-BR" altLang="pt-BR" sz="2000">
                <a:latin typeface="Arial" charset="0"/>
              </a:rPr>
              <a:t>é a porcentagem de açúcar recuperada se a cana tivesse 12,5% de fibra ==&gt; Referência</a:t>
            </a:r>
          </a:p>
          <a:p>
            <a:pPr>
              <a:buFont typeface="Wingdings" pitchFamily="2" charset="2"/>
              <a:buNone/>
            </a:pPr>
            <a:endParaRPr lang="pt-BR" altLang="pt-BR" sz="20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pt-BR" altLang="pt-BR" sz="2000" u="sng">
                <a:solidFill>
                  <a:srgbClr val="FFFF00"/>
                </a:solidFill>
                <a:latin typeface="Arial" charset="0"/>
              </a:rPr>
              <a:t>Velocidade da moenda:</a:t>
            </a:r>
            <a:r>
              <a:rPr lang="pt-BR" altLang="pt-BR" sz="20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altLang="pt-BR" sz="2000">
                <a:latin typeface="Arial" charset="0"/>
              </a:rPr>
              <a:t>5 a 7 rpm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5B41-A5D6-4974-B88E-FB791B25B711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17762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altLang="pt-BR" sz="2000" b="1" u="sng"/>
              <a:t>FIBRA % CANA</a:t>
            </a:r>
            <a:r>
              <a:rPr lang="pt-BR" altLang="pt-BR" sz="1800"/>
              <a:t> </a:t>
            </a:r>
          </a:p>
          <a:p>
            <a:pPr>
              <a:buFont typeface="Wingdings" pitchFamily="2" charset="2"/>
              <a:buNone/>
            </a:pPr>
            <a:endParaRPr lang="pt-BR" altLang="pt-BR" sz="1800"/>
          </a:p>
          <a:p>
            <a:r>
              <a:rPr lang="pt-BR" altLang="pt-BR" sz="2000" b="1" u="sng">
                <a:latin typeface="Comic Sans MS" pitchFamily="66" charset="0"/>
              </a:rPr>
              <a:t>fibra % cana</a:t>
            </a: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altLang="pt-BR" sz="2000">
                <a:latin typeface="Comic Sans MS" pitchFamily="66" charset="0"/>
              </a:rPr>
              <a:t>	</a:t>
            </a:r>
          </a:p>
          <a:p>
            <a:pPr>
              <a:buFont typeface="Wingdings" pitchFamily="2" charset="2"/>
              <a:buNone/>
            </a:pP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altLang="pt-BR" sz="2000" u="sng">
                <a:latin typeface="Comic Sans MS" pitchFamily="66" charset="0"/>
              </a:rPr>
              <a:t>Efeito da palha</a:t>
            </a:r>
            <a:r>
              <a:rPr lang="pt-BR" altLang="pt-BR" sz="2000">
                <a:latin typeface="Comic Sans MS" pitchFamily="66" charset="0"/>
              </a:rPr>
              <a:t> (cana crua)	        </a:t>
            </a:r>
            <a:r>
              <a:rPr lang="pt-BR" altLang="pt-BR" sz="2000">
                <a:latin typeface="Comic Sans MS" pitchFamily="66" charset="0"/>
                <a:sym typeface="Symbol" pitchFamily="18" charset="2"/>
              </a:rPr>
              <a:t>&gt;</a:t>
            </a:r>
            <a:r>
              <a:rPr lang="pt-BR" altLang="pt-BR" sz="2000">
                <a:latin typeface="Comic Sans MS" pitchFamily="66" charset="0"/>
              </a:rPr>
              <a:t> peso do bagaço</a:t>
            </a:r>
          </a:p>
          <a:p>
            <a:pPr>
              <a:buFont typeface="Wingdings" pitchFamily="2" charset="2"/>
              <a:buNone/>
            </a:pP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altLang="pt-BR" sz="2000">
                <a:latin typeface="Comic Sans MS" pitchFamily="66" charset="0"/>
              </a:rPr>
              <a:t>					        </a:t>
            </a:r>
            <a:r>
              <a:rPr lang="pt-BR" altLang="pt-BR" sz="2000">
                <a:latin typeface="Comic Sans MS" pitchFamily="66" charset="0"/>
                <a:sym typeface="Symbol" pitchFamily="18" charset="2"/>
              </a:rPr>
              <a:t>&gt;</a:t>
            </a:r>
            <a:r>
              <a:rPr lang="pt-BR" altLang="pt-BR" sz="2000">
                <a:latin typeface="Comic Sans MS" pitchFamily="66" charset="0"/>
              </a:rPr>
              <a:t> adsorção de caldo no bagaço</a:t>
            </a:r>
          </a:p>
          <a:p>
            <a:pPr>
              <a:buFont typeface="Wingdings" pitchFamily="2" charset="2"/>
              <a:buNone/>
            </a:pP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altLang="pt-BR" sz="2000">
                <a:latin typeface="Comic Sans MS" pitchFamily="66" charset="0"/>
              </a:rPr>
              <a:t>    					        </a:t>
            </a:r>
            <a:r>
              <a:rPr lang="pt-BR" altLang="pt-BR" sz="2000">
                <a:latin typeface="Comic Sans MS" pitchFamily="66" charset="0"/>
                <a:sym typeface="Symbol" pitchFamily="18" charset="2"/>
              </a:rPr>
              <a:t>&gt;</a:t>
            </a:r>
            <a:r>
              <a:rPr lang="pt-BR" altLang="pt-BR" sz="2000">
                <a:latin typeface="Comic Sans MS" pitchFamily="66" charset="0"/>
              </a:rPr>
              <a:t> perda de pol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667000" y="976313"/>
            <a:ext cx="146685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70000"/>
              </a:lnSpc>
            </a:pPr>
            <a:r>
              <a:rPr lang="pt-BR" altLang="pt-BR">
                <a:solidFill>
                  <a:schemeClr val="tx2"/>
                </a:solidFill>
                <a:latin typeface="Arial" charset="0"/>
              </a:rPr>
              <a:t>Capacidade </a:t>
            </a:r>
          </a:p>
          <a:p>
            <a:pPr eaLnBrk="0" hangingPunct="0">
              <a:lnSpc>
                <a:spcPct val="170000"/>
              </a:lnSpc>
            </a:pPr>
            <a:r>
              <a:rPr lang="pt-BR" altLang="pt-BR">
                <a:solidFill>
                  <a:schemeClr val="tx2"/>
                </a:solidFill>
                <a:latin typeface="Arial" charset="0"/>
              </a:rPr>
              <a:t>Extração	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405313" y="784225"/>
            <a:ext cx="760412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pt-BR" altLang="pt-BR" sz="1600">
                <a:solidFill>
                  <a:schemeClr val="tx2"/>
                </a:solidFill>
                <a:latin typeface="Arial" charset="0"/>
              </a:rPr>
              <a:t>      </a:t>
            </a:r>
          </a:p>
          <a:p>
            <a:pPr eaLnBrk="0" hangingPunct="0">
              <a:lnSpc>
                <a:spcPct val="130000"/>
              </a:lnSpc>
            </a:pPr>
            <a:r>
              <a:rPr lang="pt-BR" altLang="pt-BR" sz="1600">
                <a:solidFill>
                  <a:schemeClr val="tx2"/>
                </a:solidFill>
                <a:latin typeface="Arial" charset="0"/>
              </a:rPr>
              <a:t>12,5%</a:t>
            </a:r>
          </a:p>
          <a:p>
            <a:pPr eaLnBrk="0" hangingPunct="0">
              <a:lnSpc>
                <a:spcPct val="130000"/>
              </a:lnSpc>
            </a:pPr>
            <a:r>
              <a:rPr lang="pt-BR" altLang="pt-BR" sz="1600">
                <a:solidFill>
                  <a:schemeClr val="tx2"/>
                </a:solidFill>
                <a:latin typeface="Arial" charset="0"/>
              </a:rPr>
              <a:t>      </a:t>
            </a:r>
          </a:p>
        </p:txBody>
      </p:sp>
      <p:sp>
        <p:nvSpPr>
          <p:cNvPr id="117765" name="AutoShape 5"/>
          <p:cNvSpPr>
            <a:spLocks/>
          </p:cNvSpPr>
          <p:nvPr/>
        </p:nvSpPr>
        <p:spPr bwMode="auto">
          <a:xfrm>
            <a:off x="2514600" y="1133475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4462463" y="1125538"/>
            <a:ext cx="757237" cy="355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V="1">
            <a:off x="4710113" y="8969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724400" y="15446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4081463" y="13287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3881438" y="2997200"/>
            <a:ext cx="762000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5334000" y="3192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5334000" y="39084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5622925" y="1700213"/>
            <a:ext cx="3381375" cy="376237"/>
          </a:xfrm>
          <a:prstGeom prst="rect">
            <a:avLst/>
          </a:prstGeom>
          <a:noFill/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>
                <a:solidFill>
                  <a:schemeClr val="tx2"/>
                </a:solidFill>
                <a:latin typeface="Arial" charset="0"/>
              </a:rPr>
              <a:t>1% fibra reduz 1,5% a extração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4000500" y="571500"/>
            <a:ext cx="156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1600">
                <a:solidFill>
                  <a:schemeClr val="tx2"/>
                </a:solidFill>
                <a:latin typeface="Arial" charset="0"/>
              </a:rPr>
              <a:t>Menor Cap ( - )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4025900" y="1663700"/>
            <a:ext cx="154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1600">
                <a:solidFill>
                  <a:schemeClr val="tx2"/>
                </a:solidFill>
                <a:latin typeface="Arial" charset="0"/>
              </a:rPr>
              <a:t>Maior Cap ( +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DA8-4232-4247-8FCA-F6EEC656FBD4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395288" y="1000108"/>
            <a:ext cx="8462992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1900" dirty="0">
                <a:solidFill>
                  <a:srgbClr val="000066"/>
                </a:solidFill>
              </a:rPr>
              <a:t> Considere que usina realizou  um bom contrato de co-geração, comercializando a energia elétrica a R$ </a:t>
            </a:r>
            <a:r>
              <a:rPr lang="pt-BR" altLang="pt-BR" sz="1900" dirty="0" smtClean="0">
                <a:solidFill>
                  <a:srgbClr val="000066"/>
                </a:solidFill>
              </a:rPr>
              <a:t>180,00/</a:t>
            </a:r>
            <a:r>
              <a:rPr lang="pt-BR" altLang="pt-BR" sz="1900" dirty="0" err="1" smtClean="0">
                <a:solidFill>
                  <a:srgbClr val="000066"/>
                </a:solidFill>
              </a:rPr>
              <a:t>MWh</a:t>
            </a:r>
            <a:r>
              <a:rPr lang="pt-BR" altLang="pt-BR" sz="1900" dirty="0" smtClean="0">
                <a:solidFill>
                  <a:srgbClr val="000066"/>
                </a:solidFill>
              </a:rPr>
              <a:t>. </a:t>
            </a:r>
            <a:r>
              <a:rPr lang="pt-BR" altLang="pt-BR" sz="1900" dirty="0">
                <a:solidFill>
                  <a:srgbClr val="000066"/>
                </a:solidFill>
              </a:rPr>
              <a:t>Com isso, resolveu coletar 10 % da palha junto com a cana.  Isto permitiu colocar na usina 1,3 t de palha para cada 100 toneladas de cana processada. Considerando que a caldeira da usina é de 65 </a:t>
            </a:r>
            <a:r>
              <a:rPr lang="pt-BR" altLang="pt-BR" sz="1900" dirty="0" err="1" smtClean="0">
                <a:solidFill>
                  <a:srgbClr val="000066"/>
                </a:solidFill>
              </a:rPr>
              <a:t>kgf</a:t>
            </a:r>
            <a:r>
              <a:rPr lang="pt-BR" altLang="pt-BR" sz="1900" dirty="0" smtClean="0">
                <a:solidFill>
                  <a:srgbClr val="000066"/>
                </a:solidFill>
              </a:rPr>
              <a:t>/</a:t>
            </a:r>
            <a:r>
              <a:rPr lang="pt-BR" altLang="pt-BR" sz="1900" dirty="0" err="1" smtClean="0">
                <a:solidFill>
                  <a:srgbClr val="000066"/>
                </a:solidFill>
              </a:rPr>
              <a:t>cm²</a:t>
            </a:r>
            <a:r>
              <a:rPr lang="pt-BR" altLang="pt-BR" sz="1900" dirty="0" smtClean="0">
                <a:solidFill>
                  <a:srgbClr val="000066"/>
                </a:solidFill>
              </a:rPr>
              <a:t>, </a:t>
            </a:r>
            <a:r>
              <a:rPr lang="pt-BR" altLang="pt-BR" sz="1900" dirty="0">
                <a:solidFill>
                  <a:srgbClr val="000066"/>
                </a:solidFill>
              </a:rPr>
              <a:t>o poder de geração de eletricidade desta palha é de 500 Kwh/t de palha. A quantidade de energia excedente no bagaço é de 80 Kwh/tc. A quantidade de cana processada é de 500 TCH</a:t>
            </a:r>
            <a:r>
              <a:rPr lang="pt-BR" altLang="pt-BR" sz="1900" dirty="0" smtClean="0">
                <a:solidFill>
                  <a:srgbClr val="000066"/>
                </a:solidFill>
              </a:rPr>
              <a:t>. Essa alteraçã</a:t>
            </a:r>
            <a:r>
              <a:rPr lang="pt-BR" altLang="pt-BR" sz="1900" dirty="0" smtClean="0">
                <a:solidFill>
                  <a:srgbClr val="000066"/>
                </a:solidFill>
              </a:rPr>
              <a:t>o de estratégia representa 1,1 % a mais de fibra na cana desfibrada.</a:t>
            </a:r>
            <a:r>
              <a:rPr lang="pt-BR" altLang="pt-BR" sz="1900" dirty="0" smtClean="0">
                <a:solidFill>
                  <a:srgbClr val="000066"/>
                </a:solidFill>
              </a:rPr>
              <a:t>  </a:t>
            </a:r>
            <a:r>
              <a:rPr lang="pt-BR" altLang="pt-BR" sz="1900" dirty="0">
                <a:solidFill>
                  <a:srgbClr val="000066"/>
                </a:solidFill>
              </a:rPr>
              <a:t>A quantidade de ATR por </a:t>
            </a:r>
            <a:r>
              <a:rPr lang="pt-BR" altLang="pt-BR" sz="1900" dirty="0" smtClean="0">
                <a:solidFill>
                  <a:srgbClr val="000066"/>
                </a:solidFill>
              </a:rPr>
              <a:t>TC é de 145 </a:t>
            </a:r>
            <a:r>
              <a:rPr lang="pt-BR" altLang="pt-BR" sz="1900" dirty="0">
                <a:solidFill>
                  <a:srgbClr val="000066"/>
                </a:solidFill>
              </a:rPr>
              <a:t>kg. O preço do etanol é de R$ </a:t>
            </a:r>
            <a:r>
              <a:rPr lang="pt-BR" altLang="pt-BR" sz="1900" dirty="0" smtClean="0">
                <a:solidFill>
                  <a:srgbClr val="000066"/>
                </a:solidFill>
              </a:rPr>
              <a:t>1.552,12 </a:t>
            </a:r>
            <a:r>
              <a:rPr lang="pt-BR" altLang="pt-BR" sz="1900" dirty="0">
                <a:solidFill>
                  <a:srgbClr val="000066"/>
                </a:solidFill>
              </a:rPr>
              <a:t>m</a:t>
            </a:r>
            <a:r>
              <a:rPr lang="pt-BR" altLang="pt-BR" sz="1900" baseline="30000" dirty="0">
                <a:solidFill>
                  <a:srgbClr val="000066"/>
                </a:solidFill>
              </a:rPr>
              <a:t>-3 </a:t>
            </a:r>
            <a:r>
              <a:rPr lang="pt-BR" altLang="pt-BR" sz="1900" dirty="0">
                <a:solidFill>
                  <a:srgbClr val="000066"/>
                </a:solidFill>
              </a:rPr>
              <a:t>(1m</a:t>
            </a:r>
            <a:r>
              <a:rPr lang="pt-BR" altLang="pt-BR" sz="1900" baseline="30000" dirty="0">
                <a:solidFill>
                  <a:srgbClr val="000066"/>
                </a:solidFill>
              </a:rPr>
              <a:t>3 </a:t>
            </a:r>
            <a:r>
              <a:rPr lang="pt-BR" altLang="pt-BR" sz="1900" dirty="0">
                <a:solidFill>
                  <a:srgbClr val="000066"/>
                </a:solidFill>
              </a:rPr>
              <a:t>EHC =1,6761 t de ATR).  Calcule o faturamento da usina considerando o quanto ganhará a mais com aumento da energia gerada em função da palha e  as perdas que terá com a redução </a:t>
            </a:r>
            <a:r>
              <a:rPr lang="pt-BR" altLang="pt-BR" sz="1900" dirty="0" smtClean="0">
                <a:solidFill>
                  <a:srgbClr val="000066"/>
                </a:solidFill>
              </a:rPr>
              <a:t>na </a:t>
            </a:r>
            <a:r>
              <a:rPr lang="pt-BR" altLang="pt-BR" sz="1900" dirty="0">
                <a:solidFill>
                  <a:srgbClr val="000066"/>
                </a:solidFill>
              </a:rPr>
              <a:t>quantidade de etanol produzida, considerando as perdas na eficiência de extração das moendas. Além disso, proponha uma solução para minimizar tais perdas na moenda.</a:t>
            </a:r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3348038" y="47625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altLang="pt-BR" b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FIBRA % CANA</a:t>
            </a:r>
            <a:r>
              <a:rPr lang="pt-BR" altLang="pt-BR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539750" y="476250"/>
            <a:ext cx="242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altLang="pt-BR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Estudo de caso 1</a:t>
            </a:r>
            <a:r>
              <a:rPr lang="pt-BR" altLang="pt-BR" dirty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177172" name="Line 20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B8B9-E5ED-4D32-A432-6E81E153B160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77826" name="Rectangle 2"/>
          <p:cNvSpPr>
            <a:spLocks noGrp="1" noChangeArrowheads="1"/>
          </p:cNvSpPr>
          <p:nvPr>
            <p:ph/>
          </p:nvPr>
        </p:nvSpPr>
        <p:spPr>
          <a:xfrm>
            <a:off x="539750" y="1223963"/>
            <a:ext cx="8280400" cy="5445125"/>
          </a:xfrm>
        </p:spPr>
        <p:txBody>
          <a:bodyPr/>
          <a:lstStyle/>
          <a:p>
            <a:pPr marL="609600" indent="-609600"/>
            <a:r>
              <a:rPr lang="pt-BR" altLang="pt-BR" sz="2000">
                <a:latin typeface="Arial" charset="0"/>
              </a:rPr>
              <a:t>INTRODUÇÃO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1  Extração do caldo com moenda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1.1 Instalação típica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1.2 Principais componentes de uma moenda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1.3  Parâmetros para o julgamento da eficiência de uma moenda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1.4 Embebição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1.5 Capacidade de extração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2  Extração do caldo com difusor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2.1 Princípios da difusão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2.2 Pontos importantes na difusão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2.3 Características de um difusor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2.4 Difusor sem correntes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3  Sistema de transporte de bagaço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4  Considerações finais</a:t>
            </a:r>
          </a:p>
          <a:p>
            <a:pPr marL="609600" indent="-609600">
              <a:buFont typeface="Wingdings" pitchFamily="2" charset="2"/>
              <a:buNone/>
            </a:pPr>
            <a:r>
              <a:rPr lang="pt-BR" altLang="pt-BR" sz="2000">
                <a:latin typeface="Arial" charset="0"/>
              </a:rPr>
              <a:t>5  Referências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341563" y="333375"/>
            <a:ext cx="42211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EXTRAÇÃO DO CALDO</a:t>
            </a:r>
            <a:endParaRPr lang="es-ES" altLang="pt-BR" sz="26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ltGray">
          <a:xfrm>
            <a:off x="0" y="1196975"/>
            <a:ext cx="9144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77838" name="Picture 14" descr="logo1_usp_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260475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9" name="Picture 15" descr="http://www.pclq.usp.br/logo%20esalq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15888"/>
            <a:ext cx="698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2A90-35ED-475D-B51B-4857ACC93A36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539750" y="476250"/>
            <a:ext cx="7212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altLang="pt-BR" b="1" u="sng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Estudo de caso 2: Efeito da palha sobre o ATR da cana</a:t>
            </a:r>
            <a:r>
              <a:rPr lang="pt-BR" altLang="pt-BR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78183" name="Imagem 2" descr="grafico AT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95350"/>
            <a:ext cx="6883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188" y="5661025"/>
            <a:ext cx="7848600" cy="10064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500" b="1" i="1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Figura 2</a:t>
            </a:r>
            <a:r>
              <a:rPr lang="pt-BR" altLang="pt-BR" sz="1500" b="1" i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: Tendência do teor de Açúcares Totais Recuperáveis(ATR)  considerando diferentes teores de palha no processamento da cana.</a:t>
            </a:r>
          </a:p>
          <a:p>
            <a:pPr eaLnBrk="1" hangingPunct="1"/>
            <a:r>
              <a:rPr lang="pt-BR" altLang="pt-BR" sz="1500" b="1" i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Usina que processa 6 milhões de toneladas de cana na safra. Custo do sistema de limpeza a seco: R$ 12.000.000,00. Vida útil: 8 anos. A partir de qual % de palha compensa o investimento</a:t>
            </a:r>
            <a:endParaRPr lang="en-US" altLang="pt-BR" sz="1500" b="1" i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637B-22C0-4D6D-98CD-E29D5498465F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176130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altLang="pt-BR" sz="2000" b="1" u="sng"/>
              <a:t>FIBRA % CANA</a:t>
            </a:r>
            <a:r>
              <a:rPr lang="pt-BR" altLang="pt-BR" sz="1800"/>
              <a:t> </a:t>
            </a:r>
          </a:p>
          <a:p>
            <a:pPr>
              <a:buFont typeface="Wingdings" pitchFamily="2" charset="2"/>
              <a:buNone/>
            </a:pPr>
            <a:endParaRPr lang="pt-BR" altLang="pt-BR" sz="1800"/>
          </a:p>
          <a:p>
            <a:r>
              <a:rPr lang="pt-BR" altLang="pt-BR" sz="2000" b="1" u="sng">
                <a:latin typeface="Comic Sans MS" pitchFamily="66" charset="0"/>
              </a:rPr>
              <a:t>fibra % cana</a:t>
            </a: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altLang="pt-BR" sz="2000">
                <a:latin typeface="Comic Sans MS" pitchFamily="66" charset="0"/>
              </a:rPr>
              <a:t>Aumento peso bagaço - mesma Pol. &gt; Perda</a:t>
            </a:r>
          </a:p>
          <a:p>
            <a:pPr>
              <a:spcBef>
                <a:spcPct val="60000"/>
              </a:spcBef>
              <a:buFont typeface="Wingdings" pitchFamily="2" charset="2"/>
              <a:buNone/>
            </a:pPr>
            <a:r>
              <a:rPr lang="pt-BR" altLang="pt-BR" sz="2000">
                <a:latin typeface="Comic Sans MS" pitchFamily="66" charset="0"/>
              </a:rPr>
              <a:t>f = 12,5% - p. bag 256 Kg/TC - 2% Pol </a:t>
            </a:r>
            <a:r>
              <a:rPr lang="pt-BR" altLang="pt-BR" sz="2000">
                <a:latin typeface="Comic Sans MS" pitchFamily="66" charset="0"/>
                <a:sym typeface="Symbol" pitchFamily="18" charset="2"/>
              </a:rPr>
              <a:t> 5,12kg Aç. perdido/TC</a:t>
            </a: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altLang="pt-BR" sz="2000">
                <a:latin typeface="Comic Sans MS" pitchFamily="66" charset="0"/>
              </a:rPr>
              <a:t>f = 15,0% - p. bag 306 Kg/TC - 2% Pol </a:t>
            </a:r>
            <a:r>
              <a:rPr lang="pt-BR" altLang="pt-BR" sz="2000">
                <a:latin typeface="Comic Sans MS" pitchFamily="66" charset="0"/>
                <a:sym typeface="Symbol" pitchFamily="18" charset="2"/>
              </a:rPr>
              <a:t> 6,12kg Aç. perdido/TC</a:t>
            </a: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altLang="pt-BR" sz="2000">
                <a:latin typeface="Comic Sans MS" pitchFamily="66" charset="0"/>
              </a:rPr>
              <a:t>				Diferença        1,00 kg Aç/TC		</a:t>
            </a:r>
          </a:p>
          <a:p>
            <a:pPr>
              <a:buFont typeface="Wingdings" pitchFamily="2" charset="2"/>
              <a:buNone/>
            </a:pP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altLang="pt-BR" sz="2000" u="sng">
                <a:latin typeface="Comic Sans MS" pitchFamily="66" charset="0"/>
              </a:rPr>
              <a:t>Efeito da palha</a:t>
            </a:r>
            <a:r>
              <a:rPr lang="pt-BR" altLang="pt-BR" sz="2000">
                <a:latin typeface="Comic Sans MS" pitchFamily="66" charset="0"/>
              </a:rPr>
              <a:t> (cana crua)	        </a:t>
            </a:r>
            <a:r>
              <a:rPr lang="pt-BR" altLang="pt-BR" sz="2000">
                <a:latin typeface="Comic Sans MS" pitchFamily="66" charset="0"/>
                <a:sym typeface="Symbol" pitchFamily="18" charset="2"/>
              </a:rPr>
              <a:t>&gt;</a:t>
            </a:r>
            <a:r>
              <a:rPr lang="pt-BR" altLang="pt-BR" sz="2000">
                <a:latin typeface="Comic Sans MS" pitchFamily="66" charset="0"/>
              </a:rPr>
              <a:t> peso do bagaço</a:t>
            </a:r>
          </a:p>
          <a:p>
            <a:pPr>
              <a:buFont typeface="Wingdings" pitchFamily="2" charset="2"/>
              <a:buNone/>
            </a:pP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altLang="pt-BR" sz="2000">
                <a:latin typeface="Comic Sans MS" pitchFamily="66" charset="0"/>
              </a:rPr>
              <a:t>					        </a:t>
            </a:r>
            <a:r>
              <a:rPr lang="pt-BR" altLang="pt-BR" sz="2000">
                <a:latin typeface="Comic Sans MS" pitchFamily="66" charset="0"/>
                <a:sym typeface="Symbol" pitchFamily="18" charset="2"/>
              </a:rPr>
              <a:t>&gt;</a:t>
            </a:r>
            <a:r>
              <a:rPr lang="pt-BR" altLang="pt-BR" sz="2000">
                <a:latin typeface="Comic Sans MS" pitchFamily="66" charset="0"/>
              </a:rPr>
              <a:t> adsorção de caldo no bagaço</a:t>
            </a:r>
          </a:p>
          <a:p>
            <a:pPr>
              <a:buFont typeface="Wingdings" pitchFamily="2" charset="2"/>
              <a:buNone/>
            </a:pPr>
            <a:endParaRPr lang="pt-BR" altLang="pt-BR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pt-BR" altLang="pt-BR" sz="2000">
                <a:latin typeface="Comic Sans MS" pitchFamily="66" charset="0"/>
              </a:rPr>
              <a:t>    					        </a:t>
            </a:r>
            <a:r>
              <a:rPr lang="pt-BR" altLang="pt-BR" sz="2000">
                <a:latin typeface="Comic Sans MS" pitchFamily="66" charset="0"/>
                <a:sym typeface="Symbol" pitchFamily="18" charset="2"/>
              </a:rPr>
              <a:t>&gt;</a:t>
            </a:r>
            <a:r>
              <a:rPr lang="pt-BR" altLang="pt-BR" sz="2000">
                <a:latin typeface="Comic Sans MS" pitchFamily="66" charset="0"/>
              </a:rPr>
              <a:t> perda de pol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2667000" y="976313"/>
            <a:ext cx="146685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70000"/>
              </a:lnSpc>
            </a:pPr>
            <a:r>
              <a:rPr lang="pt-BR" altLang="pt-BR">
                <a:solidFill>
                  <a:schemeClr val="tx2"/>
                </a:solidFill>
                <a:latin typeface="Arial" charset="0"/>
              </a:rPr>
              <a:t>Capacidade </a:t>
            </a:r>
          </a:p>
          <a:p>
            <a:pPr eaLnBrk="0" hangingPunct="0">
              <a:lnSpc>
                <a:spcPct val="170000"/>
              </a:lnSpc>
            </a:pPr>
            <a:r>
              <a:rPr lang="pt-BR" altLang="pt-BR">
                <a:solidFill>
                  <a:schemeClr val="tx2"/>
                </a:solidFill>
                <a:latin typeface="Arial" charset="0"/>
              </a:rPr>
              <a:t>Extração	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405313" y="784225"/>
            <a:ext cx="760412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pt-BR" altLang="pt-BR" sz="1600">
                <a:solidFill>
                  <a:schemeClr val="tx2"/>
                </a:solidFill>
                <a:latin typeface="Arial" charset="0"/>
              </a:rPr>
              <a:t>      </a:t>
            </a:r>
          </a:p>
          <a:p>
            <a:pPr eaLnBrk="0" hangingPunct="0">
              <a:lnSpc>
                <a:spcPct val="130000"/>
              </a:lnSpc>
            </a:pPr>
            <a:r>
              <a:rPr lang="pt-BR" altLang="pt-BR" sz="1600">
                <a:solidFill>
                  <a:schemeClr val="tx2"/>
                </a:solidFill>
                <a:latin typeface="Arial" charset="0"/>
              </a:rPr>
              <a:t>12,5%</a:t>
            </a:r>
          </a:p>
          <a:p>
            <a:pPr eaLnBrk="0" hangingPunct="0">
              <a:lnSpc>
                <a:spcPct val="130000"/>
              </a:lnSpc>
            </a:pPr>
            <a:r>
              <a:rPr lang="pt-BR" altLang="pt-BR" sz="1600">
                <a:solidFill>
                  <a:schemeClr val="tx2"/>
                </a:solidFill>
                <a:latin typeface="Arial" charset="0"/>
              </a:rPr>
              <a:t>      </a:t>
            </a:r>
          </a:p>
        </p:txBody>
      </p:sp>
      <p:sp>
        <p:nvSpPr>
          <p:cNvPr id="176133" name="AutoShape 5"/>
          <p:cNvSpPr>
            <a:spLocks/>
          </p:cNvSpPr>
          <p:nvPr/>
        </p:nvSpPr>
        <p:spPr bwMode="auto">
          <a:xfrm>
            <a:off x="2514600" y="1133475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4462463" y="1125538"/>
            <a:ext cx="757237" cy="355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V="1">
            <a:off x="4710113" y="8969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4724400" y="15446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4081463" y="13287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>
            <a:off x="3881438" y="4581525"/>
            <a:ext cx="762000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>
            <a:off x="5334000" y="477678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5334000" y="54927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>
            <a:off x="4876800" y="328453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5622925" y="1700213"/>
            <a:ext cx="3381375" cy="376237"/>
          </a:xfrm>
          <a:prstGeom prst="rect">
            <a:avLst/>
          </a:prstGeom>
          <a:noFill/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>
                <a:solidFill>
                  <a:schemeClr val="tx2"/>
                </a:solidFill>
                <a:latin typeface="Arial" charset="0"/>
              </a:rPr>
              <a:t>1% fibra reduz 1,5% a extração</a:t>
            </a: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4000500" y="571500"/>
            <a:ext cx="156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1600">
                <a:solidFill>
                  <a:schemeClr val="tx2"/>
                </a:solidFill>
                <a:latin typeface="Arial" charset="0"/>
              </a:rPr>
              <a:t>Menor Cap ( - )</a:t>
            </a: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4025900" y="1663700"/>
            <a:ext cx="1547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1600">
                <a:solidFill>
                  <a:schemeClr val="tx2"/>
                </a:solidFill>
                <a:latin typeface="Arial" charset="0"/>
              </a:rPr>
              <a:t>Maior Cap ( +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44B0-E17F-4672-A8FE-62D2D13571AD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11878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altLang="pt-BR" sz="2000" b="1"/>
              <a:t>1.4  </a:t>
            </a:r>
            <a:r>
              <a:rPr lang="pt-BR" altLang="pt-BR" sz="2000" b="1" u="sng">
                <a:hlinkClick r:id="rId2" action="ppaction://hlinkfile"/>
              </a:rPr>
              <a:t>EMBEBIÇÃO</a:t>
            </a:r>
            <a:r>
              <a:rPr lang="pt-BR" altLang="pt-BR" sz="1800"/>
              <a:t> </a:t>
            </a:r>
          </a:p>
          <a:p>
            <a:pPr>
              <a:buFont typeface="Wingdings" pitchFamily="2" charset="2"/>
              <a:buNone/>
            </a:pPr>
            <a:endParaRPr lang="pt-BR" altLang="pt-BR" sz="1800"/>
          </a:p>
          <a:p>
            <a:pPr>
              <a:buFont typeface="Wingdings" pitchFamily="2" charset="2"/>
              <a:buNone/>
            </a:pPr>
            <a:r>
              <a:rPr lang="pt-BR" altLang="pt-BR" sz="1800">
                <a:hlinkClick r:id="rId3" action="ppaction://hlinkfile"/>
              </a:rPr>
              <a:t>Embebição</a:t>
            </a:r>
            <a:endParaRPr lang="pt-BR" altLang="pt-BR" sz="1800"/>
          </a:p>
          <a:p>
            <a:pPr>
              <a:buFont typeface="Wingdings" pitchFamily="2" charset="2"/>
              <a:buNone/>
            </a:pPr>
            <a:endParaRPr lang="pt-BR" altLang="pt-BR" sz="1800"/>
          </a:p>
          <a:p>
            <a:pPr>
              <a:buFont typeface="Wingdings" pitchFamily="2" charset="2"/>
              <a:buNone/>
            </a:pPr>
            <a:endParaRPr lang="pt-BR" altLang="pt-BR" sz="1800"/>
          </a:p>
          <a:p>
            <a:pPr>
              <a:buFont typeface="Wingdings" pitchFamily="2" charset="2"/>
              <a:buNone/>
            </a:pPr>
            <a:r>
              <a:rPr lang="pt-BR" altLang="pt-BR" sz="1800"/>
              <a:t>		(1) diluente</a:t>
            </a:r>
          </a:p>
          <a:p>
            <a:pPr>
              <a:buFont typeface="Wingdings" pitchFamily="2" charset="2"/>
              <a:buNone/>
            </a:pPr>
            <a:r>
              <a:rPr lang="pt-BR" altLang="pt-BR" sz="1800"/>
              <a:t>		(água ou caldo diluído)</a:t>
            </a:r>
          </a:p>
          <a:p>
            <a:pPr>
              <a:buFont typeface="Wingdings" pitchFamily="2" charset="2"/>
              <a:buNone/>
            </a:pPr>
            <a:endParaRPr lang="pt-BR" altLang="pt-BR" sz="1800"/>
          </a:p>
          <a:p>
            <a:pPr>
              <a:buFont typeface="Wingdings" pitchFamily="2" charset="2"/>
              <a:buNone/>
            </a:pPr>
            <a:r>
              <a:rPr lang="pt-BR" altLang="pt-BR" sz="1800"/>
              <a:t>		(2) compressão</a:t>
            </a:r>
          </a:p>
          <a:p>
            <a:pPr>
              <a:buFont typeface="Wingdings" pitchFamily="2" charset="2"/>
              <a:buNone/>
            </a:pPr>
            <a:endParaRPr lang="pt-BR" altLang="pt-BR" sz="1800"/>
          </a:p>
          <a:p>
            <a:pPr>
              <a:buFont typeface="Wingdings" pitchFamily="2" charset="2"/>
              <a:buNone/>
            </a:pPr>
            <a:endParaRPr lang="pt-BR" altLang="pt-BR" sz="1800"/>
          </a:p>
          <a:p>
            <a:pPr>
              <a:buFont typeface="Wingdings" pitchFamily="2" charset="2"/>
              <a:buNone/>
            </a:pPr>
            <a:r>
              <a:rPr lang="pt-BR" altLang="pt-BR" sz="1800"/>
              <a:t>Uso correto envolve</a:t>
            </a:r>
          </a:p>
          <a:p>
            <a:pPr>
              <a:buFont typeface="Wingdings" pitchFamily="2" charset="2"/>
              <a:buNone/>
            </a:pPr>
            <a:endParaRPr lang="pt-BR" altLang="pt-BR" sz="1800"/>
          </a:p>
          <a:p>
            <a:pPr>
              <a:buFont typeface="Wingdings" pitchFamily="2" charset="2"/>
              <a:buNone/>
            </a:pPr>
            <a:endParaRPr lang="pt-BR" altLang="pt-BR" sz="1800"/>
          </a:p>
          <a:p>
            <a:pPr>
              <a:buFont typeface="Wingdings" pitchFamily="2" charset="2"/>
              <a:buNone/>
            </a:pPr>
            <a:endParaRPr lang="pt-BR" altLang="pt-BR" sz="1800"/>
          </a:p>
          <a:p>
            <a:pPr>
              <a:buFont typeface="Wingdings" pitchFamily="2" charset="2"/>
              <a:buNone/>
            </a:pPr>
            <a:r>
              <a:rPr lang="pt-BR" altLang="pt-BR" sz="1800">
                <a:hlinkClick r:id="rId4" action="ppaction://hlinkpres?slideindex=1&amp;slidetitle="/>
              </a:rPr>
              <a:t>Classificação embebição</a:t>
            </a:r>
            <a:endParaRPr lang="pt-BR" altLang="pt-BR" sz="1800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498725" y="836613"/>
            <a:ext cx="54260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pt-BR" altLang="pt-BR">
                <a:solidFill>
                  <a:schemeClr val="tx2"/>
                </a:solidFill>
                <a:latin typeface="Arial" charset="0"/>
              </a:rPr>
              <a:t>É a adição de água ou caldo diluído ao bagaço entre um termo e outro, visando o  aumento da extração de sacarose.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343400" y="1989138"/>
            <a:ext cx="4587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pt-BR" altLang="pt-BR">
                <a:solidFill>
                  <a:schemeClr val="tx2"/>
                </a:solidFill>
                <a:latin typeface="Arial" charset="0"/>
              </a:rPr>
              <a:t>Dilui o caldo mais concentrado preso as células do parênquima da cana (“troca”)</a:t>
            </a:r>
          </a:p>
          <a:p>
            <a:pPr eaLnBrk="0" hangingPunct="0">
              <a:lnSpc>
                <a:spcPct val="110000"/>
              </a:lnSpc>
            </a:pPr>
            <a:endParaRPr lang="pt-BR" altLang="pt-BR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pt-BR" altLang="pt-BR">
                <a:solidFill>
                  <a:schemeClr val="tx2"/>
                </a:solidFill>
                <a:latin typeface="Arial" charset="0"/>
              </a:rPr>
              <a:t>Remover os açúcares retidos no bagaço 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68313" y="981075"/>
            <a:ext cx="1366837" cy="381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1908175" y="1125538"/>
            <a:ext cx="5762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900113" y="1412875"/>
            <a:ext cx="0" cy="1752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>
            <a:off x="900113" y="3213100"/>
            <a:ext cx="533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900113" y="2205038"/>
            <a:ext cx="533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2895600" y="2205038"/>
            <a:ext cx="1447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>
            <a:off x="3327400" y="3068638"/>
            <a:ext cx="1066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2971800" y="3886200"/>
            <a:ext cx="2241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>
                <a:solidFill>
                  <a:schemeClr val="tx2"/>
                </a:solidFill>
                <a:latin typeface="Arial" charset="0"/>
              </a:rPr>
              <a:t>- quantidade água</a:t>
            </a:r>
          </a:p>
          <a:p>
            <a:pPr eaLnBrk="0" hangingPunct="0"/>
            <a:r>
              <a:rPr lang="pt-BR" altLang="pt-BR">
                <a:solidFill>
                  <a:schemeClr val="tx2"/>
                </a:solidFill>
                <a:latin typeface="Arial" charset="0"/>
              </a:rPr>
              <a:t>- localização</a:t>
            </a:r>
          </a:p>
          <a:p>
            <a:pPr eaLnBrk="0" hangingPunct="0"/>
            <a:r>
              <a:rPr lang="pt-BR" altLang="pt-BR">
                <a:solidFill>
                  <a:schemeClr val="tx2"/>
                </a:solidFill>
                <a:latin typeface="Arial" charset="0"/>
              </a:rPr>
              <a:t>- modo de aplicação</a:t>
            </a:r>
          </a:p>
          <a:p>
            <a:pPr eaLnBrk="0" hangingPunct="0"/>
            <a:r>
              <a:rPr lang="pt-BR" altLang="pt-BR">
                <a:solidFill>
                  <a:schemeClr val="tx2"/>
                </a:solidFill>
                <a:latin typeface="Arial" charset="0"/>
              </a:rPr>
              <a:t>- temperatura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3413125" y="5141913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>
                <a:solidFill>
                  <a:schemeClr val="tx2"/>
                </a:solidFill>
                <a:latin typeface="Arial" charset="0"/>
              </a:rPr>
              <a:t>- simples</a:t>
            </a:r>
          </a:p>
          <a:p>
            <a:pPr eaLnBrk="0" hangingPunct="0"/>
            <a:r>
              <a:rPr lang="pt-BR" altLang="pt-BR">
                <a:solidFill>
                  <a:schemeClr val="tx2"/>
                </a:solidFill>
                <a:latin typeface="Arial" charset="0"/>
              </a:rPr>
              <a:t>- composta</a:t>
            </a:r>
          </a:p>
        </p:txBody>
      </p:sp>
      <p:sp>
        <p:nvSpPr>
          <p:cNvPr id="118798" name="AutoShape 14"/>
          <p:cNvSpPr>
            <a:spLocks/>
          </p:cNvSpPr>
          <p:nvPr/>
        </p:nvSpPr>
        <p:spPr bwMode="auto">
          <a:xfrm>
            <a:off x="3352800" y="5257800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8799" name="AutoShape 15"/>
          <p:cNvSpPr>
            <a:spLocks/>
          </p:cNvSpPr>
          <p:nvPr/>
        </p:nvSpPr>
        <p:spPr bwMode="auto">
          <a:xfrm>
            <a:off x="2895600" y="38862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7C47-7C3E-4CC4-A184-E2B9F4571F5C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119810" name="Rectangle 2"/>
          <p:cNvSpPr>
            <a:spLocks noGrp="1" noChangeArrowheads="1"/>
          </p:cNvSpPr>
          <p:nvPr>
            <p:ph/>
          </p:nvPr>
        </p:nvSpPr>
        <p:spPr>
          <a:xfrm>
            <a:off x="684213" y="4652963"/>
            <a:ext cx="7773987" cy="16557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altLang="pt-BR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Forma de expressar:</a:t>
            </a:r>
          </a:p>
          <a:p>
            <a:pPr lvl="1"/>
            <a:r>
              <a:rPr lang="pt-BR" altLang="pt-BR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embebição % cana – quantidade de cana</a:t>
            </a:r>
          </a:p>
          <a:p>
            <a:pPr lvl="1"/>
            <a:r>
              <a:rPr lang="pt-BR" altLang="pt-BR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embebição % fibra</a:t>
            </a:r>
          </a:p>
          <a:p>
            <a:pPr lvl="1">
              <a:buFontTx/>
              <a:buNone/>
            </a:pPr>
            <a:endParaRPr lang="pt-BR" altLang="pt-BR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pt-BR" altLang="pt-BR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pres?slideindex=1&amp;slidetitle="/>
              </a:rPr>
              <a:t>Exemplo</a:t>
            </a:r>
            <a:r>
              <a:rPr lang="pt-BR" altLang="pt-BR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pt-BR" altLang="pt-BR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</p:txBody>
      </p:sp>
      <p:grpSp>
        <p:nvGrpSpPr>
          <p:cNvPr id="119816" name="Grupo 98"/>
          <p:cNvGrpSpPr>
            <a:grpSpLocks/>
          </p:cNvGrpSpPr>
          <p:nvPr/>
        </p:nvGrpSpPr>
        <p:grpSpPr bwMode="auto">
          <a:xfrm>
            <a:off x="293688" y="765175"/>
            <a:ext cx="8383587" cy="3514725"/>
            <a:chOff x="293688" y="1682750"/>
            <a:chExt cx="8383587" cy="3514725"/>
          </a:xfrm>
        </p:grpSpPr>
        <p:graphicFrame>
          <p:nvGraphicFramePr>
            <p:cNvPr id="119817" name="Object 2"/>
            <p:cNvGraphicFramePr>
              <a:graphicFrameLocks noChangeAspect="1"/>
            </p:cNvGraphicFramePr>
            <p:nvPr/>
          </p:nvGraphicFramePr>
          <p:xfrm>
            <a:off x="790575" y="1682750"/>
            <a:ext cx="7886700" cy="3314700"/>
          </p:xfrm>
          <a:graphic>
            <a:graphicData uri="http://schemas.openxmlformats.org/presentationml/2006/ole">
              <p:oleObj spid="_x0000_s119907" name="AutoCAD Drawing" r:id="rId4" imgW="8810625" imgH="4800600" progId="">
                <p:embed/>
              </p:oleObj>
            </a:graphicData>
          </a:graphic>
        </p:graphicFrame>
        <p:sp>
          <p:nvSpPr>
            <p:cNvPr id="119818" name="Line 3"/>
            <p:cNvSpPr>
              <a:spLocks noChangeShapeType="1"/>
            </p:cNvSpPr>
            <p:nvPr/>
          </p:nvSpPr>
          <p:spPr bwMode="auto">
            <a:xfrm flipH="1">
              <a:off x="3140075" y="2811463"/>
              <a:ext cx="882650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19" name="Line 8"/>
            <p:cNvSpPr>
              <a:spLocks noChangeShapeType="1"/>
            </p:cNvSpPr>
            <p:nvPr/>
          </p:nvSpPr>
          <p:spPr bwMode="auto">
            <a:xfrm flipH="1">
              <a:off x="6515100" y="2692400"/>
              <a:ext cx="181610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20" name="Line 9"/>
            <p:cNvSpPr>
              <a:spLocks noChangeShapeType="1"/>
            </p:cNvSpPr>
            <p:nvPr/>
          </p:nvSpPr>
          <p:spPr bwMode="auto">
            <a:xfrm>
              <a:off x="6515100" y="2679700"/>
              <a:ext cx="0" cy="66040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21" name="Line 10"/>
            <p:cNvSpPr>
              <a:spLocks noChangeShapeType="1"/>
            </p:cNvSpPr>
            <p:nvPr/>
          </p:nvSpPr>
          <p:spPr bwMode="auto">
            <a:xfrm>
              <a:off x="7280275" y="4400550"/>
              <a:ext cx="0" cy="4381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22" name="Rectangle 11"/>
            <p:cNvSpPr>
              <a:spLocks noChangeArrowheads="1"/>
            </p:cNvSpPr>
            <p:nvPr/>
          </p:nvSpPr>
          <p:spPr bwMode="auto">
            <a:xfrm>
              <a:off x="7143750" y="4848225"/>
              <a:ext cx="266700" cy="342900"/>
            </a:xfrm>
            <a:prstGeom prst="rect">
              <a:avLst/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823" name="Line 12"/>
            <p:cNvSpPr>
              <a:spLocks noChangeShapeType="1"/>
            </p:cNvSpPr>
            <p:nvPr/>
          </p:nvSpPr>
          <p:spPr bwMode="auto">
            <a:xfrm flipH="1" flipV="1">
              <a:off x="6646863" y="4633913"/>
              <a:ext cx="1587" cy="3413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24" name="Line 13"/>
            <p:cNvSpPr>
              <a:spLocks noChangeShapeType="1"/>
            </p:cNvSpPr>
            <p:nvPr/>
          </p:nvSpPr>
          <p:spPr bwMode="auto">
            <a:xfrm flipH="1" flipV="1">
              <a:off x="5781675" y="4637088"/>
              <a:ext cx="874713" cy="63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25" name="Line 14"/>
            <p:cNvSpPr>
              <a:spLocks noChangeShapeType="1"/>
            </p:cNvSpPr>
            <p:nvPr/>
          </p:nvSpPr>
          <p:spPr bwMode="auto">
            <a:xfrm>
              <a:off x="5792788" y="2687638"/>
              <a:ext cx="0" cy="19589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26" name="Line 15"/>
            <p:cNvSpPr>
              <a:spLocks noChangeShapeType="1"/>
            </p:cNvSpPr>
            <p:nvPr/>
          </p:nvSpPr>
          <p:spPr bwMode="auto">
            <a:xfrm flipH="1">
              <a:off x="5449888" y="2687638"/>
              <a:ext cx="3492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27" name="Line 16"/>
            <p:cNvSpPr>
              <a:spLocks noChangeShapeType="1"/>
            </p:cNvSpPr>
            <p:nvPr/>
          </p:nvSpPr>
          <p:spPr bwMode="auto">
            <a:xfrm>
              <a:off x="5461000" y="2689225"/>
              <a:ext cx="0" cy="5572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9828" name="Group 17"/>
            <p:cNvGrpSpPr>
              <a:grpSpLocks/>
            </p:cNvGrpSpPr>
            <p:nvPr/>
          </p:nvGrpSpPr>
          <p:grpSpPr bwMode="auto">
            <a:xfrm>
              <a:off x="6618288" y="4984750"/>
              <a:ext cx="139700" cy="212725"/>
              <a:chOff x="4161" y="3138"/>
              <a:chExt cx="112" cy="174"/>
            </a:xfrm>
          </p:grpSpPr>
          <p:sp>
            <p:nvSpPr>
              <p:cNvPr id="119829" name="AutoShape 18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830" name="AutoShape 19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831" name="Oval 20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19832" name="Line 21"/>
            <p:cNvSpPr>
              <a:spLocks noChangeShapeType="1"/>
            </p:cNvSpPr>
            <p:nvPr/>
          </p:nvSpPr>
          <p:spPr bwMode="auto">
            <a:xfrm flipH="1">
              <a:off x="6686550" y="5099050"/>
              <a:ext cx="5016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3" name="Line 22"/>
            <p:cNvSpPr>
              <a:spLocks noChangeShapeType="1"/>
            </p:cNvSpPr>
            <p:nvPr/>
          </p:nvSpPr>
          <p:spPr bwMode="auto">
            <a:xfrm>
              <a:off x="860425" y="5197475"/>
              <a:ext cx="6902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4" name="Line 23"/>
            <p:cNvSpPr>
              <a:spLocks noChangeShapeType="1"/>
            </p:cNvSpPr>
            <p:nvPr/>
          </p:nvSpPr>
          <p:spPr bwMode="auto">
            <a:xfrm>
              <a:off x="6184900" y="4400550"/>
              <a:ext cx="0" cy="43815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5" name="Rectangle 24"/>
            <p:cNvSpPr>
              <a:spLocks noChangeArrowheads="1"/>
            </p:cNvSpPr>
            <p:nvPr/>
          </p:nvSpPr>
          <p:spPr bwMode="auto">
            <a:xfrm>
              <a:off x="6048375" y="4848225"/>
              <a:ext cx="266700" cy="342900"/>
            </a:xfrm>
            <a:prstGeom prst="rect">
              <a:avLst/>
            </a:prstGeom>
            <a:gradFill rotWithShape="1">
              <a:gsLst>
                <a:gs pos="0">
                  <a:srgbClr val="182F76"/>
                </a:gs>
                <a:gs pos="50000">
                  <a:srgbClr val="3366FF"/>
                </a:gs>
                <a:gs pos="100000">
                  <a:srgbClr val="182F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836" name="Line 25"/>
            <p:cNvSpPr>
              <a:spLocks noChangeShapeType="1"/>
            </p:cNvSpPr>
            <p:nvPr/>
          </p:nvSpPr>
          <p:spPr bwMode="auto">
            <a:xfrm flipH="1" flipV="1">
              <a:off x="5551488" y="4633913"/>
              <a:ext cx="1587" cy="341312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7" name="Line 26"/>
            <p:cNvSpPr>
              <a:spLocks noChangeShapeType="1"/>
            </p:cNvSpPr>
            <p:nvPr/>
          </p:nvSpPr>
          <p:spPr bwMode="auto">
            <a:xfrm flipH="1" flipV="1">
              <a:off x="4686300" y="4637088"/>
              <a:ext cx="874713" cy="635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8" name="Line 27"/>
            <p:cNvSpPr>
              <a:spLocks noChangeShapeType="1"/>
            </p:cNvSpPr>
            <p:nvPr/>
          </p:nvSpPr>
          <p:spPr bwMode="auto">
            <a:xfrm>
              <a:off x="4697413" y="2687638"/>
              <a:ext cx="0" cy="1958975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9" name="Line 28"/>
            <p:cNvSpPr>
              <a:spLocks noChangeShapeType="1"/>
            </p:cNvSpPr>
            <p:nvPr/>
          </p:nvSpPr>
          <p:spPr bwMode="auto">
            <a:xfrm flipH="1">
              <a:off x="4354513" y="2687638"/>
              <a:ext cx="349250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40" name="Line 29"/>
            <p:cNvSpPr>
              <a:spLocks noChangeShapeType="1"/>
            </p:cNvSpPr>
            <p:nvPr/>
          </p:nvSpPr>
          <p:spPr bwMode="auto">
            <a:xfrm>
              <a:off x="4365625" y="2689225"/>
              <a:ext cx="0" cy="557213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9841" name="Group 30"/>
            <p:cNvGrpSpPr>
              <a:grpSpLocks/>
            </p:cNvGrpSpPr>
            <p:nvPr/>
          </p:nvGrpSpPr>
          <p:grpSpPr bwMode="auto">
            <a:xfrm>
              <a:off x="5522913" y="4984750"/>
              <a:ext cx="139700" cy="212725"/>
              <a:chOff x="4161" y="3138"/>
              <a:chExt cx="112" cy="174"/>
            </a:xfrm>
          </p:grpSpPr>
          <p:sp>
            <p:nvSpPr>
              <p:cNvPr id="119842" name="AutoShape 31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843" name="AutoShape 32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844" name="Oval 33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19845" name="Line 34"/>
            <p:cNvSpPr>
              <a:spLocks noChangeShapeType="1"/>
            </p:cNvSpPr>
            <p:nvPr/>
          </p:nvSpPr>
          <p:spPr bwMode="auto">
            <a:xfrm flipH="1">
              <a:off x="5591175" y="5099050"/>
              <a:ext cx="501650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46" name="Line 35"/>
            <p:cNvSpPr>
              <a:spLocks noChangeShapeType="1"/>
            </p:cNvSpPr>
            <p:nvPr/>
          </p:nvSpPr>
          <p:spPr bwMode="auto">
            <a:xfrm>
              <a:off x="5080000" y="4400550"/>
              <a:ext cx="0" cy="43815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47" name="Rectangle 36"/>
            <p:cNvSpPr>
              <a:spLocks noChangeArrowheads="1"/>
            </p:cNvSpPr>
            <p:nvPr/>
          </p:nvSpPr>
          <p:spPr bwMode="auto">
            <a:xfrm>
              <a:off x="4943475" y="4848225"/>
              <a:ext cx="266700" cy="342900"/>
            </a:xfrm>
            <a:prstGeom prst="rect">
              <a:avLst/>
            </a:prstGeom>
            <a:gradFill rotWithShape="1">
              <a:gsLst>
                <a:gs pos="0">
                  <a:srgbClr val="762F00"/>
                </a:gs>
                <a:gs pos="50000">
                  <a:srgbClr val="FF6600"/>
                </a:gs>
                <a:gs pos="100000">
                  <a:srgbClr val="762F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848" name="Line 37"/>
            <p:cNvSpPr>
              <a:spLocks noChangeShapeType="1"/>
            </p:cNvSpPr>
            <p:nvPr/>
          </p:nvSpPr>
          <p:spPr bwMode="auto">
            <a:xfrm flipH="1" flipV="1">
              <a:off x="4446588" y="4633913"/>
              <a:ext cx="1587" cy="34131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49" name="Line 38"/>
            <p:cNvSpPr>
              <a:spLocks noChangeShapeType="1"/>
            </p:cNvSpPr>
            <p:nvPr/>
          </p:nvSpPr>
          <p:spPr bwMode="auto">
            <a:xfrm flipH="1" flipV="1">
              <a:off x="3581400" y="4637088"/>
              <a:ext cx="874713" cy="635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50" name="Line 39"/>
            <p:cNvSpPr>
              <a:spLocks noChangeShapeType="1"/>
            </p:cNvSpPr>
            <p:nvPr/>
          </p:nvSpPr>
          <p:spPr bwMode="auto">
            <a:xfrm flipH="1">
              <a:off x="3249613" y="2687638"/>
              <a:ext cx="34925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9851" name="Group 40"/>
            <p:cNvGrpSpPr>
              <a:grpSpLocks/>
            </p:cNvGrpSpPr>
            <p:nvPr/>
          </p:nvGrpSpPr>
          <p:grpSpPr bwMode="auto">
            <a:xfrm>
              <a:off x="4418013" y="4984750"/>
              <a:ext cx="139700" cy="212725"/>
              <a:chOff x="4161" y="3138"/>
              <a:chExt cx="112" cy="174"/>
            </a:xfrm>
          </p:grpSpPr>
          <p:sp>
            <p:nvSpPr>
              <p:cNvPr id="119852" name="AutoShape 41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853" name="AutoShape 42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854" name="Oval 43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19855" name="Line 44"/>
            <p:cNvSpPr>
              <a:spLocks noChangeShapeType="1"/>
            </p:cNvSpPr>
            <p:nvPr/>
          </p:nvSpPr>
          <p:spPr bwMode="auto">
            <a:xfrm flipH="1">
              <a:off x="4486275" y="5099050"/>
              <a:ext cx="50165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56" name="Line 45"/>
            <p:cNvSpPr>
              <a:spLocks noChangeShapeType="1"/>
            </p:cNvSpPr>
            <p:nvPr/>
          </p:nvSpPr>
          <p:spPr bwMode="auto">
            <a:xfrm>
              <a:off x="3975100" y="4400550"/>
              <a:ext cx="0" cy="43815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57" name="Rectangle 46"/>
            <p:cNvSpPr>
              <a:spLocks noChangeArrowheads="1"/>
            </p:cNvSpPr>
            <p:nvPr/>
          </p:nvSpPr>
          <p:spPr bwMode="auto">
            <a:xfrm>
              <a:off x="3838575" y="4848225"/>
              <a:ext cx="266700" cy="342900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858" name="Line 47"/>
            <p:cNvSpPr>
              <a:spLocks noChangeShapeType="1"/>
            </p:cNvSpPr>
            <p:nvPr/>
          </p:nvSpPr>
          <p:spPr bwMode="auto">
            <a:xfrm flipH="1" flipV="1">
              <a:off x="3341688" y="4633913"/>
              <a:ext cx="1587" cy="341312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59" name="Line 48"/>
            <p:cNvSpPr>
              <a:spLocks noChangeShapeType="1"/>
            </p:cNvSpPr>
            <p:nvPr/>
          </p:nvSpPr>
          <p:spPr bwMode="auto">
            <a:xfrm flipH="1" flipV="1">
              <a:off x="2476500" y="4637088"/>
              <a:ext cx="874713" cy="635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60" name="Line 49"/>
            <p:cNvSpPr>
              <a:spLocks noChangeShapeType="1"/>
            </p:cNvSpPr>
            <p:nvPr/>
          </p:nvSpPr>
          <p:spPr bwMode="auto">
            <a:xfrm>
              <a:off x="2487613" y="2687638"/>
              <a:ext cx="0" cy="1958975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61" name="Line 50"/>
            <p:cNvSpPr>
              <a:spLocks noChangeShapeType="1"/>
            </p:cNvSpPr>
            <p:nvPr/>
          </p:nvSpPr>
          <p:spPr bwMode="auto">
            <a:xfrm flipH="1">
              <a:off x="2144713" y="2687638"/>
              <a:ext cx="34925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62" name="Line 51"/>
            <p:cNvSpPr>
              <a:spLocks noChangeShapeType="1"/>
            </p:cNvSpPr>
            <p:nvPr/>
          </p:nvSpPr>
          <p:spPr bwMode="auto">
            <a:xfrm>
              <a:off x="2155825" y="2689225"/>
              <a:ext cx="0" cy="55721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9863" name="Group 52"/>
            <p:cNvGrpSpPr>
              <a:grpSpLocks/>
            </p:cNvGrpSpPr>
            <p:nvPr/>
          </p:nvGrpSpPr>
          <p:grpSpPr bwMode="auto">
            <a:xfrm>
              <a:off x="3313113" y="4984750"/>
              <a:ext cx="139700" cy="212725"/>
              <a:chOff x="4161" y="3138"/>
              <a:chExt cx="112" cy="174"/>
            </a:xfrm>
          </p:grpSpPr>
          <p:sp>
            <p:nvSpPr>
              <p:cNvPr id="119864" name="AutoShape 53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865" name="AutoShape 54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866" name="Oval 55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19867" name="Line 56"/>
            <p:cNvSpPr>
              <a:spLocks noChangeShapeType="1"/>
            </p:cNvSpPr>
            <p:nvPr/>
          </p:nvSpPr>
          <p:spPr bwMode="auto">
            <a:xfrm flipH="1">
              <a:off x="3381375" y="5099050"/>
              <a:ext cx="50165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68" name="Line 57"/>
            <p:cNvSpPr>
              <a:spLocks noChangeShapeType="1"/>
            </p:cNvSpPr>
            <p:nvPr/>
          </p:nvSpPr>
          <p:spPr bwMode="auto">
            <a:xfrm>
              <a:off x="2870200" y="4400550"/>
              <a:ext cx="0" cy="43815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69" name="Rectangle 58"/>
            <p:cNvSpPr>
              <a:spLocks noChangeArrowheads="1"/>
            </p:cNvSpPr>
            <p:nvPr/>
          </p:nvSpPr>
          <p:spPr bwMode="auto">
            <a:xfrm>
              <a:off x="2733675" y="4848225"/>
              <a:ext cx="266700" cy="342900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870" name="Line 59"/>
            <p:cNvSpPr>
              <a:spLocks noChangeShapeType="1"/>
            </p:cNvSpPr>
            <p:nvPr/>
          </p:nvSpPr>
          <p:spPr bwMode="auto">
            <a:xfrm flipH="1" flipV="1">
              <a:off x="2236788" y="4633913"/>
              <a:ext cx="1587" cy="341312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9871" name="Group 60"/>
            <p:cNvGrpSpPr>
              <a:grpSpLocks/>
            </p:cNvGrpSpPr>
            <p:nvPr/>
          </p:nvGrpSpPr>
          <p:grpSpPr bwMode="auto">
            <a:xfrm>
              <a:off x="2208213" y="4984750"/>
              <a:ext cx="139700" cy="212725"/>
              <a:chOff x="4161" y="3138"/>
              <a:chExt cx="112" cy="174"/>
            </a:xfrm>
          </p:grpSpPr>
          <p:sp>
            <p:nvSpPr>
              <p:cNvPr id="119872" name="AutoShape 61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873" name="AutoShape 62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874" name="Oval 63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19875" name="Line 64"/>
            <p:cNvSpPr>
              <a:spLocks noChangeShapeType="1"/>
            </p:cNvSpPr>
            <p:nvPr/>
          </p:nvSpPr>
          <p:spPr bwMode="auto">
            <a:xfrm flipH="1">
              <a:off x="2276475" y="5099050"/>
              <a:ext cx="501650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76" name="Line 65"/>
            <p:cNvSpPr>
              <a:spLocks noChangeShapeType="1"/>
            </p:cNvSpPr>
            <p:nvPr/>
          </p:nvSpPr>
          <p:spPr bwMode="auto">
            <a:xfrm>
              <a:off x="1765300" y="4400550"/>
              <a:ext cx="0" cy="43815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77" name="Rectangle 66"/>
            <p:cNvSpPr>
              <a:spLocks noChangeArrowheads="1"/>
            </p:cNvSpPr>
            <p:nvPr/>
          </p:nvSpPr>
          <p:spPr bwMode="auto">
            <a:xfrm>
              <a:off x="1628775" y="4848225"/>
              <a:ext cx="266700" cy="342900"/>
            </a:xfrm>
            <a:prstGeom prst="rect">
              <a:avLst/>
            </a:prstGeom>
            <a:gradFill rotWithShape="1">
              <a:gsLst>
                <a:gs pos="0">
                  <a:srgbClr val="3B003B"/>
                </a:gs>
                <a:gs pos="50000">
                  <a:srgbClr val="800080"/>
                </a:gs>
                <a:gs pos="100000">
                  <a:srgbClr val="3B003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878" name="Line 67"/>
            <p:cNvSpPr>
              <a:spLocks noChangeShapeType="1"/>
            </p:cNvSpPr>
            <p:nvPr/>
          </p:nvSpPr>
          <p:spPr bwMode="auto">
            <a:xfrm flipH="1" flipV="1">
              <a:off x="1131888" y="4633913"/>
              <a:ext cx="1587" cy="341312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9879" name="Group 68"/>
            <p:cNvGrpSpPr>
              <a:grpSpLocks/>
            </p:cNvGrpSpPr>
            <p:nvPr/>
          </p:nvGrpSpPr>
          <p:grpSpPr bwMode="auto">
            <a:xfrm>
              <a:off x="1103313" y="4984750"/>
              <a:ext cx="139700" cy="212725"/>
              <a:chOff x="4161" y="3138"/>
              <a:chExt cx="112" cy="174"/>
            </a:xfrm>
          </p:grpSpPr>
          <p:sp>
            <p:nvSpPr>
              <p:cNvPr id="119880" name="AutoShape 69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881" name="AutoShape 70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882" name="Oval 71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19883" name="Line 72"/>
            <p:cNvSpPr>
              <a:spLocks noChangeShapeType="1"/>
            </p:cNvSpPr>
            <p:nvPr/>
          </p:nvSpPr>
          <p:spPr bwMode="auto">
            <a:xfrm flipH="1">
              <a:off x="1171575" y="5099050"/>
              <a:ext cx="501650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84" name="Line 73"/>
            <p:cNvSpPr>
              <a:spLocks noChangeShapeType="1"/>
            </p:cNvSpPr>
            <p:nvPr/>
          </p:nvSpPr>
          <p:spPr bwMode="auto">
            <a:xfrm flipH="1">
              <a:off x="1990725" y="4648200"/>
              <a:ext cx="228600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85" name="Line 74"/>
            <p:cNvSpPr>
              <a:spLocks noChangeShapeType="1"/>
            </p:cNvSpPr>
            <p:nvPr/>
          </p:nvSpPr>
          <p:spPr bwMode="auto">
            <a:xfrm flipH="1">
              <a:off x="1114425" y="4648200"/>
              <a:ext cx="787400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86" name="Line 75"/>
            <p:cNvSpPr>
              <a:spLocks noChangeShapeType="1"/>
            </p:cNvSpPr>
            <p:nvPr/>
          </p:nvSpPr>
          <p:spPr bwMode="auto">
            <a:xfrm>
              <a:off x="1885950" y="1765300"/>
              <a:ext cx="0" cy="288290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87" name="Line 76"/>
            <p:cNvSpPr>
              <a:spLocks noChangeShapeType="1"/>
            </p:cNvSpPr>
            <p:nvPr/>
          </p:nvSpPr>
          <p:spPr bwMode="auto">
            <a:xfrm>
              <a:off x="2000250" y="1854200"/>
              <a:ext cx="0" cy="279400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88" name="Line 77"/>
            <p:cNvSpPr>
              <a:spLocks noChangeShapeType="1"/>
            </p:cNvSpPr>
            <p:nvPr/>
          </p:nvSpPr>
          <p:spPr bwMode="auto">
            <a:xfrm flipH="1">
              <a:off x="1987550" y="1860550"/>
              <a:ext cx="809625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89" name="Line 78"/>
            <p:cNvSpPr>
              <a:spLocks noChangeShapeType="1"/>
            </p:cNvSpPr>
            <p:nvPr/>
          </p:nvSpPr>
          <p:spPr bwMode="auto">
            <a:xfrm flipH="1">
              <a:off x="1873250" y="1774825"/>
              <a:ext cx="1295400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90" name="Line 79"/>
            <p:cNvSpPr>
              <a:spLocks noChangeShapeType="1"/>
            </p:cNvSpPr>
            <p:nvPr/>
          </p:nvSpPr>
          <p:spPr bwMode="auto">
            <a:xfrm>
              <a:off x="2787650" y="1854200"/>
              <a:ext cx="0" cy="185738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91" name="Line 80"/>
            <p:cNvSpPr>
              <a:spLocks noChangeShapeType="1"/>
            </p:cNvSpPr>
            <p:nvPr/>
          </p:nvSpPr>
          <p:spPr bwMode="auto">
            <a:xfrm>
              <a:off x="3159125" y="1765300"/>
              <a:ext cx="0" cy="246063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92" name="Line 81"/>
            <p:cNvSpPr>
              <a:spLocks noChangeShapeType="1"/>
            </p:cNvSpPr>
            <p:nvPr/>
          </p:nvSpPr>
          <p:spPr bwMode="auto">
            <a:xfrm>
              <a:off x="3152775" y="2611438"/>
              <a:ext cx="0" cy="21590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93" name="Line 82"/>
            <p:cNvSpPr>
              <a:spLocks noChangeShapeType="1"/>
            </p:cNvSpPr>
            <p:nvPr/>
          </p:nvSpPr>
          <p:spPr bwMode="auto">
            <a:xfrm>
              <a:off x="4025900" y="2452688"/>
              <a:ext cx="0" cy="37465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94" name="Line 83"/>
            <p:cNvSpPr>
              <a:spLocks noChangeShapeType="1"/>
            </p:cNvSpPr>
            <p:nvPr/>
          </p:nvSpPr>
          <p:spPr bwMode="auto">
            <a:xfrm>
              <a:off x="4033838" y="2460625"/>
              <a:ext cx="1835150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95" name="Text Box 84"/>
            <p:cNvSpPr txBox="1">
              <a:spLocks noChangeArrowheads="1"/>
            </p:cNvSpPr>
            <p:nvPr/>
          </p:nvSpPr>
          <p:spPr bwMode="auto">
            <a:xfrm>
              <a:off x="6488113" y="2435225"/>
              <a:ext cx="17907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ÁGUA DE EMBEBIÇÃO 70 </a:t>
              </a:r>
              <a:r>
                <a:rPr lang="pt-BR" altLang="pt-BR" sz="900" b="1" baseline="3000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896" name="Text Box 85"/>
            <p:cNvSpPr txBox="1">
              <a:spLocks noChangeArrowheads="1"/>
            </p:cNvSpPr>
            <p:nvPr/>
          </p:nvSpPr>
          <p:spPr bwMode="auto">
            <a:xfrm rot="-1189772">
              <a:off x="293688" y="2473325"/>
              <a:ext cx="12969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CANA DESFIBRADA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897" name="Line 86"/>
            <p:cNvSpPr>
              <a:spLocks noChangeShapeType="1"/>
            </p:cNvSpPr>
            <p:nvPr/>
          </p:nvSpPr>
          <p:spPr bwMode="auto">
            <a:xfrm flipH="1">
              <a:off x="2847975" y="2747963"/>
              <a:ext cx="1054100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98" name="Line 87"/>
            <p:cNvSpPr>
              <a:spLocks noChangeShapeType="1"/>
            </p:cNvSpPr>
            <p:nvPr/>
          </p:nvSpPr>
          <p:spPr bwMode="auto">
            <a:xfrm>
              <a:off x="2841625" y="2547938"/>
              <a:ext cx="0" cy="21590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99" name="Line 88"/>
            <p:cNvSpPr>
              <a:spLocks noChangeShapeType="1"/>
            </p:cNvSpPr>
            <p:nvPr/>
          </p:nvSpPr>
          <p:spPr bwMode="auto">
            <a:xfrm>
              <a:off x="3905250" y="2135188"/>
              <a:ext cx="0" cy="62865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900" name="Line 89"/>
            <p:cNvSpPr>
              <a:spLocks noChangeShapeType="1"/>
            </p:cNvSpPr>
            <p:nvPr/>
          </p:nvSpPr>
          <p:spPr bwMode="auto">
            <a:xfrm>
              <a:off x="3913188" y="2136775"/>
              <a:ext cx="1936750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901" name="Line 90"/>
            <p:cNvSpPr>
              <a:spLocks noChangeShapeType="1"/>
            </p:cNvSpPr>
            <p:nvPr/>
          </p:nvSpPr>
          <p:spPr bwMode="auto">
            <a:xfrm>
              <a:off x="3592513" y="2687638"/>
              <a:ext cx="0" cy="195897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902" name="Line 91"/>
            <p:cNvSpPr>
              <a:spLocks noChangeShapeType="1"/>
            </p:cNvSpPr>
            <p:nvPr/>
          </p:nvSpPr>
          <p:spPr bwMode="auto">
            <a:xfrm>
              <a:off x="3260725" y="2689225"/>
              <a:ext cx="0" cy="55721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903" name="Text Box 92"/>
            <p:cNvSpPr txBox="1">
              <a:spLocks noChangeArrowheads="1"/>
            </p:cNvSpPr>
            <p:nvPr/>
          </p:nvSpPr>
          <p:spPr bwMode="auto">
            <a:xfrm>
              <a:off x="3948113" y="2251075"/>
              <a:ext cx="19129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CALDO PRIMÁRIO PENEIRADO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904" name="Text Box 93"/>
            <p:cNvSpPr txBox="1">
              <a:spLocks noChangeArrowheads="1"/>
            </p:cNvSpPr>
            <p:nvPr/>
          </p:nvSpPr>
          <p:spPr bwMode="auto">
            <a:xfrm>
              <a:off x="3770313" y="1919288"/>
              <a:ext cx="21050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CALDO SECUNDÁRIO PENEIRADO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905" name="Text Box 94"/>
            <p:cNvSpPr txBox="1">
              <a:spLocks noChangeArrowheads="1"/>
            </p:cNvSpPr>
            <p:nvPr/>
          </p:nvSpPr>
          <p:spPr bwMode="auto">
            <a:xfrm rot="-5400000">
              <a:off x="1308100" y="2384425"/>
              <a:ext cx="1524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CALDO SECUNDÁRIO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906" name="Text Box 95"/>
            <p:cNvSpPr txBox="1">
              <a:spLocks noChangeArrowheads="1"/>
            </p:cNvSpPr>
            <p:nvPr/>
          </p:nvSpPr>
          <p:spPr bwMode="auto">
            <a:xfrm rot="-5400000">
              <a:off x="1155700" y="2249488"/>
              <a:ext cx="13303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CALDO PRIMÁRIO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7C47-7C3E-4CC4-A184-E2B9F4571F5C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119810" name="Rectangle 2"/>
          <p:cNvSpPr>
            <a:spLocks noGrp="1" noChangeArrowheads="1"/>
          </p:cNvSpPr>
          <p:nvPr>
            <p:ph/>
          </p:nvPr>
        </p:nvSpPr>
        <p:spPr>
          <a:xfrm>
            <a:off x="684213" y="642918"/>
            <a:ext cx="7773987" cy="6334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altLang="pt-BR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BALANÇO DE MASSAS NA EXTRAÇÃO DO CALDO</a:t>
            </a:r>
          </a:p>
          <a:p>
            <a:pPr>
              <a:buFont typeface="Wingdings" pitchFamily="2" charset="2"/>
              <a:buNone/>
            </a:pPr>
            <a:r>
              <a:rPr lang="pt-BR" altLang="pt-B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</p:txBody>
      </p:sp>
      <p:sp>
        <p:nvSpPr>
          <p:cNvPr id="95" name="Rectangle 2"/>
          <p:cNvSpPr txBox="1">
            <a:spLocks noChangeArrowheads="1"/>
          </p:cNvSpPr>
          <p:nvPr/>
        </p:nvSpPr>
        <p:spPr bwMode="auto">
          <a:xfrm>
            <a:off x="357158" y="1643050"/>
            <a:ext cx="8786842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alt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Considerando</a:t>
            </a:r>
            <a:r>
              <a:rPr kumimoji="0" lang="pt-BR" altLang="pt-BR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as seguintes informações: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lphaLcParenR"/>
              <a:tabLst/>
              <a:defRPr/>
            </a:pPr>
            <a:r>
              <a:rPr lang="pt-BR" altLang="pt-BR" kern="0" baseline="0" dirty="0" smtClean="0">
                <a:solidFill>
                  <a:srgbClr val="000000"/>
                </a:solidFill>
                <a:latin typeface="+mn-lt"/>
              </a:rPr>
              <a:t>Características</a:t>
            </a:r>
            <a:r>
              <a:rPr lang="pt-BR" altLang="pt-BR" kern="0" dirty="0" smtClean="0">
                <a:solidFill>
                  <a:srgbClr val="000000"/>
                </a:solidFill>
                <a:latin typeface="+mn-lt"/>
              </a:rPr>
              <a:t> tecnológicas da cana: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     a1) </a:t>
            </a:r>
            <a:r>
              <a:rPr lang="pt-BR" altLang="pt-BR" sz="1400" kern="0" dirty="0" err="1" smtClean="0">
                <a:solidFill>
                  <a:srgbClr val="000000"/>
                </a:solidFill>
                <a:latin typeface="+mn-lt"/>
              </a:rPr>
              <a:t>Brix</a:t>
            </a: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: 18 º; a2)  fibra: 13%; a3) Umidade: 69 %; a4) Densidade do caldo: 1,05 g/mL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b) Premissas: Moagem diária 15000 TCD e 625 TCH</a:t>
            </a:r>
          </a:p>
          <a:p>
            <a:pPr marL="174625" marR="0" lvl="0" indent="-1746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c) Dados do processo: c1) Eficiência de extração: 97 %; c2) </a:t>
            </a:r>
            <a:r>
              <a:rPr lang="pt-BR" altLang="pt-BR" sz="1400" kern="0" dirty="0" err="1" smtClean="0">
                <a:solidFill>
                  <a:srgbClr val="000000"/>
                </a:solidFill>
                <a:latin typeface="+mn-lt"/>
              </a:rPr>
              <a:t>Embebição</a:t>
            </a: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 % fibra: 97 %;         c3) </a:t>
            </a:r>
            <a:r>
              <a:rPr lang="pt-BR" altLang="pt-BR" sz="1400" kern="0" dirty="0" err="1" smtClean="0">
                <a:solidFill>
                  <a:srgbClr val="000000"/>
                </a:solidFill>
                <a:latin typeface="+mn-lt"/>
              </a:rPr>
              <a:t>Embebição</a:t>
            </a: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 % cana: 39 %; c4) Fibra no Bagaço: 48 % e c5) Umidade %bagaço: 50 %</a:t>
            </a:r>
          </a:p>
          <a:p>
            <a:pPr marL="174625" marR="0" lvl="0" indent="-1746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endParaRPr lang="pt-BR" altLang="pt-BR" sz="1400" kern="0" dirty="0" smtClean="0">
              <a:solidFill>
                <a:srgbClr val="000000"/>
              </a:solidFill>
              <a:latin typeface="+mn-lt"/>
            </a:endParaRPr>
          </a:p>
          <a:p>
            <a:pPr marL="174625" marR="0" lvl="0" indent="-1746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Calcule: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AutoNum type="alphaLcParenR"/>
              <a:tabLst/>
              <a:defRPr/>
            </a:pP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Quantidade de fibra processada por hora;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AutoNum type="alphaLcParenR"/>
              <a:tabLst/>
              <a:defRPr/>
            </a:pP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Quantidade de bagaço produzido por hora;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AutoNum type="alphaLcParenR"/>
              <a:tabLst/>
              <a:defRPr/>
            </a:pP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Quantidade de água de </a:t>
            </a:r>
            <a:r>
              <a:rPr lang="pt-BR" altLang="pt-BR" sz="1400" kern="0" dirty="0" err="1" smtClean="0">
                <a:solidFill>
                  <a:srgbClr val="000000"/>
                </a:solidFill>
                <a:latin typeface="+mn-lt"/>
              </a:rPr>
              <a:t>embebição</a:t>
            </a: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AutoNum type="alphaLcParenR"/>
              <a:tabLst/>
              <a:defRPr/>
            </a:pP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Quantidade de caldo misto produzido;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AutoNum type="alphaLcParenR"/>
              <a:tabLst/>
              <a:defRPr/>
            </a:pP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Volume de caldo misto produzido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AutoNum type="alphaLcParenR"/>
              <a:tabLst/>
              <a:defRPr/>
            </a:pPr>
            <a:r>
              <a:rPr lang="pt-BR" altLang="pt-BR" sz="1400" kern="0" dirty="0" err="1" smtClean="0">
                <a:solidFill>
                  <a:srgbClr val="000000"/>
                </a:solidFill>
                <a:latin typeface="+mn-lt"/>
              </a:rPr>
              <a:t>Bix</a:t>
            </a:r>
            <a:r>
              <a:rPr lang="pt-BR" altLang="pt-BR" sz="1400" kern="0" dirty="0" smtClean="0">
                <a:solidFill>
                  <a:srgbClr val="000000"/>
                </a:solidFill>
                <a:latin typeface="+mn-lt"/>
              </a:rPr>
              <a:t> do caldo misto.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pt-BR" altLang="pt-BR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alt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pt-BR" altLang="pt-B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8202-1070-4FD7-8844-43BFDA9CB21B}" type="slidenum">
              <a:rPr lang="pt-BR" altLang="pt-BR"/>
              <a:pPr/>
              <a:t>25</a:t>
            </a:fld>
            <a:endParaRPr lang="pt-BR" altLang="pt-BR"/>
          </a:p>
        </p:txBody>
      </p:sp>
      <p:pic>
        <p:nvPicPr>
          <p:cNvPr id="120856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4450"/>
            <a:ext cx="8997950" cy="6748463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59" name="Rectangle 27"/>
          <p:cNvSpPr>
            <a:spLocks noGrp="1" noChangeArrowheads="1"/>
          </p:cNvSpPr>
          <p:nvPr>
            <p:ph type="title"/>
          </p:nvPr>
        </p:nvSpPr>
        <p:spPr>
          <a:xfrm>
            <a:off x="3109913" y="44450"/>
            <a:ext cx="5710237" cy="1139825"/>
          </a:xfrm>
          <a:noFill/>
          <a:ln/>
        </p:spPr>
        <p:txBody>
          <a:bodyPr/>
          <a:lstStyle/>
          <a:p>
            <a:r>
              <a:rPr lang="pt-BR" alt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1.5  MOENDAS – Alimentação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5E3D-1359-4815-A386-D79910E02B9B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198438"/>
            <a:ext cx="8229601" cy="1143000"/>
          </a:xfrm>
        </p:spPr>
        <p:txBody>
          <a:bodyPr/>
          <a:lstStyle/>
          <a:p>
            <a:pPr algn="l"/>
            <a:r>
              <a:rPr lang="pt-BR" altLang="pt-BR" sz="2000" b="1"/>
              <a:t>1.5  MOENDAS – </a:t>
            </a:r>
            <a:r>
              <a:rPr lang="pt-BR" altLang="pt-BR" sz="2000" b="1">
                <a:hlinkClick r:id="rId2" action="ppaction://hlinkpres?slideindex=1&amp;slidetitle="/>
              </a:rPr>
              <a:t>CAPACIDADE DE EXTRAÇÃO</a:t>
            </a:r>
            <a:endParaRPr lang="pt-BR" altLang="pt-BR" sz="2000" b="1"/>
          </a:p>
        </p:txBody>
      </p:sp>
      <p:grpSp>
        <p:nvGrpSpPr>
          <p:cNvPr id="172035" name="Group 3"/>
          <p:cNvGrpSpPr>
            <a:grpSpLocks/>
          </p:cNvGrpSpPr>
          <p:nvPr/>
        </p:nvGrpSpPr>
        <p:grpSpPr bwMode="auto">
          <a:xfrm>
            <a:off x="592138" y="1268413"/>
            <a:ext cx="1766887" cy="2238375"/>
            <a:chOff x="867" y="799"/>
            <a:chExt cx="1113" cy="1410"/>
          </a:xfrm>
        </p:grpSpPr>
        <p:sp>
          <p:nvSpPr>
            <p:cNvPr id="172036" name="Text Box 4"/>
            <p:cNvSpPr txBox="1">
              <a:spLocks noChangeArrowheads="1"/>
            </p:cNvSpPr>
            <p:nvPr/>
          </p:nvSpPr>
          <p:spPr bwMode="auto">
            <a:xfrm>
              <a:off x="1011" y="2036"/>
              <a:ext cx="8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latin typeface="Arial" charset="0"/>
                </a:rPr>
                <a:t>DEDINI MCD-01</a:t>
              </a:r>
            </a:p>
          </p:txBody>
        </p:sp>
        <p:pic>
          <p:nvPicPr>
            <p:cNvPr id="172037" name="Picture 5" descr="Moenda MCD 01 9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" y="799"/>
              <a:ext cx="1113" cy="1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2038" name="Group 6"/>
          <p:cNvGrpSpPr>
            <a:grpSpLocks/>
          </p:cNvGrpSpPr>
          <p:nvPr/>
        </p:nvGrpSpPr>
        <p:grpSpPr bwMode="auto">
          <a:xfrm>
            <a:off x="5797550" y="1268413"/>
            <a:ext cx="2841625" cy="2290762"/>
            <a:chOff x="3198" y="799"/>
            <a:chExt cx="1790" cy="1443"/>
          </a:xfrm>
        </p:grpSpPr>
        <p:pic>
          <p:nvPicPr>
            <p:cNvPr id="172039" name="Picture 7" descr="foto Olivério-5-alta resoluçã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" y="799"/>
              <a:ext cx="1320" cy="12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040" name="Text Box 8"/>
            <p:cNvSpPr txBox="1">
              <a:spLocks noChangeArrowheads="1"/>
            </p:cNvSpPr>
            <p:nvPr/>
          </p:nvSpPr>
          <p:spPr bwMode="auto">
            <a:xfrm>
              <a:off x="3198" y="2069"/>
              <a:ext cx="17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200" b="1">
                  <a:latin typeface="Arial" charset="0"/>
                </a:rPr>
                <a:t>TANDEM DE MOENDAS – 6 TERNOS</a:t>
              </a:r>
            </a:p>
          </p:txBody>
        </p:sp>
      </p:grpSp>
      <p:grpSp>
        <p:nvGrpSpPr>
          <p:cNvPr id="172041" name="Group 9"/>
          <p:cNvGrpSpPr>
            <a:grpSpLocks/>
          </p:cNvGrpSpPr>
          <p:nvPr/>
        </p:nvGrpSpPr>
        <p:grpSpPr bwMode="auto">
          <a:xfrm>
            <a:off x="547688" y="3933825"/>
            <a:ext cx="2573337" cy="3028950"/>
            <a:chOff x="345" y="2478"/>
            <a:chExt cx="1621" cy="1908"/>
          </a:xfrm>
        </p:grpSpPr>
        <p:sp>
          <p:nvSpPr>
            <p:cNvPr id="172042" name="Text Box 10"/>
            <p:cNvSpPr txBox="1">
              <a:spLocks noChangeArrowheads="1"/>
            </p:cNvSpPr>
            <p:nvPr/>
          </p:nvSpPr>
          <p:spPr bwMode="auto">
            <a:xfrm>
              <a:off x="345" y="2478"/>
              <a:ext cx="16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1">
                  <a:latin typeface="Arial" charset="0"/>
                </a:rPr>
                <a:t>EXTRAÇÃO (até +/- 97%)</a:t>
              </a:r>
            </a:p>
          </p:txBody>
        </p:sp>
        <p:sp>
          <p:nvSpPr>
            <p:cNvPr id="172043" name="Text Box 11"/>
            <p:cNvSpPr txBox="1">
              <a:spLocks noChangeArrowheads="1"/>
            </p:cNvSpPr>
            <p:nvPr/>
          </p:nvSpPr>
          <p:spPr bwMode="auto">
            <a:xfrm>
              <a:off x="357" y="2944"/>
              <a:ext cx="1598" cy="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pt-BR" altLang="pt-BR">
                  <a:latin typeface="Arial" charset="0"/>
                </a:rPr>
                <a:t> Qualidade do preparo</a:t>
              </a:r>
            </a:p>
            <a:p>
              <a:pPr>
                <a:buFontTx/>
                <a:buChar char="•"/>
              </a:pPr>
              <a:r>
                <a:rPr lang="pt-BR" altLang="pt-BR">
                  <a:latin typeface="Arial" charset="0"/>
                </a:rPr>
                <a:t> Quantidade de ternos</a:t>
              </a:r>
            </a:p>
            <a:p>
              <a:pPr>
                <a:buFontTx/>
                <a:buChar char="•"/>
              </a:pPr>
              <a:r>
                <a:rPr lang="pt-BR" altLang="pt-BR">
                  <a:latin typeface="Arial" charset="0"/>
                </a:rPr>
                <a:t> Velocidade</a:t>
              </a:r>
            </a:p>
            <a:p>
              <a:pPr>
                <a:buFontTx/>
                <a:buChar char="•"/>
              </a:pPr>
              <a:r>
                <a:rPr lang="pt-BR" altLang="pt-BR">
                  <a:latin typeface="Arial" charset="0"/>
                </a:rPr>
                <a:t> Pressão Hidráulica</a:t>
              </a:r>
            </a:p>
            <a:p>
              <a:pPr>
                <a:buFontTx/>
                <a:buChar char="•"/>
              </a:pPr>
              <a:r>
                <a:rPr lang="pt-BR" altLang="pt-BR">
                  <a:latin typeface="Arial" charset="0"/>
                </a:rPr>
                <a:t> Embebição</a:t>
              </a:r>
            </a:p>
            <a:p>
              <a:pPr>
                <a:buFontTx/>
                <a:buChar char="•"/>
              </a:pPr>
              <a:r>
                <a:rPr lang="pt-BR" altLang="pt-BR">
                  <a:latin typeface="Arial" charset="0"/>
                </a:rPr>
                <a:t> Fibra da Cana</a:t>
              </a:r>
            </a:p>
            <a:p>
              <a:pPr>
                <a:buFontTx/>
                <a:buChar char="•"/>
              </a:pPr>
              <a:endParaRPr lang="pt-BR" altLang="pt-BR">
                <a:latin typeface="Arial" charset="0"/>
              </a:endParaRPr>
            </a:p>
            <a:p>
              <a:pPr>
                <a:buFontTx/>
                <a:buChar char="•"/>
              </a:pPr>
              <a:endParaRPr lang="pt-BR" altLang="pt-BR">
                <a:latin typeface="Arial" charset="0"/>
              </a:endParaRPr>
            </a:p>
          </p:txBody>
        </p:sp>
        <p:sp>
          <p:nvSpPr>
            <p:cNvPr id="172044" name="AutoShape 12"/>
            <p:cNvSpPr>
              <a:spLocks noChangeArrowheads="1"/>
            </p:cNvSpPr>
            <p:nvPr/>
          </p:nvSpPr>
          <p:spPr bwMode="auto">
            <a:xfrm>
              <a:off x="1088" y="2750"/>
              <a:ext cx="136" cy="181"/>
            </a:xfrm>
            <a:prstGeom prst="downArrow">
              <a:avLst>
                <a:gd name="adj1" fmla="val 50000"/>
                <a:gd name="adj2" fmla="val 332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altLang="pt-BR">
                <a:solidFill>
                  <a:srgbClr val="FFFF00"/>
                </a:solidFill>
              </a:endParaRPr>
            </a:p>
          </p:txBody>
        </p:sp>
      </p:grpSp>
      <p:pic>
        <p:nvPicPr>
          <p:cNvPr id="172045" name="Picture 13" descr="moen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21163"/>
            <a:ext cx="4787900" cy="225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2987675" y="1196975"/>
            <a:ext cx="1211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latin typeface="Arial" charset="0"/>
              </a:rPr>
              <a:t>TAMANHOS</a:t>
            </a:r>
            <a:endParaRPr lang="pt-BR" altLang="pt-BR" sz="1400">
              <a:latin typeface="Arial" charset="0"/>
            </a:endParaRP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3132138" y="1628775"/>
            <a:ext cx="13493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400">
                <a:latin typeface="Arial" charset="0"/>
              </a:rPr>
              <a:t>26” X 48”</a:t>
            </a:r>
          </a:p>
          <a:p>
            <a:r>
              <a:rPr lang="pt-BR" altLang="pt-BR" sz="1400">
                <a:latin typeface="Arial" charset="0"/>
              </a:rPr>
              <a:t> 30” X 54”</a:t>
            </a:r>
          </a:p>
          <a:p>
            <a:r>
              <a:rPr lang="pt-BR" altLang="pt-BR" sz="1400">
                <a:solidFill>
                  <a:srgbClr val="FF3300"/>
                </a:solidFill>
                <a:latin typeface="Arial" charset="0"/>
              </a:rPr>
              <a:t> </a:t>
            </a:r>
            <a:r>
              <a:rPr lang="pt-BR" altLang="pt-BR" sz="1400" i="1">
                <a:solidFill>
                  <a:srgbClr val="FF3300"/>
                </a:solidFill>
                <a:latin typeface="Arial" charset="0"/>
              </a:rPr>
              <a:t>34” X 54”</a:t>
            </a:r>
          </a:p>
          <a:p>
            <a:r>
              <a:rPr lang="pt-BR" altLang="pt-BR" sz="1400">
                <a:latin typeface="Arial" charset="0"/>
              </a:rPr>
              <a:t> 32” X 60”</a:t>
            </a:r>
          </a:p>
          <a:p>
            <a:r>
              <a:rPr lang="pt-BR" altLang="pt-BR" sz="1400">
                <a:latin typeface="Arial" charset="0"/>
              </a:rPr>
              <a:t> 34” X 66”</a:t>
            </a:r>
          </a:p>
          <a:p>
            <a:r>
              <a:rPr lang="pt-BR" altLang="pt-BR" sz="1400">
                <a:solidFill>
                  <a:srgbClr val="FF3300"/>
                </a:solidFill>
                <a:latin typeface="Arial" charset="0"/>
              </a:rPr>
              <a:t> </a:t>
            </a:r>
            <a:r>
              <a:rPr lang="pt-BR" altLang="pt-BR" sz="1400" i="1">
                <a:solidFill>
                  <a:srgbClr val="FF3300"/>
                </a:solidFill>
                <a:latin typeface="Arial" charset="0"/>
              </a:rPr>
              <a:t>37” X 66”</a:t>
            </a:r>
          </a:p>
          <a:p>
            <a:r>
              <a:rPr lang="pt-BR" altLang="pt-BR" sz="1400">
                <a:latin typeface="Arial" charset="0"/>
              </a:rPr>
              <a:t> 37” X 78”</a:t>
            </a:r>
          </a:p>
          <a:p>
            <a:r>
              <a:rPr lang="pt-BR" altLang="pt-BR" sz="1400">
                <a:latin typeface="Arial" charset="0"/>
              </a:rPr>
              <a:t> 42” X 84”</a:t>
            </a:r>
          </a:p>
          <a:p>
            <a:r>
              <a:rPr lang="pt-BR" altLang="pt-BR" sz="1400">
                <a:latin typeface="Arial" charset="0"/>
              </a:rPr>
              <a:t> 45” X 90”</a:t>
            </a:r>
          </a:p>
          <a:p>
            <a:r>
              <a:rPr lang="pt-BR" altLang="pt-BR" sz="1400">
                <a:latin typeface="Arial" charset="0"/>
              </a:rPr>
              <a:t> 50” X 100”</a:t>
            </a:r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4219575" y="1196975"/>
            <a:ext cx="1490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latin typeface="Arial" charset="0"/>
              </a:rPr>
              <a:t>CAPACIDADES</a:t>
            </a:r>
            <a:endParaRPr lang="pt-BR" altLang="pt-BR" sz="1400">
              <a:latin typeface="Arial" charset="0"/>
            </a:endParaRPr>
          </a:p>
        </p:txBody>
      </p:sp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4540250" y="1600200"/>
            <a:ext cx="105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600" b="1">
                <a:latin typeface="Arial" charset="0"/>
              </a:rPr>
              <a:t>1.500 tcd</a:t>
            </a:r>
          </a:p>
        </p:txBody>
      </p: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4427538" y="3500438"/>
            <a:ext cx="1166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600" b="1">
                <a:latin typeface="Arial" charset="0"/>
              </a:rPr>
              <a:t>25.000 tcd</a:t>
            </a: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>
            <a:off x="4932363" y="198913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2052" name="AutoShape 20"/>
          <p:cNvSpPr>
            <a:spLocks noChangeArrowheads="1"/>
          </p:cNvSpPr>
          <p:nvPr/>
        </p:nvSpPr>
        <p:spPr bwMode="auto">
          <a:xfrm>
            <a:off x="2843213" y="2636838"/>
            <a:ext cx="358775" cy="360362"/>
          </a:xfrm>
          <a:prstGeom prst="irregularSeal1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800">
                <a:latin typeface="Arial" charset="0"/>
              </a:rPr>
              <a:t>rev1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14B-6213-46E2-80AC-5EAC5D122543}" type="slidenum">
              <a:rPr lang="pt-BR" altLang="pt-BR"/>
              <a:pPr/>
              <a:t>27</a:t>
            </a:fld>
            <a:endParaRPr lang="pt-BR" altLang="pt-BR"/>
          </a:p>
        </p:txBody>
      </p:sp>
      <p:pic>
        <p:nvPicPr>
          <p:cNvPr id="148483" name="Picture 1" descr="I:\Engenharias do Produto\Açúcar e Álcool\Produtos RPE\Fotos\Noroeste\Fotos Recentes\Fot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403350" y="4702175"/>
            <a:ext cx="6337300" cy="2111375"/>
          </a:xfrm>
          <a:prstGeom prst="rect">
            <a:avLst/>
          </a:prstGeom>
          <a:gradFill rotWithShape="0">
            <a:gsLst>
              <a:gs pos="0">
                <a:srgbClr val="66FF99">
                  <a:gamma/>
                  <a:shade val="46275"/>
                  <a:invGamma/>
                </a:srgbClr>
              </a:gs>
              <a:gs pos="5000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solidFill>
                  <a:srgbClr val="000000"/>
                </a:solidFill>
                <a:latin typeface="Algerian" pitchFamily="82" charset="0"/>
              </a:rPr>
              <a:t>2</a:t>
            </a:r>
            <a:r>
              <a:rPr lang="pt-BR" altLang="pt-BR" sz="4400">
                <a:solidFill>
                  <a:srgbClr val="0000FF"/>
                </a:solidFill>
                <a:latin typeface="Algerian" pitchFamily="82" charset="0"/>
              </a:rPr>
              <a:t>  </a:t>
            </a:r>
            <a:r>
              <a:rPr lang="pt-BR" altLang="pt-BR" sz="4400">
                <a:solidFill>
                  <a:srgbClr val="000000"/>
                </a:solidFill>
                <a:latin typeface="Algerian" pitchFamily="82" charset="0"/>
              </a:rPr>
              <a:t>EXTRAÇÃO DO CALDO POR</a:t>
            </a:r>
            <a:r>
              <a:rPr lang="pt-BR" altLang="pt-BR" sz="4400">
                <a:solidFill>
                  <a:srgbClr val="0000FF"/>
                </a:solidFill>
                <a:latin typeface="Algerian" pitchFamily="82" charset="0"/>
              </a:rPr>
              <a:t> </a:t>
            </a:r>
          </a:p>
          <a:p>
            <a:pPr algn="ctr"/>
            <a:r>
              <a:rPr lang="pt-BR" altLang="pt-BR" sz="4400">
                <a:solidFill>
                  <a:srgbClr val="0000FF"/>
                </a:solidFill>
                <a:latin typeface="Algerian" pitchFamily="82" charset="0"/>
                <a:hlinkClick r:id="rId3" action="ppaction://hlinkfile"/>
              </a:rPr>
              <a:t>DIFUSÃO</a:t>
            </a:r>
            <a:endParaRPr lang="pt-BR" altLang="pt-BR" sz="4400">
              <a:solidFill>
                <a:srgbClr val="0000FF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4A4D-5868-4BB9-A201-659EC14CF97D}" type="slidenum">
              <a:rPr lang="pt-BR" altLang="pt-BR"/>
              <a:pPr/>
              <a:t>28</a:t>
            </a:fld>
            <a:endParaRPr lang="pt-BR" altLang="pt-BR"/>
          </a:p>
        </p:txBody>
      </p:sp>
      <p:pic>
        <p:nvPicPr>
          <p:cNvPr id="14643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8" y="188913"/>
            <a:ext cx="8223250" cy="6137275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C442-D2DF-406C-9E4D-836F2D9241AC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675843" name="Text Box 3"/>
          <p:cNvSpPr txBox="1">
            <a:spLocks noChangeArrowheads="1"/>
          </p:cNvSpPr>
          <p:nvPr/>
        </p:nvSpPr>
        <p:spPr bwMode="auto">
          <a:xfrm>
            <a:off x="379413" y="692150"/>
            <a:ext cx="668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000000"/>
                </a:solidFill>
                <a:latin typeface="Arial" charset="0"/>
              </a:rPr>
              <a:t>EXTRAÇÃO POR DIFUSÃO</a:t>
            </a:r>
          </a:p>
        </p:txBody>
      </p:sp>
      <p:grpSp>
        <p:nvGrpSpPr>
          <p:cNvPr id="124942" name="Grupo 194"/>
          <p:cNvGrpSpPr>
            <a:grpSpLocks/>
          </p:cNvGrpSpPr>
          <p:nvPr/>
        </p:nvGrpSpPr>
        <p:grpSpPr bwMode="auto">
          <a:xfrm>
            <a:off x="-44450" y="1335088"/>
            <a:ext cx="9331325" cy="5243512"/>
            <a:chOff x="-273050" y="1049338"/>
            <a:chExt cx="9331325" cy="5243512"/>
          </a:xfrm>
        </p:grpSpPr>
        <p:sp>
          <p:nvSpPr>
            <p:cNvPr id="124943" name="Line 2"/>
            <p:cNvSpPr>
              <a:spLocks noChangeShapeType="1"/>
            </p:cNvSpPr>
            <p:nvPr/>
          </p:nvSpPr>
          <p:spPr bwMode="auto">
            <a:xfrm flipH="1" flipV="1">
              <a:off x="1198563" y="3395663"/>
              <a:ext cx="7937" cy="17653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944" name="Text Box 5"/>
            <p:cNvSpPr txBox="1">
              <a:spLocks noChangeArrowheads="1"/>
            </p:cNvSpPr>
            <p:nvPr/>
          </p:nvSpPr>
          <p:spPr bwMode="auto">
            <a:xfrm>
              <a:off x="454025" y="1049338"/>
              <a:ext cx="7029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pt-BR" altLang="pt-BR" sz="1800" b="1">
                  <a:solidFill>
                    <a:srgbClr val="000000"/>
                  </a:solidFill>
                  <a:latin typeface="Arial" charset="0"/>
                </a:rPr>
                <a:t>O DIFUSOR DE CANA</a:t>
              </a:r>
            </a:p>
          </p:txBody>
        </p:sp>
        <p:graphicFrame>
          <p:nvGraphicFramePr>
            <p:cNvPr id="124945" name="Object 6"/>
            <p:cNvGraphicFramePr>
              <a:graphicFrameLocks noChangeAspect="1"/>
            </p:cNvGraphicFramePr>
            <p:nvPr/>
          </p:nvGraphicFramePr>
          <p:xfrm>
            <a:off x="0" y="2170113"/>
            <a:ext cx="9058275" cy="2951162"/>
          </p:xfrm>
          <a:graphic>
            <a:graphicData uri="http://schemas.openxmlformats.org/presentationml/2006/ole">
              <p:oleObj spid="_x0000_s125129" name="AutoCAD Drawing" r:id="rId3" imgW="9058275" imgH="5067300" progId="">
                <p:embed/>
              </p:oleObj>
            </a:graphicData>
          </a:graphic>
        </p:graphicFrame>
        <p:grpSp>
          <p:nvGrpSpPr>
            <p:cNvPr id="124946" name="Group 7"/>
            <p:cNvGrpSpPr>
              <a:grpSpLocks/>
            </p:cNvGrpSpPr>
            <p:nvPr/>
          </p:nvGrpSpPr>
          <p:grpSpPr bwMode="auto">
            <a:xfrm>
              <a:off x="6078862" y="3614750"/>
              <a:ext cx="1365680" cy="992190"/>
              <a:chOff x="3828" y="2718"/>
              <a:chExt cx="860" cy="625"/>
            </a:xfrm>
          </p:grpSpPr>
          <p:sp>
            <p:nvSpPr>
              <p:cNvPr id="124947" name="Line 8"/>
              <p:cNvSpPr>
                <a:spLocks noChangeShapeType="1"/>
              </p:cNvSpPr>
              <p:nvPr/>
            </p:nvSpPr>
            <p:spPr bwMode="auto">
              <a:xfrm flipH="1" flipV="1">
                <a:off x="4554" y="3151"/>
                <a:ext cx="1" cy="15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48" name="Line 9"/>
              <p:cNvSpPr>
                <a:spLocks noChangeShapeType="1"/>
              </p:cNvSpPr>
              <p:nvPr/>
            </p:nvSpPr>
            <p:spPr bwMode="auto">
              <a:xfrm>
                <a:off x="3828" y="2722"/>
                <a:ext cx="730" cy="43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49" name="Line 10"/>
              <p:cNvSpPr>
                <a:spLocks noChangeShapeType="1"/>
              </p:cNvSpPr>
              <p:nvPr/>
            </p:nvSpPr>
            <p:spPr bwMode="auto">
              <a:xfrm>
                <a:off x="3831" y="2718"/>
                <a:ext cx="0" cy="11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24950" name="Group 11"/>
              <p:cNvGrpSpPr>
                <a:grpSpLocks/>
              </p:cNvGrpSpPr>
              <p:nvPr/>
            </p:nvGrpSpPr>
            <p:grpSpPr bwMode="auto">
              <a:xfrm>
                <a:off x="4616" y="3234"/>
                <a:ext cx="72" cy="109"/>
                <a:chOff x="4161" y="3138"/>
                <a:chExt cx="112" cy="174"/>
              </a:xfrm>
            </p:grpSpPr>
            <p:sp>
              <p:nvSpPr>
                <p:cNvPr id="124951" name="AutoShape 12"/>
                <p:cNvSpPr>
                  <a:spLocks noChangeArrowheads="1"/>
                </p:cNvSpPr>
                <p:nvPr/>
              </p:nvSpPr>
              <p:spPr bwMode="auto">
                <a:xfrm flipV="1">
                  <a:off x="4167" y="3256"/>
                  <a:ext cx="102" cy="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47 w 21600"/>
                    <a:gd name="T13" fmla="*/ 4629 h 21600"/>
                    <a:gd name="T14" fmla="*/ 17153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4952" name="AutoShape 13"/>
                <p:cNvSpPr>
                  <a:spLocks noChangeArrowheads="1"/>
                </p:cNvSpPr>
                <p:nvPr/>
              </p:nvSpPr>
              <p:spPr bwMode="auto">
                <a:xfrm flipV="1">
                  <a:off x="4161" y="3138"/>
                  <a:ext cx="52" cy="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7 w 21600"/>
                    <a:gd name="T13" fmla="*/ 2335 h 21600"/>
                    <a:gd name="T14" fmla="*/ 19523 w 21600"/>
                    <a:gd name="T15" fmla="*/ 192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30" y="21600"/>
                      </a:lnTo>
                      <a:lnTo>
                        <a:pt x="2077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4953" name="Oval 14"/>
                <p:cNvSpPr>
                  <a:spLocks noChangeArrowheads="1"/>
                </p:cNvSpPr>
                <p:nvPr/>
              </p:nvSpPr>
              <p:spPr bwMode="auto">
                <a:xfrm>
                  <a:off x="4161" y="3172"/>
                  <a:ext cx="112" cy="1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4954" name="Line 15"/>
              <p:cNvSpPr>
                <a:spLocks noChangeShapeType="1"/>
              </p:cNvSpPr>
              <p:nvPr/>
            </p:nvSpPr>
            <p:spPr bwMode="auto">
              <a:xfrm flipH="1" flipV="1">
                <a:off x="4576" y="3093"/>
                <a:ext cx="1" cy="215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24955" name="Group 16"/>
            <p:cNvGrpSpPr>
              <a:grpSpLocks/>
            </p:cNvGrpSpPr>
            <p:nvPr/>
          </p:nvGrpSpPr>
          <p:grpSpPr bwMode="auto">
            <a:xfrm>
              <a:off x="5586737" y="3614750"/>
              <a:ext cx="1365680" cy="992190"/>
              <a:chOff x="3828" y="2718"/>
              <a:chExt cx="860" cy="625"/>
            </a:xfrm>
          </p:grpSpPr>
          <p:sp>
            <p:nvSpPr>
              <p:cNvPr id="124956" name="Line 17"/>
              <p:cNvSpPr>
                <a:spLocks noChangeShapeType="1"/>
              </p:cNvSpPr>
              <p:nvPr/>
            </p:nvSpPr>
            <p:spPr bwMode="auto">
              <a:xfrm flipH="1" flipV="1">
                <a:off x="4554" y="3151"/>
                <a:ext cx="1" cy="15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57" name="Line 18"/>
              <p:cNvSpPr>
                <a:spLocks noChangeShapeType="1"/>
              </p:cNvSpPr>
              <p:nvPr/>
            </p:nvSpPr>
            <p:spPr bwMode="auto">
              <a:xfrm>
                <a:off x="3828" y="2722"/>
                <a:ext cx="730" cy="43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58" name="Line 19"/>
              <p:cNvSpPr>
                <a:spLocks noChangeShapeType="1"/>
              </p:cNvSpPr>
              <p:nvPr/>
            </p:nvSpPr>
            <p:spPr bwMode="auto">
              <a:xfrm>
                <a:off x="3831" y="2718"/>
                <a:ext cx="0" cy="11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24959" name="Group 20"/>
              <p:cNvGrpSpPr>
                <a:grpSpLocks/>
              </p:cNvGrpSpPr>
              <p:nvPr/>
            </p:nvGrpSpPr>
            <p:grpSpPr bwMode="auto">
              <a:xfrm>
                <a:off x="4616" y="3234"/>
                <a:ext cx="72" cy="109"/>
                <a:chOff x="4161" y="3138"/>
                <a:chExt cx="112" cy="174"/>
              </a:xfrm>
            </p:grpSpPr>
            <p:sp>
              <p:nvSpPr>
                <p:cNvPr id="124960" name="AutoShape 21"/>
                <p:cNvSpPr>
                  <a:spLocks noChangeArrowheads="1"/>
                </p:cNvSpPr>
                <p:nvPr/>
              </p:nvSpPr>
              <p:spPr bwMode="auto">
                <a:xfrm flipV="1">
                  <a:off x="4167" y="3256"/>
                  <a:ext cx="102" cy="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47 w 21600"/>
                    <a:gd name="T13" fmla="*/ 4629 h 21600"/>
                    <a:gd name="T14" fmla="*/ 17153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4961" name="AutoShape 22"/>
                <p:cNvSpPr>
                  <a:spLocks noChangeArrowheads="1"/>
                </p:cNvSpPr>
                <p:nvPr/>
              </p:nvSpPr>
              <p:spPr bwMode="auto">
                <a:xfrm flipV="1">
                  <a:off x="4161" y="3138"/>
                  <a:ext cx="52" cy="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7 w 21600"/>
                    <a:gd name="T13" fmla="*/ 2335 h 21600"/>
                    <a:gd name="T14" fmla="*/ 19523 w 21600"/>
                    <a:gd name="T15" fmla="*/ 192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30" y="21600"/>
                      </a:lnTo>
                      <a:lnTo>
                        <a:pt x="2077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4962" name="Oval 23"/>
                <p:cNvSpPr>
                  <a:spLocks noChangeArrowheads="1"/>
                </p:cNvSpPr>
                <p:nvPr/>
              </p:nvSpPr>
              <p:spPr bwMode="auto">
                <a:xfrm>
                  <a:off x="4161" y="3172"/>
                  <a:ext cx="112" cy="1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4963" name="Line 24"/>
              <p:cNvSpPr>
                <a:spLocks noChangeShapeType="1"/>
              </p:cNvSpPr>
              <p:nvPr/>
            </p:nvSpPr>
            <p:spPr bwMode="auto">
              <a:xfrm flipH="1" flipV="1">
                <a:off x="4576" y="3093"/>
                <a:ext cx="1" cy="215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24964" name="Group 25"/>
            <p:cNvGrpSpPr>
              <a:grpSpLocks/>
            </p:cNvGrpSpPr>
            <p:nvPr/>
          </p:nvGrpSpPr>
          <p:grpSpPr bwMode="auto">
            <a:xfrm>
              <a:off x="5094612" y="3614750"/>
              <a:ext cx="1365680" cy="992190"/>
              <a:chOff x="3828" y="2718"/>
              <a:chExt cx="860" cy="625"/>
            </a:xfrm>
          </p:grpSpPr>
          <p:sp>
            <p:nvSpPr>
              <p:cNvPr id="124965" name="Line 26"/>
              <p:cNvSpPr>
                <a:spLocks noChangeShapeType="1"/>
              </p:cNvSpPr>
              <p:nvPr/>
            </p:nvSpPr>
            <p:spPr bwMode="auto">
              <a:xfrm flipH="1" flipV="1">
                <a:off x="4554" y="3151"/>
                <a:ext cx="1" cy="15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66" name="Line 27"/>
              <p:cNvSpPr>
                <a:spLocks noChangeShapeType="1"/>
              </p:cNvSpPr>
              <p:nvPr/>
            </p:nvSpPr>
            <p:spPr bwMode="auto">
              <a:xfrm>
                <a:off x="3828" y="2722"/>
                <a:ext cx="730" cy="43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67" name="Line 28"/>
              <p:cNvSpPr>
                <a:spLocks noChangeShapeType="1"/>
              </p:cNvSpPr>
              <p:nvPr/>
            </p:nvSpPr>
            <p:spPr bwMode="auto">
              <a:xfrm>
                <a:off x="3831" y="2718"/>
                <a:ext cx="0" cy="11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24968" name="Group 29"/>
              <p:cNvGrpSpPr>
                <a:grpSpLocks/>
              </p:cNvGrpSpPr>
              <p:nvPr/>
            </p:nvGrpSpPr>
            <p:grpSpPr bwMode="auto">
              <a:xfrm>
                <a:off x="4616" y="3234"/>
                <a:ext cx="72" cy="109"/>
                <a:chOff x="4161" y="3138"/>
                <a:chExt cx="112" cy="174"/>
              </a:xfrm>
            </p:grpSpPr>
            <p:sp>
              <p:nvSpPr>
                <p:cNvPr id="124969" name="AutoShape 30"/>
                <p:cNvSpPr>
                  <a:spLocks noChangeArrowheads="1"/>
                </p:cNvSpPr>
                <p:nvPr/>
              </p:nvSpPr>
              <p:spPr bwMode="auto">
                <a:xfrm flipV="1">
                  <a:off x="4167" y="3256"/>
                  <a:ext cx="102" cy="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47 w 21600"/>
                    <a:gd name="T13" fmla="*/ 4629 h 21600"/>
                    <a:gd name="T14" fmla="*/ 17153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4970" name="AutoShape 31"/>
                <p:cNvSpPr>
                  <a:spLocks noChangeArrowheads="1"/>
                </p:cNvSpPr>
                <p:nvPr/>
              </p:nvSpPr>
              <p:spPr bwMode="auto">
                <a:xfrm flipV="1">
                  <a:off x="4161" y="3138"/>
                  <a:ext cx="52" cy="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7 w 21600"/>
                    <a:gd name="T13" fmla="*/ 2335 h 21600"/>
                    <a:gd name="T14" fmla="*/ 19523 w 21600"/>
                    <a:gd name="T15" fmla="*/ 192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30" y="21600"/>
                      </a:lnTo>
                      <a:lnTo>
                        <a:pt x="2077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4971" name="Oval 32"/>
                <p:cNvSpPr>
                  <a:spLocks noChangeArrowheads="1"/>
                </p:cNvSpPr>
                <p:nvPr/>
              </p:nvSpPr>
              <p:spPr bwMode="auto">
                <a:xfrm>
                  <a:off x="4161" y="3172"/>
                  <a:ext cx="112" cy="1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4972" name="Line 33"/>
              <p:cNvSpPr>
                <a:spLocks noChangeShapeType="1"/>
              </p:cNvSpPr>
              <p:nvPr/>
            </p:nvSpPr>
            <p:spPr bwMode="auto">
              <a:xfrm flipH="1" flipV="1">
                <a:off x="4576" y="3093"/>
                <a:ext cx="1" cy="215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24973" name="Group 34"/>
            <p:cNvGrpSpPr>
              <a:grpSpLocks/>
            </p:cNvGrpSpPr>
            <p:nvPr/>
          </p:nvGrpSpPr>
          <p:grpSpPr bwMode="auto">
            <a:xfrm>
              <a:off x="4602487" y="3614750"/>
              <a:ext cx="1365680" cy="992190"/>
              <a:chOff x="3828" y="2718"/>
              <a:chExt cx="860" cy="625"/>
            </a:xfrm>
          </p:grpSpPr>
          <p:sp>
            <p:nvSpPr>
              <p:cNvPr id="124974" name="Line 35"/>
              <p:cNvSpPr>
                <a:spLocks noChangeShapeType="1"/>
              </p:cNvSpPr>
              <p:nvPr/>
            </p:nvSpPr>
            <p:spPr bwMode="auto">
              <a:xfrm flipH="1" flipV="1">
                <a:off x="4554" y="3151"/>
                <a:ext cx="1" cy="15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75" name="Line 36"/>
              <p:cNvSpPr>
                <a:spLocks noChangeShapeType="1"/>
              </p:cNvSpPr>
              <p:nvPr/>
            </p:nvSpPr>
            <p:spPr bwMode="auto">
              <a:xfrm>
                <a:off x="3828" y="2722"/>
                <a:ext cx="730" cy="43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76" name="Line 37"/>
              <p:cNvSpPr>
                <a:spLocks noChangeShapeType="1"/>
              </p:cNvSpPr>
              <p:nvPr/>
            </p:nvSpPr>
            <p:spPr bwMode="auto">
              <a:xfrm>
                <a:off x="3831" y="2718"/>
                <a:ext cx="0" cy="11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24977" name="Group 38"/>
              <p:cNvGrpSpPr>
                <a:grpSpLocks/>
              </p:cNvGrpSpPr>
              <p:nvPr/>
            </p:nvGrpSpPr>
            <p:grpSpPr bwMode="auto">
              <a:xfrm>
                <a:off x="4616" y="3234"/>
                <a:ext cx="72" cy="109"/>
                <a:chOff x="4161" y="3138"/>
                <a:chExt cx="112" cy="174"/>
              </a:xfrm>
            </p:grpSpPr>
            <p:sp>
              <p:nvSpPr>
                <p:cNvPr id="124978" name="AutoShape 39"/>
                <p:cNvSpPr>
                  <a:spLocks noChangeArrowheads="1"/>
                </p:cNvSpPr>
                <p:nvPr/>
              </p:nvSpPr>
              <p:spPr bwMode="auto">
                <a:xfrm flipV="1">
                  <a:off x="4167" y="3256"/>
                  <a:ext cx="102" cy="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47 w 21600"/>
                    <a:gd name="T13" fmla="*/ 4629 h 21600"/>
                    <a:gd name="T14" fmla="*/ 17153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4979" name="AutoShape 40"/>
                <p:cNvSpPr>
                  <a:spLocks noChangeArrowheads="1"/>
                </p:cNvSpPr>
                <p:nvPr/>
              </p:nvSpPr>
              <p:spPr bwMode="auto">
                <a:xfrm flipV="1">
                  <a:off x="4161" y="3138"/>
                  <a:ext cx="52" cy="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7 w 21600"/>
                    <a:gd name="T13" fmla="*/ 2335 h 21600"/>
                    <a:gd name="T14" fmla="*/ 19523 w 21600"/>
                    <a:gd name="T15" fmla="*/ 192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30" y="21600"/>
                      </a:lnTo>
                      <a:lnTo>
                        <a:pt x="2077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4980" name="Oval 41"/>
                <p:cNvSpPr>
                  <a:spLocks noChangeArrowheads="1"/>
                </p:cNvSpPr>
                <p:nvPr/>
              </p:nvSpPr>
              <p:spPr bwMode="auto">
                <a:xfrm>
                  <a:off x="4161" y="3172"/>
                  <a:ext cx="112" cy="1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4981" name="Line 42"/>
              <p:cNvSpPr>
                <a:spLocks noChangeShapeType="1"/>
              </p:cNvSpPr>
              <p:nvPr/>
            </p:nvSpPr>
            <p:spPr bwMode="auto">
              <a:xfrm flipH="1" flipV="1">
                <a:off x="4576" y="3093"/>
                <a:ext cx="1" cy="215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24982" name="Group 43"/>
            <p:cNvGrpSpPr>
              <a:grpSpLocks/>
            </p:cNvGrpSpPr>
            <p:nvPr/>
          </p:nvGrpSpPr>
          <p:grpSpPr bwMode="auto">
            <a:xfrm>
              <a:off x="4110362" y="3614750"/>
              <a:ext cx="1365680" cy="992190"/>
              <a:chOff x="3828" y="2718"/>
              <a:chExt cx="860" cy="625"/>
            </a:xfrm>
          </p:grpSpPr>
          <p:sp>
            <p:nvSpPr>
              <p:cNvPr id="124983" name="Line 44"/>
              <p:cNvSpPr>
                <a:spLocks noChangeShapeType="1"/>
              </p:cNvSpPr>
              <p:nvPr/>
            </p:nvSpPr>
            <p:spPr bwMode="auto">
              <a:xfrm flipH="1" flipV="1">
                <a:off x="4554" y="3151"/>
                <a:ext cx="1" cy="15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84" name="Line 45"/>
              <p:cNvSpPr>
                <a:spLocks noChangeShapeType="1"/>
              </p:cNvSpPr>
              <p:nvPr/>
            </p:nvSpPr>
            <p:spPr bwMode="auto">
              <a:xfrm>
                <a:off x="3828" y="2722"/>
                <a:ext cx="730" cy="43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85" name="Line 46"/>
              <p:cNvSpPr>
                <a:spLocks noChangeShapeType="1"/>
              </p:cNvSpPr>
              <p:nvPr/>
            </p:nvSpPr>
            <p:spPr bwMode="auto">
              <a:xfrm>
                <a:off x="3831" y="2718"/>
                <a:ext cx="0" cy="11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24986" name="Group 47"/>
              <p:cNvGrpSpPr>
                <a:grpSpLocks/>
              </p:cNvGrpSpPr>
              <p:nvPr/>
            </p:nvGrpSpPr>
            <p:grpSpPr bwMode="auto">
              <a:xfrm>
                <a:off x="4616" y="3234"/>
                <a:ext cx="72" cy="109"/>
                <a:chOff x="4161" y="3138"/>
                <a:chExt cx="112" cy="174"/>
              </a:xfrm>
            </p:grpSpPr>
            <p:sp>
              <p:nvSpPr>
                <p:cNvPr id="124987" name="AutoShape 48"/>
                <p:cNvSpPr>
                  <a:spLocks noChangeArrowheads="1"/>
                </p:cNvSpPr>
                <p:nvPr/>
              </p:nvSpPr>
              <p:spPr bwMode="auto">
                <a:xfrm flipV="1">
                  <a:off x="4167" y="3256"/>
                  <a:ext cx="102" cy="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47 w 21600"/>
                    <a:gd name="T13" fmla="*/ 4629 h 21600"/>
                    <a:gd name="T14" fmla="*/ 17153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4988" name="AutoShape 49"/>
                <p:cNvSpPr>
                  <a:spLocks noChangeArrowheads="1"/>
                </p:cNvSpPr>
                <p:nvPr/>
              </p:nvSpPr>
              <p:spPr bwMode="auto">
                <a:xfrm flipV="1">
                  <a:off x="4161" y="3138"/>
                  <a:ext cx="52" cy="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7 w 21600"/>
                    <a:gd name="T13" fmla="*/ 2335 h 21600"/>
                    <a:gd name="T14" fmla="*/ 19523 w 21600"/>
                    <a:gd name="T15" fmla="*/ 192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30" y="21600"/>
                      </a:lnTo>
                      <a:lnTo>
                        <a:pt x="2077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4989" name="Oval 50"/>
                <p:cNvSpPr>
                  <a:spLocks noChangeArrowheads="1"/>
                </p:cNvSpPr>
                <p:nvPr/>
              </p:nvSpPr>
              <p:spPr bwMode="auto">
                <a:xfrm>
                  <a:off x="4161" y="3172"/>
                  <a:ext cx="112" cy="1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4990" name="Line 51"/>
              <p:cNvSpPr>
                <a:spLocks noChangeShapeType="1"/>
              </p:cNvSpPr>
              <p:nvPr/>
            </p:nvSpPr>
            <p:spPr bwMode="auto">
              <a:xfrm flipH="1" flipV="1">
                <a:off x="4576" y="3093"/>
                <a:ext cx="1" cy="215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24991" name="Group 52"/>
            <p:cNvGrpSpPr>
              <a:grpSpLocks/>
            </p:cNvGrpSpPr>
            <p:nvPr/>
          </p:nvGrpSpPr>
          <p:grpSpPr bwMode="auto">
            <a:xfrm>
              <a:off x="3621412" y="3614750"/>
              <a:ext cx="1365680" cy="992190"/>
              <a:chOff x="3828" y="2718"/>
              <a:chExt cx="860" cy="625"/>
            </a:xfrm>
          </p:grpSpPr>
          <p:sp>
            <p:nvSpPr>
              <p:cNvPr id="124992" name="Line 53"/>
              <p:cNvSpPr>
                <a:spLocks noChangeShapeType="1"/>
              </p:cNvSpPr>
              <p:nvPr/>
            </p:nvSpPr>
            <p:spPr bwMode="auto">
              <a:xfrm flipH="1" flipV="1">
                <a:off x="4554" y="3151"/>
                <a:ext cx="1" cy="15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93" name="Line 54"/>
              <p:cNvSpPr>
                <a:spLocks noChangeShapeType="1"/>
              </p:cNvSpPr>
              <p:nvPr/>
            </p:nvSpPr>
            <p:spPr bwMode="auto">
              <a:xfrm>
                <a:off x="3828" y="2722"/>
                <a:ext cx="730" cy="43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94" name="Line 55"/>
              <p:cNvSpPr>
                <a:spLocks noChangeShapeType="1"/>
              </p:cNvSpPr>
              <p:nvPr/>
            </p:nvSpPr>
            <p:spPr bwMode="auto">
              <a:xfrm>
                <a:off x="3831" y="2718"/>
                <a:ext cx="0" cy="11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24995" name="Group 56"/>
              <p:cNvGrpSpPr>
                <a:grpSpLocks/>
              </p:cNvGrpSpPr>
              <p:nvPr/>
            </p:nvGrpSpPr>
            <p:grpSpPr bwMode="auto">
              <a:xfrm>
                <a:off x="4616" y="3234"/>
                <a:ext cx="72" cy="109"/>
                <a:chOff x="4161" y="3138"/>
                <a:chExt cx="112" cy="174"/>
              </a:xfrm>
            </p:grpSpPr>
            <p:sp>
              <p:nvSpPr>
                <p:cNvPr id="124996" name="AutoShape 57"/>
                <p:cNvSpPr>
                  <a:spLocks noChangeArrowheads="1"/>
                </p:cNvSpPr>
                <p:nvPr/>
              </p:nvSpPr>
              <p:spPr bwMode="auto">
                <a:xfrm flipV="1">
                  <a:off x="4167" y="3256"/>
                  <a:ext cx="102" cy="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47 w 21600"/>
                    <a:gd name="T13" fmla="*/ 4629 h 21600"/>
                    <a:gd name="T14" fmla="*/ 17153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4997" name="AutoShape 58"/>
                <p:cNvSpPr>
                  <a:spLocks noChangeArrowheads="1"/>
                </p:cNvSpPr>
                <p:nvPr/>
              </p:nvSpPr>
              <p:spPr bwMode="auto">
                <a:xfrm flipV="1">
                  <a:off x="4161" y="3138"/>
                  <a:ext cx="52" cy="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7 w 21600"/>
                    <a:gd name="T13" fmla="*/ 2335 h 21600"/>
                    <a:gd name="T14" fmla="*/ 19523 w 21600"/>
                    <a:gd name="T15" fmla="*/ 192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30" y="21600"/>
                      </a:lnTo>
                      <a:lnTo>
                        <a:pt x="2077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4998" name="Oval 59"/>
                <p:cNvSpPr>
                  <a:spLocks noChangeArrowheads="1"/>
                </p:cNvSpPr>
                <p:nvPr/>
              </p:nvSpPr>
              <p:spPr bwMode="auto">
                <a:xfrm>
                  <a:off x="4161" y="3172"/>
                  <a:ext cx="112" cy="1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4999" name="Line 60"/>
              <p:cNvSpPr>
                <a:spLocks noChangeShapeType="1"/>
              </p:cNvSpPr>
              <p:nvPr/>
            </p:nvSpPr>
            <p:spPr bwMode="auto">
              <a:xfrm flipH="1" flipV="1">
                <a:off x="4576" y="3093"/>
                <a:ext cx="1" cy="215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25000" name="Group 61"/>
            <p:cNvGrpSpPr>
              <a:grpSpLocks/>
            </p:cNvGrpSpPr>
            <p:nvPr/>
          </p:nvGrpSpPr>
          <p:grpSpPr bwMode="auto">
            <a:xfrm>
              <a:off x="3126112" y="3614750"/>
              <a:ext cx="1365680" cy="992190"/>
              <a:chOff x="3828" y="2718"/>
              <a:chExt cx="860" cy="625"/>
            </a:xfrm>
          </p:grpSpPr>
          <p:sp>
            <p:nvSpPr>
              <p:cNvPr id="125001" name="Line 62"/>
              <p:cNvSpPr>
                <a:spLocks noChangeShapeType="1"/>
              </p:cNvSpPr>
              <p:nvPr/>
            </p:nvSpPr>
            <p:spPr bwMode="auto">
              <a:xfrm flipH="1" flipV="1">
                <a:off x="4554" y="3151"/>
                <a:ext cx="1" cy="15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02" name="Line 63"/>
              <p:cNvSpPr>
                <a:spLocks noChangeShapeType="1"/>
              </p:cNvSpPr>
              <p:nvPr/>
            </p:nvSpPr>
            <p:spPr bwMode="auto">
              <a:xfrm>
                <a:off x="3828" y="2722"/>
                <a:ext cx="730" cy="43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03" name="Line 64"/>
              <p:cNvSpPr>
                <a:spLocks noChangeShapeType="1"/>
              </p:cNvSpPr>
              <p:nvPr/>
            </p:nvSpPr>
            <p:spPr bwMode="auto">
              <a:xfrm>
                <a:off x="3831" y="2718"/>
                <a:ext cx="0" cy="11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25004" name="Group 65"/>
              <p:cNvGrpSpPr>
                <a:grpSpLocks/>
              </p:cNvGrpSpPr>
              <p:nvPr/>
            </p:nvGrpSpPr>
            <p:grpSpPr bwMode="auto">
              <a:xfrm>
                <a:off x="4616" y="3234"/>
                <a:ext cx="72" cy="109"/>
                <a:chOff x="4161" y="3138"/>
                <a:chExt cx="112" cy="174"/>
              </a:xfrm>
            </p:grpSpPr>
            <p:sp>
              <p:nvSpPr>
                <p:cNvPr id="125005" name="AutoShape 66"/>
                <p:cNvSpPr>
                  <a:spLocks noChangeArrowheads="1"/>
                </p:cNvSpPr>
                <p:nvPr/>
              </p:nvSpPr>
              <p:spPr bwMode="auto">
                <a:xfrm flipV="1">
                  <a:off x="4167" y="3256"/>
                  <a:ext cx="102" cy="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47 w 21600"/>
                    <a:gd name="T13" fmla="*/ 4629 h 21600"/>
                    <a:gd name="T14" fmla="*/ 17153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5006" name="AutoShape 67"/>
                <p:cNvSpPr>
                  <a:spLocks noChangeArrowheads="1"/>
                </p:cNvSpPr>
                <p:nvPr/>
              </p:nvSpPr>
              <p:spPr bwMode="auto">
                <a:xfrm flipV="1">
                  <a:off x="4161" y="3138"/>
                  <a:ext cx="52" cy="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7 w 21600"/>
                    <a:gd name="T13" fmla="*/ 2335 h 21600"/>
                    <a:gd name="T14" fmla="*/ 19523 w 21600"/>
                    <a:gd name="T15" fmla="*/ 192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30" y="21600"/>
                      </a:lnTo>
                      <a:lnTo>
                        <a:pt x="2077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5007" name="Oval 68"/>
                <p:cNvSpPr>
                  <a:spLocks noChangeArrowheads="1"/>
                </p:cNvSpPr>
                <p:nvPr/>
              </p:nvSpPr>
              <p:spPr bwMode="auto">
                <a:xfrm>
                  <a:off x="4161" y="3172"/>
                  <a:ext cx="112" cy="1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5008" name="Line 69"/>
              <p:cNvSpPr>
                <a:spLocks noChangeShapeType="1"/>
              </p:cNvSpPr>
              <p:nvPr/>
            </p:nvSpPr>
            <p:spPr bwMode="auto">
              <a:xfrm flipH="1" flipV="1">
                <a:off x="4576" y="3093"/>
                <a:ext cx="1" cy="215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25009" name="Group 70"/>
            <p:cNvGrpSpPr>
              <a:grpSpLocks/>
            </p:cNvGrpSpPr>
            <p:nvPr/>
          </p:nvGrpSpPr>
          <p:grpSpPr bwMode="auto">
            <a:xfrm>
              <a:off x="2643512" y="3614750"/>
              <a:ext cx="1365680" cy="992190"/>
              <a:chOff x="3828" y="2718"/>
              <a:chExt cx="860" cy="625"/>
            </a:xfrm>
          </p:grpSpPr>
          <p:sp>
            <p:nvSpPr>
              <p:cNvPr id="125010" name="Line 71"/>
              <p:cNvSpPr>
                <a:spLocks noChangeShapeType="1"/>
              </p:cNvSpPr>
              <p:nvPr/>
            </p:nvSpPr>
            <p:spPr bwMode="auto">
              <a:xfrm flipH="1" flipV="1">
                <a:off x="4554" y="3151"/>
                <a:ext cx="1" cy="15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11" name="Line 72"/>
              <p:cNvSpPr>
                <a:spLocks noChangeShapeType="1"/>
              </p:cNvSpPr>
              <p:nvPr/>
            </p:nvSpPr>
            <p:spPr bwMode="auto">
              <a:xfrm>
                <a:off x="3828" y="2722"/>
                <a:ext cx="730" cy="43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12" name="Line 73"/>
              <p:cNvSpPr>
                <a:spLocks noChangeShapeType="1"/>
              </p:cNvSpPr>
              <p:nvPr/>
            </p:nvSpPr>
            <p:spPr bwMode="auto">
              <a:xfrm>
                <a:off x="3831" y="2718"/>
                <a:ext cx="0" cy="11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25013" name="Group 74"/>
              <p:cNvGrpSpPr>
                <a:grpSpLocks/>
              </p:cNvGrpSpPr>
              <p:nvPr/>
            </p:nvGrpSpPr>
            <p:grpSpPr bwMode="auto">
              <a:xfrm>
                <a:off x="4616" y="3234"/>
                <a:ext cx="72" cy="109"/>
                <a:chOff x="4161" y="3138"/>
                <a:chExt cx="112" cy="174"/>
              </a:xfrm>
            </p:grpSpPr>
            <p:sp>
              <p:nvSpPr>
                <p:cNvPr id="125014" name="AutoShape 75"/>
                <p:cNvSpPr>
                  <a:spLocks noChangeArrowheads="1"/>
                </p:cNvSpPr>
                <p:nvPr/>
              </p:nvSpPr>
              <p:spPr bwMode="auto">
                <a:xfrm flipV="1">
                  <a:off x="4167" y="3256"/>
                  <a:ext cx="102" cy="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47 w 21600"/>
                    <a:gd name="T13" fmla="*/ 4629 h 21600"/>
                    <a:gd name="T14" fmla="*/ 17153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5015" name="AutoShape 76"/>
                <p:cNvSpPr>
                  <a:spLocks noChangeArrowheads="1"/>
                </p:cNvSpPr>
                <p:nvPr/>
              </p:nvSpPr>
              <p:spPr bwMode="auto">
                <a:xfrm flipV="1">
                  <a:off x="4161" y="3138"/>
                  <a:ext cx="52" cy="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7 w 21600"/>
                    <a:gd name="T13" fmla="*/ 2335 h 21600"/>
                    <a:gd name="T14" fmla="*/ 19523 w 21600"/>
                    <a:gd name="T15" fmla="*/ 192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30" y="21600"/>
                      </a:lnTo>
                      <a:lnTo>
                        <a:pt x="2077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5016" name="Oval 77"/>
                <p:cNvSpPr>
                  <a:spLocks noChangeArrowheads="1"/>
                </p:cNvSpPr>
                <p:nvPr/>
              </p:nvSpPr>
              <p:spPr bwMode="auto">
                <a:xfrm>
                  <a:off x="4161" y="3172"/>
                  <a:ext cx="112" cy="1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5017" name="Line 78"/>
              <p:cNvSpPr>
                <a:spLocks noChangeShapeType="1"/>
              </p:cNvSpPr>
              <p:nvPr/>
            </p:nvSpPr>
            <p:spPr bwMode="auto">
              <a:xfrm flipH="1" flipV="1">
                <a:off x="4576" y="3093"/>
                <a:ext cx="1" cy="215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25018" name="Group 79"/>
            <p:cNvGrpSpPr>
              <a:grpSpLocks/>
            </p:cNvGrpSpPr>
            <p:nvPr/>
          </p:nvGrpSpPr>
          <p:grpSpPr bwMode="auto">
            <a:xfrm>
              <a:off x="2141862" y="3614750"/>
              <a:ext cx="1365680" cy="992190"/>
              <a:chOff x="3828" y="2718"/>
              <a:chExt cx="860" cy="625"/>
            </a:xfrm>
          </p:grpSpPr>
          <p:sp>
            <p:nvSpPr>
              <p:cNvPr id="125019" name="Line 80"/>
              <p:cNvSpPr>
                <a:spLocks noChangeShapeType="1"/>
              </p:cNvSpPr>
              <p:nvPr/>
            </p:nvSpPr>
            <p:spPr bwMode="auto">
              <a:xfrm flipH="1" flipV="1">
                <a:off x="4554" y="3151"/>
                <a:ext cx="1" cy="15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20" name="Line 81"/>
              <p:cNvSpPr>
                <a:spLocks noChangeShapeType="1"/>
              </p:cNvSpPr>
              <p:nvPr/>
            </p:nvSpPr>
            <p:spPr bwMode="auto">
              <a:xfrm>
                <a:off x="3828" y="2722"/>
                <a:ext cx="730" cy="43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21" name="Line 82"/>
              <p:cNvSpPr>
                <a:spLocks noChangeShapeType="1"/>
              </p:cNvSpPr>
              <p:nvPr/>
            </p:nvSpPr>
            <p:spPr bwMode="auto">
              <a:xfrm>
                <a:off x="3831" y="2718"/>
                <a:ext cx="0" cy="11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25022" name="Group 83"/>
              <p:cNvGrpSpPr>
                <a:grpSpLocks/>
              </p:cNvGrpSpPr>
              <p:nvPr/>
            </p:nvGrpSpPr>
            <p:grpSpPr bwMode="auto">
              <a:xfrm>
                <a:off x="4616" y="3234"/>
                <a:ext cx="72" cy="109"/>
                <a:chOff x="4161" y="3138"/>
                <a:chExt cx="112" cy="174"/>
              </a:xfrm>
            </p:grpSpPr>
            <p:sp>
              <p:nvSpPr>
                <p:cNvPr id="125023" name="AutoShape 84"/>
                <p:cNvSpPr>
                  <a:spLocks noChangeArrowheads="1"/>
                </p:cNvSpPr>
                <p:nvPr/>
              </p:nvSpPr>
              <p:spPr bwMode="auto">
                <a:xfrm flipV="1">
                  <a:off x="4167" y="3256"/>
                  <a:ext cx="102" cy="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47 w 21600"/>
                    <a:gd name="T13" fmla="*/ 4629 h 21600"/>
                    <a:gd name="T14" fmla="*/ 17153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5024" name="AutoShape 85"/>
                <p:cNvSpPr>
                  <a:spLocks noChangeArrowheads="1"/>
                </p:cNvSpPr>
                <p:nvPr/>
              </p:nvSpPr>
              <p:spPr bwMode="auto">
                <a:xfrm flipV="1">
                  <a:off x="4161" y="3138"/>
                  <a:ext cx="52" cy="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7 w 21600"/>
                    <a:gd name="T13" fmla="*/ 2335 h 21600"/>
                    <a:gd name="T14" fmla="*/ 19523 w 21600"/>
                    <a:gd name="T15" fmla="*/ 192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30" y="21600"/>
                      </a:lnTo>
                      <a:lnTo>
                        <a:pt x="2077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5025" name="Oval 86"/>
                <p:cNvSpPr>
                  <a:spLocks noChangeArrowheads="1"/>
                </p:cNvSpPr>
                <p:nvPr/>
              </p:nvSpPr>
              <p:spPr bwMode="auto">
                <a:xfrm>
                  <a:off x="4161" y="3172"/>
                  <a:ext cx="112" cy="1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5026" name="Line 87"/>
              <p:cNvSpPr>
                <a:spLocks noChangeShapeType="1"/>
              </p:cNvSpPr>
              <p:nvPr/>
            </p:nvSpPr>
            <p:spPr bwMode="auto">
              <a:xfrm flipH="1" flipV="1">
                <a:off x="4576" y="3093"/>
                <a:ext cx="1" cy="215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25027" name="Group 88"/>
            <p:cNvGrpSpPr>
              <a:grpSpLocks/>
            </p:cNvGrpSpPr>
            <p:nvPr/>
          </p:nvGrpSpPr>
          <p:grpSpPr bwMode="auto">
            <a:xfrm>
              <a:off x="1652912" y="3614750"/>
              <a:ext cx="1365680" cy="992190"/>
              <a:chOff x="3828" y="2718"/>
              <a:chExt cx="860" cy="625"/>
            </a:xfrm>
          </p:grpSpPr>
          <p:sp>
            <p:nvSpPr>
              <p:cNvPr id="125028" name="Line 89"/>
              <p:cNvSpPr>
                <a:spLocks noChangeShapeType="1"/>
              </p:cNvSpPr>
              <p:nvPr/>
            </p:nvSpPr>
            <p:spPr bwMode="auto">
              <a:xfrm flipH="1" flipV="1">
                <a:off x="4554" y="3151"/>
                <a:ext cx="1" cy="15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29" name="Line 90"/>
              <p:cNvSpPr>
                <a:spLocks noChangeShapeType="1"/>
              </p:cNvSpPr>
              <p:nvPr/>
            </p:nvSpPr>
            <p:spPr bwMode="auto">
              <a:xfrm>
                <a:off x="3828" y="2722"/>
                <a:ext cx="730" cy="43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30" name="Line 91"/>
              <p:cNvSpPr>
                <a:spLocks noChangeShapeType="1"/>
              </p:cNvSpPr>
              <p:nvPr/>
            </p:nvSpPr>
            <p:spPr bwMode="auto">
              <a:xfrm>
                <a:off x="3831" y="2718"/>
                <a:ext cx="0" cy="114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25031" name="Group 92"/>
              <p:cNvGrpSpPr>
                <a:grpSpLocks/>
              </p:cNvGrpSpPr>
              <p:nvPr/>
            </p:nvGrpSpPr>
            <p:grpSpPr bwMode="auto">
              <a:xfrm>
                <a:off x="4616" y="3234"/>
                <a:ext cx="72" cy="109"/>
                <a:chOff x="4161" y="3138"/>
                <a:chExt cx="112" cy="174"/>
              </a:xfrm>
            </p:grpSpPr>
            <p:sp>
              <p:nvSpPr>
                <p:cNvPr id="125032" name="AutoShape 93"/>
                <p:cNvSpPr>
                  <a:spLocks noChangeArrowheads="1"/>
                </p:cNvSpPr>
                <p:nvPr/>
              </p:nvSpPr>
              <p:spPr bwMode="auto">
                <a:xfrm flipV="1">
                  <a:off x="4167" y="3256"/>
                  <a:ext cx="102" cy="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47 w 21600"/>
                    <a:gd name="T13" fmla="*/ 4629 h 21600"/>
                    <a:gd name="T14" fmla="*/ 17153 w 21600"/>
                    <a:gd name="T15" fmla="*/ 1697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5033" name="AutoShape 94"/>
                <p:cNvSpPr>
                  <a:spLocks noChangeArrowheads="1"/>
                </p:cNvSpPr>
                <p:nvPr/>
              </p:nvSpPr>
              <p:spPr bwMode="auto">
                <a:xfrm flipV="1">
                  <a:off x="4161" y="3138"/>
                  <a:ext cx="52" cy="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077 w 21600"/>
                    <a:gd name="T13" fmla="*/ 2335 h 21600"/>
                    <a:gd name="T14" fmla="*/ 19523 w 21600"/>
                    <a:gd name="T15" fmla="*/ 1926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30" y="21600"/>
                      </a:lnTo>
                      <a:lnTo>
                        <a:pt x="2077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5034" name="Oval 95"/>
                <p:cNvSpPr>
                  <a:spLocks noChangeArrowheads="1"/>
                </p:cNvSpPr>
                <p:nvPr/>
              </p:nvSpPr>
              <p:spPr bwMode="auto">
                <a:xfrm>
                  <a:off x="4161" y="3172"/>
                  <a:ext cx="112" cy="10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t-BR" altLang="pt-BR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25035" name="Line 96"/>
              <p:cNvSpPr>
                <a:spLocks noChangeShapeType="1"/>
              </p:cNvSpPr>
              <p:nvPr/>
            </p:nvSpPr>
            <p:spPr bwMode="auto">
              <a:xfrm flipH="1" flipV="1">
                <a:off x="4576" y="3093"/>
                <a:ext cx="1" cy="215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5036" name="Line 97"/>
            <p:cNvSpPr>
              <a:spLocks noChangeShapeType="1"/>
            </p:cNvSpPr>
            <p:nvPr/>
          </p:nvSpPr>
          <p:spPr bwMode="auto">
            <a:xfrm flipH="1" flipV="1">
              <a:off x="7800975" y="4302125"/>
              <a:ext cx="1588" cy="24923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37" name="Line 98"/>
            <p:cNvSpPr>
              <a:spLocks noChangeShapeType="1"/>
            </p:cNvSpPr>
            <p:nvPr/>
          </p:nvSpPr>
          <p:spPr bwMode="auto">
            <a:xfrm>
              <a:off x="6596063" y="3625850"/>
              <a:ext cx="1211262" cy="68421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38" name="Line 99"/>
            <p:cNvSpPr>
              <a:spLocks noChangeShapeType="1"/>
            </p:cNvSpPr>
            <p:nvPr/>
          </p:nvSpPr>
          <p:spPr bwMode="auto">
            <a:xfrm>
              <a:off x="6586538" y="3614738"/>
              <a:ext cx="0" cy="180975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5039" name="Group 100"/>
            <p:cNvGrpSpPr>
              <a:grpSpLocks/>
            </p:cNvGrpSpPr>
            <p:nvPr/>
          </p:nvGrpSpPr>
          <p:grpSpPr bwMode="auto">
            <a:xfrm>
              <a:off x="7780338" y="4462463"/>
              <a:ext cx="111125" cy="174625"/>
              <a:chOff x="4161" y="3138"/>
              <a:chExt cx="112" cy="174"/>
            </a:xfrm>
          </p:grpSpPr>
          <p:sp>
            <p:nvSpPr>
              <p:cNvPr id="125040" name="AutoShape 101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041" name="AutoShape 102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042" name="Oval 103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25043" name="Line 104"/>
            <p:cNvSpPr>
              <a:spLocks noChangeShapeType="1"/>
            </p:cNvSpPr>
            <p:nvPr/>
          </p:nvSpPr>
          <p:spPr bwMode="auto">
            <a:xfrm flipH="1" flipV="1">
              <a:off x="7835900" y="4210050"/>
              <a:ext cx="1588" cy="34131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5044" name="Group 105"/>
            <p:cNvGrpSpPr>
              <a:grpSpLocks/>
            </p:cNvGrpSpPr>
            <p:nvPr/>
          </p:nvGrpSpPr>
          <p:grpSpPr bwMode="auto">
            <a:xfrm>
              <a:off x="1147763" y="5148263"/>
              <a:ext cx="285750" cy="600075"/>
              <a:chOff x="462" y="3426"/>
              <a:chExt cx="180" cy="378"/>
            </a:xfrm>
          </p:grpSpPr>
          <p:sp>
            <p:nvSpPr>
              <p:cNvPr id="125045" name="Rectangle 106"/>
              <p:cNvSpPr>
                <a:spLocks noChangeArrowheads="1"/>
              </p:cNvSpPr>
              <p:nvPr/>
            </p:nvSpPr>
            <p:spPr bwMode="auto">
              <a:xfrm>
                <a:off x="462" y="3426"/>
                <a:ext cx="180" cy="378"/>
              </a:xfrm>
              <a:prstGeom prst="rect">
                <a:avLst/>
              </a:prstGeom>
              <a:gradFill rotWithShape="1">
                <a:gsLst>
                  <a:gs pos="0">
                    <a:srgbClr val="182F76"/>
                  </a:gs>
                  <a:gs pos="5000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046" name="Rectangle 107"/>
              <p:cNvSpPr>
                <a:spLocks noChangeArrowheads="1"/>
              </p:cNvSpPr>
              <p:nvPr/>
            </p:nvSpPr>
            <p:spPr bwMode="auto">
              <a:xfrm>
                <a:off x="462" y="3489"/>
                <a:ext cx="180" cy="252"/>
              </a:xfrm>
              <a:prstGeom prst="rect">
                <a:avLst/>
              </a:prstGeom>
              <a:gradFill rotWithShape="1">
                <a:gsLst>
                  <a:gs pos="0">
                    <a:srgbClr val="182F76"/>
                  </a:gs>
                  <a:gs pos="5000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25047" name="Group 108"/>
            <p:cNvGrpSpPr>
              <a:grpSpLocks/>
            </p:cNvGrpSpPr>
            <p:nvPr/>
          </p:nvGrpSpPr>
          <p:grpSpPr bwMode="auto">
            <a:xfrm>
              <a:off x="1528763" y="5148263"/>
              <a:ext cx="285750" cy="600075"/>
              <a:chOff x="462" y="3426"/>
              <a:chExt cx="180" cy="378"/>
            </a:xfrm>
          </p:grpSpPr>
          <p:sp>
            <p:nvSpPr>
              <p:cNvPr id="125048" name="Rectangle 109"/>
              <p:cNvSpPr>
                <a:spLocks noChangeArrowheads="1"/>
              </p:cNvSpPr>
              <p:nvPr/>
            </p:nvSpPr>
            <p:spPr bwMode="auto">
              <a:xfrm>
                <a:off x="462" y="3426"/>
                <a:ext cx="180" cy="378"/>
              </a:xfrm>
              <a:prstGeom prst="rect">
                <a:avLst/>
              </a:prstGeom>
              <a:gradFill rotWithShape="1">
                <a:gsLst>
                  <a:gs pos="0">
                    <a:srgbClr val="182F76"/>
                  </a:gs>
                  <a:gs pos="5000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049" name="Rectangle 110"/>
              <p:cNvSpPr>
                <a:spLocks noChangeArrowheads="1"/>
              </p:cNvSpPr>
              <p:nvPr/>
            </p:nvSpPr>
            <p:spPr bwMode="auto">
              <a:xfrm>
                <a:off x="462" y="3489"/>
                <a:ext cx="180" cy="252"/>
              </a:xfrm>
              <a:prstGeom prst="rect">
                <a:avLst/>
              </a:prstGeom>
              <a:gradFill rotWithShape="1">
                <a:gsLst>
                  <a:gs pos="0">
                    <a:srgbClr val="182F76"/>
                  </a:gs>
                  <a:gs pos="5000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25050" name="Group 111"/>
            <p:cNvGrpSpPr>
              <a:grpSpLocks/>
            </p:cNvGrpSpPr>
            <p:nvPr/>
          </p:nvGrpSpPr>
          <p:grpSpPr bwMode="auto">
            <a:xfrm>
              <a:off x="1895475" y="5148263"/>
              <a:ext cx="285750" cy="600075"/>
              <a:chOff x="462" y="3426"/>
              <a:chExt cx="180" cy="378"/>
            </a:xfrm>
          </p:grpSpPr>
          <p:sp>
            <p:nvSpPr>
              <p:cNvPr id="125051" name="Rectangle 112"/>
              <p:cNvSpPr>
                <a:spLocks noChangeArrowheads="1"/>
              </p:cNvSpPr>
              <p:nvPr/>
            </p:nvSpPr>
            <p:spPr bwMode="auto">
              <a:xfrm>
                <a:off x="462" y="3426"/>
                <a:ext cx="180" cy="378"/>
              </a:xfrm>
              <a:prstGeom prst="rect">
                <a:avLst/>
              </a:prstGeom>
              <a:gradFill rotWithShape="1">
                <a:gsLst>
                  <a:gs pos="0">
                    <a:srgbClr val="182F76"/>
                  </a:gs>
                  <a:gs pos="5000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052" name="Rectangle 113"/>
              <p:cNvSpPr>
                <a:spLocks noChangeArrowheads="1"/>
              </p:cNvSpPr>
              <p:nvPr/>
            </p:nvSpPr>
            <p:spPr bwMode="auto">
              <a:xfrm>
                <a:off x="462" y="3489"/>
                <a:ext cx="180" cy="252"/>
              </a:xfrm>
              <a:prstGeom prst="rect">
                <a:avLst/>
              </a:prstGeom>
              <a:gradFill rotWithShape="1">
                <a:gsLst>
                  <a:gs pos="0">
                    <a:srgbClr val="182F76"/>
                  </a:gs>
                  <a:gs pos="50000">
                    <a:srgbClr val="3366FF"/>
                  </a:gs>
                  <a:gs pos="100000">
                    <a:srgbClr val="182F76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25053" name="Line 114"/>
            <p:cNvSpPr>
              <a:spLocks noChangeShapeType="1"/>
            </p:cNvSpPr>
            <p:nvPr/>
          </p:nvSpPr>
          <p:spPr bwMode="auto">
            <a:xfrm flipH="1" flipV="1">
              <a:off x="2308225" y="4387850"/>
              <a:ext cx="1588" cy="1635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54" name="Line 115"/>
            <p:cNvSpPr>
              <a:spLocks noChangeShapeType="1"/>
            </p:cNvSpPr>
            <p:nvPr/>
          </p:nvSpPr>
          <p:spPr bwMode="auto">
            <a:xfrm>
              <a:off x="2127250" y="4384675"/>
              <a:ext cx="0" cy="7540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5055" name="Group 116"/>
            <p:cNvGrpSpPr>
              <a:grpSpLocks/>
            </p:cNvGrpSpPr>
            <p:nvPr/>
          </p:nvGrpSpPr>
          <p:grpSpPr bwMode="auto">
            <a:xfrm>
              <a:off x="2287588" y="4462463"/>
              <a:ext cx="111125" cy="174625"/>
              <a:chOff x="4161" y="3138"/>
              <a:chExt cx="112" cy="174"/>
            </a:xfrm>
          </p:grpSpPr>
          <p:sp>
            <p:nvSpPr>
              <p:cNvPr id="125056" name="AutoShape 117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057" name="AutoShape 118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058" name="Oval 119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25059" name="Line 120"/>
            <p:cNvSpPr>
              <a:spLocks noChangeShapeType="1"/>
            </p:cNvSpPr>
            <p:nvPr/>
          </p:nvSpPr>
          <p:spPr bwMode="auto">
            <a:xfrm flipH="1" flipV="1">
              <a:off x="2343150" y="4210050"/>
              <a:ext cx="1588" cy="3413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60" name="Line 121"/>
            <p:cNvSpPr>
              <a:spLocks noChangeShapeType="1"/>
            </p:cNvSpPr>
            <p:nvPr/>
          </p:nvSpPr>
          <p:spPr bwMode="auto">
            <a:xfrm flipH="1">
              <a:off x="2124075" y="4392613"/>
              <a:ext cx="19526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61" name="Line 122"/>
            <p:cNvSpPr>
              <a:spLocks noChangeShapeType="1"/>
            </p:cNvSpPr>
            <p:nvPr/>
          </p:nvSpPr>
          <p:spPr bwMode="auto">
            <a:xfrm>
              <a:off x="1751013" y="4960938"/>
              <a:ext cx="0" cy="177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62" name="Line 123"/>
            <p:cNvSpPr>
              <a:spLocks noChangeShapeType="1"/>
            </p:cNvSpPr>
            <p:nvPr/>
          </p:nvSpPr>
          <p:spPr bwMode="auto">
            <a:xfrm flipH="1" flipV="1">
              <a:off x="1957388" y="4953000"/>
              <a:ext cx="1587" cy="1889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63" name="Line 124"/>
            <p:cNvSpPr>
              <a:spLocks noChangeShapeType="1"/>
            </p:cNvSpPr>
            <p:nvPr/>
          </p:nvSpPr>
          <p:spPr bwMode="auto">
            <a:xfrm flipH="1">
              <a:off x="1738313" y="4954588"/>
              <a:ext cx="23336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64" name="Line 125"/>
            <p:cNvSpPr>
              <a:spLocks noChangeShapeType="1"/>
            </p:cNvSpPr>
            <p:nvPr/>
          </p:nvSpPr>
          <p:spPr bwMode="auto">
            <a:xfrm>
              <a:off x="1365250" y="4960938"/>
              <a:ext cx="0" cy="177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65" name="Line 126"/>
            <p:cNvSpPr>
              <a:spLocks noChangeShapeType="1"/>
            </p:cNvSpPr>
            <p:nvPr/>
          </p:nvSpPr>
          <p:spPr bwMode="auto">
            <a:xfrm flipH="1" flipV="1">
              <a:off x="1571625" y="4953000"/>
              <a:ext cx="1588" cy="1889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66" name="Line 127"/>
            <p:cNvSpPr>
              <a:spLocks noChangeShapeType="1"/>
            </p:cNvSpPr>
            <p:nvPr/>
          </p:nvSpPr>
          <p:spPr bwMode="auto">
            <a:xfrm flipH="1">
              <a:off x="1352550" y="4954588"/>
              <a:ext cx="23336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67" name="Line 128"/>
            <p:cNvSpPr>
              <a:spLocks noChangeShapeType="1"/>
            </p:cNvSpPr>
            <p:nvPr/>
          </p:nvSpPr>
          <p:spPr bwMode="auto">
            <a:xfrm>
              <a:off x="965200" y="3413125"/>
              <a:ext cx="0" cy="177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68" name="Line 129"/>
            <p:cNvSpPr>
              <a:spLocks noChangeShapeType="1"/>
            </p:cNvSpPr>
            <p:nvPr/>
          </p:nvSpPr>
          <p:spPr bwMode="auto">
            <a:xfrm>
              <a:off x="1084263" y="3408363"/>
              <a:ext cx="0" cy="2825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69" name="Line 130"/>
            <p:cNvSpPr>
              <a:spLocks noChangeShapeType="1"/>
            </p:cNvSpPr>
            <p:nvPr/>
          </p:nvSpPr>
          <p:spPr bwMode="auto">
            <a:xfrm flipH="1">
              <a:off x="950913" y="3411538"/>
              <a:ext cx="25876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70" name="Line 131"/>
            <p:cNvSpPr>
              <a:spLocks noChangeShapeType="1"/>
            </p:cNvSpPr>
            <p:nvPr/>
          </p:nvSpPr>
          <p:spPr bwMode="auto">
            <a:xfrm flipH="1" flipV="1">
              <a:off x="1822450" y="4387850"/>
              <a:ext cx="1588" cy="1635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71" name="Line 132"/>
            <p:cNvSpPr>
              <a:spLocks noChangeShapeType="1"/>
            </p:cNvSpPr>
            <p:nvPr/>
          </p:nvSpPr>
          <p:spPr bwMode="auto">
            <a:xfrm>
              <a:off x="1641475" y="4384675"/>
              <a:ext cx="9525" cy="4159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5072" name="Group 133"/>
            <p:cNvGrpSpPr>
              <a:grpSpLocks/>
            </p:cNvGrpSpPr>
            <p:nvPr/>
          </p:nvGrpSpPr>
          <p:grpSpPr bwMode="auto">
            <a:xfrm>
              <a:off x="1801813" y="4462463"/>
              <a:ext cx="111125" cy="174625"/>
              <a:chOff x="4161" y="3138"/>
              <a:chExt cx="112" cy="174"/>
            </a:xfrm>
          </p:grpSpPr>
          <p:sp>
            <p:nvSpPr>
              <p:cNvPr id="125073" name="AutoShape 134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074" name="AutoShape 135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075" name="Oval 136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25076" name="Line 137"/>
            <p:cNvSpPr>
              <a:spLocks noChangeShapeType="1"/>
            </p:cNvSpPr>
            <p:nvPr/>
          </p:nvSpPr>
          <p:spPr bwMode="auto">
            <a:xfrm flipH="1" flipV="1">
              <a:off x="1857375" y="4210050"/>
              <a:ext cx="1588" cy="3413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77" name="Line 138"/>
            <p:cNvSpPr>
              <a:spLocks noChangeShapeType="1"/>
            </p:cNvSpPr>
            <p:nvPr/>
          </p:nvSpPr>
          <p:spPr bwMode="auto">
            <a:xfrm flipH="1">
              <a:off x="1638300" y="4392613"/>
              <a:ext cx="19526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78" name="Line 139"/>
            <p:cNvSpPr>
              <a:spLocks noChangeShapeType="1"/>
            </p:cNvSpPr>
            <p:nvPr/>
          </p:nvSpPr>
          <p:spPr bwMode="auto">
            <a:xfrm flipH="1">
              <a:off x="1638300" y="4787900"/>
              <a:ext cx="48577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79" name="Line 140"/>
            <p:cNvSpPr>
              <a:spLocks noChangeShapeType="1"/>
            </p:cNvSpPr>
            <p:nvPr/>
          </p:nvSpPr>
          <p:spPr bwMode="auto">
            <a:xfrm flipH="1" flipV="1">
              <a:off x="1311275" y="2928938"/>
              <a:ext cx="17463" cy="159385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5080" name="Group 141"/>
            <p:cNvGrpSpPr>
              <a:grpSpLocks/>
            </p:cNvGrpSpPr>
            <p:nvPr/>
          </p:nvGrpSpPr>
          <p:grpSpPr bwMode="auto">
            <a:xfrm>
              <a:off x="1306513" y="4433888"/>
              <a:ext cx="111125" cy="174625"/>
              <a:chOff x="4161" y="3138"/>
              <a:chExt cx="112" cy="174"/>
            </a:xfrm>
          </p:grpSpPr>
          <p:sp>
            <p:nvSpPr>
              <p:cNvPr id="125081" name="AutoShape 142"/>
              <p:cNvSpPr>
                <a:spLocks noChangeArrowheads="1"/>
              </p:cNvSpPr>
              <p:nvPr/>
            </p:nvSpPr>
            <p:spPr bwMode="auto">
              <a:xfrm flipV="1">
                <a:off x="4167" y="3256"/>
                <a:ext cx="102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47 w 21600"/>
                  <a:gd name="T13" fmla="*/ 4629 h 21600"/>
                  <a:gd name="T14" fmla="*/ 17153 w 21600"/>
                  <a:gd name="T15" fmla="*/ 1697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082" name="AutoShape 143"/>
              <p:cNvSpPr>
                <a:spLocks noChangeArrowheads="1"/>
              </p:cNvSpPr>
              <p:nvPr/>
            </p:nvSpPr>
            <p:spPr bwMode="auto">
              <a:xfrm flipV="1">
                <a:off x="4161" y="3138"/>
                <a:ext cx="52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77 w 21600"/>
                  <a:gd name="T13" fmla="*/ 2335 h 21600"/>
                  <a:gd name="T14" fmla="*/ 19523 w 21600"/>
                  <a:gd name="T15" fmla="*/ 1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30" y="21600"/>
                    </a:lnTo>
                    <a:lnTo>
                      <a:pt x="207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083" name="Oval 144"/>
              <p:cNvSpPr>
                <a:spLocks noChangeArrowheads="1"/>
              </p:cNvSpPr>
              <p:nvPr/>
            </p:nvSpPr>
            <p:spPr bwMode="auto">
              <a:xfrm>
                <a:off x="4161" y="3172"/>
                <a:ext cx="112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25084" name="Line 145"/>
            <p:cNvSpPr>
              <a:spLocks noChangeShapeType="1"/>
            </p:cNvSpPr>
            <p:nvPr/>
          </p:nvSpPr>
          <p:spPr bwMode="auto">
            <a:xfrm flipH="1" flipV="1">
              <a:off x="1362075" y="4181475"/>
              <a:ext cx="1588" cy="341313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85" name="Line 146"/>
            <p:cNvSpPr>
              <a:spLocks noChangeShapeType="1"/>
            </p:cNvSpPr>
            <p:nvPr/>
          </p:nvSpPr>
          <p:spPr bwMode="auto">
            <a:xfrm flipH="1" flipV="1">
              <a:off x="1835150" y="2390775"/>
              <a:ext cx="3175" cy="554038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86" name="Line 147"/>
            <p:cNvSpPr>
              <a:spLocks noChangeShapeType="1"/>
            </p:cNvSpPr>
            <p:nvPr/>
          </p:nvSpPr>
          <p:spPr bwMode="auto">
            <a:xfrm flipH="1">
              <a:off x="1303338" y="2936875"/>
              <a:ext cx="547687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87" name="Line 148"/>
            <p:cNvSpPr>
              <a:spLocks noChangeShapeType="1"/>
            </p:cNvSpPr>
            <p:nvPr/>
          </p:nvSpPr>
          <p:spPr bwMode="auto">
            <a:xfrm>
              <a:off x="1708150" y="2390775"/>
              <a:ext cx="0" cy="211138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88" name="Line 149"/>
            <p:cNvSpPr>
              <a:spLocks noChangeShapeType="1"/>
            </p:cNvSpPr>
            <p:nvPr/>
          </p:nvSpPr>
          <p:spPr bwMode="auto">
            <a:xfrm flipH="1">
              <a:off x="1698625" y="2403475"/>
              <a:ext cx="149225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89" name="Line 150"/>
            <p:cNvSpPr>
              <a:spLocks noChangeShapeType="1"/>
            </p:cNvSpPr>
            <p:nvPr/>
          </p:nvSpPr>
          <p:spPr bwMode="auto">
            <a:xfrm flipH="1" flipV="1">
              <a:off x="1235075" y="2868613"/>
              <a:ext cx="20638" cy="189230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90" name="Line 151"/>
            <p:cNvSpPr>
              <a:spLocks noChangeShapeType="1"/>
            </p:cNvSpPr>
            <p:nvPr/>
          </p:nvSpPr>
          <p:spPr bwMode="auto">
            <a:xfrm>
              <a:off x="423863" y="4749800"/>
              <a:ext cx="833437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91" name="Line 152"/>
            <p:cNvSpPr>
              <a:spLocks noChangeShapeType="1"/>
            </p:cNvSpPr>
            <p:nvPr/>
          </p:nvSpPr>
          <p:spPr bwMode="auto">
            <a:xfrm>
              <a:off x="7081838" y="3086100"/>
              <a:ext cx="0" cy="70961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92" name="Line 153"/>
            <p:cNvSpPr>
              <a:spLocks noChangeShapeType="1"/>
            </p:cNvSpPr>
            <p:nvPr/>
          </p:nvSpPr>
          <p:spPr bwMode="auto">
            <a:xfrm flipH="1">
              <a:off x="7067550" y="3089275"/>
              <a:ext cx="139858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93" name="Line 154"/>
            <p:cNvSpPr>
              <a:spLocks noChangeShapeType="1"/>
            </p:cNvSpPr>
            <p:nvPr/>
          </p:nvSpPr>
          <p:spPr bwMode="auto">
            <a:xfrm>
              <a:off x="5984875" y="2828925"/>
              <a:ext cx="0" cy="373063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94" name="Line 155"/>
            <p:cNvSpPr>
              <a:spLocks noChangeShapeType="1"/>
            </p:cNvSpPr>
            <p:nvPr/>
          </p:nvSpPr>
          <p:spPr bwMode="auto">
            <a:xfrm flipH="1">
              <a:off x="5970588" y="2832100"/>
              <a:ext cx="2468562" cy="0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95" name="Line 156"/>
            <p:cNvSpPr>
              <a:spLocks noChangeShapeType="1"/>
            </p:cNvSpPr>
            <p:nvPr/>
          </p:nvSpPr>
          <p:spPr bwMode="auto">
            <a:xfrm>
              <a:off x="8435975" y="4332288"/>
              <a:ext cx="0" cy="365125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96" name="Line 157"/>
            <p:cNvSpPr>
              <a:spLocks noChangeShapeType="1"/>
            </p:cNvSpPr>
            <p:nvPr/>
          </p:nvSpPr>
          <p:spPr bwMode="auto">
            <a:xfrm>
              <a:off x="8437563" y="4689475"/>
              <a:ext cx="352425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097" name="Line 158"/>
            <p:cNvSpPr>
              <a:spLocks noChangeShapeType="1"/>
            </p:cNvSpPr>
            <p:nvPr/>
          </p:nvSpPr>
          <p:spPr bwMode="auto">
            <a:xfrm>
              <a:off x="569913" y="2576513"/>
              <a:ext cx="165100" cy="423862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5098" name="Group 159"/>
            <p:cNvGrpSpPr>
              <a:grpSpLocks/>
            </p:cNvGrpSpPr>
            <p:nvPr/>
          </p:nvGrpSpPr>
          <p:grpSpPr bwMode="auto">
            <a:xfrm rot="-1061234">
              <a:off x="-273050" y="2522538"/>
              <a:ext cx="814388" cy="157162"/>
              <a:chOff x="1320" y="1197"/>
              <a:chExt cx="513" cy="99"/>
            </a:xfrm>
          </p:grpSpPr>
          <p:sp>
            <p:nvSpPr>
              <p:cNvPr id="125099" name="Oval 160"/>
              <p:cNvSpPr>
                <a:spLocks noChangeArrowheads="1"/>
              </p:cNvSpPr>
              <p:nvPr/>
            </p:nvSpPr>
            <p:spPr bwMode="auto">
              <a:xfrm>
                <a:off x="1735" y="1197"/>
                <a:ext cx="98" cy="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100" name="Line 161"/>
              <p:cNvSpPr>
                <a:spLocks noChangeShapeType="1"/>
              </p:cNvSpPr>
              <p:nvPr/>
            </p:nvSpPr>
            <p:spPr bwMode="auto">
              <a:xfrm flipH="1">
                <a:off x="1320" y="1197"/>
                <a:ext cx="4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01" name="Line 162"/>
              <p:cNvSpPr>
                <a:spLocks noChangeShapeType="1"/>
              </p:cNvSpPr>
              <p:nvPr/>
            </p:nvSpPr>
            <p:spPr bwMode="auto">
              <a:xfrm flipH="1">
                <a:off x="1326" y="1296"/>
                <a:ext cx="4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5102" name="Line 163"/>
            <p:cNvSpPr>
              <a:spLocks noChangeShapeType="1"/>
            </p:cNvSpPr>
            <p:nvPr/>
          </p:nvSpPr>
          <p:spPr bwMode="auto">
            <a:xfrm>
              <a:off x="387350" y="2609850"/>
              <a:ext cx="2159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03" name="Line 164"/>
            <p:cNvSpPr>
              <a:spLocks noChangeShapeType="1"/>
            </p:cNvSpPr>
            <p:nvPr/>
          </p:nvSpPr>
          <p:spPr bwMode="auto">
            <a:xfrm>
              <a:off x="355600" y="2254250"/>
              <a:ext cx="234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04" name="Line 165"/>
            <p:cNvSpPr>
              <a:spLocks noChangeShapeType="1"/>
            </p:cNvSpPr>
            <p:nvPr/>
          </p:nvSpPr>
          <p:spPr bwMode="auto">
            <a:xfrm>
              <a:off x="584200" y="2254250"/>
              <a:ext cx="285750" cy="819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05" name="Line 166"/>
            <p:cNvSpPr>
              <a:spLocks noChangeShapeType="1"/>
            </p:cNvSpPr>
            <p:nvPr/>
          </p:nvSpPr>
          <p:spPr bwMode="auto">
            <a:xfrm>
              <a:off x="349250" y="2254250"/>
              <a:ext cx="0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06" name="Line 167"/>
            <p:cNvSpPr>
              <a:spLocks noChangeShapeType="1"/>
            </p:cNvSpPr>
            <p:nvPr/>
          </p:nvSpPr>
          <p:spPr bwMode="auto">
            <a:xfrm flipV="1">
              <a:off x="76200" y="2416175"/>
              <a:ext cx="177800" cy="58738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07" name="Text Box 168"/>
            <p:cNvSpPr txBox="1">
              <a:spLocks noChangeArrowheads="1"/>
            </p:cNvSpPr>
            <p:nvPr/>
          </p:nvSpPr>
          <p:spPr bwMode="auto">
            <a:xfrm>
              <a:off x="7023100" y="2906713"/>
              <a:ext cx="18684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ÁGUA DE EMBEBIÇÃO 85 </a:t>
              </a:r>
              <a:r>
                <a:rPr lang="pt-BR" altLang="pt-BR" sz="900" b="1" baseline="3000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108" name="Text Box 169"/>
            <p:cNvSpPr txBox="1">
              <a:spLocks noChangeArrowheads="1"/>
            </p:cNvSpPr>
            <p:nvPr/>
          </p:nvSpPr>
          <p:spPr bwMode="auto">
            <a:xfrm>
              <a:off x="0" y="1989138"/>
              <a:ext cx="12969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CANA DESFIBRADA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109" name="Text Box 170"/>
            <p:cNvSpPr txBox="1">
              <a:spLocks noChangeArrowheads="1"/>
            </p:cNvSpPr>
            <p:nvPr/>
          </p:nvSpPr>
          <p:spPr bwMode="auto">
            <a:xfrm>
              <a:off x="6143625" y="2590800"/>
              <a:ext cx="15700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CALDO DE PRENSAGEM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110" name="Text Box 172"/>
            <p:cNvSpPr txBox="1">
              <a:spLocks noChangeArrowheads="1"/>
            </p:cNvSpPr>
            <p:nvPr/>
          </p:nvSpPr>
          <p:spPr bwMode="auto">
            <a:xfrm>
              <a:off x="4078288" y="4721225"/>
              <a:ext cx="17557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RECIRCULAÇÃO DO CALDO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111" name="Text Box 173"/>
            <p:cNvSpPr txBox="1">
              <a:spLocks noChangeArrowheads="1"/>
            </p:cNvSpPr>
            <p:nvPr/>
          </p:nvSpPr>
          <p:spPr bwMode="auto">
            <a:xfrm>
              <a:off x="2157413" y="4708525"/>
              <a:ext cx="1117600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CALDO PARA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AQUECEDORES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112" name="Text Box 174"/>
            <p:cNvSpPr txBox="1">
              <a:spLocks noChangeArrowheads="1"/>
            </p:cNvSpPr>
            <p:nvPr/>
          </p:nvSpPr>
          <p:spPr bwMode="auto">
            <a:xfrm>
              <a:off x="1830388" y="2368550"/>
              <a:ext cx="6604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CALDO MISTO 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113" name="Text Box 175"/>
            <p:cNvSpPr txBox="1">
              <a:spLocks noChangeArrowheads="1"/>
            </p:cNvSpPr>
            <p:nvPr/>
          </p:nvSpPr>
          <p:spPr bwMode="auto">
            <a:xfrm>
              <a:off x="0" y="4811713"/>
              <a:ext cx="1027113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CALDO MISTO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PENEIRADO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114" name="Line 176"/>
            <p:cNvSpPr>
              <a:spLocks noChangeShapeType="1"/>
            </p:cNvSpPr>
            <p:nvPr/>
          </p:nvSpPr>
          <p:spPr bwMode="auto">
            <a:xfrm>
              <a:off x="234950" y="5995988"/>
              <a:ext cx="6667500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15" name="Line 177"/>
            <p:cNvSpPr>
              <a:spLocks noChangeShapeType="1"/>
            </p:cNvSpPr>
            <p:nvPr/>
          </p:nvSpPr>
          <p:spPr bwMode="auto">
            <a:xfrm flipV="1">
              <a:off x="1214438" y="5748338"/>
              <a:ext cx="0" cy="24765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16" name="Line 178"/>
            <p:cNvSpPr>
              <a:spLocks noChangeShapeType="1"/>
            </p:cNvSpPr>
            <p:nvPr/>
          </p:nvSpPr>
          <p:spPr bwMode="auto">
            <a:xfrm flipV="1">
              <a:off x="1338263" y="5748338"/>
              <a:ext cx="0" cy="24765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17" name="Line 179"/>
            <p:cNvSpPr>
              <a:spLocks noChangeShapeType="1"/>
            </p:cNvSpPr>
            <p:nvPr/>
          </p:nvSpPr>
          <p:spPr bwMode="auto">
            <a:xfrm flipV="1">
              <a:off x="1595438" y="5748338"/>
              <a:ext cx="0" cy="24765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18" name="Line 180"/>
            <p:cNvSpPr>
              <a:spLocks noChangeShapeType="1"/>
            </p:cNvSpPr>
            <p:nvPr/>
          </p:nvSpPr>
          <p:spPr bwMode="auto">
            <a:xfrm flipV="1">
              <a:off x="1719263" y="5748338"/>
              <a:ext cx="0" cy="24765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19" name="Line 181"/>
            <p:cNvSpPr>
              <a:spLocks noChangeShapeType="1"/>
            </p:cNvSpPr>
            <p:nvPr/>
          </p:nvSpPr>
          <p:spPr bwMode="auto">
            <a:xfrm flipV="1">
              <a:off x="1976438" y="5748338"/>
              <a:ext cx="0" cy="24765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20" name="Line 182"/>
            <p:cNvSpPr>
              <a:spLocks noChangeShapeType="1"/>
            </p:cNvSpPr>
            <p:nvPr/>
          </p:nvSpPr>
          <p:spPr bwMode="auto">
            <a:xfrm flipV="1">
              <a:off x="2100263" y="5748338"/>
              <a:ext cx="0" cy="24765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21" name="Line 183"/>
            <p:cNvSpPr>
              <a:spLocks noChangeShapeType="1"/>
            </p:cNvSpPr>
            <p:nvPr/>
          </p:nvSpPr>
          <p:spPr bwMode="auto">
            <a:xfrm flipV="1">
              <a:off x="3690938" y="4100513"/>
              <a:ext cx="0" cy="1895475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22" name="Line 184"/>
            <p:cNvSpPr>
              <a:spLocks noChangeShapeType="1"/>
            </p:cNvSpPr>
            <p:nvPr/>
          </p:nvSpPr>
          <p:spPr bwMode="auto">
            <a:xfrm flipV="1">
              <a:off x="5862638" y="4090988"/>
              <a:ext cx="0" cy="190500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23" name="Line 185"/>
            <p:cNvSpPr>
              <a:spLocks noChangeShapeType="1"/>
            </p:cNvSpPr>
            <p:nvPr/>
          </p:nvSpPr>
          <p:spPr bwMode="auto">
            <a:xfrm flipV="1">
              <a:off x="6900863" y="4090988"/>
              <a:ext cx="0" cy="190500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24" name="Text Box 186"/>
            <p:cNvSpPr txBox="1">
              <a:spLocks noChangeArrowheads="1"/>
            </p:cNvSpPr>
            <p:nvPr/>
          </p:nvSpPr>
          <p:spPr bwMode="auto">
            <a:xfrm>
              <a:off x="420688" y="6064250"/>
              <a:ext cx="12223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VAPOR V1 OU V2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125" name="Text Box 187"/>
            <p:cNvSpPr txBox="1">
              <a:spLocks noChangeArrowheads="1"/>
            </p:cNvSpPr>
            <p:nvPr/>
          </p:nvSpPr>
          <p:spPr bwMode="auto">
            <a:xfrm rot="-5400000">
              <a:off x="2932113" y="5238750"/>
              <a:ext cx="11176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AQUECIMENTO DO LEITO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5126" name="Line 188"/>
            <p:cNvSpPr>
              <a:spLocks noChangeShapeType="1"/>
            </p:cNvSpPr>
            <p:nvPr/>
          </p:nvSpPr>
          <p:spPr bwMode="auto">
            <a:xfrm>
              <a:off x="2022475" y="3235325"/>
              <a:ext cx="0" cy="373063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27" name="Line 189"/>
            <p:cNvSpPr>
              <a:spLocks noChangeShapeType="1"/>
            </p:cNvSpPr>
            <p:nvPr/>
          </p:nvSpPr>
          <p:spPr bwMode="auto">
            <a:xfrm flipH="1">
              <a:off x="2008188" y="3238500"/>
              <a:ext cx="1185862" cy="0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128" name="Text Box 190"/>
            <p:cNvSpPr txBox="1">
              <a:spLocks noChangeArrowheads="1"/>
            </p:cNvSpPr>
            <p:nvPr/>
          </p:nvSpPr>
          <p:spPr bwMode="auto">
            <a:xfrm>
              <a:off x="2181225" y="2997200"/>
              <a:ext cx="15700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00"/>
                  </a:solidFill>
                  <a:latin typeface="Arial" charset="0"/>
                </a:rPr>
                <a:t>LEITE DE CAL</a:t>
              </a:r>
              <a:endParaRPr lang="pt-BR" altLang="pt-BR" sz="9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4044-F490-4C31-ACB1-984A3C4DAB50}" type="slidenum">
              <a:rPr lang="pt-BR" altLang="pt-BR"/>
              <a:pPr/>
              <a:t>3</a:t>
            </a:fld>
            <a:endParaRPr lang="pt-BR" altLang="pt-BR"/>
          </a:p>
        </p:txBody>
      </p:sp>
      <p:grpSp>
        <p:nvGrpSpPr>
          <p:cNvPr id="135203" name="Group 35"/>
          <p:cNvGrpSpPr>
            <a:grpSpLocks/>
          </p:cNvGrpSpPr>
          <p:nvPr/>
        </p:nvGrpSpPr>
        <p:grpSpPr bwMode="auto">
          <a:xfrm>
            <a:off x="684213" y="1900238"/>
            <a:ext cx="8316912" cy="4984750"/>
            <a:chOff x="521" y="981"/>
            <a:chExt cx="5239" cy="3140"/>
          </a:xfrm>
        </p:grpSpPr>
        <p:sp>
          <p:nvSpPr>
            <p:cNvPr id="135173" name="Text Box 5"/>
            <p:cNvSpPr txBox="1">
              <a:spLocks noChangeArrowheads="1"/>
            </p:cNvSpPr>
            <p:nvPr/>
          </p:nvSpPr>
          <p:spPr bwMode="auto">
            <a:xfrm>
              <a:off x="521" y="3475"/>
              <a:ext cx="27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solidFill>
                    <a:srgbClr val="000000"/>
                  </a:solidFill>
                  <a:latin typeface="Times New Roman" pitchFamily="18" charset="0"/>
                </a:rPr>
                <a:t>Descrição Resumida do processo</a:t>
              </a:r>
            </a:p>
          </p:txBody>
        </p:sp>
        <p:sp>
          <p:nvSpPr>
            <p:cNvPr id="135177" name="Text Box 9"/>
            <p:cNvSpPr txBox="1">
              <a:spLocks noChangeArrowheads="1"/>
            </p:cNvSpPr>
            <p:nvPr/>
          </p:nvSpPr>
          <p:spPr bwMode="auto">
            <a:xfrm>
              <a:off x="878" y="1490"/>
              <a:ext cx="1674" cy="23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000000"/>
                  </a:solidFill>
                  <a:latin typeface="Times New Roman" pitchFamily="18" charset="0"/>
                </a:rPr>
                <a:t>DESCARREGAMENTO</a:t>
              </a:r>
            </a:p>
          </p:txBody>
        </p:sp>
        <p:sp>
          <p:nvSpPr>
            <p:cNvPr id="135178" name="Text Box 10"/>
            <p:cNvSpPr txBox="1">
              <a:spLocks noChangeArrowheads="1"/>
            </p:cNvSpPr>
            <p:nvPr/>
          </p:nvSpPr>
          <p:spPr bwMode="auto">
            <a:xfrm>
              <a:off x="1429" y="981"/>
              <a:ext cx="538" cy="23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000000"/>
                  </a:solidFill>
                  <a:latin typeface="Times New Roman" pitchFamily="18" charset="0"/>
                </a:rPr>
                <a:t>CANA</a:t>
              </a:r>
            </a:p>
          </p:txBody>
        </p:sp>
        <p:sp>
          <p:nvSpPr>
            <p:cNvPr id="135179" name="Line 11"/>
            <p:cNvSpPr>
              <a:spLocks noChangeShapeType="1"/>
            </p:cNvSpPr>
            <p:nvPr/>
          </p:nvSpPr>
          <p:spPr bwMode="auto">
            <a:xfrm>
              <a:off x="1695" y="1218"/>
              <a:ext cx="0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180" name="Text Box 12"/>
            <p:cNvSpPr txBox="1">
              <a:spLocks noChangeArrowheads="1"/>
            </p:cNvSpPr>
            <p:nvPr/>
          </p:nvSpPr>
          <p:spPr bwMode="auto">
            <a:xfrm>
              <a:off x="1264" y="2030"/>
              <a:ext cx="794" cy="23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000000"/>
                  </a:solidFill>
                  <a:latin typeface="Times New Roman" pitchFamily="18" charset="0"/>
                </a:rPr>
                <a:t>LIMPEZA</a:t>
              </a:r>
            </a:p>
          </p:txBody>
        </p:sp>
        <p:sp>
          <p:nvSpPr>
            <p:cNvPr id="135181" name="Line 13"/>
            <p:cNvSpPr>
              <a:spLocks noChangeShapeType="1"/>
            </p:cNvSpPr>
            <p:nvPr/>
          </p:nvSpPr>
          <p:spPr bwMode="auto">
            <a:xfrm>
              <a:off x="2103" y="2150"/>
              <a:ext cx="19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182" name="Text Box 14"/>
            <p:cNvSpPr txBox="1">
              <a:spLocks noChangeArrowheads="1"/>
            </p:cNvSpPr>
            <p:nvPr/>
          </p:nvSpPr>
          <p:spPr bwMode="auto">
            <a:xfrm>
              <a:off x="1427" y="2558"/>
              <a:ext cx="546" cy="23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000000"/>
                  </a:solidFill>
                  <a:latin typeface="Times New Roman" pitchFamily="18" charset="0"/>
                </a:rPr>
                <a:t>ÁGUA</a:t>
              </a:r>
            </a:p>
          </p:txBody>
        </p:sp>
        <p:sp>
          <p:nvSpPr>
            <p:cNvPr id="135183" name="Line 15"/>
            <p:cNvSpPr>
              <a:spLocks noChangeShapeType="1"/>
            </p:cNvSpPr>
            <p:nvPr/>
          </p:nvSpPr>
          <p:spPr bwMode="auto">
            <a:xfrm>
              <a:off x="1695" y="1762"/>
              <a:ext cx="0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184" name="Text Box 16"/>
            <p:cNvSpPr txBox="1">
              <a:spLocks noChangeArrowheads="1"/>
            </p:cNvSpPr>
            <p:nvPr/>
          </p:nvSpPr>
          <p:spPr bwMode="auto">
            <a:xfrm>
              <a:off x="2330" y="2034"/>
              <a:ext cx="1234" cy="23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000000"/>
                  </a:solidFill>
                  <a:latin typeface="Times New Roman" pitchFamily="18" charset="0"/>
                </a:rPr>
                <a:t>ALIMENTAÇÃO</a:t>
              </a:r>
            </a:p>
          </p:txBody>
        </p:sp>
        <p:sp>
          <p:nvSpPr>
            <p:cNvPr id="135185" name="Line 17"/>
            <p:cNvSpPr>
              <a:spLocks noChangeShapeType="1"/>
            </p:cNvSpPr>
            <p:nvPr/>
          </p:nvSpPr>
          <p:spPr bwMode="auto">
            <a:xfrm>
              <a:off x="3539" y="2150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186" name="Text Box 18"/>
            <p:cNvSpPr txBox="1">
              <a:spLocks noChangeArrowheads="1"/>
            </p:cNvSpPr>
            <p:nvPr/>
          </p:nvSpPr>
          <p:spPr bwMode="auto">
            <a:xfrm>
              <a:off x="3872" y="2030"/>
              <a:ext cx="1130" cy="23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000000"/>
                  </a:solidFill>
                  <a:latin typeface="Times New Roman" pitchFamily="18" charset="0"/>
                </a:rPr>
                <a:t>PREPARAÇÃO</a:t>
              </a:r>
            </a:p>
          </p:txBody>
        </p:sp>
        <p:sp>
          <p:nvSpPr>
            <p:cNvPr id="135187" name="Line 19"/>
            <p:cNvSpPr>
              <a:spLocks noChangeShapeType="1"/>
            </p:cNvSpPr>
            <p:nvPr/>
          </p:nvSpPr>
          <p:spPr bwMode="auto">
            <a:xfrm>
              <a:off x="3771" y="2851"/>
              <a:ext cx="19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188" name="Text Box 20"/>
            <p:cNvSpPr txBox="1">
              <a:spLocks noChangeArrowheads="1"/>
            </p:cNvSpPr>
            <p:nvPr/>
          </p:nvSpPr>
          <p:spPr bwMode="auto">
            <a:xfrm>
              <a:off x="3963" y="2715"/>
              <a:ext cx="818" cy="23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000000"/>
                  </a:solidFill>
                  <a:latin typeface="Times New Roman" pitchFamily="18" charset="0"/>
                </a:rPr>
                <a:t>MOAGEM</a:t>
              </a:r>
            </a:p>
          </p:txBody>
        </p:sp>
        <p:sp>
          <p:nvSpPr>
            <p:cNvPr id="135189" name="Text Box 21"/>
            <p:cNvSpPr txBox="1">
              <a:spLocks noChangeArrowheads="1"/>
            </p:cNvSpPr>
            <p:nvPr/>
          </p:nvSpPr>
          <p:spPr bwMode="auto">
            <a:xfrm>
              <a:off x="3190" y="2750"/>
              <a:ext cx="546" cy="23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000000"/>
                  </a:solidFill>
                  <a:latin typeface="Times New Roman" pitchFamily="18" charset="0"/>
                </a:rPr>
                <a:t>ÁGUA</a:t>
              </a:r>
            </a:p>
          </p:txBody>
        </p:sp>
        <p:sp>
          <p:nvSpPr>
            <p:cNvPr id="135190" name="Line 22"/>
            <p:cNvSpPr>
              <a:spLocks noChangeShapeType="1"/>
            </p:cNvSpPr>
            <p:nvPr/>
          </p:nvSpPr>
          <p:spPr bwMode="auto">
            <a:xfrm rot="10800000">
              <a:off x="1701" y="2251"/>
              <a:ext cx="0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192" name="Text Box 24"/>
            <p:cNvSpPr txBox="1">
              <a:spLocks noChangeArrowheads="1"/>
            </p:cNvSpPr>
            <p:nvPr/>
          </p:nvSpPr>
          <p:spPr bwMode="auto">
            <a:xfrm>
              <a:off x="3646" y="3214"/>
              <a:ext cx="1451" cy="23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b="1">
                  <a:solidFill>
                    <a:srgbClr val="000000"/>
                  </a:solidFill>
                  <a:latin typeface="Times New Roman" pitchFamily="18" charset="0"/>
                </a:rPr>
                <a:t>PENEIRAMENTO</a:t>
              </a:r>
            </a:p>
          </p:txBody>
        </p:sp>
        <p:sp>
          <p:nvSpPr>
            <p:cNvPr id="135193" name="Line 25"/>
            <p:cNvSpPr>
              <a:spLocks noChangeShapeType="1"/>
            </p:cNvSpPr>
            <p:nvPr/>
          </p:nvSpPr>
          <p:spPr bwMode="auto">
            <a:xfrm>
              <a:off x="4371" y="2269"/>
              <a:ext cx="0" cy="46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194" name="Text Box 26"/>
            <p:cNvSpPr txBox="1">
              <a:spLocks noChangeArrowheads="1"/>
            </p:cNvSpPr>
            <p:nvPr/>
          </p:nvSpPr>
          <p:spPr bwMode="auto">
            <a:xfrm>
              <a:off x="3434" y="3884"/>
              <a:ext cx="1890" cy="23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000000"/>
                  </a:solidFill>
                  <a:latin typeface="Times New Roman" pitchFamily="18" charset="0"/>
                </a:rPr>
                <a:t>CALDO PARA PROCESSO</a:t>
              </a:r>
            </a:p>
          </p:txBody>
        </p:sp>
        <p:sp>
          <p:nvSpPr>
            <p:cNvPr id="135195" name="Text Box 27"/>
            <p:cNvSpPr txBox="1">
              <a:spLocks noChangeArrowheads="1"/>
            </p:cNvSpPr>
            <p:nvPr/>
          </p:nvSpPr>
          <p:spPr bwMode="auto">
            <a:xfrm>
              <a:off x="5006" y="2750"/>
              <a:ext cx="754" cy="23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000000"/>
                  </a:solidFill>
                  <a:latin typeface="Times New Roman" pitchFamily="18" charset="0"/>
                </a:rPr>
                <a:t>BAGAÇO</a:t>
              </a:r>
            </a:p>
          </p:txBody>
        </p:sp>
        <p:sp>
          <p:nvSpPr>
            <p:cNvPr id="135197" name="Line 29"/>
            <p:cNvSpPr>
              <a:spLocks noChangeShapeType="1"/>
            </p:cNvSpPr>
            <p:nvPr/>
          </p:nvSpPr>
          <p:spPr bwMode="auto">
            <a:xfrm>
              <a:off x="4371" y="2968"/>
              <a:ext cx="0" cy="1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198" name="Line 30"/>
            <p:cNvSpPr>
              <a:spLocks noChangeShapeType="1"/>
            </p:cNvSpPr>
            <p:nvPr/>
          </p:nvSpPr>
          <p:spPr bwMode="auto">
            <a:xfrm>
              <a:off x="4779" y="2851"/>
              <a:ext cx="19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199" name="Line 31"/>
            <p:cNvSpPr>
              <a:spLocks noChangeShapeType="1"/>
            </p:cNvSpPr>
            <p:nvPr/>
          </p:nvSpPr>
          <p:spPr bwMode="auto">
            <a:xfrm>
              <a:off x="4371" y="3440"/>
              <a:ext cx="0" cy="40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5201" name="Rectangle 33"/>
          <p:cNvSpPr>
            <a:spLocks noChangeArrowheads="1"/>
          </p:cNvSpPr>
          <p:nvPr/>
        </p:nvSpPr>
        <p:spPr bwMode="auto">
          <a:xfrm>
            <a:off x="160338" y="1230313"/>
            <a:ext cx="23574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</a:pPr>
            <a:r>
              <a:rPr lang="pt-BR" altLang="pt-BR" sz="22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INTRODUÇÃO</a:t>
            </a:r>
          </a:p>
        </p:txBody>
      </p:sp>
      <p:sp>
        <p:nvSpPr>
          <p:cNvPr id="135202" name="Rectangle 34"/>
          <p:cNvSpPr>
            <a:spLocks noChangeArrowheads="1"/>
          </p:cNvSpPr>
          <p:nvPr/>
        </p:nvSpPr>
        <p:spPr bwMode="auto">
          <a:xfrm>
            <a:off x="2843213" y="565150"/>
            <a:ext cx="39401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EXTRAÇÃO DO CALDO</a:t>
            </a:r>
            <a:endParaRPr lang="es-ES" altLang="pt-BR" sz="26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5204" name="Line 36"/>
          <p:cNvSpPr>
            <a:spLocks noChangeShapeType="1"/>
          </p:cNvSpPr>
          <p:nvPr/>
        </p:nvSpPr>
        <p:spPr bwMode="ltGray">
          <a:xfrm>
            <a:off x="0" y="1196975"/>
            <a:ext cx="9144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35205" name="Picture 37" descr="logo1_usp_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260475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206" name="Picture 38" descr="http://www.pclq.usp.br/logo%20esalq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15888"/>
            <a:ext cx="698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AE8E-984E-4074-B155-6838587CB5B3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672770" name="Text Box 2"/>
          <p:cNvSpPr txBox="1">
            <a:spLocks noChangeArrowheads="1"/>
          </p:cNvSpPr>
          <p:nvPr/>
        </p:nvSpPr>
        <p:spPr bwMode="auto">
          <a:xfrm>
            <a:off x="379413" y="685800"/>
            <a:ext cx="668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000099"/>
                </a:solidFill>
                <a:latin typeface="Arial" charset="0"/>
              </a:rPr>
              <a:t>EXTRAÇÃO POR DIFUSÃO</a:t>
            </a:r>
          </a:p>
        </p:txBody>
      </p:sp>
      <p:pic>
        <p:nvPicPr>
          <p:cNvPr id="152581" name="Picture 6" descr="C:\Meus documentos\ESALQ\Slide5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09738"/>
            <a:ext cx="8229600" cy="37353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ECB1-5B61-4037-A892-35A21B5451C7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672770" name="Text Box 2"/>
          <p:cNvSpPr txBox="1">
            <a:spLocks noChangeArrowheads="1"/>
          </p:cNvSpPr>
          <p:nvPr/>
        </p:nvSpPr>
        <p:spPr bwMode="auto">
          <a:xfrm>
            <a:off x="379413" y="685800"/>
            <a:ext cx="668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000099"/>
                </a:solidFill>
                <a:latin typeface="Arial" charset="0"/>
              </a:rPr>
              <a:t>EXTRAÇÃO POR DIFUSÃO</a:t>
            </a:r>
          </a:p>
        </p:txBody>
      </p:sp>
      <p:sp>
        <p:nvSpPr>
          <p:cNvPr id="672772" name="Text Box 4"/>
          <p:cNvSpPr txBox="1">
            <a:spLocks noChangeArrowheads="1"/>
          </p:cNvSpPr>
          <p:nvPr/>
        </p:nvSpPr>
        <p:spPr bwMode="auto">
          <a:xfrm>
            <a:off x="390525" y="5734050"/>
            <a:ext cx="82486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altLang="pt-BR" sz="1600" b="1">
                <a:solidFill>
                  <a:srgbClr val="000000"/>
                </a:solidFill>
                <a:latin typeface="Arial" charset="0"/>
              </a:rPr>
              <a:t>“O CALDO EXPOSTO PELO PREPARO DA CANA É DESLOCADO POR LIXIVIAÇÃO (LAVAGEM) E A SACAROSE REMANESCENTE NO INTERIOR DAS CÉLULAS É EXTRAÍDA POR DIFUSÃO”</a:t>
            </a:r>
          </a:p>
        </p:txBody>
      </p:sp>
      <p:pic>
        <p:nvPicPr>
          <p:cNvPr id="153604" name="Picture 5" descr="THS - DIFFU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92250"/>
            <a:ext cx="6176963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0" grpId="0"/>
      <p:bldP spid="6727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FF31-6772-4E4A-BA65-E544E19C9A42}" type="slidenum">
              <a:rPr lang="pt-BR" altLang="pt-BR"/>
              <a:pPr/>
              <a:t>32</a:t>
            </a:fld>
            <a:endParaRPr lang="pt-BR" altLang="pt-BR"/>
          </a:p>
        </p:txBody>
      </p:sp>
      <p:pic>
        <p:nvPicPr>
          <p:cNvPr id="150534" name="Picture 5" descr="DSCN0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766"/>
          <a:stretch>
            <a:fillRect/>
          </a:stretch>
        </p:blipFill>
        <p:spPr bwMode="auto">
          <a:xfrm>
            <a:off x="4714875" y="2276475"/>
            <a:ext cx="43211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572000" y="1341438"/>
            <a:ext cx="4572000" cy="396875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u="sng" dirty="0">
                <a:solidFill>
                  <a:srgbClr val="000066"/>
                </a:solidFill>
                <a:latin typeface="Arial" charset="0"/>
              </a:rPr>
              <a:t>Difusor Tela Móvel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0" y="1341438"/>
            <a:ext cx="4500563" cy="396875"/>
          </a:xfrm>
          <a:prstGeom prst="rect">
            <a:avLst/>
          </a:prstGeom>
          <a:solidFill>
            <a:srgbClr val="339966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u="sng">
                <a:solidFill>
                  <a:srgbClr val="FFFFFF"/>
                </a:solidFill>
                <a:latin typeface="Arial" charset="0"/>
              </a:rPr>
              <a:t>Difusor Tela Fixa</a:t>
            </a:r>
          </a:p>
        </p:txBody>
      </p:sp>
      <p:pic>
        <p:nvPicPr>
          <p:cNvPr id="150541" name="Picture 12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495"/>
          <a:stretch>
            <a:fillRect/>
          </a:stretch>
        </p:blipFill>
        <p:spPr bwMode="auto">
          <a:xfrm>
            <a:off x="650875" y="2276475"/>
            <a:ext cx="34163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42" name="Text Box 13"/>
          <p:cNvSpPr txBox="1">
            <a:spLocks noChangeArrowheads="1"/>
          </p:cNvSpPr>
          <p:nvPr/>
        </p:nvSpPr>
        <p:spPr bwMode="auto">
          <a:xfrm>
            <a:off x="5364163" y="6165850"/>
            <a:ext cx="3203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 sz="1600" b="1">
                <a:latin typeface="Arial" charset="0"/>
              </a:rPr>
              <a:t>Modelo  De Smet </a:t>
            </a:r>
          </a:p>
        </p:txBody>
      </p:sp>
      <p:sp>
        <p:nvSpPr>
          <p:cNvPr id="150543" name="Rectangle 14"/>
          <p:cNvSpPr>
            <a:spLocks noChangeArrowheads="1"/>
          </p:cNvSpPr>
          <p:nvPr/>
        </p:nvSpPr>
        <p:spPr bwMode="auto">
          <a:xfrm>
            <a:off x="539750" y="6165850"/>
            <a:ext cx="331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 sz="1600" b="1">
                <a:latin typeface="Arial" charset="0"/>
              </a:rPr>
              <a:t>Modelo BMA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14282" y="896917"/>
            <a:ext cx="3527425" cy="360362"/>
          </a:xfrm>
          <a:prstGeom prst="rect">
            <a:avLst/>
          </a:prstGeom>
          <a:solidFill>
            <a:srgbClr val="8080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eaLnBrk="0" hangingPunct="0">
              <a:spcBef>
                <a:spcPct val="50000"/>
              </a:spcBef>
              <a:buClr>
                <a:schemeClr val="bg2"/>
              </a:buClr>
              <a:defRPr/>
            </a:pPr>
            <a:r>
              <a:rPr lang="pt-BR" sz="1600" b="1" dirty="0">
                <a:solidFill>
                  <a:schemeClr val="bg1"/>
                </a:solidFill>
                <a:latin typeface="Arial" charset="0"/>
              </a:rPr>
              <a:t>OS DIFUSORES CONVENCIONAIS</a:t>
            </a:r>
          </a:p>
        </p:txBody>
      </p:sp>
      <p:sp>
        <p:nvSpPr>
          <p:cNvPr id="150547" name="Text Box 19"/>
          <p:cNvSpPr txBox="1">
            <a:spLocks noChangeArrowheads="1"/>
          </p:cNvSpPr>
          <p:nvPr/>
        </p:nvSpPr>
        <p:spPr bwMode="auto">
          <a:xfrm>
            <a:off x="323850" y="333375"/>
            <a:ext cx="3384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600" u="sng"/>
              <a:t>Tipos de difusores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D03-F6F0-41EE-B2CD-D1A15CCE930B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323850" y="333375"/>
            <a:ext cx="3384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600" u="sng"/>
              <a:t>Tipos de difusores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0" y="1341438"/>
            <a:ext cx="4500563" cy="396875"/>
          </a:xfrm>
          <a:prstGeom prst="rect">
            <a:avLst/>
          </a:prstGeom>
          <a:solidFill>
            <a:srgbClr val="339966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u="sng" dirty="0">
                <a:solidFill>
                  <a:srgbClr val="FFFFFF"/>
                </a:solidFill>
                <a:latin typeface="Arial" charset="0"/>
              </a:rPr>
              <a:t>Difusor com correntes</a:t>
            </a:r>
          </a:p>
        </p:txBody>
      </p:sp>
      <p:pic>
        <p:nvPicPr>
          <p:cNvPr id="154643" name="Picture 3" descr="ROS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45005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44" name="Picture 4" descr="137-132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7500"/>
            <a:ext cx="46434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523760" y="1365017"/>
            <a:ext cx="4572000" cy="338554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FFFFFF"/>
                </a:solidFill>
                <a:latin typeface="Arial" charset="0"/>
                <a:hlinkClick r:id="rId4" action="ppaction://hlinkfile"/>
              </a:rPr>
              <a:t>Difusor sem correntes</a:t>
            </a:r>
            <a:endParaRPr lang="pt-BR" altLang="pt-BR" sz="16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6713-3686-4893-9B97-993203B3D106}" type="slidenum">
              <a:rPr lang="pt-BR" altLang="pt-BR"/>
              <a:pPr/>
              <a:t>34</a:t>
            </a:fld>
            <a:endParaRPr lang="pt-BR" altLang="pt-BR"/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0" y="1490663"/>
          <a:ext cx="8602663" cy="4962525"/>
        </p:xfrm>
        <a:graphic>
          <a:graphicData uri="http://schemas.openxmlformats.org/presentationml/2006/ole">
            <p:oleObj spid="_x0000_s125959" name="DWG TrueView Drawing" r:id="rId3" imgW="9248775" imgH="5334000" progId="">
              <p:embed/>
            </p:oleObj>
          </a:graphicData>
        </a:graphic>
      </p:graphicFrame>
      <p:pic>
        <p:nvPicPr>
          <p:cNvPr id="125955" name="Picture 3" descr="ROS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3635375" cy="1649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V-LA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2994025" cy="1924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pt-BR" altLang="pt-BR" sz="2000" b="1">
                <a:solidFill>
                  <a:srgbClr val="FFFF00"/>
                </a:solidFill>
                <a:effectLst/>
              </a:rPr>
              <a:t>2.3  CARACTERÍSTICAS DE UM DIFUSOR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95288" y="4510088"/>
            <a:ext cx="6008687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charset="0"/>
              </a:rPr>
              <a:t>EXTRAÇÃO : até 98,5 %</a:t>
            </a:r>
          </a:p>
          <a:p>
            <a:r>
              <a:rPr lang="pt-BR" altLang="pt-BR">
                <a:solidFill>
                  <a:srgbClr val="00FF00"/>
                </a:solidFill>
                <a:latin typeface="Arial" charset="0"/>
              </a:rPr>
              <a:t>CAPACIDADE : até 15.000 TCD ( 1200 TCD / m largura</a:t>
            </a:r>
          </a:p>
          <a:p>
            <a:r>
              <a:rPr lang="pt-BR" altLang="pt-BR">
                <a:latin typeface="Arial" charset="0"/>
              </a:rPr>
              <a:t>COMPRIMENTO : ~ 64 m</a:t>
            </a:r>
          </a:p>
          <a:p>
            <a:r>
              <a:rPr lang="pt-BR" altLang="pt-BR">
                <a:solidFill>
                  <a:srgbClr val="00FF00"/>
                </a:solidFill>
                <a:latin typeface="Arial" charset="0"/>
              </a:rPr>
              <a:t>POTENCIA: 175 HP/10M largura</a:t>
            </a:r>
          </a:p>
          <a:p>
            <a:r>
              <a:rPr lang="pt-BR" altLang="pt-BR">
                <a:latin typeface="Arial" charset="0"/>
              </a:rPr>
              <a:t>VELOCIDADE DE DESLOCAMENTO:  1m/s</a:t>
            </a:r>
          </a:p>
          <a:p>
            <a:r>
              <a:rPr lang="pt-BR" altLang="pt-BR">
                <a:solidFill>
                  <a:srgbClr val="00FF00"/>
                </a:solidFill>
                <a:latin typeface="Arial" charset="0"/>
              </a:rPr>
              <a:t>PH DA ÁGUA DE EMBEBIÇÃO: 6 – 6,5</a:t>
            </a:r>
          </a:p>
          <a:p>
            <a:r>
              <a:rPr lang="pt-BR" altLang="pt-BR">
                <a:latin typeface="Arial" charset="0"/>
              </a:rPr>
              <a:t>TEMPERATURA DA ÁGUA DE EMBEBIÇÃO: 75 a 90 </a:t>
            </a:r>
            <a:r>
              <a:rPr lang="pt-BR" altLang="pt-BR" baseline="30000">
                <a:latin typeface="Arial" charset="0"/>
              </a:rPr>
              <a:t>o</a:t>
            </a:r>
            <a:r>
              <a:rPr lang="pt-BR" altLang="pt-BR">
                <a:latin typeface="Arial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1235-F6A6-4B40-87F3-1207B85C6F75}" type="slidenum">
              <a:rPr lang="pt-BR" altLang="pt-BR"/>
              <a:pPr/>
              <a:t>35</a:t>
            </a:fld>
            <a:endParaRPr lang="pt-BR" altLang="pt-BR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000"/>
              <a:t/>
            </a:r>
            <a:br>
              <a:rPr lang="pt-BR" altLang="pt-BR" sz="2000"/>
            </a:br>
            <a:r>
              <a:rPr lang="pt-BR" altLang="pt-BR" sz="2200"/>
              <a:t>2.4  </a:t>
            </a:r>
            <a:r>
              <a:rPr lang="pt-BR" altLang="pt-BR" sz="2200">
                <a:hlinkClick r:id="rId2" action="ppaction://hlinkpres?slideindex=1&amp;slidetitle="/>
              </a:rPr>
              <a:t>Difusor Sem Correntes</a:t>
            </a:r>
            <a:r>
              <a:rPr lang="pt-BR" altLang="pt-BR" sz="4000"/>
              <a:t/>
            </a:r>
            <a:br>
              <a:rPr lang="pt-BR" altLang="pt-BR" sz="4000"/>
            </a:br>
            <a:endParaRPr lang="pt-BR" altLang="pt-BR" sz="4000"/>
          </a:p>
        </p:txBody>
      </p:sp>
      <p:pic>
        <p:nvPicPr>
          <p:cNvPr id="126979" name="Picture 3" descr="137-132-0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125538"/>
            <a:ext cx="7489825" cy="49688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EC3C76A-EBE6-42F1-9907-B5C4AB2689B2}" type="slidenum">
              <a:rPr lang="pt-BR" altLang="pt-BR"/>
              <a:pPr/>
              <a:t>36</a:t>
            </a:fld>
            <a:endParaRPr lang="pt-BR" altLang="pt-BR"/>
          </a:p>
        </p:txBody>
      </p:sp>
      <p:sp>
        <p:nvSpPr>
          <p:cNvPr id="128002" name="Freeform 2"/>
          <p:cNvSpPr>
            <a:spLocks/>
          </p:cNvSpPr>
          <p:nvPr/>
        </p:nvSpPr>
        <p:spPr bwMode="auto">
          <a:xfrm>
            <a:off x="4624388" y="1579563"/>
            <a:ext cx="1587" cy="3175"/>
          </a:xfrm>
          <a:custGeom>
            <a:avLst/>
            <a:gdLst>
              <a:gd name="T0" fmla="*/ 0 w 1"/>
              <a:gd name="T1" fmla="*/ 2 h 2"/>
              <a:gd name="T2" fmla="*/ 1 w 1"/>
              <a:gd name="T3" fmla="*/ 2 h 2"/>
              <a:gd name="T4" fmla="*/ 1 w 1"/>
              <a:gd name="T5" fmla="*/ 1 h 2"/>
              <a:gd name="T6" fmla="*/ 1 w 1"/>
              <a:gd name="T7" fmla="*/ 0 h 2"/>
              <a:gd name="T8" fmla="*/ 0 w 1"/>
              <a:gd name="T9" fmla="*/ 0 h 2"/>
              <a:gd name="T10" fmla="*/ 0 w 1"/>
              <a:gd name="T11" fmla="*/ 0 h 2"/>
              <a:gd name="T12" fmla="*/ 0 w 1"/>
              <a:gd name="T13" fmla="*/ 1 h 2"/>
              <a:gd name="T14" fmla="*/ 0 w 1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0" y="2"/>
                </a:move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003" name="Freeform 3"/>
          <p:cNvSpPr>
            <a:spLocks/>
          </p:cNvSpPr>
          <p:nvPr/>
        </p:nvSpPr>
        <p:spPr bwMode="auto">
          <a:xfrm>
            <a:off x="4624388" y="1579563"/>
            <a:ext cx="1587" cy="1587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1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1 w 1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004" name="Freeform 4"/>
          <p:cNvSpPr>
            <a:spLocks/>
          </p:cNvSpPr>
          <p:nvPr/>
        </p:nvSpPr>
        <p:spPr bwMode="auto">
          <a:xfrm>
            <a:off x="4625975" y="157956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0 w 1"/>
              <a:gd name="T7" fmla="*/ 1 h 1"/>
              <a:gd name="T8" fmla="*/ 1 w 1"/>
              <a:gd name="T9" fmla="*/ 1 h 1"/>
              <a:gd name="T10" fmla="*/ 1 w 1"/>
              <a:gd name="T11" fmla="*/ 0 h 1"/>
              <a:gd name="T12" fmla="*/ 0 w 1"/>
              <a:gd name="T13" fmla="*/ 0 h 1"/>
              <a:gd name="T14" fmla="*/ 0 w 1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005" name="Freeform 5"/>
          <p:cNvSpPr>
            <a:spLocks/>
          </p:cNvSpPr>
          <p:nvPr/>
        </p:nvSpPr>
        <p:spPr bwMode="auto">
          <a:xfrm>
            <a:off x="4689475" y="1509713"/>
            <a:ext cx="1588" cy="3175"/>
          </a:xfrm>
          <a:custGeom>
            <a:avLst/>
            <a:gdLst>
              <a:gd name="T0" fmla="*/ 0 w 1"/>
              <a:gd name="T1" fmla="*/ 2 h 2"/>
              <a:gd name="T2" fmla="*/ 1 w 1"/>
              <a:gd name="T3" fmla="*/ 2 h 2"/>
              <a:gd name="T4" fmla="*/ 1 w 1"/>
              <a:gd name="T5" fmla="*/ 0 h 2"/>
              <a:gd name="T6" fmla="*/ 0 w 1"/>
              <a:gd name="T7" fmla="*/ 0 h 2"/>
              <a:gd name="T8" fmla="*/ 0 w 1"/>
              <a:gd name="T9" fmla="*/ 0 h 2"/>
              <a:gd name="T10" fmla="*/ 0 w 1"/>
              <a:gd name="T11" fmla="*/ 2 h 2"/>
              <a:gd name="T12" fmla="*/ 0 w 1"/>
              <a:gd name="T13" fmla="*/ 2 h 2"/>
              <a:gd name="T14" fmla="*/ 0 w 1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0" y="2"/>
                </a:move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006" name="Freeform 6"/>
          <p:cNvSpPr>
            <a:spLocks/>
          </p:cNvSpPr>
          <p:nvPr/>
        </p:nvSpPr>
        <p:spPr bwMode="auto">
          <a:xfrm>
            <a:off x="4687888" y="1506538"/>
            <a:ext cx="1587" cy="3175"/>
          </a:xfrm>
          <a:custGeom>
            <a:avLst/>
            <a:gdLst>
              <a:gd name="T0" fmla="*/ 0 w 1"/>
              <a:gd name="T1" fmla="*/ 1 h 2"/>
              <a:gd name="T2" fmla="*/ 1 w 1"/>
              <a:gd name="T3" fmla="*/ 1 h 2"/>
              <a:gd name="T4" fmla="*/ 1 w 1"/>
              <a:gd name="T5" fmla="*/ 0 h 2"/>
              <a:gd name="T6" fmla="*/ 0 w 1"/>
              <a:gd name="T7" fmla="*/ 0 h 2"/>
              <a:gd name="T8" fmla="*/ 0 w 1"/>
              <a:gd name="T9" fmla="*/ 0 h 2"/>
              <a:gd name="T10" fmla="*/ 0 w 1"/>
              <a:gd name="T11" fmla="*/ 2 h 2"/>
              <a:gd name="T12" fmla="*/ 0 w 1"/>
              <a:gd name="T13" fmla="*/ 2 h 2"/>
              <a:gd name="T14" fmla="*/ 0 w 1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0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007" name="Freeform 7"/>
          <p:cNvSpPr>
            <a:spLocks/>
          </p:cNvSpPr>
          <p:nvPr/>
        </p:nvSpPr>
        <p:spPr bwMode="auto">
          <a:xfrm>
            <a:off x="4640263" y="1489075"/>
            <a:ext cx="11112" cy="3175"/>
          </a:xfrm>
          <a:custGeom>
            <a:avLst/>
            <a:gdLst>
              <a:gd name="T0" fmla="*/ 7 w 7"/>
              <a:gd name="T1" fmla="*/ 0 h 2"/>
              <a:gd name="T2" fmla="*/ 5 w 7"/>
              <a:gd name="T3" fmla="*/ 0 h 2"/>
              <a:gd name="T4" fmla="*/ 0 w 7"/>
              <a:gd name="T5" fmla="*/ 0 h 2"/>
              <a:gd name="T6" fmla="*/ 0 w 7"/>
              <a:gd name="T7" fmla="*/ 1 h 2"/>
              <a:gd name="T8" fmla="*/ 0 w 7"/>
              <a:gd name="T9" fmla="*/ 2 h 2"/>
              <a:gd name="T10" fmla="*/ 7 w 7"/>
              <a:gd name="T11" fmla="*/ 2 h 2"/>
              <a:gd name="T12" fmla="*/ 7 w 7"/>
              <a:gd name="T13" fmla="*/ 1 h 2"/>
              <a:gd name="T14" fmla="*/ 7 w 7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">
                <a:moveTo>
                  <a:pt x="7" y="0"/>
                </a:moveTo>
                <a:lnTo>
                  <a:pt x="5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008" name="Freeform 8"/>
          <p:cNvSpPr>
            <a:spLocks/>
          </p:cNvSpPr>
          <p:nvPr/>
        </p:nvSpPr>
        <p:spPr bwMode="auto">
          <a:xfrm>
            <a:off x="4468813" y="1355725"/>
            <a:ext cx="4762" cy="3175"/>
          </a:xfrm>
          <a:custGeom>
            <a:avLst/>
            <a:gdLst>
              <a:gd name="T0" fmla="*/ 3 w 3"/>
              <a:gd name="T1" fmla="*/ 1 h 2"/>
              <a:gd name="T2" fmla="*/ 3 w 3"/>
              <a:gd name="T3" fmla="*/ 0 h 2"/>
              <a:gd name="T4" fmla="*/ 0 w 3"/>
              <a:gd name="T5" fmla="*/ 0 h 2"/>
              <a:gd name="T6" fmla="*/ 0 w 3"/>
              <a:gd name="T7" fmla="*/ 1 h 2"/>
              <a:gd name="T8" fmla="*/ 0 w 3"/>
              <a:gd name="T9" fmla="*/ 2 h 2"/>
              <a:gd name="T10" fmla="*/ 0 w 3"/>
              <a:gd name="T11" fmla="*/ 2 h 2"/>
              <a:gd name="T12" fmla="*/ 3 w 3"/>
              <a:gd name="T13" fmla="*/ 2 h 2"/>
              <a:gd name="T14" fmla="*/ 3 w 3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2">
                <a:moveTo>
                  <a:pt x="3" y="1"/>
                </a:move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  <a:lnTo>
                  <a:pt x="3" y="2"/>
                </a:lnTo>
                <a:lnTo>
                  <a:pt x="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009" name="Freeform 9"/>
          <p:cNvSpPr>
            <a:spLocks/>
          </p:cNvSpPr>
          <p:nvPr/>
        </p:nvSpPr>
        <p:spPr bwMode="auto">
          <a:xfrm>
            <a:off x="4449763" y="1358900"/>
            <a:ext cx="3175" cy="3175"/>
          </a:xfrm>
          <a:custGeom>
            <a:avLst/>
            <a:gdLst>
              <a:gd name="T0" fmla="*/ 2 w 2"/>
              <a:gd name="T1" fmla="*/ 1 h 2"/>
              <a:gd name="T2" fmla="*/ 2 w 2"/>
              <a:gd name="T3" fmla="*/ 0 h 2"/>
              <a:gd name="T4" fmla="*/ 1 w 2"/>
              <a:gd name="T5" fmla="*/ 0 h 2"/>
              <a:gd name="T6" fmla="*/ 1 w 2"/>
              <a:gd name="T7" fmla="*/ 1 h 2"/>
              <a:gd name="T8" fmla="*/ 1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2" y="1"/>
                </a:move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010" name="Freeform 10"/>
          <p:cNvSpPr>
            <a:spLocks/>
          </p:cNvSpPr>
          <p:nvPr/>
        </p:nvSpPr>
        <p:spPr bwMode="auto">
          <a:xfrm>
            <a:off x="5856288" y="2138363"/>
            <a:ext cx="1587" cy="6350"/>
          </a:xfrm>
          <a:custGeom>
            <a:avLst/>
            <a:gdLst>
              <a:gd name="T0" fmla="*/ 1 w 1"/>
              <a:gd name="T1" fmla="*/ 1 h 2"/>
              <a:gd name="T2" fmla="*/ 1 w 1"/>
              <a:gd name="T3" fmla="*/ 0 h 2"/>
              <a:gd name="T4" fmla="*/ 0 w 1"/>
              <a:gd name="T5" fmla="*/ 0 h 2"/>
              <a:gd name="T6" fmla="*/ 0 w 1"/>
              <a:gd name="T7" fmla="*/ 1 h 2"/>
              <a:gd name="T8" fmla="*/ 0 w 1"/>
              <a:gd name="T9" fmla="*/ 2 h 2"/>
              <a:gd name="T10" fmla="*/ 1 w 1"/>
              <a:gd name="T11" fmla="*/ 2 h 2"/>
              <a:gd name="T12" fmla="*/ 1 w 1"/>
              <a:gd name="T13" fmla="*/ 1 h 2"/>
              <a:gd name="T14" fmla="*/ 1 w 1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0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738313" y="142875"/>
            <a:ext cx="5245100" cy="549275"/>
          </a:xfrm>
          <a:noFill/>
        </p:spPr>
        <p:txBody>
          <a:bodyPr wrap="none">
            <a:spAutoFit/>
          </a:bodyPr>
          <a:lstStyle/>
          <a:p>
            <a:r>
              <a:rPr lang="pt-BR" altLang="pt-BR" sz="3000">
                <a:effectLst>
                  <a:outerShdw blurRad="38100" dist="38100" dir="2700000" algn="tl">
                    <a:srgbClr val="FFFFFF"/>
                  </a:outerShdw>
                </a:effectLst>
              </a:rPr>
              <a:t>VANTAGENS DO  DIFUSOR </a:t>
            </a:r>
          </a:p>
        </p:txBody>
      </p:sp>
      <p:sp>
        <p:nvSpPr>
          <p:cNvPr id="128017" name="Rectangle 17"/>
          <p:cNvSpPr>
            <a:spLocks noChangeArrowheads="1"/>
          </p:cNvSpPr>
          <p:nvPr/>
        </p:nvSpPr>
        <p:spPr bwMode="auto">
          <a:xfrm>
            <a:off x="323850" y="908050"/>
            <a:ext cx="4754563" cy="381000"/>
          </a:xfrm>
          <a:prstGeom prst="rect">
            <a:avLst/>
          </a:prstGeom>
          <a:solidFill>
            <a:srgbClr val="C1E2E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pt-BR" altLang="pt-BR" sz="2200" b="1">
                <a:solidFill>
                  <a:srgbClr val="000000"/>
                </a:solidFill>
                <a:latin typeface="Arial" charset="0"/>
              </a:rPr>
              <a:t>1. Extração de sacarose</a:t>
            </a:r>
          </a:p>
        </p:txBody>
      </p:sp>
      <p:sp>
        <p:nvSpPr>
          <p:cNvPr id="128026" name="Text Box 26"/>
          <p:cNvSpPr txBox="1">
            <a:spLocks noChangeArrowheads="1"/>
          </p:cNvSpPr>
          <p:nvPr/>
        </p:nvSpPr>
        <p:spPr bwMode="auto">
          <a:xfrm>
            <a:off x="215900" y="1412875"/>
            <a:ext cx="8820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/>
              <a:t> </a:t>
            </a:r>
            <a:r>
              <a:rPr lang="pt-BR" altLang="pt-BR" sz="2000" u="sng"/>
              <a:t>pol% em bagaço originário de difusor</a:t>
            </a:r>
            <a:r>
              <a:rPr lang="pt-BR" altLang="pt-BR" sz="2000"/>
              <a:t>: 0,7 %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000"/>
              <a:t> </a:t>
            </a:r>
            <a:r>
              <a:rPr lang="pt-BR" altLang="pt-BR" sz="2000" u="sng"/>
              <a:t>pol% em bagaço originário de moendas</a:t>
            </a:r>
            <a:r>
              <a:rPr lang="pt-BR" altLang="pt-BR" sz="2000"/>
              <a:t> : 1,6 a 2,3 %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000"/>
              <a:t> </a:t>
            </a:r>
            <a:r>
              <a:rPr lang="pt-BR" altLang="pt-BR" sz="2000" u="sng">
                <a:hlinkClick r:id="rId2" action="ppaction://hlinkpres?slideindex=1&amp;slidetitle="/>
              </a:rPr>
              <a:t>Aumento da quantidade de açúcar extraída</a:t>
            </a:r>
            <a:r>
              <a:rPr lang="pt-BR" altLang="pt-BR" sz="2000"/>
              <a:t>: 2,8 t/1000 t de cana</a:t>
            </a:r>
            <a:endParaRPr lang="es-ES" altLang="pt-BR" sz="2000" u="sng"/>
          </a:p>
        </p:txBody>
      </p:sp>
      <p:sp>
        <p:nvSpPr>
          <p:cNvPr id="128027" name="Rectangle 27"/>
          <p:cNvSpPr>
            <a:spLocks noChangeArrowheads="1"/>
          </p:cNvSpPr>
          <p:nvPr/>
        </p:nvSpPr>
        <p:spPr bwMode="auto">
          <a:xfrm>
            <a:off x="323850" y="2997200"/>
            <a:ext cx="5111750" cy="381000"/>
          </a:xfrm>
          <a:prstGeom prst="rect">
            <a:avLst/>
          </a:prstGeom>
          <a:solidFill>
            <a:srgbClr val="C1E2E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pt-BR" altLang="pt-BR" sz="2200" b="1">
                <a:solidFill>
                  <a:srgbClr val="000000"/>
                </a:solidFill>
                <a:latin typeface="Arial" charset="0"/>
              </a:rPr>
              <a:t>2. Economia no consumo de energia</a:t>
            </a:r>
          </a:p>
        </p:txBody>
      </p:sp>
      <p:sp>
        <p:nvSpPr>
          <p:cNvPr id="128028" name="Text Box 28"/>
          <p:cNvSpPr txBox="1">
            <a:spLocks noChangeArrowheads="1"/>
          </p:cNvSpPr>
          <p:nvPr/>
        </p:nvSpPr>
        <p:spPr bwMode="auto">
          <a:xfrm>
            <a:off x="250825" y="3573463"/>
            <a:ext cx="88201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/>
              <a:t> </a:t>
            </a:r>
            <a:r>
              <a:rPr lang="pt-BR" altLang="pt-BR" sz="2000"/>
              <a:t>Consumo de 42% da energia necessária para acionar 5 ternos de moendas ou 35 % da energia necessária para acionar 6 ternos de moenda.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000"/>
              <a:t> </a:t>
            </a:r>
            <a:r>
              <a:rPr lang="pt-BR" altLang="pt-BR" sz="2000" u="sng">
                <a:hlinkClick r:id="rId3" action="ppaction://hlinkpres?slideindex=1&amp;slidetitle="/>
              </a:rPr>
              <a:t>Produção adicional de energia</a:t>
            </a:r>
            <a:r>
              <a:rPr lang="pt-BR" altLang="pt-BR" sz="2000">
                <a:hlinkClick r:id="rId3" action="ppaction://hlinkpres?slideindex=1&amp;slidetitle="/>
              </a:rPr>
              <a:t> </a:t>
            </a:r>
            <a:r>
              <a:rPr lang="pt-BR" altLang="pt-BR" sz="2000"/>
              <a:t>: 5 a 8 kw por tonelada de cana</a:t>
            </a:r>
            <a:endParaRPr lang="es-ES" altLang="pt-BR" sz="2000" u="sng"/>
          </a:p>
        </p:txBody>
      </p:sp>
      <p:sp>
        <p:nvSpPr>
          <p:cNvPr id="128029" name="Rectangle 29"/>
          <p:cNvSpPr>
            <a:spLocks noChangeArrowheads="1"/>
          </p:cNvSpPr>
          <p:nvPr/>
        </p:nvSpPr>
        <p:spPr bwMode="auto">
          <a:xfrm>
            <a:off x="323850" y="5300663"/>
            <a:ext cx="5111750" cy="381000"/>
          </a:xfrm>
          <a:prstGeom prst="rect">
            <a:avLst/>
          </a:prstGeom>
          <a:solidFill>
            <a:srgbClr val="C1E2E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pt-BR" altLang="pt-BR" sz="2200" b="1">
                <a:solidFill>
                  <a:srgbClr val="000000"/>
                </a:solidFill>
                <a:latin typeface="Arial" charset="0"/>
              </a:rPr>
              <a:t>3. Custo de instalação</a:t>
            </a:r>
          </a:p>
        </p:txBody>
      </p:sp>
      <p:sp>
        <p:nvSpPr>
          <p:cNvPr id="128030" name="Text Box 30"/>
          <p:cNvSpPr txBox="1">
            <a:spLocks noChangeArrowheads="1"/>
          </p:cNvSpPr>
          <p:nvPr/>
        </p:nvSpPr>
        <p:spPr bwMode="auto">
          <a:xfrm>
            <a:off x="250825" y="5876925"/>
            <a:ext cx="882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pt-BR" altLang="pt-BR" sz="2000"/>
              <a:t> 10 a 15 % a menor do que um tandem de moenda para a mesma capacidade</a:t>
            </a:r>
            <a:endParaRPr lang="es-ES" alt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711CE27-2037-458F-AC3A-5041D596B060}" type="slidenum">
              <a:rPr lang="pt-BR" altLang="pt-BR"/>
              <a:pPr/>
              <a:t>37</a:t>
            </a:fld>
            <a:endParaRPr lang="pt-BR" altLang="pt-BR"/>
          </a:p>
        </p:txBody>
      </p:sp>
      <p:sp>
        <p:nvSpPr>
          <p:cNvPr id="145410" name="Freeform 2"/>
          <p:cNvSpPr>
            <a:spLocks/>
          </p:cNvSpPr>
          <p:nvPr/>
        </p:nvSpPr>
        <p:spPr bwMode="auto">
          <a:xfrm>
            <a:off x="4624388" y="1579563"/>
            <a:ext cx="1587" cy="3175"/>
          </a:xfrm>
          <a:custGeom>
            <a:avLst/>
            <a:gdLst>
              <a:gd name="T0" fmla="*/ 0 w 1"/>
              <a:gd name="T1" fmla="*/ 2 h 2"/>
              <a:gd name="T2" fmla="*/ 1 w 1"/>
              <a:gd name="T3" fmla="*/ 2 h 2"/>
              <a:gd name="T4" fmla="*/ 1 w 1"/>
              <a:gd name="T5" fmla="*/ 1 h 2"/>
              <a:gd name="T6" fmla="*/ 1 w 1"/>
              <a:gd name="T7" fmla="*/ 0 h 2"/>
              <a:gd name="T8" fmla="*/ 0 w 1"/>
              <a:gd name="T9" fmla="*/ 0 h 2"/>
              <a:gd name="T10" fmla="*/ 0 w 1"/>
              <a:gd name="T11" fmla="*/ 0 h 2"/>
              <a:gd name="T12" fmla="*/ 0 w 1"/>
              <a:gd name="T13" fmla="*/ 1 h 2"/>
              <a:gd name="T14" fmla="*/ 0 w 1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0" y="2"/>
                </a:move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411" name="Freeform 3"/>
          <p:cNvSpPr>
            <a:spLocks/>
          </p:cNvSpPr>
          <p:nvPr/>
        </p:nvSpPr>
        <p:spPr bwMode="auto">
          <a:xfrm>
            <a:off x="4624388" y="1579563"/>
            <a:ext cx="1587" cy="1587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1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1 w 1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1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412" name="Freeform 4"/>
          <p:cNvSpPr>
            <a:spLocks/>
          </p:cNvSpPr>
          <p:nvPr/>
        </p:nvSpPr>
        <p:spPr bwMode="auto">
          <a:xfrm>
            <a:off x="4625975" y="157956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0 w 1"/>
              <a:gd name="T7" fmla="*/ 1 h 1"/>
              <a:gd name="T8" fmla="*/ 1 w 1"/>
              <a:gd name="T9" fmla="*/ 1 h 1"/>
              <a:gd name="T10" fmla="*/ 1 w 1"/>
              <a:gd name="T11" fmla="*/ 0 h 1"/>
              <a:gd name="T12" fmla="*/ 0 w 1"/>
              <a:gd name="T13" fmla="*/ 0 h 1"/>
              <a:gd name="T14" fmla="*/ 0 w 1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413" name="Freeform 5"/>
          <p:cNvSpPr>
            <a:spLocks/>
          </p:cNvSpPr>
          <p:nvPr/>
        </p:nvSpPr>
        <p:spPr bwMode="auto">
          <a:xfrm>
            <a:off x="4689475" y="1509713"/>
            <a:ext cx="1588" cy="3175"/>
          </a:xfrm>
          <a:custGeom>
            <a:avLst/>
            <a:gdLst>
              <a:gd name="T0" fmla="*/ 0 w 1"/>
              <a:gd name="T1" fmla="*/ 2 h 2"/>
              <a:gd name="T2" fmla="*/ 1 w 1"/>
              <a:gd name="T3" fmla="*/ 2 h 2"/>
              <a:gd name="T4" fmla="*/ 1 w 1"/>
              <a:gd name="T5" fmla="*/ 0 h 2"/>
              <a:gd name="T6" fmla="*/ 0 w 1"/>
              <a:gd name="T7" fmla="*/ 0 h 2"/>
              <a:gd name="T8" fmla="*/ 0 w 1"/>
              <a:gd name="T9" fmla="*/ 0 h 2"/>
              <a:gd name="T10" fmla="*/ 0 w 1"/>
              <a:gd name="T11" fmla="*/ 2 h 2"/>
              <a:gd name="T12" fmla="*/ 0 w 1"/>
              <a:gd name="T13" fmla="*/ 2 h 2"/>
              <a:gd name="T14" fmla="*/ 0 w 1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0" y="2"/>
                </a:move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414" name="Freeform 6"/>
          <p:cNvSpPr>
            <a:spLocks/>
          </p:cNvSpPr>
          <p:nvPr/>
        </p:nvSpPr>
        <p:spPr bwMode="auto">
          <a:xfrm>
            <a:off x="4687888" y="1506538"/>
            <a:ext cx="1587" cy="3175"/>
          </a:xfrm>
          <a:custGeom>
            <a:avLst/>
            <a:gdLst>
              <a:gd name="T0" fmla="*/ 0 w 1"/>
              <a:gd name="T1" fmla="*/ 1 h 2"/>
              <a:gd name="T2" fmla="*/ 1 w 1"/>
              <a:gd name="T3" fmla="*/ 1 h 2"/>
              <a:gd name="T4" fmla="*/ 1 w 1"/>
              <a:gd name="T5" fmla="*/ 0 h 2"/>
              <a:gd name="T6" fmla="*/ 0 w 1"/>
              <a:gd name="T7" fmla="*/ 0 h 2"/>
              <a:gd name="T8" fmla="*/ 0 w 1"/>
              <a:gd name="T9" fmla="*/ 0 h 2"/>
              <a:gd name="T10" fmla="*/ 0 w 1"/>
              <a:gd name="T11" fmla="*/ 2 h 2"/>
              <a:gd name="T12" fmla="*/ 0 w 1"/>
              <a:gd name="T13" fmla="*/ 2 h 2"/>
              <a:gd name="T14" fmla="*/ 0 w 1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0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415" name="Freeform 7"/>
          <p:cNvSpPr>
            <a:spLocks/>
          </p:cNvSpPr>
          <p:nvPr/>
        </p:nvSpPr>
        <p:spPr bwMode="auto">
          <a:xfrm>
            <a:off x="4640263" y="1489075"/>
            <a:ext cx="11112" cy="3175"/>
          </a:xfrm>
          <a:custGeom>
            <a:avLst/>
            <a:gdLst>
              <a:gd name="T0" fmla="*/ 7 w 7"/>
              <a:gd name="T1" fmla="*/ 0 h 2"/>
              <a:gd name="T2" fmla="*/ 5 w 7"/>
              <a:gd name="T3" fmla="*/ 0 h 2"/>
              <a:gd name="T4" fmla="*/ 0 w 7"/>
              <a:gd name="T5" fmla="*/ 0 h 2"/>
              <a:gd name="T6" fmla="*/ 0 w 7"/>
              <a:gd name="T7" fmla="*/ 1 h 2"/>
              <a:gd name="T8" fmla="*/ 0 w 7"/>
              <a:gd name="T9" fmla="*/ 2 h 2"/>
              <a:gd name="T10" fmla="*/ 7 w 7"/>
              <a:gd name="T11" fmla="*/ 2 h 2"/>
              <a:gd name="T12" fmla="*/ 7 w 7"/>
              <a:gd name="T13" fmla="*/ 1 h 2"/>
              <a:gd name="T14" fmla="*/ 7 w 7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">
                <a:moveTo>
                  <a:pt x="7" y="0"/>
                </a:moveTo>
                <a:lnTo>
                  <a:pt x="5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416" name="Freeform 8"/>
          <p:cNvSpPr>
            <a:spLocks/>
          </p:cNvSpPr>
          <p:nvPr/>
        </p:nvSpPr>
        <p:spPr bwMode="auto">
          <a:xfrm>
            <a:off x="4468813" y="1355725"/>
            <a:ext cx="4762" cy="3175"/>
          </a:xfrm>
          <a:custGeom>
            <a:avLst/>
            <a:gdLst>
              <a:gd name="T0" fmla="*/ 3 w 3"/>
              <a:gd name="T1" fmla="*/ 1 h 2"/>
              <a:gd name="T2" fmla="*/ 3 w 3"/>
              <a:gd name="T3" fmla="*/ 0 h 2"/>
              <a:gd name="T4" fmla="*/ 0 w 3"/>
              <a:gd name="T5" fmla="*/ 0 h 2"/>
              <a:gd name="T6" fmla="*/ 0 w 3"/>
              <a:gd name="T7" fmla="*/ 1 h 2"/>
              <a:gd name="T8" fmla="*/ 0 w 3"/>
              <a:gd name="T9" fmla="*/ 2 h 2"/>
              <a:gd name="T10" fmla="*/ 0 w 3"/>
              <a:gd name="T11" fmla="*/ 2 h 2"/>
              <a:gd name="T12" fmla="*/ 3 w 3"/>
              <a:gd name="T13" fmla="*/ 2 h 2"/>
              <a:gd name="T14" fmla="*/ 3 w 3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2">
                <a:moveTo>
                  <a:pt x="3" y="1"/>
                </a:move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  <a:lnTo>
                  <a:pt x="3" y="2"/>
                </a:lnTo>
                <a:lnTo>
                  <a:pt x="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417" name="Freeform 9"/>
          <p:cNvSpPr>
            <a:spLocks/>
          </p:cNvSpPr>
          <p:nvPr/>
        </p:nvSpPr>
        <p:spPr bwMode="auto">
          <a:xfrm>
            <a:off x="4449763" y="1358900"/>
            <a:ext cx="3175" cy="3175"/>
          </a:xfrm>
          <a:custGeom>
            <a:avLst/>
            <a:gdLst>
              <a:gd name="T0" fmla="*/ 2 w 2"/>
              <a:gd name="T1" fmla="*/ 1 h 2"/>
              <a:gd name="T2" fmla="*/ 2 w 2"/>
              <a:gd name="T3" fmla="*/ 0 h 2"/>
              <a:gd name="T4" fmla="*/ 1 w 2"/>
              <a:gd name="T5" fmla="*/ 0 h 2"/>
              <a:gd name="T6" fmla="*/ 1 w 2"/>
              <a:gd name="T7" fmla="*/ 1 h 2"/>
              <a:gd name="T8" fmla="*/ 1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2" y="1"/>
                </a:move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418" name="Freeform 10"/>
          <p:cNvSpPr>
            <a:spLocks/>
          </p:cNvSpPr>
          <p:nvPr/>
        </p:nvSpPr>
        <p:spPr bwMode="auto">
          <a:xfrm>
            <a:off x="5856288" y="2138363"/>
            <a:ext cx="1587" cy="6350"/>
          </a:xfrm>
          <a:custGeom>
            <a:avLst/>
            <a:gdLst>
              <a:gd name="T0" fmla="*/ 1 w 1"/>
              <a:gd name="T1" fmla="*/ 1 h 2"/>
              <a:gd name="T2" fmla="*/ 1 w 1"/>
              <a:gd name="T3" fmla="*/ 0 h 2"/>
              <a:gd name="T4" fmla="*/ 0 w 1"/>
              <a:gd name="T5" fmla="*/ 0 h 2"/>
              <a:gd name="T6" fmla="*/ 0 w 1"/>
              <a:gd name="T7" fmla="*/ 1 h 2"/>
              <a:gd name="T8" fmla="*/ 0 w 1"/>
              <a:gd name="T9" fmla="*/ 2 h 2"/>
              <a:gd name="T10" fmla="*/ 1 w 1"/>
              <a:gd name="T11" fmla="*/ 2 h 2"/>
              <a:gd name="T12" fmla="*/ 1 w 1"/>
              <a:gd name="T13" fmla="*/ 1 h 2"/>
              <a:gd name="T14" fmla="*/ 1 w 1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4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71775" y="188913"/>
            <a:ext cx="3176588" cy="396875"/>
          </a:xfrm>
          <a:noFill/>
        </p:spPr>
        <p:txBody>
          <a:bodyPr wrap="none">
            <a:spAutoFit/>
          </a:bodyPr>
          <a:lstStyle/>
          <a:p>
            <a:r>
              <a:rPr lang="pt-BR" altLang="pt-BR" sz="3000">
                <a:effectLst>
                  <a:outerShdw blurRad="38100" dist="38100" dir="2700000" algn="tl">
                    <a:srgbClr val="FFFFFF"/>
                  </a:outerShdw>
                </a:effectLst>
              </a:rPr>
              <a:t>MOENDA OU DIFUSOR ?</a:t>
            </a:r>
          </a:p>
        </p:txBody>
      </p:sp>
      <p:pic>
        <p:nvPicPr>
          <p:cNvPr id="145420" name="Picture 12" descr="Moenda MCD 01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210502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21" name="Picture 13" descr="moen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2089150" cy="982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2" name="Picture 14" descr="ROS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5253038"/>
            <a:ext cx="3381375" cy="1433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3" name="Picture 15" descr="V-LA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24175"/>
            <a:ext cx="3386138" cy="2174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323850" y="4597400"/>
            <a:ext cx="4824413" cy="314325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pt-BR" altLang="pt-BR" sz="1200" b="1">
                <a:solidFill>
                  <a:srgbClr val="000000"/>
                </a:solidFill>
                <a:latin typeface="Arial" charset="0"/>
              </a:rPr>
              <a:t>MOENDA</a:t>
            </a:r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3924300" y="765175"/>
            <a:ext cx="4754563" cy="309563"/>
          </a:xfrm>
          <a:prstGeom prst="rect">
            <a:avLst/>
          </a:prstGeom>
          <a:solidFill>
            <a:srgbClr val="C1E2E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pt-BR" altLang="pt-BR" sz="1200" b="1">
                <a:solidFill>
                  <a:srgbClr val="000000"/>
                </a:solidFill>
                <a:latin typeface="Arial" charset="0"/>
              </a:rPr>
              <a:t>DIFUSOR</a:t>
            </a:r>
          </a:p>
          <a:p>
            <a:pPr algn="ctr"/>
            <a:endParaRPr lang="pt-BR" altLang="pt-BR" sz="1200" b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altLang="pt-BR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3059113" y="2781300"/>
            <a:ext cx="1728787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400" b="1">
                <a:solidFill>
                  <a:srgbClr val="FFFF00"/>
                </a:solidFill>
                <a:latin typeface="Arial" charset="0"/>
              </a:rPr>
              <a:t>X</a:t>
            </a:r>
          </a:p>
          <a:p>
            <a:pPr algn="ctr"/>
            <a:r>
              <a:rPr lang="pt-BR" altLang="pt-BR" sz="1200" b="1">
                <a:solidFill>
                  <a:srgbClr val="FFFF00"/>
                </a:solidFill>
                <a:latin typeface="Arial" charset="0"/>
              </a:rPr>
              <a:t>OS DOIS SÃO BONS E PODEM TER CUSTOS COMPETITIVOS</a:t>
            </a:r>
          </a:p>
        </p:txBody>
      </p:sp>
      <p:sp>
        <p:nvSpPr>
          <p:cNvPr id="145427" name="Text Box 19"/>
          <p:cNvSpPr txBox="1">
            <a:spLocks noChangeArrowheads="1"/>
          </p:cNvSpPr>
          <p:nvPr/>
        </p:nvSpPr>
        <p:spPr bwMode="auto">
          <a:xfrm>
            <a:off x="3779838" y="1125538"/>
            <a:ext cx="518477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1200" b="1">
              <a:latin typeface="Arial" charset="0"/>
            </a:endParaRPr>
          </a:p>
          <a:p>
            <a:pPr>
              <a:buFontTx/>
              <a:buChar char="•"/>
            </a:pPr>
            <a:r>
              <a:rPr lang="pt-BR" altLang="pt-BR" sz="1200" b="1">
                <a:latin typeface="Arial" charset="0"/>
              </a:rPr>
              <a:t> </a:t>
            </a:r>
            <a:r>
              <a:rPr lang="pt-BR" altLang="pt-BR" sz="1200" b="1">
                <a:solidFill>
                  <a:srgbClr val="00FF00"/>
                </a:solidFill>
                <a:latin typeface="Arial" charset="0"/>
              </a:rPr>
              <a:t>PODE SER</a:t>
            </a:r>
            <a:r>
              <a:rPr lang="pt-BR" altLang="pt-BR" sz="1200" b="1">
                <a:latin typeface="Arial" charset="0"/>
              </a:rPr>
              <a:t> </a:t>
            </a:r>
            <a:r>
              <a:rPr lang="pt-BR" altLang="pt-BR" sz="1200" b="1">
                <a:solidFill>
                  <a:srgbClr val="00FF00"/>
                </a:solidFill>
                <a:latin typeface="Arial" charset="0"/>
              </a:rPr>
              <a:t>MAIS SENSÍVEL ÀS PARADAS</a:t>
            </a:r>
          </a:p>
          <a:p>
            <a:pPr>
              <a:buFontTx/>
              <a:buChar char="•"/>
            </a:pPr>
            <a:r>
              <a:rPr lang="pt-BR" altLang="pt-BR" sz="1200" b="1">
                <a:latin typeface="Arial" charset="0"/>
              </a:rPr>
              <a:t> 98,5 % DE EXTRAÇÃO</a:t>
            </a:r>
          </a:p>
          <a:p>
            <a:pPr>
              <a:buFontTx/>
              <a:buChar char="•"/>
            </a:pPr>
            <a:r>
              <a:rPr lang="pt-BR" altLang="pt-BR" sz="1200" b="1">
                <a:latin typeface="Arial" charset="0"/>
              </a:rPr>
              <a:t> PREPARO DE CANA MAIS PESADO</a:t>
            </a:r>
          </a:p>
          <a:p>
            <a:pPr>
              <a:buFont typeface="Wingdings" pitchFamily="2" charset="2"/>
              <a:buChar char="§"/>
            </a:pPr>
            <a:r>
              <a:rPr lang="pt-BR" altLang="pt-BR" sz="1200" b="1">
                <a:latin typeface="Arial" charset="0"/>
              </a:rPr>
              <a:t> </a:t>
            </a:r>
            <a:r>
              <a:rPr lang="pt-BR" altLang="pt-BR" sz="1200" b="1">
                <a:solidFill>
                  <a:srgbClr val="00FF00"/>
                </a:solidFill>
                <a:latin typeface="Arial" charset="0"/>
              </a:rPr>
              <a:t>MENOR INTERVENÇÃO DE ASSITÊNCIA TÉCNICA</a:t>
            </a:r>
          </a:p>
          <a:p>
            <a:pPr>
              <a:buFontTx/>
              <a:buChar char="•"/>
            </a:pPr>
            <a:r>
              <a:rPr lang="pt-BR" altLang="pt-BR" sz="1200" b="1">
                <a:latin typeface="Arial" charset="0"/>
              </a:rPr>
              <a:t> TRATAMENTO DE CALDO MAIS LEVE</a:t>
            </a:r>
          </a:p>
          <a:p>
            <a:pPr>
              <a:buFontTx/>
              <a:buChar char="•"/>
            </a:pPr>
            <a:r>
              <a:rPr lang="pt-BR" altLang="pt-BR" sz="1200" b="1">
                <a:latin typeface="Arial" charset="0"/>
              </a:rPr>
              <a:t> ALTURA COLCHÃO  E RETENÇÃO DEFINEM CAPACIDADE</a:t>
            </a:r>
          </a:p>
          <a:p>
            <a:pPr>
              <a:buFontTx/>
              <a:buChar char="•"/>
            </a:pPr>
            <a:r>
              <a:rPr lang="pt-BR" altLang="pt-BR" sz="1200" b="1">
                <a:latin typeface="Arial" charset="0"/>
              </a:rPr>
              <a:t> PODE LEVAR A MAIOR DIFICULDADE NO COZIMENTO (AÇÚCAR)</a:t>
            </a:r>
          </a:p>
          <a:p>
            <a:endParaRPr lang="pt-BR" altLang="pt-BR" sz="1200" b="1">
              <a:latin typeface="Arial" charset="0"/>
            </a:endParaRPr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323850" y="4941888"/>
            <a:ext cx="51847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altLang="pt-BR" sz="12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pt-BR" altLang="pt-BR" sz="1200" b="1">
                <a:solidFill>
                  <a:srgbClr val="00FF00"/>
                </a:solidFill>
                <a:latin typeface="Arial" charset="0"/>
              </a:rPr>
              <a:t>MENOS SENSÍVEL ÀS PARADAS</a:t>
            </a:r>
          </a:p>
          <a:p>
            <a:pPr>
              <a:buFontTx/>
              <a:buChar char="•"/>
            </a:pPr>
            <a:r>
              <a:rPr lang="pt-BR" altLang="pt-BR" sz="1200" b="1">
                <a:latin typeface="Arial" charset="0"/>
              </a:rPr>
              <a:t> 97% DE EXTRAÇÃO</a:t>
            </a:r>
          </a:p>
          <a:p>
            <a:pPr>
              <a:buFontTx/>
              <a:buChar char="•"/>
            </a:pPr>
            <a:r>
              <a:rPr lang="pt-BR" altLang="pt-BR" sz="1200" b="1">
                <a:latin typeface="Arial" charset="0"/>
              </a:rPr>
              <a:t> PREPARO DE CANA MAIS LEVE</a:t>
            </a:r>
          </a:p>
          <a:p>
            <a:pPr>
              <a:buFontTx/>
              <a:buChar char="•"/>
            </a:pPr>
            <a:r>
              <a:rPr lang="pt-BR" altLang="pt-BR" sz="1200" b="1">
                <a:latin typeface="Arial" charset="0"/>
              </a:rPr>
              <a:t> MAIOR NECESSIDADE DE MANUTENÇÃO </a:t>
            </a:r>
          </a:p>
          <a:p>
            <a:pPr>
              <a:buFontTx/>
              <a:buChar char="•"/>
            </a:pPr>
            <a:r>
              <a:rPr lang="pt-BR" altLang="pt-BR" sz="1200" b="1">
                <a:latin typeface="Arial" charset="0"/>
              </a:rPr>
              <a:t> </a:t>
            </a:r>
            <a:r>
              <a:rPr lang="pt-BR" altLang="pt-BR" sz="1200" b="1">
                <a:solidFill>
                  <a:srgbClr val="00FF00"/>
                </a:solidFill>
                <a:latin typeface="Arial" charset="0"/>
              </a:rPr>
              <a:t>MAIOR INTERVENÇÃO DE ASSITÊNCIA TÉCNICA</a:t>
            </a:r>
          </a:p>
          <a:p>
            <a:pPr>
              <a:buFontTx/>
              <a:buChar char="•"/>
            </a:pPr>
            <a:r>
              <a:rPr lang="pt-BR" altLang="pt-BR" sz="12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pt-BR" altLang="pt-BR" sz="1200" b="1">
                <a:latin typeface="Arial" charset="0"/>
              </a:rPr>
              <a:t>TRATAMENTO DE CALDO MAIS PESADO</a:t>
            </a:r>
          </a:p>
          <a:p>
            <a:pPr>
              <a:buFontTx/>
              <a:buChar char="•"/>
            </a:pPr>
            <a:r>
              <a:rPr lang="pt-BR" altLang="pt-BR" sz="1200" b="1">
                <a:latin typeface="Arial" charset="0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charset="0"/>
              </a:rPr>
              <a:t>QUANTIDADE DE TERNOS  E ROTAÇÃO DEFINEM CAPACIDADE</a:t>
            </a:r>
          </a:p>
          <a:p>
            <a:pPr>
              <a:buFontTx/>
              <a:buChar char="•"/>
            </a:pPr>
            <a:r>
              <a:rPr lang="pt-BR" altLang="pt-BR" sz="1200" b="1">
                <a:latin typeface="Arial" charset="0"/>
              </a:rPr>
              <a:t> MENOR DIFICULDADE NO COZIMENTO (AÇÚCAR)</a:t>
            </a:r>
          </a:p>
        </p:txBody>
      </p:sp>
      <p:sp>
        <p:nvSpPr>
          <p:cNvPr id="145429" name="AutoShape 21"/>
          <p:cNvSpPr>
            <a:spLocks noChangeArrowheads="1"/>
          </p:cNvSpPr>
          <p:nvPr/>
        </p:nvSpPr>
        <p:spPr bwMode="auto">
          <a:xfrm>
            <a:off x="7019925" y="1196975"/>
            <a:ext cx="1368425" cy="792163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>
                <a:latin typeface="Arial" charset="0"/>
              </a:rPr>
              <a:t>NOVO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A3EFB-1B14-45D1-BFBF-4CD3BEB2A2E1}" type="slidenum">
              <a:rPr lang="pt-BR" altLang="pt-BR"/>
              <a:pPr/>
              <a:t>38</a:t>
            </a:fld>
            <a:endParaRPr lang="pt-BR" altLang="pt-BR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r>
              <a:rPr lang="pt-BR" altLang="pt-BR" sz="3600">
                <a:solidFill>
                  <a:srgbClr val="0000FF"/>
                </a:solidFill>
              </a:rPr>
              <a:t>Considerações finais</a:t>
            </a:r>
            <a:endParaRPr lang="es-ES" altLang="pt-BR" sz="3600">
              <a:solidFill>
                <a:srgbClr val="0000FF"/>
              </a:solidFill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0363"/>
            <a:ext cx="8229600" cy="3743325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 preparo da cana visa romper as células do parênquima e com isso aumentar a eficiência de extração;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 preparo é feito com uso de facas rotativas e desfribadores;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  <a:effectLst/>
                <a:latin typeface="Comic Sans MS" pitchFamily="66" charset="0"/>
              </a:rPr>
              <a:t>A extração do caldo de cana pode ser feita por moendas ou por difusor;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30A6-DE95-4DAA-AA6A-EC4ED54D5B9F}" type="slidenum">
              <a:rPr lang="pt-BR" altLang="pt-BR"/>
              <a:pPr/>
              <a:t>39</a:t>
            </a:fld>
            <a:endParaRPr lang="pt-BR" altLang="pt-BR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r>
              <a:rPr lang="pt-BR" altLang="pt-BR" sz="3600">
                <a:solidFill>
                  <a:srgbClr val="0000FF"/>
                </a:solidFill>
              </a:rPr>
              <a:t>Considerações finais</a:t>
            </a:r>
            <a:endParaRPr lang="es-ES" altLang="pt-BR" sz="3600">
              <a:solidFill>
                <a:srgbClr val="0000FF"/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229600" cy="3598863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  <a:effectLst/>
              </a:rPr>
              <a:t>A maioria das usinas em operação no Brasil utilizam moendas para a extração do caldo;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  <a:effectLst/>
              </a:rPr>
              <a:t>A extração do caldo por difusão é uma tecnologia mais recente do que por moenda;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  <a:effectLst/>
              </a:rPr>
              <a:t>O difusor apresenta eficiência de extração maior do que as moendas e ainda consome menos energia;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956-03F9-4177-AFF5-DA49AA58E870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539750" y="2922588"/>
            <a:ext cx="77549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Objetivos do preparo e da extração</a:t>
            </a:r>
            <a:r>
              <a:rPr lang="pt-BR" altLang="pt-BR" sz="2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altLang="pt-BR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pt-BR" altLang="pt-BR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altLang="pt-BR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pt-BR" altLang="pt-BR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altLang="pt-BR" sz="2200">
                <a:latin typeface="Arial" charset="0"/>
                <a:cs typeface="Times New Roman" pitchFamily="18" charset="0"/>
              </a:rPr>
              <a:t>Extrair o máximo de sacarose contida na cana;</a:t>
            </a:r>
            <a:endParaRPr lang="en-US" altLang="pt-BR" sz="2200">
              <a:latin typeface="Arial" charset="0"/>
              <a:cs typeface="Times New Roman" pitchFamily="18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pt-BR" altLang="pt-BR" sz="2200">
                <a:latin typeface="Arial" charset="0"/>
                <a:cs typeface="Times New Roman" pitchFamily="18" charset="0"/>
              </a:rPr>
              <a:t>  Bagaço com umidade adequada para queima na caldeira;</a:t>
            </a:r>
            <a:endParaRPr lang="en-US" altLang="pt-BR" sz="2200">
              <a:latin typeface="Arial" charset="0"/>
              <a:cs typeface="Times New Roman" pitchFamily="18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pt-BR" altLang="pt-BR" sz="2200">
                <a:latin typeface="Arial" charset="0"/>
                <a:cs typeface="Times New Roman" pitchFamily="18" charset="0"/>
              </a:rPr>
              <a:t> Operação contínua sem embuchamentos e falhas mecânicas;</a:t>
            </a:r>
            <a:endParaRPr lang="en-US" altLang="pt-BR" sz="2200">
              <a:latin typeface="Arial" charset="0"/>
              <a:cs typeface="Times New Roman" pitchFamily="18" charset="0"/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431925" y="1260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 altLang="pt-BR" sz="2400">
              <a:latin typeface="Times New Roman" pitchFamily="18" charset="0"/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323850" y="1931988"/>
            <a:ext cx="29543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</a:pPr>
            <a:r>
              <a:rPr lang="pt-BR" altLang="pt-BR" sz="2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INTRODUÇÃO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619250" y="396875"/>
            <a:ext cx="64087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PREPARO DA CANA E EXTRAÇÃO DO CALDO</a:t>
            </a:r>
            <a:endParaRPr lang="es-ES" altLang="pt-BR" sz="26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ltGray">
          <a:xfrm>
            <a:off x="0" y="1341438"/>
            <a:ext cx="9144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40296" name="Picture 8" descr="logo1_usp_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260475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7" name="Picture 9" descr="http://www.pclq.usp.br/logo%20esalq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15888"/>
            <a:ext cx="698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66FE-9E9D-4B34-9F15-A3A63D86C530}" type="slidenum">
              <a:rPr lang="pt-BR" altLang="pt-BR"/>
              <a:pPr/>
              <a:t>40</a:t>
            </a:fld>
            <a:endParaRPr lang="pt-BR" altLang="pt-BR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r>
              <a:rPr lang="pt-BR" altLang="pt-BR" sz="3600">
                <a:solidFill>
                  <a:srgbClr val="0000FF"/>
                </a:solidFill>
              </a:rPr>
              <a:t>Considerações finais</a:t>
            </a:r>
            <a:endParaRPr lang="es-ES" altLang="pt-BR" sz="3600">
              <a:solidFill>
                <a:srgbClr val="0000FF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555750"/>
            <a:ext cx="7345363" cy="3168650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pt-BR" altLang="pt-BR" sz="2600">
                <a:solidFill>
                  <a:srgbClr val="000000"/>
                </a:solidFill>
                <a:effectLst/>
              </a:rPr>
              <a:t>A escolha de um ou de outro processo de extração do caldo depende de características peculiares de cada usina.  Contudo, atualmente, para montar uma usina nova, o difusor tem se apresentado como uma opção mais vantajosa do que as moendas;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775B-1892-41C5-958A-450E37998CCC}" type="slidenum">
              <a:rPr lang="pt-BR" altLang="pt-BR"/>
              <a:pPr/>
              <a:t>41</a:t>
            </a:fld>
            <a:endParaRPr lang="pt-BR" altLang="pt-BR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4488"/>
            <a:ext cx="8229600" cy="1139825"/>
          </a:xfrm>
        </p:spPr>
        <p:txBody>
          <a:bodyPr/>
          <a:lstStyle/>
          <a:p>
            <a:r>
              <a:rPr lang="pt-BR" altLang="pt-BR" sz="3600">
                <a:solidFill>
                  <a:srgbClr val="0000FF"/>
                </a:solidFill>
              </a:rPr>
              <a:t>Considerações finais</a:t>
            </a:r>
            <a:endParaRPr lang="es-ES" altLang="pt-BR" sz="3600">
              <a:solidFill>
                <a:srgbClr val="0000FF"/>
              </a:solidFill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345362" cy="3887787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pt-BR" altLang="pt-BR" sz="2600" dirty="0">
                <a:solidFill>
                  <a:srgbClr val="003300"/>
                </a:solidFill>
                <a:effectLst/>
                <a:latin typeface="Comic Sans MS" pitchFamily="66" charset="0"/>
              </a:rPr>
              <a:t>Nas usinas há resistência de se mudar o processo de extração do caldo por moenda para o por difusor, devido à razões econômicas e pela formação da maioria dos técnicos que prestam consultoria às usinas;</a:t>
            </a:r>
          </a:p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pt-BR" altLang="pt-BR" sz="2600" dirty="0">
                <a:solidFill>
                  <a:srgbClr val="000000"/>
                </a:solidFill>
                <a:effectLst/>
                <a:latin typeface="Comic Sans MS" pitchFamily="66" charset="0"/>
              </a:rPr>
              <a:t>Nas novas usinas instaladas no país o difusor tem tido uma grande aceitação, principalmente, </a:t>
            </a:r>
            <a:r>
              <a:rPr lang="pt-BR" altLang="pt-BR" sz="2600">
                <a:solidFill>
                  <a:srgbClr val="000000"/>
                </a:solidFill>
                <a:effectLst/>
                <a:latin typeface="Comic Sans MS" pitchFamily="66" charset="0"/>
              </a:rPr>
              <a:t>nos </a:t>
            </a:r>
            <a:r>
              <a:rPr lang="pt-BR" altLang="pt-BR" sz="2600" smtClean="0">
                <a:solidFill>
                  <a:srgbClr val="000000"/>
                </a:solidFill>
                <a:effectLst/>
                <a:latin typeface="Comic Sans MS" pitchFamily="66" charset="0"/>
              </a:rPr>
              <a:t>dez </a:t>
            </a:r>
            <a:r>
              <a:rPr lang="pt-BR" altLang="pt-BR" sz="2600" dirty="0">
                <a:solidFill>
                  <a:srgbClr val="000000"/>
                </a:solidFill>
                <a:effectLst/>
                <a:latin typeface="Comic Sans MS" pitchFamily="66" charset="0"/>
              </a:rPr>
              <a:t>últimos anos</a:t>
            </a:r>
            <a:r>
              <a:rPr lang="pt-BR" altLang="pt-BR" sz="2600" dirty="0">
                <a:solidFill>
                  <a:srgbClr val="006666"/>
                </a:solidFill>
                <a:effectLst/>
                <a:latin typeface="Comic Sans MS" pitchFamily="66" charset="0"/>
              </a:rPr>
              <a:t>.</a:t>
            </a:r>
            <a:endParaRPr lang="es-ES" altLang="pt-BR" sz="2600" dirty="0">
              <a:solidFill>
                <a:srgbClr val="0066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FC98-F8B8-401E-8BF6-2FE8CDAA96E6}" type="slidenum">
              <a:rPr lang="pt-BR" altLang="pt-BR"/>
              <a:pPr/>
              <a:t>42</a:t>
            </a:fld>
            <a:endParaRPr lang="pt-BR" altLang="pt-B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67287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endParaRPr lang="pt-BR" altLang="pt-BR" sz="150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s-ES" altLang="pt-BR" sz="2000">
                <a:solidFill>
                  <a:srgbClr val="000000"/>
                </a:solidFill>
                <a:effectLst/>
              </a:rPr>
              <a:t>DELGADO, A. ; CESAR, M.A.A. </a:t>
            </a:r>
            <a:r>
              <a:rPr lang="es-ES" altLang="pt-BR" sz="2000" b="1">
                <a:solidFill>
                  <a:srgbClr val="000000"/>
                </a:solidFill>
                <a:effectLst/>
              </a:rPr>
              <a:t>Elementos de Tecnologia e Engenharia do açúcar de cana</a:t>
            </a:r>
            <a:r>
              <a:rPr lang="es-ES" altLang="pt-BR" sz="2000">
                <a:solidFill>
                  <a:srgbClr val="000000"/>
                </a:solidFill>
                <a:effectLst/>
              </a:rPr>
              <a:t>.  Piracicaba : Zanini,1990. 1061p.</a:t>
            </a:r>
          </a:p>
          <a:p>
            <a:pPr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000">
                <a:solidFill>
                  <a:srgbClr val="000000"/>
                </a:solidFill>
                <a:effectLst/>
              </a:rPr>
              <a:t>PAYNE, J.H.  </a:t>
            </a:r>
            <a:r>
              <a:rPr lang="pt-BR" altLang="pt-BR" sz="2000" b="1">
                <a:solidFill>
                  <a:srgbClr val="000000"/>
                </a:solidFill>
                <a:effectLst/>
              </a:rPr>
              <a:t>Operações unitárias na produção de cana-de-açúcar</a:t>
            </a:r>
            <a:r>
              <a:rPr lang="pt-BR" altLang="pt-BR" sz="2000">
                <a:solidFill>
                  <a:srgbClr val="000000"/>
                </a:solidFill>
                <a:effectLst/>
              </a:rPr>
              <a:t>.  </a:t>
            </a:r>
            <a:r>
              <a:rPr lang="en-US" altLang="pt-BR" sz="2000">
                <a:solidFill>
                  <a:srgbClr val="000000"/>
                </a:solidFill>
                <a:effectLst/>
              </a:rPr>
              <a:t>São Paulo: NOBEL,  1989. 245p.</a:t>
            </a:r>
            <a:endParaRPr lang="pt-BR" altLang="pt-BR" sz="200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000">
                <a:solidFill>
                  <a:srgbClr val="000000"/>
                </a:solidFill>
                <a:effectLst/>
              </a:rPr>
              <a:t>RIBEIRO, C., BLUMER, S., HORII. </a:t>
            </a:r>
            <a:r>
              <a:rPr lang="pt-BR" altLang="pt-BR" sz="2000" b="1">
                <a:solidFill>
                  <a:srgbClr val="000000"/>
                </a:solidFill>
                <a:effectLst/>
              </a:rPr>
              <a:t>Fundamentos de tecnologia sucroalcooleira: tecnologia do açúcar. </a:t>
            </a:r>
            <a:r>
              <a:rPr lang="pt-BR" altLang="pt-BR" sz="2000">
                <a:solidFill>
                  <a:srgbClr val="000000"/>
                </a:solidFill>
                <a:effectLst/>
              </a:rPr>
              <a:t>Piracicaba: ESALQ/Depto de Agroindústria, Alimentos e Nutrição, V.2, 1999. 66p.</a:t>
            </a:r>
          </a:p>
          <a:p>
            <a:pPr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000">
                <a:solidFill>
                  <a:srgbClr val="000000"/>
                </a:solidFill>
                <a:effectLst/>
              </a:rPr>
              <a:t>USHIMA, A.K., RIBEIRO, A.M.M., SOUZA, M.E.P., SANTOS N.F. </a:t>
            </a:r>
            <a:r>
              <a:rPr lang="pt-BR" altLang="pt-BR" sz="2000" b="1">
                <a:solidFill>
                  <a:srgbClr val="000000"/>
                </a:solidFill>
                <a:effectLst/>
              </a:rPr>
              <a:t> Conservação de energia na indústria do açúcar e do álcool.</a:t>
            </a:r>
            <a:r>
              <a:rPr lang="pt-BR" altLang="pt-BR" sz="2000">
                <a:solidFill>
                  <a:srgbClr val="000000"/>
                </a:solidFill>
                <a:effectLst/>
              </a:rPr>
              <a:t> São Paulo, IPT, 1990. 796p.</a:t>
            </a:r>
            <a:endParaRPr lang="es-ES" altLang="pt-BR" sz="2000">
              <a:solidFill>
                <a:srgbClr val="000000"/>
              </a:solidFill>
              <a:effectLst/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971550" y="692150"/>
            <a:ext cx="2546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Referências</a:t>
            </a:r>
            <a:endParaRPr lang="es-ES" altLang="pt-BR" sz="3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927F-56DD-4B2A-AAF0-8F3AE3E1901D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514350" y="2035175"/>
            <a:ext cx="398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latin typeface="Times New Roman" pitchFamily="18" charset="0"/>
              </a:rPr>
              <a:t>Dados relevantes do processo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431925" y="1260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 altLang="pt-BR" sz="2400">
              <a:latin typeface="Times New Roman" pitchFamily="18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465138" y="1500188"/>
            <a:ext cx="29543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</a:pPr>
            <a:r>
              <a:rPr lang="pt-BR" altLang="pt-BR" sz="2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INTRODUÇÃO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1547813" y="396875"/>
            <a:ext cx="63373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PREPARO DA CANA E EXTRAÇÃO DO CALDO</a:t>
            </a:r>
            <a:endParaRPr lang="es-ES" altLang="pt-BR" sz="26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5659" name="Rectangl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8425"/>
            <a:ext cx="84963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755650" y="2855913"/>
            <a:ext cx="79930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600" b="1">
                <a:latin typeface="Arial" charset="0"/>
              </a:rPr>
              <a:t>Descarregamento:  Relativamente Rápido</a:t>
            </a:r>
            <a:endParaRPr lang="en-US" altLang="pt-BR" sz="1600" b="1">
              <a:latin typeface="Arial" charset="0"/>
            </a:endParaRPr>
          </a:p>
          <a:p>
            <a:r>
              <a:rPr lang="pt-BR" altLang="pt-BR" sz="1600" b="1">
                <a:latin typeface="Arial" charset="0"/>
              </a:rPr>
              <a:t>                                  Poucos Operadores</a:t>
            </a:r>
          </a:p>
          <a:p>
            <a:r>
              <a:rPr lang="pt-BR" altLang="pt-BR" sz="1600" b="1">
                <a:latin typeface="Arial" charset="0"/>
              </a:rPr>
              <a:t>                                  Propiciar Suficiente Carga nas Mesas e/ou  transportadoras</a:t>
            </a:r>
          </a:p>
        </p:txBody>
      </p:sp>
      <p:grpSp>
        <p:nvGrpSpPr>
          <p:cNvPr id="155666" name="Group 18"/>
          <p:cNvGrpSpPr>
            <a:grpSpLocks/>
          </p:cNvGrpSpPr>
          <p:nvPr/>
        </p:nvGrpSpPr>
        <p:grpSpPr bwMode="auto">
          <a:xfrm>
            <a:off x="468313" y="4079875"/>
            <a:ext cx="7272337" cy="1295400"/>
            <a:chOff x="249" y="2115"/>
            <a:chExt cx="4581" cy="816"/>
          </a:xfrm>
        </p:grpSpPr>
        <p:pic>
          <p:nvPicPr>
            <p:cNvPr id="155664" name="Rectangl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15"/>
              <a:ext cx="4581" cy="8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665" name="Rectangle 17"/>
            <p:cNvSpPr>
              <a:spLocks noChangeArrowheads="1"/>
            </p:cNvSpPr>
            <p:nvPr/>
          </p:nvSpPr>
          <p:spPr bwMode="auto">
            <a:xfrm>
              <a:off x="385" y="2255"/>
              <a:ext cx="430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b="1"/>
                <a:t>Limpeza: Eliminar Impurezas Vegetais e Minerais</a:t>
              </a:r>
              <a:endParaRPr lang="en-US" altLang="pt-BR" b="1"/>
            </a:p>
            <a:p>
              <a:r>
                <a:rPr lang="pt-BR" altLang="pt-BR" b="1"/>
                <a:t>                Via Seca ou Úmida</a:t>
              </a:r>
              <a:endParaRPr lang="en-US" altLang="pt-BR" b="1"/>
            </a:p>
          </p:txBody>
        </p:sp>
      </p:grpSp>
      <p:grpSp>
        <p:nvGrpSpPr>
          <p:cNvPr id="155667" name="Group 19"/>
          <p:cNvGrpSpPr>
            <a:grpSpLocks/>
          </p:cNvGrpSpPr>
          <p:nvPr/>
        </p:nvGrpSpPr>
        <p:grpSpPr bwMode="auto">
          <a:xfrm>
            <a:off x="468313" y="5446713"/>
            <a:ext cx="8424862" cy="1295400"/>
            <a:chOff x="249" y="2115"/>
            <a:chExt cx="4581" cy="816"/>
          </a:xfrm>
        </p:grpSpPr>
        <p:pic>
          <p:nvPicPr>
            <p:cNvPr id="155668" name="Rectangl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15"/>
              <a:ext cx="4581" cy="8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669" name="Rectangle 21"/>
            <p:cNvSpPr>
              <a:spLocks noChangeArrowheads="1"/>
            </p:cNvSpPr>
            <p:nvPr/>
          </p:nvSpPr>
          <p:spPr bwMode="auto">
            <a:xfrm>
              <a:off x="385" y="2255"/>
              <a:ext cx="430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 b="1">
                  <a:latin typeface="Arial" charset="0"/>
                </a:rPr>
                <a:t>Alimentação: O mais Uniforme Possível, sem Interrupções.</a:t>
              </a:r>
              <a:endParaRPr lang="en-US" altLang="pt-BR" sz="1600" b="1">
                <a:latin typeface="Arial" charset="0"/>
              </a:endParaRPr>
            </a:p>
            <a:p>
              <a:r>
                <a:rPr lang="pt-BR" altLang="pt-BR" sz="1600" b="1">
                  <a:latin typeface="Arial" charset="0"/>
                </a:rPr>
                <a:t>                        Operação Contínua sem Embuchamentos e Falhas Mecânicas</a:t>
              </a:r>
              <a:endParaRPr lang="en-US" altLang="pt-BR" sz="1600" b="1">
                <a:latin typeface="Arial" charset="0"/>
              </a:endParaRPr>
            </a:p>
          </p:txBody>
        </p:sp>
      </p:grpSp>
      <p:sp>
        <p:nvSpPr>
          <p:cNvPr id="155670" name="Line 22"/>
          <p:cNvSpPr>
            <a:spLocks noChangeShapeType="1"/>
          </p:cNvSpPr>
          <p:nvPr/>
        </p:nvSpPr>
        <p:spPr bwMode="ltGray">
          <a:xfrm>
            <a:off x="0" y="1341438"/>
            <a:ext cx="9144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55671" name="Picture 23" descr="logo1_usp_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260475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72" name="Picture 24" descr="http://www.pclq.usp.br/logo%20esalq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15888"/>
            <a:ext cx="698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849D-B075-413C-B033-987C5ADF9F2A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441325" y="2786063"/>
            <a:ext cx="36655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200" b="1" u="sng">
                <a:solidFill>
                  <a:srgbClr val="000000"/>
                </a:solidFill>
                <a:latin typeface="Times New Roman" pitchFamily="18" charset="0"/>
              </a:rPr>
              <a:t>Dados relevantes do processo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431925" y="1260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 altLang="pt-BR" sz="2400">
              <a:latin typeface="Times New Roman" pitchFamily="18" charset="0"/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465138" y="1989138"/>
            <a:ext cx="29543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</a:pPr>
            <a:r>
              <a:rPr lang="pt-BR" altLang="pt-BR" sz="26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INTRODUÇÃO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1619250" y="396875"/>
            <a:ext cx="61928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PREPARO DA CANA E EXTRAÇÃO DO CALDO</a:t>
            </a:r>
            <a:endParaRPr lang="es-ES" altLang="pt-BR" sz="2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56686" name="Group 14"/>
          <p:cNvGrpSpPr>
            <a:grpSpLocks/>
          </p:cNvGrpSpPr>
          <p:nvPr/>
        </p:nvGrpSpPr>
        <p:grpSpPr bwMode="auto">
          <a:xfrm>
            <a:off x="323850" y="3286125"/>
            <a:ext cx="8280400" cy="2447925"/>
            <a:chOff x="295" y="1389"/>
            <a:chExt cx="5216" cy="1542"/>
          </a:xfrm>
        </p:grpSpPr>
        <p:pic>
          <p:nvPicPr>
            <p:cNvPr id="156678" name="Rectangl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389"/>
              <a:ext cx="5216" cy="15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385" y="1526"/>
              <a:ext cx="4990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 b="1" u="sng">
                  <a:solidFill>
                    <a:srgbClr val="FFFF00"/>
                  </a:solidFill>
                </a:rPr>
                <a:t>Preparo da cana</a:t>
              </a:r>
              <a:r>
                <a:rPr lang="pt-BR" altLang="pt-BR" sz="1600" b="1"/>
                <a:t>: </a:t>
              </a:r>
            </a:p>
            <a:p>
              <a:r>
                <a:rPr lang="pt-BR" altLang="pt-BR" sz="1600" b="1"/>
                <a:t>- Romper a estrutura dura da cana.</a:t>
              </a:r>
              <a:endParaRPr lang="en-US" altLang="pt-BR" sz="1600" b="1"/>
            </a:p>
            <a:p>
              <a:r>
                <a:rPr lang="pt-BR" altLang="pt-BR" sz="1600" b="1"/>
                <a:t>- Obter o maior Número de células abertas possíveis (IP&gt;86%)</a:t>
              </a:r>
              <a:endParaRPr lang="en-US" altLang="pt-BR" sz="1600" b="1"/>
            </a:p>
            <a:p>
              <a:r>
                <a:rPr lang="pt-BR" altLang="pt-BR" sz="1600" b="1"/>
                <a:t>- Obter fibras longas</a:t>
              </a:r>
              <a:endParaRPr lang="en-US" altLang="pt-BR" sz="1600" b="1"/>
            </a:p>
            <a:p>
              <a:r>
                <a:rPr lang="pt-BR" altLang="pt-BR" sz="1600" b="1"/>
                <a:t>- Aumentar a densidade da cana</a:t>
              </a:r>
            </a:p>
            <a:p>
              <a:r>
                <a:rPr lang="pt-BR" altLang="pt-BR" sz="1600" b="1"/>
                <a:t>- Operação contínua sem embuchamentos e falha mecânicas</a:t>
              </a:r>
              <a:endParaRPr lang="en-US" altLang="pt-BR" sz="1600" b="1"/>
            </a:p>
            <a:p>
              <a:endParaRPr lang="pt-BR" altLang="pt-BR" sz="1600" b="1">
                <a:latin typeface="Arial" charset="0"/>
              </a:endParaRPr>
            </a:p>
          </p:txBody>
        </p:sp>
      </p:grpSp>
      <p:sp>
        <p:nvSpPr>
          <p:cNvPr id="156688" name="Line 16"/>
          <p:cNvSpPr>
            <a:spLocks noChangeShapeType="1"/>
          </p:cNvSpPr>
          <p:nvPr/>
        </p:nvSpPr>
        <p:spPr bwMode="ltGray">
          <a:xfrm>
            <a:off x="0" y="1341438"/>
            <a:ext cx="9144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56689" name="Picture 17" descr="logo1_usp_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260475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90" name="Picture 18" descr="http://www.pclq.usp.br/logo%20esalq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15888"/>
            <a:ext cx="698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B728253-3B56-48DD-8611-6BC87803687C}" type="slidenum">
              <a:rPr lang="pt-BR" altLang="pt-BR"/>
              <a:pPr/>
              <a:t>7</a:t>
            </a:fld>
            <a:endParaRPr lang="pt-BR" altLang="pt-BR"/>
          </a:p>
        </p:txBody>
      </p:sp>
      <p:grpSp>
        <p:nvGrpSpPr>
          <p:cNvPr id="158725" name="Group 5"/>
          <p:cNvGrpSpPr>
            <a:grpSpLocks/>
          </p:cNvGrpSpPr>
          <p:nvPr/>
        </p:nvGrpSpPr>
        <p:grpSpPr bwMode="auto">
          <a:xfrm>
            <a:off x="-180975" y="1246188"/>
            <a:ext cx="9721850" cy="5495925"/>
            <a:chOff x="-114" y="205"/>
            <a:chExt cx="6124" cy="3462"/>
          </a:xfrm>
        </p:grpSpPr>
        <p:graphicFrame>
          <p:nvGraphicFramePr>
            <p:cNvPr id="158726" name="Object 6"/>
            <p:cNvGraphicFramePr>
              <a:graphicFrameLocks noChangeAspect="1"/>
            </p:cNvGraphicFramePr>
            <p:nvPr/>
          </p:nvGraphicFramePr>
          <p:xfrm>
            <a:off x="-114" y="272"/>
            <a:ext cx="6124" cy="3385"/>
          </p:xfrm>
          <a:graphic>
            <a:graphicData uri="http://schemas.openxmlformats.org/presentationml/2006/ole">
              <p:oleObj spid="_x0000_s158740" name="Drawing" r:id="rId3" imgW="8972550" imgH="4819650" progId="">
                <p:embed/>
              </p:oleObj>
            </a:graphicData>
          </a:graphic>
        </p:graphicFrame>
        <p:sp>
          <p:nvSpPr>
            <p:cNvPr id="158727" name="Text Box 7"/>
            <p:cNvSpPr txBox="1">
              <a:spLocks noChangeArrowheads="1"/>
            </p:cNvSpPr>
            <p:nvPr/>
          </p:nvSpPr>
          <p:spPr bwMode="auto">
            <a:xfrm>
              <a:off x="385" y="3430"/>
              <a:ext cx="3084" cy="2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b="1"/>
                <a:t>FLUXO NO PREPARO DE CANA</a:t>
              </a:r>
            </a:p>
          </p:txBody>
        </p:sp>
        <p:sp>
          <p:nvSpPr>
            <p:cNvPr id="158728" name="Line 8"/>
            <p:cNvSpPr>
              <a:spLocks noChangeShapeType="1"/>
            </p:cNvSpPr>
            <p:nvPr/>
          </p:nvSpPr>
          <p:spPr bwMode="auto">
            <a:xfrm flipV="1">
              <a:off x="2562" y="572"/>
              <a:ext cx="0" cy="8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8729" name="Text Box 9"/>
            <p:cNvSpPr txBox="1">
              <a:spLocks noChangeArrowheads="1"/>
            </p:cNvSpPr>
            <p:nvPr/>
          </p:nvSpPr>
          <p:spPr bwMode="auto">
            <a:xfrm>
              <a:off x="2154" y="210"/>
              <a:ext cx="77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/>
                <a:t>Faca rotativa</a:t>
              </a:r>
              <a:endParaRPr lang="es-ES" altLang="pt-BR"/>
            </a:p>
          </p:txBody>
        </p:sp>
        <p:sp>
          <p:nvSpPr>
            <p:cNvPr id="158730" name="Line 10"/>
            <p:cNvSpPr>
              <a:spLocks noChangeShapeType="1"/>
            </p:cNvSpPr>
            <p:nvPr/>
          </p:nvSpPr>
          <p:spPr bwMode="auto">
            <a:xfrm flipV="1">
              <a:off x="3606" y="482"/>
              <a:ext cx="0" cy="8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8731" name="Text Box 11"/>
            <p:cNvSpPr txBox="1">
              <a:spLocks noChangeArrowheads="1"/>
            </p:cNvSpPr>
            <p:nvPr/>
          </p:nvSpPr>
          <p:spPr bwMode="auto">
            <a:xfrm>
              <a:off x="3107" y="205"/>
              <a:ext cx="9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/>
                <a:t>Desfibrador</a:t>
              </a:r>
              <a:endParaRPr lang="es-ES" altLang="pt-BR"/>
            </a:p>
          </p:txBody>
        </p:sp>
      </p:grp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1547813" y="188913"/>
            <a:ext cx="63373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600" b="1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PREPARO DA CANA E EXTRAÇÃO DO CALDO</a:t>
            </a:r>
            <a:endParaRPr lang="es-ES" altLang="pt-BR" sz="2600" b="1" i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8737" name="Line 17"/>
          <p:cNvSpPr>
            <a:spLocks noChangeShapeType="1"/>
          </p:cNvSpPr>
          <p:nvPr/>
        </p:nvSpPr>
        <p:spPr bwMode="ltGray">
          <a:xfrm>
            <a:off x="0" y="1196975"/>
            <a:ext cx="9144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58738" name="Picture 18" descr="logo1_usp_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260475" cy="92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39" name="Picture 19" descr="http://www.pclq.usp.br/logo%20esalq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15888"/>
            <a:ext cx="698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F723315-4FB0-4726-B7AC-BF463DB42995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395288" y="-26988"/>
            <a:ext cx="8353425" cy="136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defRPr>
            </a:lvl9pPr>
          </a:lstStyle>
          <a:p>
            <a:pPr>
              <a:lnSpc>
                <a:spcPct val="210000"/>
              </a:lnSpc>
            </a:pPr>
            <a:r>
              <a:rPr lang="pt-BR" altLang="pt-BR" sz="2200" b="1" u="sng">
                <a:solidFill>
                  <a:srgbClr val="FFFF00"/>
                </a:solidFill>
                <a:latin typeface="Arial" charset="0"/>
              </a:rPr>
              <a:t>EQUIPAMENTOS USADOS PARA O PREPARO DA CANA PARA MOAGEM E DIFUSÃO</a:t>
            </a:r>
            <a:endParaRPr lang="pt-BR" altLang="pt-BR" sz="220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210000"/>
              </a:lnSpc>
            </a:pPr>
            <a:endParaRPr lang="pt-BR" altLang="pt-BR" sz="2000" b="1" i="1">
              <a:latin typeface="Arial" charset="0"/>
              <a:sym typeface="Symbol" pitchFamily="18" charset="2"/>
            </a:endParaRPr>
          </a:p>
        </p:txBody>
      </p:sp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539750" y="1301750"/>
            <a:ext cx="8280400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buFontTx/>
              <a:buChar char="•"/>
            </a:pPr>
            <a:r>
              <a:rPr lang="pt-BR" altLang="pt-BR" sz="2200">
                <a:solidFill>
                  <a:srgbClr val="FFFFFF"/>
                </a:solidFill>
                <a:latin typeface="Arial" charset="0"/>
              </a:rPr>
              <a:t> 	</a:t>
            </a:r>
            <a:r>
              <a:rPr lang="pt-BR" altLang="pt-BR" sz="2200" b="1">
                <a:solidFill>
                  <a:srgbClr val="FFFFFF"/>
                </a:solidFill>
                <a:latin typeface="Arial" charset="0"/>
              </a:rPr>
              <a:t>Objetivos:</a:t>
            </a:r>
          </a:p>
          <a:p>
            <a:pPr>
              <a:lnSpc>
                <a:spcPct val="105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pt-BR" altLang="pt-BR" sz="200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altLang="pt-BR" sz="2000" i="1">
                <a:solidFill>
                  <a:srgbClr val="FFFFFF"/>
                </a:solidFill>
                <a:latin typeface="Arial" charset="0"/>
              </a:rPr>
              <a:t>Aumentar a densidade da cana/capacidade de moagem e realizar 	o máximo rompimento das células.</a:t>
            </a:r>
          </a:p>
          <a:p>
            <a:pPr>
              <a:lnSpc>
                <a:spcPct val="105000"/>
              </a:lnSpc>
            </a:pPr>
            <a:endParaRPr lang="pt-BR" altLang="pt-BR" sz="2000" i="1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105000"/>
              </a:lnSpc>
              <a:buFont typeface="Wingdings" pitchFamily="2" charset="2"/>
              <a:buChar char="ü"/>
            </a:pP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  </a:t>
            </a:r>
            <a:r>
              <a:rPr lang="pt-BR" altLang="pt-BR" sz="2000" b="1" u="sng">
                <a:solidFill>
                  <a:srgbClr val="FFFF00"/>
                </a:solidFill>
                <a:latin typeface="Arial" charset="0"/>
              </a:rPr>
              <a:t>Jogo de Facas Niveladoras</a:t>
            </a: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 - </a:t>
            </a:r>
            <a:r>
              <a:rPr lang="pt-BR" altLang="pt-BR" sz="2000" i="1">
                <a:solidFill>
                  <a:srgbClr val="FFFFFF"/>
                </a:solidFill>
                <a:latin typeface="Arial" charset="0"/>
              </a:rPr>
              <a:t>fundamental para altas moagens.</a:t>
            </a:r>
          </a:p>
          <a:p>
            <a:pPr>
              <a:lnSpc>
                <a:spcPct val="105000"/>
              </a:lnSpc>
            </a:pPr>
            <a:endParaRPr lang="pt-BR" altLang="pt-BR" sz="2000" b="1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105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altLang="pt-BR" sz="2000" b="1" u="sng">
                <a:solidFill>
                  <a:srgbClr val="FFFF00"/>
                </a:solidFill>
                <a:latin typeface="Arial" charset="0"/>
              </a:rPr>
              <a:t>  Jogo de Facas Picador</a:t>
            </a: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 - </a:t>
            </a:r>
            <a:r>
              <a:rPr lang="pt-BR" altLang="pt-BR" sz="2000" i="1">
                <a:solidFill>
                  <a:srgbClr val="FFFFFF"/>
                </a:solidFill>
                <a:latin typeface="Arial" charset="0"/>
              </a:rPr>
              <a:t>produz uma semi preparação da cana para alimentar o Desfibrador.</a:t>
            </a:r>
          </a:p>
          <a:p>
            <a:pPr>
              <a:lnSpc>
                <a:spcPct val="105000"/>
              </a:lnSpc>
              <a:buFontTx/>
              <a:buChar char="•"/>
            </a:pPr>
            <a:endParaRPr lang="pt-BR" altLang="pt-BR" sz="2000" i="1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105000"/>
              </a:lnSpc>
              <a:buFontTx/>
              <a:buChar char="•"/>
            </a:pPr>
            <a:r>
              <a:rPr lang="pt-BR" altLang="pt-BR" sz="2000" b="1" u="sng">
                <a:solidFill>
                  <a:srgbClr val="FFFF00"/>
                </a:solidFill>
                <a:latin typeface="Arial" charset="0"/>
              </a:rPr>
              <a:t> 	Jogo de Facas Alimentador</a:t>
            </a: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 - </a:t>
            </a:r>
            <a:r>
              <a:rPr lang="pt-BR" altLang="pt-BR" sz="2000" i="1">
                <a:solidFill>
                  <a:srgbClr val="FFFFFF"/>
                </a:solidFill>
                <a:latin typeface="Arial" charset="0"/>
              </a:rPr>
              <a:t>essencial quando o Desfibrador é de alimentação vertical.</a:t>
            </a:r>
          </a:p>
          <a:p>
            <a:pPr>
              <a:lnSpc>
                <a:spcPct val="105000"/>
              </a:lnSpc>
              <a:buFontTx/>
              <a:buChar char="•"/>
            </a:pPr>
            <a:endParaRPr lang="pt-BR" altLang="pt-BR" sz="2000" i="1">
              <a:solidFill>
                <a:srgbClr val="FFFFFF"/>
              </a:solidFill>
              <a:latin typeface="Arial" charset="0"/>
            </a:endParaRPr>
          </a:p>
          <a:p>
            <a:pPr algn="just">
              <a:lnSpc>
                <a:spcPct val="105000"/>
              </a:lnSpc>
              <a:buFontTx/>
              <a:buChar char="•"/>
            </a:pP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 	</a:t>
            </a:r>
            <a:r>
              <a:rPr lang="pt-BR" altLang="pt-BR" sz="2000" b="1" u="sng">
                <a:solidFill>
                  <a:srgbClr val="FFFF00"/>
                </a:solidFill>
                <a:latin typeface="Arial" charset="0"/>
              </a:rPr>
              <a:t>Desfibrador de Cana</a:t>
            </a:r>
            <a:r>
              <a:rPr lang="pt-BR" altLang="pt-BR" sz="2000" b="1">
                <a:solidFill>
                  <a:srgbClr val="FFFFFF"/>
                </a:solidFill>
                <a:latin typeface="Arial" charset="0"/>
              </a:rPr>
              <a:t> - </a:t>
            </a:r>
            <a:r>
              <a:rPr lang="pt-BR" altLang="pt-BR" sz="2000" i="1">
                <a:solidFill>
                  <a:srgbClr val="FFFFFF"/>
                </a:solidFill>
                <a:latin typeface="Arial" charset="0"/>
              </a:rPr>
              <a:t>montado sobre a esteira e alimentado por Tambor ou 	montado após a Esteira e alimentado por Jogo de Facas. Existem vários modelos que conferem a cana um índice de células abertas de 85% a 93%.</a:t>
            </a:r>
            <a:endParaRPr lang="pt-BR" altLang="pt-BR" sz="200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105000"/>
              </a:lnSpc>
              <a:buFontTx/>
              <a:buChar char="•"/>
            </a:pPr>
            <a:endParaRPr lang="pt-BR" altLang="pt-BR" sz="16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01EA-FCCE-467A-9597-7F25F8419733}" type="slidenum">
              <a:rPr lang="pt-BR" altLang="pt-BR"/>
              <a:pPr/>
              <a:t>9</a:t>
            </a:fld>
            <a:endParaRPr lang="pt-BR" altLang="pt-BR"/>
          </a:p>
        </p:txBody>
      </p:sp>
      <p:grpSp>
        <p:nvGrpSpPr>
          <p:cNvPr id="168962" name="Grupo 23"/>
          <p:cNvGrpSpPr>
            <a:grpSpLocks/>
          </p:cNvGrpSpPr>
          <p:nvPr/>
        </p:nvGrpSpPr>
        <p:grpSpPr bwMode="auto">
          <a:xfrm>
            <a:off x="379413" y="1214438"/>
            <a:ext cx="8262937" cy="4895850"/>
            <a:chOff x="379413" y="685784"/>
            <a:chExt cx="8262937" cy="4895866"/>
          </a:xfrm>
        </p:grpSpPr>
        <p:sp>
          <p:nvSpPr>
            <p:cNvPr id="168963" name="Text Box 2"/>
            <p:cNvSpPr txBox="1">
              <a:spLocks noChangeArrowheads="1"/>
            </p:cNvSpPr>
            <p:nvPr/>
          </p:nvSpPr>
          <p:spPr bwMode="auto">
            <a:xfrm>
              <a:off x="379413" y="685784"/>
              <a:ext cx="6683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>
                  <a:solidFill>
                    <a:srgbClr val="000099"/>
                  </a:solidFill>
                  <a:latin typeface="Arial" charset="0"/>
                </a:rPr>
                <a:t>EXTRAÇÃO POR DIFUSÃO</a:t>
              </a:r>
            </a:p>
          </p:txBody>
        </p:sp>
        <p:sp>
          <p:nvSpPr>
            <p:cNvPr id="168964" name="Line 3"/>
            <p:cNvSpPr>
              <a:spLocks noChangeShapeType="1"/>
            </p:cNvSpPr>
            <p:nvPr/>
          </p:nvSpPr>
          <p:spPr bwMode="auto">
            <a:xfrm>
              <a:off x="431800" y="1071546"/>
              <a:ext cx="683260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8965" name="Text Box 4"/>
            <p:cNvSpPr txBox="1">
              <a:spLocks noChangeArrowheads="1"/>
            </p:cNvSpPr>
            <p:nvPr/>
          </p:nvSpPr>
          <p:spPr bwMode="auto">
            <a:xfrm>
              <a:off x="454025" y="1347776"/>
              <a:ext cx="7029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pt-BR" altLang="pt-BR" sz="1800" b="1">
                  <a:solidFill>
                    <a:srgbClr val="000000"/>
                  </a:solidFill>
                  <a:latin typeface="Arial" charset="0"/>
                </a:rPr>
                <a:t>PREPARO DA CANA</a:t>
              </a:r>
            </a:p>
          </p:txBody>
        </p:sp>
        <p:grpSp>
          <p:nvGrpSpPr>
            <p:cNvPr id="168966" name="Group 5"/>
            <p:cNvGrpSpPr>
              <a:grpSpLocks/>
            </p:cNvGrpSpPr>
            <p:nvPr/>
          </p:nvGrpSpPr>
          <p:grpSpPr bwMode="auto">
            <a:xfrm>
              <a:off x="4154488" y="2095500"/>
              <a:ext cx="2128837" cy="2451100"/>
              <a:chOff x="1338" y="1432"/>
              <a:chExt cx="741" cy="792"/>
            </a:xfrm>
          </p:grpSpPr>
          <p:sp>
            <p:nvSpPr>
              <p:cNvPr id="168967" name="Oval 6"/>
              <p:cNvSpPr>
                <a:spLocks noChangeArrowheads="1"/>
              </p:cNvSpPr>
              <p:nvPr/>
            </p:nvSpPr>
            <p:spPr bwMode="auto">
              <a:xfrm>
                <a:off x="1338" y="1674"/>
                <a:ext cx="354" cy="4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latin typeface="Arial" charset="0"/>
                </a:endParaRPr>
              </a:p>
            </p:txBody>
          </p:sp>
          <p:sp>
            <p:nvSpPr>
              <p:cNvPr id="168968" name="Oval 7"/>
              <p:cNvSpPr>
                <a:spLocks noChangeArrowheads="1"/>
              </p:cNvSpPr>
              <p:nvPr/>
            </p:nvSpPr>
            <p:spPr bwMode="auto">
              <a:xfrm>
                <a:off x="1725" y="1674"/>
                <a:ext cx="354" cy="41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8969" name="AutoShape 8"/>
              <p:cNvSpPr>
                <a:spLocks noChangeArrowheads="1"/>
              </p:cNvSpPr>
              <p:nvPr/>
            </p:nvSpPr>
            <p:spPr bwMode="auto">
              <a:xfrm>
                <a:off x="1528" y="1432"/>
                <a:ext cx="352" cy="792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latin typeface="Arial" charset="0"/>
                </a:endParaRPr>
              </a:p>
            </p:txBody>
          </p:sp>
          <p:sp>
            <p:nvSpPr>
              <p:cNvPr id="168970" name="Rectangle 9"/>
              <p:cNvSpPr>
                <a:spLocks noChangeArrowheads="1"/>
              </p:cNvSpPr>
              <p:nvPr/>
            </p:nvSpPr>
            <p:spPr bwMode="auto">
              <a:xfrm>
                <a:off x="1447" y="1790"/>
                <a:ext cx="518" cy="16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latin typeface="Arial" charset="0"/>
                </a:endParaRPr>
              </a:p>
            </p:txBody>
          </p:sp>
          <p:sp>
            <p:nvSpPr>
              <p:cNvPr id="168971" name="AutoShape 10"/>
              <p:cNvSpPr>
                <a:spLocks noChangeArrowheads="1"/>
              </p:cNvSpPr>
              <p:nvPr/>
            </p:nvSpPr>
            <p:spPr bwMode="auto">
              <a:xfrm>
                <a:off x="1526" y="1668"/>
                <a:ext cx="161" cy="125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latin typeface="Arial" charset="0"/>
                </a:endParaRPr>
              </a:p>
            </p:txBody>
          </p:sp>
          <p:sp>
            <p:nvSpPr>
              <p:cNvPr id="168972" name="AutoShape 11"/>
              <p:cNvSpPr>
                <a:spLocks noChangeArrowheads="1"/>
              </p:cNvSpPr>
              <p:nvPr/>
            </p:nvSpPr>
            <p:spPr bwMode="auto">
              <a:xfrm>
                <a:off x="1707" y="1668"/>
                <a:ext cx="170" cy="128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latin typeface="Arial" charset="0"/>
                </a:endParaRPr>
              </a:p>
            </p:txBody>
          </p:sp>
          <p:sp>
            <p:nvSpPr>
              <p:cNvPr id="168973" name="AutoShape 12"/>
              <p:cNvSpPr>
                <a:spLocks noChangeArrowheads="1"/>
              </p:cNvSpPr>
              <p:nvPr/>
            </p:nvSpPr>
            <p:spPr bwMode="auto">
              <a:xfrm>
                <a:off x="1530" y="1849"/>
                <a:ext cx="170" cy="104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latin typeface="Arial" charset="0"/>
                </a:endParaRPr>
              </a:p>
            </p:txBody>
          </p:sp>
          <p:sp>
            <p:nvSpPr>
              <p:cNvPr id="168974" name="AutoShape 13"/>
              <p:cNvSpPr>
                <a:spLocks noChangeArrowheads="1"/>
              </p:cNvSpPr>
              <p:nvPr/>
            </p:nvSpPr>
            <p:spPr bwMode="auto">
              <a:xfrm>
                <a:off x="1709" y="1846"/>
                <a:ext cx="170" cy="109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t-BR" altLang="pt-BR">
                  <a:latin typeface="Arial" charset="0"/>
                </a:endParaRPr>
              </a:p>
            </p:txBody>
          </p:sp>
        </p:grpSp>
        <p:sp>
          <p:nvSpPr>
            <p:cNvPr id="168975" name="AutoShape 14"/>
            <p:cNvSpPr>
              <a:spLocks noChangeArrowheads="1"/>
            </p:cNvSpPr>
            <p:nvPr/>
          </p:nvSpPr>
          <p:spPr bwMode="auto">
            <a:xfrm>
              <a:off x="7261225" y="2171700"/>
              <a:ext cx="876300" cy="237490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latin typeface="Arial" charset="0"/>
              </a:endParaRPr>
            </a:p>
          </p:txBody>
        </p:sp>
        <p:sp>
          <p:nvSpPr>
            <p:cNvPr id="168976" name="Text Box 15"/>
            <p:cNvSpPr txBox="1">
              <a:spLocks noChangeArrowheads="1"/>
            </p:cNvSpPr>
            <p:nvPr/>
          </p:nvSpPr>
          <p:spPr bwMode="auto">
            <a:xfrm>
              <a:off x="4389438" y="4762500"/>
              <a:ext cx="18002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CÉLULA ABERTA</a:t>
              </a:r>
              <a:r>
                <a:rPr lang="pt-BR" altLang="pt-BR" sz="12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PELO PREPARO</a:t>
              </a:r>
            </a:p>
          </p:txBody>
        </p:sp>
        <p:sp>
          <p:nvSpPr>
            <p:cNvPr id="168977" name="Text Box 16"/>
            <p:cNvSpPr txBox="1">
              <a:spLocks noChangeArrowheads="1"/>
            </p:cNvSpPr>
            <p:nvPr/>
          </p:nvSpPr>
          <p:spPr bwMode="auto">
            <a:xfrm>
              <a:off x="6659563" y="4762500"/>
              <a:ext cx="1982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CÉLULA NÃO ABERTA PELO PREPARO</a:t>
              </a:r>
            </a:p>
          </p:txBody>
        </p:sp>
        <p:pic>
          <p:nvPicPr>
            <p:cNvPr id="168978" name="Picture 17" descr="cana preparada"/>
            <p:cNvPicPr>
              <a:picLocks noChangeAspect="1" noChangeArrowheads="1"/>
            </p:cNvPicPr>
            <p:nvPr/>
          </p:nvPicPr>
          <p:blipFill>
            <a:blip r:embed="rId2">
              <a:lum brigh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3" y="1885950"/>
              <a:ext cx="3121025" cy="234156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979" name="Text Box 18"/>
            <p:cNvSpPr txBox="1">
              <a:spLocks noChangeArrowheads="1"/>
            </p:cNvSpPr>
            <p:nvPr/>
          </p:nvSpPr>
          <p:spPr bwMode="auto">
            <a:xfrm>
              <a:off x="495300" y="4300538"/>
              <a:ext cx="3289300" cy="128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CANA PREPARADA COM JOGO DE FACAS E DESFIBRADOR PESADO: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IMPORTANTE: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 ALTO ÍNDICE DE CÉLULAS ABERTAS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pt-BR" sz="1200" b="1">
                  <a:solidFill>
                    <a:srgbClr val="000000"/>
                  </a:solidFill>
                  <a:latin typeface="Arial" charset="0"/>
                </a:rPr>
                <a:t> MANTER FIBRAS LONGAS</a:t>
              </a:r>
            </a:p>
          </p:txBody>
        </p:sp>
        <p:sp>
          <p:nvSpPr>
            <p:cNvPr id="168980" name="Text Box 19"/>
            <p:cNvSpPr txBox="1">
              <a:spLocks noChangeArrowheads="1"/>
            </p:cNvSpPr>
            <p:nvPr/>
          </p:nvSpPr>
          <p:spPr bwMode="auto">
            <a:xfrm>
              <a:off x="5835650" y="3243263"/>
              <a:ext cx="10287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000" b="1">
                  <a:solidFill>
                    <a:srgbClr val="000000"/>
                  </a:solidFill>
                  <a:latin typeface="Arial" charset="0"/>
                </a:rPr>
                <a:t>CALDO EXPOSTO</a:t>
              </a:r>
              <a:endParaRPr lang="pt-BR" altLang="pt-BR" sz="10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8981" name="AutoShape 20"/>
            <p:cNvSpPr>
              <a:spLocks noChangeArrowheads="1"/>
            </p:cNvSpPr>
            <p:nvPr/>
          </p:nvSpPr>
          <p:spPr bwMode="auto">
            <a:xfrm>
              <a:off x="7340600" y="2227263"/>
              <a:ext cx="733425" cy="2255837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294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>
                <a:latin typeface="Arial" charset="0"/>
              </a:endParaRPr>
            </a:p>
          </p:txBody>
        </p:sp>
        <p:sp>
          <p:nvSpPr>
            <p:cNvPr id="168982" name="Text Box 21"/>
            <p:cNvSpPr txBox="1">
              <a:spLocks noChangeArrowheads="1"/>
            </p:cNvSpPr>
            <p:nvPr/>
          </p:nvSpPr>
          <p:spPr bwMode="auto">
            <a:xfrm>
              <a:off x="7296150" y="3267075"/>
              <a:ext cx="838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000" b="1">
                  <a:solidFill>
                    <a:srgbClr val="000000"/>
                  </a:solidFill>
                  <a:latin typeface="Arial" charset="0"/>
                </a:rPr>
                <a:t>CALDO CONTIDO</a:t>
              </a:r>
              <a:endParaRPr lang="pt-BR" altLang="pt-BR" sz="1000" b="1" baseline="30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yon">
  <a:themeElements>
    <a:clrScheme name="Canyon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any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nyon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yon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yon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yon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yon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yon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yon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136434</TotalTime>
  <Words>2029</Words>
  <Application>Microsoft Office PowerPoint</Application>
  <PresentationFormat>Apresentação na tela (4:3)</PresentationFormat>
  <Paragraphs>403</Paragraphs>
  <Slides>42</Slides>
  <Notes>1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42</vt:i4>
      </vt:variant>
      <vt:variant>
        <vt:lpstr>Apresentações personalizadas</vt:lpstr>
      </vt:variant>
      <vt:variant>
        <vt:i4>1</vt:i4>
      </vt:variant>
    </vt:vector>
  </HeadingPairs>
  <TitlesOfParts>
    <vt:vector size="47" baseType="lpstr">
      <vt:lpstr>Canyon</vt:lpstr>
      <vt:lpstr>Drawing</vt:lpstr>
      <vt:lpstr>AutoCAD Drawing</vt:lpstr>
      <vt:lpstr>DWG TrueView Drawing</vt:lpstr>
      <vt:lpstr>6ª  Aula PREPARO DA CANA E EXTRAÇÃO DO CALDO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1.5  MOENDAS – Alimentação</vt:lpstr>
      <vt:lpstr>1.5  MOENDAS – CAPACIDADE DE EXTRAÇÃO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2.3  CARACTERÍSTICAS DE UM DIFUSOR</vt:lpstr>
      <vt:lpstr> 2.4  Difusor Sem Correntes </vt:lpstr>
      <vt:lpstr>VANTAGENS DO  DIFUSOR </vt:lpstr>
      <vt:lpstr>MOENDA OU DIFUSOR ?</vt:lpstr>
      <vt:lpstr>Considerações finais</vt:lpstr>
      <vt:lpstr>Considerações finais</vt:lpstr>
      <vt:lpstr>Considerações finais</vt:lpstr>
      <vt:lpstr>Considerações finais</vt:lpstr>
      <vt:lpstr>Slide 42</vt:lpstr>
      <vt:lpstr>Apresentação personalizada 1</vt:lpstr>
    </vt:vector>
  </TitlesOfParts>
  <Company>EMBRAPA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7 - RECEPÇÃO E CONDUÇÃO:</dc:title>
  <dc:creator>CNPTIA</dc:creator>
  <cp:lastModifiedBy>asamp</cp:lastModifiedBy>
  <cp:revision>182</cp:revision>
  <cp:lastPrinted>2004-02-11T13:26:22Z</cp:lastPrinted>
  <dcterms:created xsi:type="dcterms:W3CDTF">2000-08-28T18:18:52Z</dcterms:created>
  <dcterms:modified xsi:type="dcterms:W3CDTF">2018-04-18T16:57:00Z</dcterms:modified>
</cp:coreProperties>
</file>