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425" r:id="rId2"/>
    <p:sldId id="305" r:id="rId3"/>
    <p:sldId id="366" r:id="rId4"/>
    <p:sldId id="367" r:id="rId5"/>
    <p:sldId id="368" r:id="rId6"/>
    <p:sldId id="337" r:id="rId7"/>
    <p:sldId id="371" r:id="rId8"/>
    <p:sldId id="372" r:id="rId9"/>
    <p:sldId id="373" r:id="rId10"/>
    <p:sldId id="413" r:id="rId11"/>
    <p:sldId id="414" r:id="rId12"/>
    <p:sldId id="375" r:id="rId13"/>
    <p:sldId id="433" r:id="rId14"/>
    <p:sldId id="376" r:id="rId15"/>
    <p:sldId id="377" r:id="rId16"/>
    <p:sldId id="378" r:id="rId17"/>
    <p:sldId id="379" r:id="rId18"/>
    <p:sldId id="415" r:id="rId19"/>
    <p:sldId id="416" r:id="rId20"/>
    <p:sldId id="417" r:id="rId21"/>
    <p:sldId id="418" r:id="rId22"/>
    <p:sldId id="419" r:id="rId23"/>
    <p:sldId id="380" r:id="rId24"/>
    <p:sldId id="381" r:id="rId25"/>
    <p:sldId id="420" r:id="rId26"/>
    <p:sldId id="382" r:id="rId27"/>
    <p:sldId id="384" r:id="rId28"/>
    <p:sldId id="421" r:id="rId29"/>
    <p:sldId id="428" r:id="rId30"/>
    <p:sldId id="429" r:id="rId31"/>
    <p:sldId id="386" r:id="rId32"/>
    <p:sldId id="387" r:id="rId33"/>
    <p:sldId id="388" r:id="rId34"/>
    <p:sldId id="389" r:id="rId35"/>
    <p:sldId id="390" r:id="rId36"/>
    <p:sldId id="431" r:id="rId37"/>
    <p:sldId id="391" r:id="rId38"/>
    <p:sldId id="423" r:id="rId39"/>
    <p:sldId id="392" r:id="rId40"/>
    <p:sldId id="393" r:id="rId41"/>
    <p:sldId id="394" r:id="rId42"/>
    <p:sldId id="395" r:id="rId43"/>
    <p:sldId id="396" r:id="rId44"/>
    <p:sldId id="426" r:id="rId45"/>
    <p:sldId id="405" r:id="rId46"/>
    <p:sldId id="406" r:id="rId47"/>
    <p:sldId id="407" r:id="rId48"/>
    <p:sldId id="408" r:id="rId49"/>
    <p:sldId id="409" r:id="rId50"/>
    <p:sldId id="410" r:id="rId51"/>
    <p:sldId id="411" r:id="rId52"/>
  </p:sldIdLst>
  <p:sldSz cx="9144000" cy="6858000" type="screen4x3"/>
  <p:notesSz cx="7315200" cy="96012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é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Estilo Mé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enhum Estilo, Grade de Tabe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139" autoAdjust="0"/>
  </p:normalViewPr>
  <p:slideViewPr>
    <p:cSldViewPr>
      <p:cViewPr varScale="1">
        <p:scale>
          <a:sx n="66" d="100"/>
          <a:sy n="66" d="100"/>
        </p:scale>
        <p:origin x="594" y="54"/>
      </p:cViewPr>
      <p:guideLst>
        <p:guide orient="horz" pos="2160"/>
        <p:guide pos="2880"/>
      </p:guideLst>
    </p:cSldViewPr>
  </p:slideViewPr>
  <p:outlineViewPr>
    <p:cViewPr>
      <p:scale>
        <a:sx n="33" d="100"/>
        <a:sy n="33" d="100"/>
      </p:scale>
      <p:origin x="48" y="51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1" y="0"/>
            <a:ext cx="3169920" cy="48006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4143588" y="0"/>
            <a:ext cx="3169920" cy="480060"/>
          </a:xfrm>
          <a:prstGeom prst="rect">
            <a:avLst/>
          </a:prstGeom>
        </p:spPr>
        <p:txBody>
          <a:bodyPr vert="horz" lIns="91440" tIns="45720" rIns="91440" bIns="45720" rtlCol="0"/>
          <a:lstStyle>
            <a:lvl1pPr algn="r">
              <a:defRPr sz="1200"/>
            </a:lvl1pPr>
          </a:lstStyle>
          <a:p>
            <a:fld id="{4D7541CA-CB26-4FC8-88C9-16DD3B038D09}" type="datetimeFigureOut">
              <a:rPr lang="pt-BR" smtClean="0"/>
              <a:pPr/>
              <a:t>20/03/2018</a:t>
            </a:fld>
            <a:endParaRPr lang="pt-BR"/>
          </a:p>
        </p:txBody>
      </p:sp>
      <p:sp>
        <p:nvSpPr>
          <p:cNvPr id="4" name="Espaço Reservado para Imagem de Slide 3"/>
          <p:cNvSpPr>
            <a:spLocks noGrp="1" noRot="1" noChangeAspect="1"/>
          </p:cNvSpPr>
          <p:nvPr>
            <p:ph type="sldImg" idx="2"/>
          </p:nvPr>
        </p:nvSpPr>
        <p:spPr>
          <a:xfrm>
            <a:off x="1258888" y="720725"/>
            <a:ext cx="4797425" cy="3598863"/>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731521" y="4560571"/>
            <a:ext cx="5852160" cy="4320540"/>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1" y="9119474"/>
            <a:ext cx="3169920" cy="48006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4143588" y="9119474"/>
            <a:ext cx="3169920" cy="480060"/>
          </a:xfrm>
          <a:prstGeom prst="rect">
            <a:avLst/>
          </a:prstGeom>
        </p:spPr>
        <p:txBody>
          <a:bodyPr vert="horz" lIns="91440" tIns="45720" rIns="91440" bIns="45720" rtlCol="0" anchor="b"/>
          <a:lstStyle>
            <a:lvl1pPr algn="r">
              <a:defRPr sz="1200"/>
            </a:lvl1pPr>
          </a:lstStyle>
          <a:p>
            <a:fld id="{DD0E75FE-11C6-405C-B694-6D14E0A35969}" type="slidenum">
              <a:rPr lang="pt-BR" smtClean="0"/>
              <a:pPr/>
              <a:t>‹nº›</a:t>
            </a:fld>
            <a:endParaRPr lang="pt-BR"/>
          </a:p>
        </p:txBody>
      </p:sp>
    </p:spTree>
    <p:extLst>
      <p:ext uri="{BB962C8B-B14F-4D97-AF65-F5344CB8AC3E}">
        <p14:creationId xmlns:p14="http://schemas.microsoft.com/office/powerpoint/2010/main" val="1553061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DD0E75FE-11C6-405C-B694-6D14E0A35969}" type="slidenum">
              <a:rPr lang="pt-BR" smtClean="0"/>
              <a:pPr/>
              <a:t>23</a:t>
            </a:fld>
            <a:endParaRPr lang="pt-BR"/>
          </a:p>
        </p:txBody>
      </p:sp>
    </p:spTree>
    <p:extLst>
      <p:ext uri="{BB962C8B-B14F-4D97-AF65-F5344CB8AC3E}">
        <p14:creationId xmlns:p14="http://schemas.microsoft.com/office/powerpoint/2010/main" val="2450077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DD0E75FE-11C6-405C-B694-6D14E0A35969}" type="slidenum">
              <a:rPr lang="pt-BR" smtClean="0"/>
              <a:pPr/>
              <a:t>30</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F8B798CB-3BCD-4F6A-B800-B151D445D34C}" type="datetimeFigureOut">
              <a:rPr lang="pt-BR" smtClean="0"/>
              <a:pPr/>
              <a:t>20/03/2018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20B5C62-CF3F-489D-BE29-182FC01DEBC6}" type="slidenum">
              <a:rPr lang="pt-BR" smtClean="0"/>
              <a:pPr/>
              <a:t>‹nº›</a:t>
            </a:fld>
            <a:endParaRPr lang="pt-BR"/>
          </a:p>
        </p:txBody>
      </p:sp>
    </p:spTree>
    <p:extLst>
      <p:ext uri="{BB962C8B-B14F-4D97-AF65-F5344CB8AC3E}">
        <p14:creationId xmlns:p14="http://schemas.microsoft.com/office/powerpoint/2010/main" val="2953626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F8B798CB-3BCD-4F6A-B800-B151D445D34C}" type="datetimeFigureOut">
              <a:rPr lang="pt-BR" smtClean="0"/>
              <a:pPr/>
              <a:t>20/03/2018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20B5C62-CF3F-489D-BE29-182FC01DEBC6}" type="slidenum">
              <a:rPr lang="pt-BR" smtClean="0"/>
              <a:pPr/>
              <a:t>‹nº›</a:t>
            </a:fld>
            <a:endParaRPr lang="pt-BR"/>
          </a:p>
        </p:txBody>
      </p:sp>
    </p:spTree>
    <p:extLst>
      <p:ext uri="{BB962C8B-B14F-4D97-AF65-F5344CB8AC3E}">
        <p14:creationId xmlns:p14="http://schemas.microsoft.com/office/powerpoint/2010/main" val="210259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F8B798CB-3BCD-4F6A-B800-B151D445D34C}" type="datetimeFigureOut">
              <a:rPr lang="pt-BR" smtClean="0"/>
              <a:pPr/>
              <a:t>20/03/2018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20B5C62-CF3F-489D-BE29-182FC01DEBC6}" type="slidenum">
              <a:rPr lang="pt-BR" smtClean="0"/>
              <a:pPr/>
              <a:t>‹nº›</a:t>
            </a:fld>
            <a:endParaRPr lang="pt-BR"/>
          </a:p>
        </p:txBody>
      </p:sp>
    </p:spTree>
    <p:extLst>
      <p:ext uri="{BB962C8B-B14F-4D97-AF65-F5344CB8AC3E}">
        <p14:creationId xmlns:p14="http://schemas.microsoft.com/office/powerpoint/2010/main" val="3110375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F8B798CB-3BCD-4F6A-B800-B151D445D34C}" type="datetimeFigureOut">
              <a:rPr lang="pt-BR" smtClean="0"/>
              <a:pPr/>
              <a:t>20/03/2018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20B5C62-CF3F-489D-BE29-182FC01DEBC6}" type="slidenum">
              <a:rPr lang="pt-BR" smtClean="0"/>
              <a:pPr/>
              <a:t>‹nº›</a:t>
            </a:fld>
            <a:endParaRPr lang="pt-BR"/>
          </a:p>
        </p:txBody>
      </p:sp>
    </p:spTree>
    <p:extLst>
      <p:ext uri="{BB962C8B-B14F-4D97-AF65-F5344CB8AC3E}">
        <p14:creationId xmlns:p14="http://schemas.microsoft.com/office/powerpoint/2010/main" val="2348168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F8B798CB-3BCD-4F6A-B800-B151D445D34C}" type="datetimeFigureOut">
              <a:rPr lang="pt-BR" smtClean="0"/>
              <a:pPr/>
              <a:t>20/03/2018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20B5C62-CF3F-489D-BE29-182FC01DEBC6}" type="slidenum">
              <a:rPr lang="pt-BR" smtClean="0"/>
              <a:pPr/>
              <a:t>‹nº›</a:t>
            </a:fld>
            <a:endParaRPr lang="pt-BR"/>
          </a:p>
        </p:txBody>
      </p:sp>
    </p:spTree>
    <p:extLst>
      <p:ext uri="{BB962C8B-B14F-4D97-AF65-F5344CB8AC3E}">
        <p14:creationId xmlns:p14="http://schemas.microsoft.com/office/powerpoint/2010/main" val="4260592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F8B798CB-3BCD-4F6A-B800-B151D445D34C}" type="datetimeFigureOut">
              <a:rPr lang="pt-BR" smtClean="0"/>
              <a:pPr/>
              <a:t>20/03/2018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20B5C62-CF3F-489D-BE29-182FC01DEBC6}" type="slidenum">
              <a:rPr lang="pt-BR" smtClean="0"/>
              <a:pPr/>
              <a:t>‹nº›</a:t>
            </a:fld>
            <a:endParaRPr lang="pt-BR"/>
          </a:p>
        </p:txBody>
      </p:sp>
    </p:spTree>
    <p:extLst>
      <p:ext uri="{BB962C8B-B14F-4D97-AF65-F5344CB8AC3E}">
        <p14:creationId xmlns:p14="http://schemas.microsoft.com/office/powerpoint/2010/main" val="3431151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F8B798CB-3BCD-4F6A-B800-B151D445D34C}" type="datetimeFigureOut">
              <a:rPr lang="pt-BR" smtClean="0"/>
              <a:pPr/>
              <a:t>20/03/2018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F20B5C62-CF3F-489D-BE29-182FC01DEBC6}" type="slidenum">
              <a:rPr lang="pt-BR" smtClean="0"/>
              <a:pPr/>
              <a:t>‹nº›</a:t>
            </a:fld>
            <a:endParaRPr lang="pt-BR"/>
          </a:p>
        </p:txBody>
      </p:sp>
    </p:spTree>
    <p:extLst>
      <p:ext uri="{BB962C8B-B14F-4D97-AF65-F5344CB8AC3E}">
        <p14:creationId xmlns:p14="http://schemas.microsoft.com/office/powerpoint/2010/main" val="2750642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F8B798CB-3BCD-4F6A-B800-B151D445D34C}" type="datetimeFigureOut">
              <a:rPr lang="pt-BR" smtClean="0"/>
              <a:pPr/>
              <a:t>20/03/2018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F20B5C62-CF3F-489D-BE29-182FC01DEBC6}" type="slidenum">
              <a:rPr lang="pt-BR" smtClean="0"/>
              <a:pPr/>
              <a:t>‹nº›</a:t>
            </a:fld>
            <a:endParaRPr lang="pt-BR"/>
          </a:p>
        </p:txBody>
      </p:sp>
    </p:spTree>
    <p:extLst>
      <p:ext uri="{BB962C8B-B14F-4D97-AF65-F5344CB8AC3E}">
        <p14:creationId xmlns:p14="http://schemas.microsoft.com/office/powerpoint/2010/main" val="2584219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F8B798CB-3BCD-4F6A-B800-B151D445D34C}" type="datetimeFigureOut">
              <a:rPr lang="pt-BR" smtClean="0"/>
              <a:pPr/>
              <a:t>20/03/2018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F20B5C62-CF3F-489D-BE29-182FC01DEBC6}" type="slidenum">
              <a:rPr lang="pt-BR" smtClean="0"/>
              <a:pPr/>
              <a:t>‹nº›</a:t>
            </a:fld>
            <a:endParaRPr lang="pt-BR"/>
          </a:p>
        </p:txBody>
      </p:sp>
    </p:spTree>
    <p:extLst>
      <p:ext uri="{BB962C8B-B14F-4D97-AF65-F5344CB8AC3E}">
        <p14:creationId xmlns:p14="http://schemas.microsoft.com/office/powerpoint/2010/main" val="1111864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F8B798CB-3BCD-4F6A-B800-B151D445D34C}" type="datetimeFigureOut">
              <a:rPr lang="pt-BR" smtClean="0"/>
              <a:pPr/>
              <a:t>20/03/2018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20B5C62-CF3F-489D-BE29-182FC01DEBC6}" type="slidenum">
              <a:rPr lang="pt-BR" smtClean="0"/>
              <a:pPr/>
              <a:t>‹nº›</a:t>
            </a:fld>
            <a:endParaRPr lang="pt-BR"/>
          </a:p>
        </p:txBody>
      </p:sp>
    </p:spTree>
    <p:extLst>
      <p:ext uri="{BB962C8B-B14F-4D97-AF65-F5344CB8AC3E}">
        <p14:creationId xmlns:p14="http://schemas.microsoft.com/office/powerpoint/2010/main" val="2404574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F8B798CB-3BCD-4F6A-B800-B151D445D34C}" type="datetimeFigureOut">
              <a:rPr lang="pt-BR" smtClean="0"/>
              <a:pPr/>
              <a:t>20/03/2018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20B5C62-CF3F-489D-BE29-182FC01DEBC6}" type="slidenum">
              <a:rPr lang="pt-BR" smtClean="0"/>
              <a:pPr/>
              <a:t>‹nº›</a:t>
            </a:fld>
            <a:endParaRPr lang="pt-BR"/>
          </a:p>
        </p:txBody>
      </p:sp>
    </p:spTree>
    <p:extLst>
      <p:ext uri="{BB962C8B-B14F-4D97-AF65-F5344CB8AC3E}">
        <p14:creationId xmlns:p14="http://schemas.microsoft.com/office/powerpoint/2010/main" val="403275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B798CB-3BCD-4F6A-B800-B151D445D34C}" type="datetimeFigureOut">
              <a:rPr lang="pt-BR" smtClean="0"/>
              <a:pPr/>
              <a:t>20/03/2018</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0B5C62-CF3F-489D-BE29-182FC01DEBC6}" type="slidenum">
              <a:rPr lang="pt-BR" smtClean="0"/>
              <a:pPr/>
              <a:t>‹nº›</a:t>
            </a:fld>
            <a:endParaRPr lang="pt-BR"/>
          </a:p>
        </p:txBody>
      </p:sp>
    </p:spTree>
    <p:extLst>
      <p:ext uri="{BB962C8B-B14F-4D97-AF65-F5344CB8AC3E}">
        <p14:creationId xmlns:p14="http://schemas.microsoft.com/office/powerpoint/2010/main" val="2333312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71604" y="1173157"/>
            <a:ext cx="6715172" cy="1470025"/>
          </a:xfrm>
        </p:spPr>
        <p:txBody>
          <a:bodyPr>
            <a:normAutofit fontScale="90000"/>
          </a:bodyPr>
          <a:lstStyle/>
          <a:p>
            <a:r>
              <a:rPr lang="pt-BR" sz="3100" b="1" i="1" dirty="0"/>
              <a:t>Escola Superior de Agricultura</a:t>
            </a:r>
            <a:br>
              <a:rPr lang="pt-BR" sz="3100" b="1" i="1" dirty="0"/>
            </a:br>
            <a:r>
              <a:rPr lang="pt-BR" sz="3100" b="1" i="1" dirty="0"/>
              <a:t> “Luiz de Queiroz”</a:t>
            </a:r>
            <a:br>
              <a:rPr lang="pt-BR" sz="3100" b="1" i="1" dirty="0"/>
            </a:br>
            <a:r>
              <a:rPr lang="pt-BR" sz="3100" b="1" i="1" dirty="0"/>
              <a:t>Universidade de São Paulo</a:t>
            </a:r>
            <a:br>
              <a:rPr lang="pt-BR" sz="3100" b="1" i="1" dirty="0"/>
            </a:br>
            <a:br>
              <a:rPr lang="pt-BR" sz="3100" b="1" i="1" dirty="0"/>
            </a:br>
            <a:r>
              <a:rPr lang="pt-BR" b="1" i="1" dirty="0"/>
              <a:t>LCE0211 – Estatística Geral</a:t>
            </a:r>
            <a:endParaRPr lang="pt-BR" dirty="0"/>
          </a:p>
        </p:txBody>
      </p:sp>
      <p:sp>
        <p:nvSpPr>
          <p:cNvPr id="3" name="Subtítulo 2"/>
          <p:cNvSpPr>
            <a:spLocks noGrp="1"/>
          </p:cNvSpPr>
          <p:nvPr>
            <p:ph type="subTitle" idx="1"/>
          </p:nvPr>
        </p:nvSpPr>
        <p:spPr>
          <a:xfrm>
            <a:off x="2555776" y="4941168"/>
            <a:ext cx="6400800" cy="1752600"/>
          </a:xfrm>
        </p:spPr>
        <p:txBody>
          <a:bodyPr>
            <a:normAutofit/>
          </a:bodyPr>
          <a:lstStyle/>
          <a:p>
            <a:pPr algn="r"/>
            <a:endParaRPr lang="pt-BR" dirty="0">
              <a:solidFill>
                <a:schemeClr val="tx1"/>
              </a:solidFill>
            </a:endParaRPr>
          </a:p>
          <a:p>
            <a:pPr algn="r"/>
            <a:r>
              <a:rPr lang="pt-BR" dirty="0">
                <a:solidFill>
                  <a:schemeClr val="tx1"/>
                </a:solidFill>
              </a:rPr>
              <a:t>Profa</a:t>
            </a:r>
            <a:r>
              <a:rPr lang="pt-BR" dirty="0">
                <a:solidFill>
                  <a:schemeClr val="tx1"/>
                </a:solidFill>
                <a:effectLst>
                  <a:outerShdw blurRad="38100" dist="38100" dir="2700000" algn="tl">
                    <a:srgbClr val="000000">
                      <a:alpha val="43137"/>
                    </a:srgbClr>
                  </a:outerShdw>
                </a:effectLst>
              </a:rPr>
              <a:t>. A</a:t>
            </a:r>
            <a:r>
              <a:rPr lang="pt-BR" dirty="0">
                <a:solidFill>
                  <a:schemeClr val="tx1"/>
                </a:solidFill>
              </a:rPr>
              <a:t>ndréia Adami</a:t>
            </a:r>
          </a:p>
          <a:p>
            <a:pPr algn="r"/>
            <a:r>
              <a:rPr lang="pt-BR" u="sng" dirty="0">
                <a:solidFill>
                  <a:schemeClr val="tx1"/>
                </a:solidFill>
              </a:rPr>
              <a:t>adami@cepea.org.br</a:t>
            </a:r>
            <a:endParaRPr lang="pt-BR" dirty="0">
              <a:solidFill>
                <a:schemeClr val="tx1"/>
              </a:solidFill>
            </a:endParaRPr>
          </a:p>
        </p:txBody>
      </p:sp>
      <p:pic>
        <p:nvPicPr>
          <p:cNvPr id="27650" name="Picture 2" descr="http://www4.esalq.usp.br/sites/default/files/logo-esalq-simbolo.png"/>
          <p:cNvPicPr>
            <a:picLocks noChangeAspect="1" noChangeArrowheads="1"/>
          </p:cNvPicPr>
          <p:nvPr/>
        </p:nvPicPr>
        <p:blipFill>
          <a:blip r:embed="rId2"/>
          <a:srcRect/>
          <a:stretch>
            <a:fillRect/>
          </a:stretch>
        </p:blipFill>
        <p:spPr bwMode="auto">
          <a:xfrm>
            <a:off x="428596" y="428604"/>
            <a:ext cx="1295400" cy="1905000"/>
          </a:xfrm>
          <a:prstGeom prst="rect">
            <a:avLst/>
          </a:prstGeom>
          <a:noFill/>
        </p:spPr>
      </p:pic>
    </p:spTree>
    <p:extLst>
      <p:ext uri="{BB962C8B-B14F-4D97-AF65-F5344CB8AC3E}">
        <p14:creationId xmlns:p14="http://schemas.microsoft.com/office/powerpoint/2010/main" val="2022999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p:sp>
        <p:nvSpPr>
          <p:cNvPr id="3" name="Espaço Reservado para Conteúdo 2"/>
          <p:cNvSpPr>
            <a:spLocks noGrp="1"/>
          </p:cNvSpPr>
          <p:nvPr>
            <p:ph idx="1"/>
          </p:nvPr>
        </p:nvSpPr>
        <p:spPr>
          <a:xfrm>
            <a:off x="457200" y="1412777"/>
            <a:ext cx="8229600" cy="4896544"/>
          </a:xfrm>
        </p:spPr>
        <p:txBody>
          <a:bodyPr>
            <a:normAutofit fontScale="77500" lnSpcReduction="20000"/>
          </a:bodyPr>
          <a:lstStyle/>
          <a:p>
            <a:pPr algn="just">
              <a:lnSpc>
                <a:spcPct val="120000"/>
              </a:lnSpc>
            </a:pPr>
            <a:r>
              <a:rPr lang="pt-BR" b="1" dirty="0"/>
              <a:t>Exemplos:</a:t>
            </a:r>
            <a:r>
              <a:rPr lang="pt-BR" dirty="0"/>
              <a:t> Desejamos desenvolver uma pesquisa socioeconômica, sobre os agricultores integrados à uma empresa, onde estamos interessados em diversos parâmetros relativos a atividade agropecuária. A população é constituída por todos os agricultores integrados à empresa. Podemos definir várias variáveis associadas a cada agricultor (propriedade agrícola). Essas variáveis serão observadas sobre uma amostra de 200 agricultores. Para selecionar os agricultores que participarão da amostra, sorteamos, com regras bem definidas, 200 fichas de um arquivo onde conste o cadastro desses agricultores integrados. </a:t>
            </a:r>
          </a:p>
        </p:txBody>
      </p:sp>
    </p:spTree>
    <p:extLst>
      <p:ext uri="{BB962C8B-B14F-4D97-AF65-F5344CB8AC3E}">
        <p14:creationId xmlns:p14="http://schemas.microsoft.com/office/powerpoint/2010/main" val="958666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p:sp>
        <p:nvSpPr>
          <p:cNvPr id="3" name="Espaço Reservado para Conteúdo 2"/>
          <p:cNvSpPr>
            <a:spLocks noGrp="1"/>
          </p:cNvSpPr>
          <p:nvPr>
            <p:ph idx="1"/>
          </p:nvPr>
        </p:nvSpPr>
        <p:spPr>
          <a:xfrm>
            <a:off x="457200" y="1412777"/>
            <a:ext cx="8435280" cy="4896544"/>
          </a:xfrm>
        </p:spPr>
        <p:txBody>
          <a:bodyPr>
            <a:noAutofit/>
          </a:bodyPr>
          <a:lstStyle/>
          <a:p>
            <a:pPr algn="just"/>
            <a:r>
              <a:rPr lang="pt-BR" sz="2400" b="1" dirty="0"/>
              <a:t>Exemplos:</a:t>
            </a:r>
            <a:r>
              <a:rPr lang="pt-BR" sz="2400" dirty="0"/>
              <a:t> Numa pesquisa sobre propriedades químicas de uvas da cultivar Cabernet, com idade de aproximadamente</a:t>
            </a:r>
            <a:r>
              <a:rPr lang="pt-BR" sz="2400" i="1" dirty="0"/>
              <a:t> </a:t>
            </a:r>
            <a:r>
              <a:rPr lang="pt-BR" sz="2400" dirty="0"/>
              <a:t>6 anos, nas seguintes condições (tratamentos):</a:t>
            </a:r>
          </a:p>
          <a:p>
            <a:pPr lvl="1"/>
            <a:r>
              <a:rPr lang="pt-BR" sz="2100" dirty="0"/>
              <a:t>Tratamento 1: plantas sadias;</a:t>
            </a:r>
          </a:p>
          <a:p>
            <a:pPr lvl="1" algn="just"/>
            <a:r>
              <a:rPr lang="pt-BR" sz="2100" dirty="0"/>
              <a:t>Tratamento 2: plantas com infecção média da virose do enrolamento;</a:t>
            </a:r>
          </a:p>
          <a:p>
            <a:pPr lvl="1"/>
            <a:r>
              <a:rPr lang="pt-BR" sz="2100" dirty="0"/>
              <a:t>Tratamento 3: plantas com infecção forte da virose do enrolamento,</a:t>
            </a:r>
          </a:p>
          <a:p>
            <a:pPr marL="0" indent="0" algn="just">
              <a:buNone/>
            </a:pPr>
            <a:endParaRPr lang="pt-BR" sz="1600" dirty="0"/>
          </a:p>
          <a:p>
            <a:pPr marL="0" indent="0" algn="just">
              <a:buNone/>
            </a:pPr>
            <a:r>
              <a:rPr lang="pt-BR" sz="2400" dirty="0"/>
              <a:t>Podemos estar interessados no </a:t>
            </a:r>
            <a:r>
              <a:rPr lang="pt-BR" sz="2400" dirty="0">
                <a:solidFill>
                  <a:srgbClr val="FF0000"/>
                </a:solidFill>
              </a:rPr>
              <a:t>parâmetro</a:t>
            </a:r>
            <a:r>
              <a:rPr lang="pt-BR" sz="2400" dirty="0"/>
              <a:t> teor médio de açúcar da cultivar, sob cada uma das três condições. </a:t>
            </a:r>
          </a:p>
          <a:p>
            <a:pPr marL="0" indent="0" algn="just">
              <a:buNone/>
            </a:pPr>
            <a:r>
              <a:rPr lang="pt-BR" sz="2400" dirty="0">
                <a:solidFill>
                  <a:srgbClr val="FF0000"/>
                </a:solidFill>
              </a:rPr>
              <a:t>População: </a:t>
            </a:r>
            <a:r>
              <a:rPr lang="pt-BR" sz="2400" dirty="0"/>
              <a:t>Todas as plantas adultas da cultivar Cabernet na região considerada para cada um dos tratamentos. </a:t>
            </a:r>
          </a:p>
          <a:p>
            <a:pPr marL="0" indent="0" algn="just">
              <a:buNone/>
            </a:pPr>
            <a:r>
              <a:rPr lang="pt-BR" sz="2400" dirty="0">
                <a:solidFill>
                  <a:srgbClr val="FF0000"/>
                </a:solidFill>
              </a:rPr>
              <a:t>Amostra: </a:t>
            </a:r>
            <a:r>
              <a:rPr lang="pt-BR" sz="2400" dirty="0"/>
              <a:t>10 plantas de cada tratamento em um parreiral.</a:t>
            </a:r>
          </a:p>
          <a:p>
            <a:pPr marL="0" indent="0" algn="just">
              <a:buNone/>
            </a:pPr>
            <a:endParaRPr lang="pt-BR" sz="2500" dirty="0"/>
          </a:p>
        </p:txBody>
      </p:sp>
    </p:spTree>
    <p:extLst>
      <p:ext uri="{BB962C8B-B14F-4D97-AF65-F5344CB8AC3E}">
        <p14:creationId xmlns:p14="http://schemas.microsoft.com/office/powerpoint/2010/main" val="3977194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mc:AlternateContent xmlns:mc="http://schemas.openxmlformats.org/markup-compatibility/2006" xmlns:a14="http://schemas.microsoft.com/office/drawing/2010/main">
        <mc:Choice Requires="a14">
          <p:sp>
            <p:nvSpPr>
              <p:cNvPr id="3" name="Espaço Reservado para Conteúdo 2"/>
              <p:cNvSpPr>
                <a:spLocks noGrp="1"/>
              </p:cNvSpPr>
              <p:nvPr>
                <p:ph idx="1"/>
              </p:nvPr>
            </p:nvSpPr>
            <p:spPr>
              <a:xfrm>
                <a:off x="457200" y="1412776"/>
                <a:ext cx="8229600" cy="5400599"/>
              </a:xfrm>
            </p:spPr>
            <p:txBody>
              <a:bodyPr>
                <a:normAutofit/>
              </a:bodyPr>
              <a:lstStyle/>
              <a:p>
                <a:pPr algn="just"/>
                <a:r>
                  <a:rPr lang="pt-BR" b="1" dirty="0">
                    <a:solidFill>
                      <a:srgbClr val="FF0000"/>
                    </a:solidFill>
                  </a:rPr>
                  <a:t>Amostragem Aleatória Simples (AAS)</a:t>
                </a:r>
              </a:p>
              <a:p>
                <a:pPr marL="0" indent="0" algn="just">
                  <a:buNone/>
                </a:pPr>
                <a:r>
                  <a:rPr lang="pt-BR" dirty="0"/>
                  <a:t>Para selecionar uma amostra aleatória simples precisamos, entre outras coisas:</a:t>
                </a:r>
              </a:p>
              <a:p>
                <a:pPr marL="0" indent="0" algn="just">
                  <a:buNone/>
                </a:pPr>
                <a:r>
                  <a:rPr lang="pt-BR" dirty="0"/>
                  <a:t>- conhecer (ou ter acesso) a todos os elementos da população;</a:t>
                </a:r>
              </a:p>
              <a:p>
                <a:pPr marL="0" indent="0" algn="just">
                  <a:buNone/>
                </a:pPr>
                <a:r>
                  <a:rPr lang="pt-BR" dirty="0">
                    <a:sym typeface="Wingdings" pitchFamily="2" charset="2"/>
                  </a:rPr>
                  <a:t>- todos os elementos da população tenha a mesma probabilidade (</a:t>
                </a:r>
                <a14:m>
                  <m:oMath xmlns:m="http://schemas.openxmlformats.org/officeDocument/2006/math">
                    <m:f>
                      <m:fPr>
                        <m:ctrlPr>
                          <a:rPr lang="pt-BR" i="1" smtClean="0">
                            <a:latin typeface="Cambria Math" panose="02040503050406030204" pitchFamily="18" charset="0"/>
                            <a:sym typeface="Wingdings" pitchFamily="2" charset="2"/>
                          </a:rPr>
                        </m:ctrlPr>
                      </m:fPr>
                      <m:num>
                        <m:r>
                          <a:rPr lang="pt-BR" b="0" i="1" smtClean="0">
                            <a:latin typeface="Cambria Math"/>
                            <a:sym typeface="Wingdings" pitchFamily="2" charset="2"/>
                          </a:rPr>
                          <m:t>𝑛</m:t>
                        </m:r>
                      </m:num>
                      <m:den>
                        <m:r>
                          <a:rPr lang="pt-BR" b="0" i="1" smtClean="0">
                            <a:latin typeface="Cambria Math"/>
                            <a:sym typeface="Wingdings" pitchFamily="2" charset="2"/>
                          </a:rPr>
                          <m:t>𝑁</m:t>
                        </m:r>
                      </m:den>
                    </m:f>
                  </m:oMath>
                </a14:m>
                <a:r>
                  <a:rPr lang="pt-BR" dirty="0">
                    <a:sym typeface="Wingdings" pitchFamily="2" charset="2"/>
                  </a:rPr>
                  <a:t>)* de pertencer à amostra.</a:t>
                </a:r>
              </a:p>
              <a:p>
                <a:pPr marL="0" indent="0" algn="just">
                  <a:buNone/>
                </a:pPr>
                <a:r>
                  <a:rPr lang="pt-BR" sz="1700" dirty="0">
                    <a:solidFill>
                      <a:srgbClr val="FF0000"/>
                    </a:solidFill>
                  </a:rPr>
                  <a:t> *</a:t>
                </a:r>
                <a:r>
                  <a:rPr lang="pt-BR" sz="2200" dirty="0">
                    <a:solidFill>
                      <a:srgbClr val="FF0000"/>
                    </a:solidFill>
                  </a:rPr>
                  <a:t>n é o tamanho da amostra e N tamanho da população.</a:t>
                </a:r>
              </a:p>
            </p:txBody>
          </p:sp>
        </mc:Choice>
        <mc:Fallback xmlns="">
          <p:sp>
            <p:nvSpPr>
              <p:cNvPr id="3" name="Espaço Reservado para Conteúdo 2"/>
              <p:cNvSpPr>
                <a:spLocks noGrp="1" noRot="1" noChangeAspect="1" noMove="1" noResize="1" noEditPoints="1" noAdjustHandles="1" noChangeArrowheads="1" noChangeShapeType="1" noTextEdit="1"/>
              </p:cNvSpPr>
              <p:nvPr>
                <p:ph idx="1"/>
              </p:nvPr>
            </p:nvSpPr>
            <p:spPr>
              <a:xfrm>
                <a:off x="457200" y="1412776"/>
                <a:ext cx="8229600" cy="5400599"/>
              </a:xfrm>
              <a:blipFill rotWithShape="1">
                <a:blip r:embed="rId2"/>
                <a:stretch>
                  <a:fillRect l="-1852" t="-1467" r="-1852"/>
                </a:stretch>
              </a:blipFill>
            </p:spPr>
            <p:txBody>
              <a:bodyPr/>
              <a:lstStyle/>
              <a:p>
                <a:r>
                  <a:rPr lang="pt-BR">
                    <a:noFill/>
                  </a:rPr>
                  <a:t> </a:t>
                </a:r>
              </a:p>
            </p:txBody>
          </p:sp>
        </mc:Fallback>
      </mc:AlternateContent>
    </p:spTree>
    <p:extLst>
      <p:ext uri="{BB962C8B-B14F-4D97-AF65-F5344CB8AC3E}">
        <p14:creationId xmlns:p14="http://schemas.microsoft.com/office/powerpoint/2010/main" val="3878467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p:sp>
        <p:nvSpPr>
          <p:cNvPr id="3" name="Espaço Reservado para Conteúdo 2"/>
          <p:cNvSpPr>
            <a:spLocks noGrp="1"/>
          </p:cNvSpPr>
          <p:nvPr>
            <p:ph idx="1"/>
          </p:nvPr>
        </p:nvSpPr>
        <p:spPr>
          <a:xfrm>
            <a:off x="457200" y="1412777"/>
            <a:ext cx="8229600" cy="5256584"/>
          </a:xfrm>
        </p:spPr>
        <p:txBody>
          <a:bodyPr>
            <a:normAutofit fontScale="92500" lnSpcReduction="10000"/>
          </a:bodyPr>
          <a:lstStyle/>
          <a:p>
            <a:pPr algn="just"/>
            <a:r>
              <a:rPr lang="pt-BR" b="1" dirty="0">
                <a:solidFill>
                  <a:srgbClr val="FF0000"/>
                </a:solidFill>
              </a:rPr>
              <a:t>Amostragem Aleatória Simples (AAS)</a:t>
            </a:r>
          </a:p>
          <a:p>
            <a:pPr lvl="1" algn="just"/>
            <a:r>
              <a:rPr lang="pt-BR" b="1" dirty="0">
                <a:solidFill>
                  <a:srgbClr val="FF0000"/>
                </a:solidFill>
              </a:rPr>
              <a:t>Com reposição</a:t>
            </a:r>
          </a:p>
          <a:p>
            <a:pPr lvl="1" algn="just"/>
            <a:r>
              <a:rPr lang="pt-BR" b="1" u="sng" dirty="0">
                <a:solidFill>
                  <a:srgbClr val="FF0000"/>
                </a:solidFill>
              </a:rPr>
              <a:t>Sem reposição</a:t>
            </a:r>
          </a:p>
          <a:p>
            <a:pPr marL="457200" lvl="1" indent="0" algn="just">
              <a:buNone/>
            </a:pPr>
            <a:r>
              <a:rPr lang="pt-BR" dirty="0"/>
              <a:t>Se a população for infinita (muito grande) então as retiradas com e sem reposição serão equivalentes, o fato de se recolocar o elemento retirado de volta na população não vai afetar em nada a probabilidade de extração do elemento seguinte. Se, no entanto, a população for finita (e pequena) será necessário fazer uma distinção entre os dois procedimentos, pois na extração com reposição as diversas retiradas serão independentes, mas no processo sem reposição haverá dependência entre as retiradas.</a:t>
            </a:r>
            <a:endParaRPr lang="pt-BR" b="1" dirty="0">
              <a:solidFill>
                <a:srgbClr val="FF0000"/>
              </a:solidFill>
            </a:endParaRPr>
          </a:p>
        </p:txBody>
      </p:sp>
    </p:spTree>
    <p:extLst>
      <p:ext uri="{BB962C8B-B14F-4D97-AF65-F5344CB8AC3E}">
        <p14:creationId xmlns:p14="http://schemas.microsoft.com/office/powerpoint/2010/main" val="2775879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p:sp>
        <p:nvSpPr>
          <p:cNvPr id="3" name="Espaço Reservado para Conteúdo 2"/>
          <p:cNvSpPr>
            <a:spLocks noGrp="1"/>
          </p:cNvSpPr>
          <p:nvPr>
            <p:ph idx="1"/>
          </p:nvPr>
        </p:nvSpPr>
        <p:spPr>
          <a:xfrm>
            <a:off x="457200" y="1412776"/>
            <a:ext cx="8229600" cy="5400599"/>
          </a:xfrm>
        </p:spPr>
        <p:txBody>
          <a:bodyPr>
            <a:normAutofit/>
          </a:bodyPr>
          <a:lstStyle/>
          <a:p>
            <a:pPr algn="just"/>
            <a:r>
              <a:rPr lang="pt-BR" b="1" dirty="0">
                <a:solidFill>
                  <a:srgbClr val="FF0000"/>
                </a:solidFill>
              </a:rPr>
              <a:t>Amostragem Aleatória Simples (AAS)</a:t>
            </a:r>
          </a:p>
          <a:p>
            <a:pPr marL="0" indent="0" algn="just">
              <a:buNone/>
            </a:pPr>
            <a:r>
              <a:rPr lang="pt-BR" sz="2400" dirty="0"/>
              <a:t>Sorteio com a tabela de números aleatórios:</a:t>
            </a:r>
          </a:p>
          <a:p>
            <a:pPr marL="0" indent="0" algn="just">
              <a:buNone/>
            </a:pPr>
            <a:endParaRPr lang="pt-BR" dirty="0"/>
          </a:p>
          <a:p>
            <a:pPr marL="0" indent="0" algn="just">
              <a:buNone/>
            </a:pPr>
            <a:endParaRPr lang="pt-B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2481693"/>
            <a:ext cx="5184576" cy="3467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ixaDeTexto 3"/>
          <p:cNvSpPr txBox="1"/>
          <p:nvPr/>
        </p:nvSpPr>
        <p:spPr>
          <a:xfrm>
            <a:off x="5220072" y="3362216"/>
            <a:ext cx="3744415" cy="2246769"/>
          </a:xfrm>
          <a:prstGeom prst="rect">
            <a:avLst/>
          </a:prstGeom>
          <a:noFill/>
        </p:spPr>
        <p:txBody>
          <a:bodyPr wrap="square" rtlCol="0">
            <a:spAutoFit/>
          </a:bodyPr>
          <a:lstStyle/>
          <a:p>
            <a:pPr algn="just"/>
            <a:r>
              <a:rPr lang="pt-BR" sz="2000" b="1" dirty="0">
                <a:solidFill>
                  <a:srgbClr val="FF0000"/>
                </a:solidFill>
              </a:rPr>
              <a:t>Estudar algumas características dos moradores nas propriedades agrícolas de uma determinada região.</a:t>
            </a:r>
          </a:p>
          <a:p>
            <a:pPr algn="just"/>
            <a:r>
              <a:rPr lang="pt-BR" sz="2000" b="1" dirty="0">
                <a:solidFill>
                  <a:srgbClr val="FF0000"/>
                </a:solidFill>
              </a:rPr>
              <a:t>Vamos extrair uma amostra aleatória simples de tamanho n=5 da seguinte população.</a:t>
            </a:r>
          </a:p>
        </p:txBody>
      </p:sp>
    </p:spTree>
    <p:extLst>
      <p:ext uri="{BB962C8B-B14F-4D97-AF65-F5344CB8AC3E}">
        <p14:creationId xmlns:p14="http://schemas.microsoft.com/office/powerpoint/2010/main" val="3928017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p:sp>
        <p:nvSpPr>
          <p:cNvPr id="3" name="Espaço Reservado para Conteúdo 2"/>
          <p:cNvSpPr>
            <a:spLocks noGrp="1"/>
          </p:cNvSpPr>
          <p:nvPr>
            <p:ph idx="1"/>
          </p:nvPr>
        </p:nvSpPr>
        <p:spPr>
          <a:xfrm>
            <a:off x="457200" y="1412776"/>
            <a:ext cx="8229600" cy="5400599"/>
          </a:xfrm>
        </p:spPr>
        <p:txBody>
          <a:bodyPr>
            <a:normAutofit/>
          </a:bodyPr>
          <a:lstStyle/>
          <a:p>
            <a:pPr algn="just"/>
            <a:r>
              <a:rPr lang="pt-BR" b="1" dirty="0">
                <a:solidFill>
                  <a:srgbClr val="FF0000"/>
                </a:solidFill>
              </a:rPr>
              <a:t>Amostragem Aleatória Simples (AAS)</a:t>
            </a:r>
          </a:p>
          <a:p>
            <a:pPr marL="0" indent="0" algn="just">
              <a:buNone/>
            </a:pPr>
            <a:r>
              <a:rPr lang="pt-BR" sz="2400" dirty="0"/>
              <a:t>População: N=32 propriedades agrícolas.</a:t>
            </a:r>
          </a:p>
          <a:p>
            <a:pPr marL="0" indent="0" algn="just">
              <a:buNone/>
            </a:pPr>
            <a:endParaRPr lang="pt-BR" sz="2400" dirty="0"/>
          </a:p>
          <a:p>
            <a:pPr marL="0" indent="0" algn="just">
              <a:buNone/>
            </a:pPr>
            <a:endParaRPr lang="pt-BR" dirty="0"/>
          </a:p>
          <a:p>
            <a:pPr marL="0" indent="0" algn="just">
              <a:buNone/>
            </a:pPr>
            <a:endParaRPr lang="pt-BR" dirty="0"/>
          </a:p>
        </p:txBody>
      </p:sp>
      <p:graphicFrame>
        <p:nvGraphicFramePr>
          <p:cNvPr id="5" name="Tabela 4"/>
          <p:cNvGraphicFramePr>
            <a:graphicFrameLocks noGrp="1"/>
          </p:cNvGraphicFramePr>
          <p:nvPr>
            <p:extLst>
              <p:ext uri="{D42A27DB-BD31-4B8C-83A1-F6EECF244321}">
                <p14:modId xmlns:p14="http://schemas.microsoft.com/office/powerpoint/2010/main" val="1158267388"/>
              </p:ext>
            </p:extLst>
          </p:nvPr>
        </p:nvGraphicFramePr>
        <p:xfrm>
          <a:off x="539552" y="2622520"/>
          <a:ext cx="5184576" cy="2966720"/>
        </p:xfrm>
        <a:graphic>
          <a:graphicData uri="http://schemas.openxmlformats.org/drawingml/2006/table">
            <a:tbl>
              <a:tblPr firstRow="1" bandRow="1">
                <a:tableStyleId>{5940675A-B579-460E-94D1-54222C63F5DA}</a:tableStyleId>
              </a:tblPr>
              <a:tblGrid>
                <a:gridCol w="1008112">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1296144">
                  <a:extLst>
                    <a:ext uri="{9D8B030D-6E8A-4147-A177-3AD203B41FA5}">
                      <a16:colId xmlns:a16="http://schemas.microsoft.com/office/drawing/2014/main" val="20002"/>
                    </a:ext>
                  </a:extLst>
                </a:gridCol>
                <a:gridCol w="1512168">
                  <a:extLst>
                    <a:ext uri="{9D8B030D-6E8A-4147-A177-3AD203B41FA5}">
                      <a16:colId xmlns:a16="http://schemas.microsoft.com/office/drawing/2014/main" val="20003"/>
                    </a:ext>
                  </a:extLst>
                </a:gridCol>
              </a:tblGrid>
              <a:tr h="370840">
                <a:tc>
                  <a:txBody>
                    <a:bodyPr/>
                    <a:lstStyle/>
                    <a:p>
                      <a:pPr marL="0" indent="0">
                        <a:buNone/>
                      </a:pPr>
                      <a:r>
                        <a:rPr lang="pt-BR" sz="1600" dirty="0"/>
                        <a:t>1. Paulo</a:t>
                      </a:r>
                    </a:p>
                  </a:txBody>
                  <a:tcPr/>
                </a:tc>
                <a:tc>
                  <a:txBody>
                    <a:bodyPr/>
                    <a:lstStyle/>
                    <a:p>
                      <a:r>
                        <a:rPr lang="pt-BR" sz="1600" dirty="0"/>
                        <a:t>9. Carlos</a:t>
                      </a:r>
                    </a:p>
                  </a:txBody>
                  <a:tcPr/>
                </a:tc>
                <a:tc>
                  <a:txBody>
                    <a:bodyPr/>
                    <a:lstStyle/>
                    <a:p>
                      <a:r>
                        <a:rPr lang="pt-BR" sz="1600" dirty="0"/>
                        <a:t>17. Joaquim</a:t>
                      </a:r>
                    </a:p>
                  </a:txBody>
                  <a:tcPr/>
                </a:tc>
                <a:tc>
                  <a:txBody>
                    <a:bodyPr/>
                    <a:lstStyle/>
                    <a:p>
                      <a:r>
                        <a:rPr lang="pt-BR" sz="1600" dirty="0"/>
                        <a:t>25. Maria José</a:t>
                      </a:r>
                    </a:p>
                  </a:txBody>
                  <a:tcPr/>
                </a:tc>
                <a:extLst>
                  <a:ext uri="{0D108BD9-81ED-4DB2-BD59-A6C34878D82A}">
                    <a16:rowId xmlns:a16="http://schemas.microsoft.com/office/drawing/2014/main" val="10000"/>
                  </a:ext>
                </a:extLst>
              </a:tr>
              <a:tr h="370840">
                <a:tc>
                  <a:txBody>
                    <a:bodyPr/>
                    <a:lstStyle/>
                    <a:p>
                      <a:r>
                        <a:rPr lang="pt-BR" sz="1600" dirty="0"/>
                        <a:t>2. Karina</a:t>
                      </a:r>
                    </a:p>
                  </a:txBody>
                  <a:tcPr/>
                </a:tc>
                <a:tc>
                  <a:txBody>
                    <a:bodyPr/>
                    <a:lstStyle/>
                    <a:p>
                      <a:r>
                        <a:rPr lang="pt-BR" sz="1600" dirty="0"/>
                        <a:t>10. Manuel</a:t>
                      </a:r>
                    </a:p>
                  </a:txBody>
                  <a:tcPr/>
                </a:tc>
                <a:tc>
                  <a:txBody>
                    <a:bodyPr/>
                    <a:lstStyle/>
                    <a:p>
                      <a:r>
                        <a:rPr lang="pt-BR" sz="1600" dirty="0"/>
                        <a:t>18.</a:t>
                      </a:r>
                      <a:r>
                        <a:rPr lang="pt-BR" sz="1600" baseline="0" dirty="0"/>
                        <a:t> Carlos</a:t>
                      </a:r>
                      <a:endParaRPr lang="pt-BR" sz="1600" dirty="0"/>
                    </a:p>
                  </a:txBody>
                  <a:tcPr/>
                </a:tc>
                <a:tc>
                  <a:txBody>
                    <a:bodyPr/>
                    <a:lstStyle/>
                    <a:p>
                      <a:r>
                        <a:rPr lang="pt-BR" sz="1600" dirty="0"/>
                        <a:t>26. Ângelo</a:t>
                      </a:r>
                    </a:p>
                  </a:txBody>
                  <a:tcPr/>
                </a:tc>
                <a:extLst>
                  <a:ext uri="{0D108BD9-81ED-4DB2-BD59-A6C34878D82A}">
                    <a16:rowId xmlns:a16="http://schemas.microsoft.com/office/drawing/2014/main" val="10001"/>
                  </a:ext>
                </a:extLst>
              </a:tr>
              <a:tr h="370840">
                <a:tc>
                  <a:txBody>
                    <a:bodyPr/>
                    <a:lstStyle/>
                    <a:p>
                      <a:r>
                        <a:rPr lang="pt-BR" sz="1600" dirty="0"/>
                        <a:t>3. Thais</a:t>
                      </a:r>
                    </a:p>
                  </a:txBody>
                  <a:tcPr/>
                </a:tc>
                <a:tc>
                  <a:txBody>
                    <a:bodyPr/>
                    <a:lstStyle/>
                    <a:p>
                      <a:r>
                        <a:rPr lang="pt-BR" sz="1600" dirty="0"/>
                        <a:t>11. Tales</a:t>
                      </a:r>
                    </a:p>
                  </a:txBody>
                  <a:tcPr/>
                </a:tc>
                <a:tc>
                  <a:txBody>
                    <a:bodyPr/>
                    <a:lstStyle/>
                    <a:p>
                      <a:r>
                        <a:rPr lang="pt-BR" sz="1600" dirty="0"/>
                        <a:t>19. José</a:t>
                      </a:r>
                    </a:p>
                  </a:txBody>
                  <a:tcPr/>
                </a:tc>
                <a:tc>
                  <a:txBody>
                    <a:bodyPr/>
                    <a:lstStyle/>
                    <a:p>
                      <a:r>
                        <a:rPr lang="pt-BR" sz="1600" dirty="0"/>
                        <a:t>27.</a:t>
                      </a:r>
                      <a:r>
                        <a:rPr lang="pt-BR" sz="1600" baseline="0" dirty="0"/>
                        <a:t> Marcelo</a:t>
                      </a:r>
                      <a:endParaRPr lang="pt-BR" sz="1600" dirty="0"/>
                    </a:p>
                  </a:txBody>
                  <a:tcPr/>
                </a:tc>
                <a:extLst>
                  <a:ext uri="{0D108BD9-81ED-4DB2-BD59-A6C34878D82A}">
                    <a16:rowId xmlns:a16="http://schemas.microsoft.com/office/drawing/2014/main" val="10002"/>
                  </a:ext>
                </a:extLst>
              </a:tr>
              <a:tr h="370840">
                <a:tc>
                  <a:txBody>
                    <a:bodyPr/>
                    <a:lstStyle/>
                    <a:p>
                      <a:r>
                        <a:rPr lang="pt-BR" sz="1600" dirty="0"/>
                        <a:t>4. Rafael</a:t>
                      </a:r>
                    </a:p>
                  </a:txBody>
                  <a:tcPr/>
                </a:tc>
                <a:tc>
                  <a:txBody>
                    <a:bodyPr/>
                    <a:lstStyle/>
                    <a:p>
                      <a:r>
                        <a:rPr lang="pt-BR" sz="1600" dirty="0"/>
                        <a:t>12. Marcia</a:t>
                      </a:r>
                    </a:p>
                  </a:txBody>
                  <a:tcPr/>
                </a:tc>
                <a:tc>
                  <a:txBody>
                    <a:bodyPr/>
                    <a:lstStyle/>
                    <a:p>
                      <a:r>
                        <a:rPr lang="pt-BR" sz="1600" dirty="0"/>
                        <a:t>20. Ângela</a:t>
                      </a:r>
                    </a:p>
                  </a:txBody>
                  <a:tcPr/>
                </a:tc>
                <a:tc>
                  <a:txBody>
                    <a:bodyPr/>
                    <a:lstStyle/>
                    <a:p>
                      <a:r>
                        <a:rPr lang="pt-BR" sz="1600" dirty="0"/>
                        <a:t>28. Laura</a:t>
                      </a:r>
                    </a:p>
                  </a:txBody>
                  <a:tcPr/>
                </a:tc>
                <a:extLst>
                  <a:ext uri="{0D108BD9-81ED-4DB2-BD59-A6C34878D82A}">
                    <a16:rowId xmlns:a16="http://schemas.microsoft.com/office/drawing/2014/main" val="10003"/>
                  </a:ext>
                </a:extLst>
              </a:tr>
              <a:tr h="370840">
                <a:tc>
                  <a:txBody>
                    <a:bodyPr/>
                    <a:lstStyle/>
                    <a:p>
                      <a:r>
                        <a:rPr lang="pt-BR" sz="1600" dirty="0"/>
                        <a:t>5. João</a:t>
                      </a:r>
                    </a:p>
                  </a:txBody>
                  <a:tcPr/>
                </a:tc>
                <a:tc>
                  <a:txBody>
                    <a:bodyPr/>
                    <a:lstStyle/>
                    <a:p>
                      <a:r>
                        <a:rPr lang="pt-BR" sz="1600" dirty="0"/>
                        <a:t>13. Maria</a:t>
                      </a:r>
                    </a:p>
                  </a:txBody>
                  <a:tcPr/>
                </a:tc>
                <a:tc>
                  <a:txBody>
                    <a:bodyPr/>
                    <a:lstStyle/>
                    <a:p>
                      <a:r>
                        <a:rPr lang="pt-BR" sz="1600" dirty="0"/>
                        <a:t>21. Antônio</a:t>
                      </a:r>
                    </a:p>
                  </a:txBody>
                  <a:tcPr/>
                </a:tc>
                <a:tc>
                  <a:txBody>
                    <a:bodyPr/>
                    <a:lstStyle/>
                    <a:p>
                      <a:r>
                        <a:rPr lang="pt-BR" sz="1600" dirty="0"/>
                        <a:t>29. Bartolomeu</a:t>
                      </a:r>
                    </a:p>
                  </a:txBody>
                  <a:tcPr/>
                </a:tc>
                <a:extLst>
                  <a:ext uri="{0D108BD9-81ED-4DB2-BD59-A6C34878D82A}">
                    <a16:rowId xmlns:a16="http://schemas.microsoft.com/office/drawing/2014/main" val="10004"/>
                  </a:ext>
                </a:extLst>
              </a:tr>
              <a:tr h="370840">
                <a:tc>
                  <a:txBody>
                    <a:bodyPr/>
                    <a:lstStyle/>
                    <a:p>
                      <a:r>
                        <a:rPr lang="pt-BR" sz="1600" dirty="0"/>
                        <a:t>6. Getúlio</a:t>
                      </a:r>
                    </a:p>
                  </a:txBody>
                  <a:tcPr/>
                </a:tc>
                <a:tc>
                  <a:txBody>
                    <a:bodyPr/>
                    <a:lstStyle/>
                    <a:p>
                      <a:r>
                        <a:rPr lang="pt-BR" sz="1600" dirty="0"/>
                        <a:t>14. Aparecida</a:t>
                      </a:r>
                    </a:p>
                  </a:txBody>
                  <a:tcPr/>
                </a:tc>
                <a:tc>
                  <a:txBody>
                    <a:bodyPr/>
                    <a:lstStyle/>
                    <a:p>
                      <a:r>
                        <a:rPr lang="pt-BR" sz="1600" dirty="0"/>
                        <a:t>22. Davi</a:t>
                      </a:r>
                    </a:p>
                  </a:txBody>
                  <a:tcPr/>
                </a:tc>
                <a:tc>
                  <a:txBody>
                    <a:bodyPr/>
                    <a:lstStyle/>
                    <a:p>
                      <a:r>
                        <a:rPr lang="pt-BR" sz="1600" dirty="0"/>
                        <a:t>30.</a:t>
                      </a:r>
                      <a:r>
                        <a:rPr lang="pt-BR" sz="1600" baseline="0" dirty="0"/>
                        <a:t> Mauro</a:t>
                      </a:r>
                      <a:endParaRPr lang="pt-BR" sz="1600" dirty="0"/>
                    </a:p>
                  </a:txBody>
                  <a:tcPr/>
                </a:tc>
                <a:extLst>
                  <a:ext uri="{0D108BD9-81ED-4DB2-BD59-A6C34878D82A}">
                    <a16:rowId xmlns:a16="http://schemas.microsoft.com/office/drawing/2014/main" val="10005"/>
                  </a:ext>
                </a:extLst>
              </a:tr>
              <a:tr h="370840">
                <a:tc>
                  <a:txBody>
                    <a:bodyPr/>
                    <a:lstStyle/>
                    <a:p>
                      <a:r>
                        <a:rPr lang="pt-BR" sz="1600" dirty="0"/>
                        <a:t>7. Paula</a:t>
                      </a:r>
                    </a:p>
                  </a:txBody>
                  <a:tcPr/>
                </a:tc>
                <a:tc>
                  <a:txBody>
                    <a:bodyPr/>
                    <a:lstStyle/>
                    <a:p>
                      <a:r>
                        <a:rPr lang="pt-BR" sz="1600" dirty="0"/>
                        <a:t>15.</a:t>
                      </a:r>
                      <a:r>
                        <a:rPr lang="pt-BR" sz="1600" baseline="0" dirty="0"/>
                        <a:t> Leandro</a:t>
                      </a:r>
                      <a:endParaRPr lang="pt-BR" sz="1600" dirty="0"/>
                    </a:p>
                  </a:txBody>
                  <a:tcPr/>
                </a:tc>
                <a:tc>
                  <a:txBody>
                    <a:bodyPr/>
                    <a:lstStyle/>
                    <a:p>
                      <a:r>
                        <a:rPr lang="pt-BR" sz="1600" dirty="0"/>
                        <a:t>23. Thiago</a:t>
                      </a:r>
                    </a:p>
                  </a:txBody>
                  <a:tcPr/>
                </a:tc>
                <a:tc>
                  <a:txBody>
                    <a:bodyPr/>
                    <a:lstStyle/>
                    <a:p>
                      <a:r>
                        <a:rPr lang="pt-BR" sz="1600" dirty="0"/>
                        <a:t>31. Marcos</a:t>
                      </a:r>
                    </a:p>
                  </a:txBody>
                  <a:tcPr/>
                </a:tc>
                <a:extLst>
                  <a:ext uri="{0D108BD9-81ED-4DB2-BD59-A6C34878D82A}">
                    <a16:rowId xmlns:a16="http://schemas.microsoft.com/office/drawing/2014/main" val="10006"/>
                  </a:ext>
                </a:extLst>
              </a:tr>
              <a:tr h="370840">
                <a:tc>
                  <a:txBody>
                    <a:bodyPr/>
                    <a:lstStyle/>
                    <a:p>
                      <a:r>
                        <a:rPr lang="pt-BR" sz="1600" dirty="0"/>
                        <a:t>8. Pedro </a:t>
                      </a:r>
                    </a:p>
                  </a:txBody>
                  <a:tcPr/>
                </a:tc>
                <a:tc>
                  <a:txBody>
                    <a:bodyPr/>
                    <a:lstStyle/>
                    <a:p>
                      <a:r>
                        <a:rPr lang="pt-BR" sz="1600" dirty="0"/>
                        <a:t>16. Silvio</a:t>
                      </a:r>
                    </a:p>
                  </a:txBody>
                  <a:tcPr/>
                </a:tc>
                <a:tc>
                  <a:txBody>
                    <a:bodyPr/>
                    <a:lstStyle/>
                    <a:p>
                      <a:r>
                        <a:rPr lang="pt-BR" sz="1600" dirty="0"/>
                        <a:t>24. Fabrício</a:t>
                      </a:r>
                    </a:p>
                  </a:txBody>
                  <a:tcPr/>
                </a:tc>
                <a:tc>
                  <a:txBody>
                    <a:bodyPr/>
                    <a:lstStyle/>
                    <a:p>
                      <a:r>
                        <a:rPr lang="pt-BR" sz="1600" dirty="0"/>
                        <a:t>32 Eduardo</a:t>
                      </a:r>
                    </a:p>
                  </a:txBody>
                  <a:tcPr/>
                </a:tc>
                <a:extLst>
                  <a:ext uri="{0D108BD9-81ED-4DB2-BD59-A6C34878D82A}">
                    <a16:rowId xmlns:a16="http://schemas.microsoft.com/office/drawing/2014/main" val="10007"/>
                  </a:ext>
                </a:extLst>
              </a:tr>
            </a:tbl>
          </a:graphicData>
        </a:graphic>
      </p:graphicFrame>
      <p:sp>
        <p:nvSpPr>
          <p:cNvPr id="7" name="CaixaDeTexto 6"/>
          <p:cNvSpPr txBox="1"/>
          <p:nvPr/>
        </p:nvSpPr>
        <p:spPr>
          <a:xfrm>
            <a:off x="5868144" y="2629361"/>
            <a:ext cx="3096343" cy="1938992"/>
          </a:xfrm>
          <a:prstGeom prst="rect">
            <a:avLst/>
          </a:prstGeom>
          <a:noFill/>
        </p:spPr>
        <p:txBody>
          <a:bodyPr wrap="square" rtlCol="0">
            <a:spAutoFit/>
          </a:bodyPr>
          <a:lstStyle/>
          <a:p>
            <a:pPr algn="just"/>
            <a:r>
              <a:rPr lang="pt-BR" sz="2000" b="1" dirty="0">
                <a:solidFill>
                  <a:srgbClr val="FF0000"/>
                </a:solidFill>
              </a:rPr>
              <a:t>Tomar cinco números aleatórios do conjunto    {01, 02, 03,..., 32} e  o proprietário associado aos números selecionados formarão a amostra.</a:t>
            </a:r>
          </a:p>
        </p:txBody>
      </p:sp>
    </p:spTree>
    <p:extLst>
      <p:ext uri="{BB962C8B-B14F-4D97-AF65-F5344CB8AC3E}">
        <p14:creationId xmlns:p14="http://schemas.microsoft.com/office/powerpoint/2010/main" val="32471462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p:sp>
        <p:nvSpPr>
          <p:cNvPr id="3" name="Espaço Reservado para Conteúdo 2"/>
          <p:cNvSpPr>
            <a:spLocks noGrp="1"/>
          </p:cNvSpPr>
          <p:nvPr>
            <p:ph idx="1"/>
          </p:nvPr>
        </p:nvSpPr>
        <p:spPr>
          <a:xfrm>
            <a:off x="457200" y="1412776"/>
            <a:ext cx="8229600" cy="5400599"/>
          </a:xfrm>
        </p:spPr>
        <p:txBody>
          <a:bodyPr>
            <a:normAutofit/>
          </a:bodyPr>
          <a:lstStyle/>
          <a:p>
            <a:pPr algn="just"/>
            <a:r>
              <a:rPr lang="pt-BR" b="1" dirty="0">
                <a:solidFill>
                  <a:srgbClr val="FF0000"/>
                </a:solidFill>
              </a:rPr>
              <a:t>Amostragem Aleatória Simples (AAS)</a:t>
            </a:r>
          </a:p>
          <a:p>
            <a:pPr marL="0" indent="0" algn="just">
              <a:buNone/>
            </a:pPr>
            <a:r>
              <a:rPr lang="pt-BR" sz="2400" dirty="0"/>
              <a:t>População: N=32 propriedades agrícolas.</a:t>
            </a:r>
          </a:p>
          <a:p>
            <a:pPr marL="0" indent="0" algn="just">
              <a:buNone/>
            </a:pPr>
            <a:endParaRPr lang="pt-BR" sz="2400" dirty="0"/>
          </a:p>
          <a:p>
            <a:pPr marL="0" indent="0" algn="just">
              <a:buNone/>
            </a:pPr>
            <a:endParaRPr lang="pt-BR" dirty="0"/>
          </a:p>
          <a:p>
            <a:pPr marL="0" indent="0" algn="just">
              <a:buNone/>
            </a:pPr>
            <a:endParaRPr lang="pt-BR"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7" y="2420888"/>
            <a:ext cx="6200056" cy="388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aixaDeTexto 6"/>
          <p:cNvSpPr txBox="1"/>
          <p:nvPr/>
        </p:nvSpPr>
        <p:spPr>
          <a:xfrm>
            <a:off x="5868144" y="2629361"/>
            <a:ext cx="3096343" cy="2862322"/>
          </a:xfrm>
          <a:prstGeom prst="rect">
            <a:avLst/>
          </a:prstGeom>
          <a:noFill/>
        </p:spPr>
        <p:txBody>
          <a:bodyPr wrap="square" rtlCol="0">
            <a:spAutoFit/>
          </a:bodyPr>
          <a:lstStyle/>
          <a:p>
            <a:pPr algn="just"/>
            <a:r>
              <a:rPr lang="pt-BR" sz="2000" b="1" dirty="0">
                <a:solidFill>
                  <a:srgbClr val="FF0000"/>
                </a:solidFill>
              </a:rPr>
              <a:t>Tomar cinco números aleatórios do conjunto    {01, 02, 03,..., 32} e o proprietário associado aos números selecionados formarão a amostra.</a:t>
            </a:r>
          </a:p>
          <a:p>
            <a:pPr algn="just"/>
            <a:endParaRPr lang="pt-BR" sz="2000" b="1" dirty="0">
              <a:solidFill>
                <a:srgbClr val="FF0000"/>
              </a:solidFill>
            </a:endParaRPr>
          </a:p>
          <a:p>
            <a:pPr algn="just"/>
            <a:r>
              <a:rPr lang="pt-BR" sz="2000" b="1" dirty="0">
                <a:solidFill>
                  <a:srgbClr val="FF0000"/>
                </a:solidFill>
              </a:rPr>
              <a:t>Números: 21, 13, 08, 29 e 28 </a:t>
            </a:r>
          </a:p>
        </p:txBody>
      </p:sp>
      <p:sp>
        <p:nvSpPr>
          <p:cNvPr id="4" name="Retângulo 3"/>
          <p:cNvSpPr/>
          <p:nvPr/>
        </p:nvSpPr>
        <p:spPr>
          <a:xfrm>
            <a:off x="395536" y="2996952"/>
            <a:ext cx="5472608" cy="3600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0725508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p:sp>
        <p:nvSpPr>
          <p:cNvPr id="3" name="Espaço Reservado para Conteúdo 2"/>
          <p:cNvSpPr>
            <a:spLocks noGrp="1"/>
          </p:cNvSpPr>
          <p:nvPr>
            <p:ph idx="1"/>
          </p:nvPr>
        </p:nvSpPr>
        <p:spPr>
          <a:xfrm>
            <a:off x="457200" y="1412776"/>
            <a:ext cx="8229600" cy="5400599"/>
          </a:xfrm>
        </p:spPr>
        <p:txBody>
          <a:bodyPr>
            <a:normAutofit/>
          </a:bodyPr>
          <a:lstStyle/>
          <a:p>
            <a:pPr algn="just"/>
            <a:r>
              <a:rPr lang="pt-BR" b="1" dirty="0">
                <a:solidFill>
                  <a:srgbClr val="FF0000"/>
                </a:solidFill>
              </a:rPr>
              <a:t>Amostragem Aleatória Simples (AAS)</a:t>
            </a:r>
          </a:p>
          <a:p>
            <a:pPr marL="0" indent="0" algn="just">
              <a:buNone/>
            </a:pPr>
            <a:r>
              <a:rPr lang="pt-BR" sz="2400" dirty="0"/>
              <a:t>População: N=32 propriedades agrícolas.</a:t>
            </a:r>
          </a:p>
          <a:p>
            <a:pPr marL="0" indent="0" algn="just">
              <a:buNone/>
            </a:pPr>
            <a:endParaRPr lang="pt-BR" sz="2400" dirty="0"/>
          </a:p>
          <a:p>
            <a:pPr marL="0" indent="0" algn="just">
              <a:buNone/>
            </a:pPr>
            <a:endParaRPr lang="pt-BR" dirty="0"/>
          </a:p>
          <a:p>
            <a:pPr marL="0" indent="0" algn="just">
              <a:buNone/>
            </a:pPr>
            <a:endParaRPr lang="pt-BR" dirty="0"/>
          </a:p>
          <a:p>
            <a:pPr marL="0" indent="0" algn="just">
              <a:buNone/>
            </a:pPr>
            <a:endParaRPr lang="pt-BR" dirty="0"/>
          </a:p>
          <a:p>
            <a:pPr marL="0" indent="0" algn="just">
              <a:buNone/>
            </a:pPr>
            <a:endParaRPr lang="pt-BR" dirty="0"/>
          </a:p>
          <a:p>
            <a:pPr marL="0" indent="0" algn="just">
              <a:buNone/>
            </a:pPr>
            <a:endParaRPr lang="pt-BR" dirty="0"/>
          </a:p>
          <a:p>
            <a:pPr marL="0" indent="0" algn="just">
              <a:buNone/>
            </a:pPr>
            <a:r>
              <a:rPr lang="pt-BR" sz="2400" dirty="0"/>
              <a:t>Amostra = {Antônio, Maria, Pedro, Bartolomeu e Laura}</a:t>
            </a:r>
          </a:p>
        </p:txBody>
      </p:sp>
      <p:sp>
        <p:nvSpPr>
          <p:cNvPr id="7" name="CaixaDeTexto 6"/>
          <p:cNvSpPr txBox="1"/>
          <p:nvPr/>
        </p:nvSpPr>
        <p:spPr>
          <a:xfrm>
            <a:off x="5868144" y="2629361"/>
            <a:ext cx="3096343" cy="2862322"/>
          </a:xfrm>
          <a:prstGeom prst="rect">
            <a:avLst/>
          </a:prstGeom>
          <a:noFill/>
        </p:spPr>
        <p:txBody>
          <a:bodyPr wrap="square" rtlCol="0">
            <a:spAutoFit/>
          </a:bodyPr>
          <a:lstStyle/>
          <a:p>
            <a:pPr algn="just"/>
            <a:r>
              <a:rPr lang="pt-BR" sz="2000" b="1" dirty="0">
                <a:solidFill>
                  <a:srgbClr val="FF0000"/>
                </a:solidFill>
              </a:rPr>
              <a:t>Tomar cinco números aleatórios do conjunto    {01, 02, 03,..., 32} e o proprietário associado aos números selecionados formarão a amostra.</a:t>
            </a:r>
          </a:p>
          <a:p>
            <a:pPr algn="just"/>
            <a:endParaRPr lang="pt-BR" sz="2000" b="1" dirty="0">
              <a:solidFill>
                <a:srgbClr val="FF0000"/>
              </a:solidFill>
            </a:endParaRPr>
          </a:p>
          <a:p>
            <a:pPr algn="just"/>
            <a:r>
              <a:rPr lang="pt-BR" sz="2000" b="1" dirty="0">
                <a:solidFill>
                  <a:srgbClr val="FF0000"/>
                </a:solidFill>
              </a:rPr>
              <a:t>Números: 21, 13, 08, 29 e 28 </a:t>
            </a:r>
          </a:p>
        </p:txBody>
      </p:sp>
      <p:graphicFrame>
        <p:nvGraphicFramePr>
          <p:cNvPr id="8" name="Tabela 7"/>
          <p:cNvGraphicFramePr>
            <a:graphicFrameLocks noGrp="1"/>
          </p:cNvGraphicFramePr>
          <p:nvPr>
            <p:extLst>
              <p:ext uri="{D42A27DB-BD31-4B8C-83A1-F6EECF244321}">
                <p14:modId xmlns:p14="http://schemas.microsoft.com/office/powerpoint/2010/main" val="1943863505"/>
              </p:ext>
            </p:extLst>
          </p:nvPr>
        </p:nvGraphicFramePr>
        <p:xfrm>
          <a:off x="539552" y="2622520"/>
          <a:ext cx="5184576" cy="2966720"/>
        </p:xfrm>
        <a:graphic>
          <a:graphicData uri="http://schemas.openxmlformats.org/drawingml/2006/table">
            <a:tbl>
              <a:tblPr firstRow="1" bandRow="1">
                <a:tableStyleId>{5940675A-B579-460E-94D1-54222C63F5DA}</a:tableStyleId>
              </a:tblPr>
              <a:tblGrid>
                <a:gridCol w="1008112">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1296144">
                  <a:extLst>
                    <a:ext uri="{9D8B030D-6E8A-4147-A177-3AD203B41FA5}">
                      <a16:colId xmlns:a16="http://schemas.microsoft.com/office/drawing/2014/main" val="20002"/>
                    </a:ext>
                  </a:extLst>
                </a:gridCol>
                <a:gridCol w="1512168">
                  <a:extLst>
                    <a:ext uri="{9D8B030D-6E8A-4147-A177-3AD203B41FA5}">
                      <a16:colId xmlns:a16="http://schemas.microsoft.com/office/drawing/2014/main" val="20003"/>
                    </a:ext>
                  </a:extLst>
                </a:gridCol>
              </a:tblGrid>
              <a:tr h="370840">
                <a:tc>
                  <a:txBody>
                    <a:bodyPr/>
                    <a:lstStyle/>
                    <a:p>
                      <a:pPr marL="0" indent="0">
                        <a:buNone/>
                      </a:pPr>
                      <a:r>
                        <a:rPr lang="pt-BR" sz="1600" dirty="0"/>
                        <a:t>1. Paulo</a:t>
                      </a:r>
                    </a:p>
                  </a:txBody>
                  <a:tcPr/>
                </a:tc>
                <a:tc>
                  <a:txBody>
                    <a:bodyPr/>
                    <a:lstStyle/>
                    <a:p>
                      <a:r>
                        <a:rPr lang="pt-BR" sz="1600" dirty="0"/>
                        <a:t>9. Carlos</a:t>
                      </a:r>
                    </a:p>
                  </a:txBody>
                  <a:tcPr/>
                </a:tc>
                <a:tc>
                  <a:txBody>
                    <a:bodyPr/>
                    <a:lstStyle/>
                    <a:p>
                      <a:r>
                        <a:rPr lang="pt-BR" sz="1600" dirty="0"/>
                        <a:t>17. Joaquim</a:t>
                      </a:r>
                    </a:p>
                  </a:txBody>
                  <a:tcPr/>
                </a:tc>
                <a:tc>
                  <a:txBody>
                    <a:bodyPr/>
                    <a:lstStyle/>
                    <a:p>
                      <a:r>
                        <a:rPr lang="pt-BR" sz="1600" dirty="0"/>
                        <a:t>25. Maria José</a:t>
                      </a:r>
                    </a:p>
                  </a:txBody>
                  <a:tcPr/>
                </a:tc>
                <a:extLst>
                  <a:ext uri="{0D108BD9-81ED-4DB2-BD59-A6C34878D82A}">
                    <a16:rowId xmlns:a16="http://schemas.microsoft.com/office/drawing/2014/main" val="10000"/>
                  </a:ext>
                </a:extLst>
              </a:tr>
              <a:tr h="370840">
                <a:tc>
                  <a:txBody>
                    <a:bodyPr/>
                    <a:lstStyle/>
                    <a:p>
                      <a:r>
                        <a:rPr lang="pt-BR" sz="1600" dirty="0"/>
                        <a:t>2. Karina</a:t>
                      </a:r>
                    </a:p>
                  </a:txBody>
                  <a:tcPr/>
                </a:tc>
                <a:tc>
                  <a:txBody>
                    <a:bodyPr/>
                    <a:lstStyle/>
                    <a:p>
                      <a:r>
                        <a:rPr lang="pt-BR" sz="1600" dirty="0"/>
                        <a:t>10. Manuel</a:t>
                      </a:r>
                    </a:p>
                  </a:txBody>
                  <a:tcPr/>
                </a:tc>
                <a:tc>
                  <a:txBody>
                    <a:bodyPr/>
                    <a:lstStyle/>
                    <a:p>
                      <a:r>
                        <a:rPr lang="pt-BR" sz="1600" dirty="0"/>
                        <a:t>18.</a:t>
                      </a:r>
                      <a:r>
                        <a:rPr lang="pt-BR" sz="1600" baseline="0" dirty="0"/>
                        <a:t> Carlos</a:t>
                      </a:r>
                      <a:endParaRPr lang="pt-BR" sz="1600" dirty="0"/>
                    </a:p>
                  </a:txBody>
                  <a:tcPr/>
                </a:tc>
                <a:tc>
                  <a:txBody>
                    <a:bodyPr/>
                    <a:lstStyle/>
                    <a:p>
                      <a:r>
                        <a:rPr lang="pt-BR" sz="1600" dirty="0"/>
                        <a:t>26. Ângelo</a:t>
                      </a:r>
                    </a:p>
                  </a:txBody>
                  <a:tcPr/>
                </a:tc>
                <a:extLst>
                  <a:ext uri="{0D108BD9-81ED-4DB2-BD59-A6C34878D82A}">
                    <a16:rowId xmlns:a16="http://schemas.microsoft.com/office/drawing/2014/main" val="10001"/>
                  </a:ext>
                </a:extLst>
              </a:tr>
              <a:tr h="370840">
                <a:tc>
                  <a:txBody>
                    <a:bodyPr/>
                    <a:lstStyle/>
                    <a:p>
                      <a:r>
                        <a:rPr lang="pt-BR" sz="1600" dirty="0"/>
                        <a:t>3. Thais</a:t>
                      </a:r>
                    </a:p>
                  </a:txBody>
                  <a:tcPr/>
                </a:tc>
                <a:tc>
                  <a:txBody>
                    <a:bodyPr/>
                    <a:lstStyle/>
                    <a:p>
                      <a:r>
                        <a:rPr lang="pt-BR" sz="1600" dirty="0"/>
                        <a:t>11. Tales</a:t>
                      </a:r>
                    </a:p>
                  </a:txBody>
                  <a:tcPr/>
                </a:tc>
                <a:tc>
                  <a:txBody>
                    <a:bodyPr/>
                    <a:lstStyle/>
                    <a:p>
                      <a:r>
                        <a:rPr lang="pt-BR" sz="1600" dirty="0"/>
                        <a:t>19. José</a:t>
                      </a:r>
                    </a:p>
                  </a:txBody>
                  <a:tcPr/>
                </a:tc>
                <a:tc>
                  <a:txBody>
                    <a:bodyPr/>
                    <a:lstStyle/>
                    <a:p>
                      <a:r>
                        <a:rPr lang="pt-BR" sz="1600" dirty="0"/>
                        <a:t>27.</a:t>
                      </a:r>
                      <a:r>
                        <a:rPr lang="pt-BR" sz="1600" baseline="0" dirty="0"/>
                        <a:t> Marcelo</a:t>
                      </a:r>
                      <a:endParaRPr lang="pt-BR" sz="1600" dirty="0"/>
                    </a:p>
                  </a:txBody>
                  <a:tcPr/>
                </a:tc>
                <a:extLst>
                  <a:ext uri="{0D108BD9-81ED-4DB2-BD59-A6C34878D82A}">
                    <a16:rowId xmlns:a16="http://schemas.microsoft.com/office/drawing/2014/main" val="10002"/>
                  </a:ext>
                </a:extLst>
              </a:tr>
              <a:tr h="370840">
                <a:tc>
                  <a:txBody>
                    <a:bodyPr/>
                    <a:lstStyle/>
                    <a:p>
                      <a:r>
                        <a:rPr lang="pt-BR" sz="1600" dirty="0"/>
                        <a:t>4. Rafael</a:t>
                      </a:r>
                    </a:p>
                  </a:txBody>
                  <a:tcPr/>
                </a:tc>
                <a:tc>
                  <a:txBody>
                    <a:bodyPr/>
                    <a:lstStyle/>
                    <a:p>
                      <a:r>
                        <a:rPr lang="pt-BR" sz="1600" dirty="0"/>
                        <a:t>12. Marcia</a:t>
                      </a:r>
                    </a:p>
                  </a:txBody>
                  <a:tcPr/>
                </a:tc>
                <a:tc>
                  <a:txBody>
                    <a:bodyPr/>
                    <a:lstStyle/>
                    <a:p>
                      <a:r>
                        <a:rPr lang="pt-BR" sz="1600" dirty="0"/>
                        <a:t>20. Ângela</a:t>
                      </a:r>
                    </a:p>
                  </a:txBody>
                  <a:tcPr/>
                </a:tc>
                <a:tc>
                  <a:txBody>
                    <a:bodyPr/>
                    <a:lstStyle/>
                    <a:p>
                      <a:r>
                        <a:rPr lang="pt-BR" sz="1600" b="1" dirty="0">
                          <a:solidFill>
                            <a:srgbClr val="FF0000"/>
                          </a:solidFill>
                        </a:rPr>
                        <a:t>28. Laura</a:t>
                      </a:r>
                    </a:p>
                  </a:txBody>
                  <a:tcPr/>
                </a:tc>
                <a:extLst>
                  <a:ext uri="{0D108BD9-81ED-4DB2-BD59-A6C34878D82A}">
                    <a16:rowId xmlns:a16="http://schemas.microsoft.com/office/drawing/2014/main" val="10003"/>
                  </a:ext>
                </a:extLst>
              </a:tr>
              <a:tr h="370840">
                <a:tc>
                  <a:txBody>
                    <a:bodyPr/>
                    <a:lstStyle/>
                    <a:p>
                      <a:r>
                        <a:rPr lang="pt-BR" sz="1600" dirty="0"/>
                        <a:t>5. João</a:t>
                      </a:r>
                    </a:p>
                  </a:txBody>
                  <a:tcPr/>
                </a:tc>
                <a:tc>
                  <a:txBody>
                    <a:bodyPr/>
                    <a:lstStyle/>
                    <a:p>
                      <a:r>
                        <a:rPr lang="pt-BR" sz="1600" b="1" dirty="0">
                          <a:solidFill>
                            <a:srgbClr val="FF0000"/>
                          </a:solidFill>
                        </a:rPr>
                        <a:t>13. Maria</a:t>
                      </a:r>
                    </a:p>
                  </a:txBody>
                  <a:tcPr/>
                </a:tc>
                <a:tc>
                  <a:txBody>
                    <a:bodyPr/>
                    <a:lstStyle/>
                    <a:p>
                      <a:r>
                        <a:rPr lang="pt-BR" sz="1600" b="1" dirty="0">
                          <a:solidFill>
                            <a:srgbClr val="FF0000"/>
                          </a:solidFill>
                        </a:rPr>
                        <a:t>21. Antônio</a:t>
                      </a:r>
                    </a:p>
                  </a:txBody>
                  <a:tcPr/>
                </a:tc>
                <a:tc>
                  <a:txBody>
                    <a:bodyPr/>
                    <a:lstStyle/>
                    <a:p>
                      <a:r>
                        <a:rPr lang="pt-BR" sz="1600" b="1" dirty="0">
                          <a:solidFill>
                            <a:srgbClr val="FF0000"/>
                          </a:solidFill>
                        </a:rPr>
                        <a:t>29. Bartolomeu</a:t>
                      </a:r>
                    </a:p>
                  </a:txBody>
                  <a:tcPr/>
                </a:tc>
                <a:extLst>
                  <a:ext uri="{0D108BD9-81ED-4DB2-BD59-A6C34878D82A}">
                    <a16:rowId xmlns:a16="http://schemas.microsoft.com/office/drawing/2014/main" val="10004"/>
                  </a:ext>
                </a:extLst>
              </a:tr>
              <a:tr h="370840">
                <a:tc>
                  <a:txBody>
                    <a:bodyPr/>
                    <a:lstStyle/>
                    <a:p>
                      <a:r>
                        <a:rPr lang="pt-BR" sz="1600" dirty="0"/>
                        <a:t>6. Getúlio</a:t>
                      </a:r>
                    </a:p>
                  </a:txBody>
                  <a:tcPr/>
                </a:tc>
                <a:tc>
                  <a:txBody>
                    <a:bodyPr/>
                    <a:lstStyle/>
                    <a:p>
                      <a:r>
                        <a:rPr lang="pt-BR" sz="1600" dirty="0"/>
                        <a:t>14. Aparecida</a:t>
                      </a:r>
                    </a:p>
                  </a:txBody>
                  <a:tcPr/>
                </a:tc>
                <a:tc>
                  <a:txBody>
                    <a:bodyPr/>
                    <a:lstStyle/>
                    <a:p>
                      <a:r>
                        <a:rPr lang="pt-BR" sz="1600" dirty="0"/>
                        <a:t>22. Davi</a:t>
                      </a:r>
                    </a:p>
                  </a:txBody>
                  <a:tcPr/>
                </a:tc>
                <a:tc>
                  <a:txBody>
                    <a:bodyPr/>
                    <a:lstStyle/>
                    <a:p>
                      <a:r>
                        <a:rPr lang="pt-BR" sz="1600" dirty="0"/>
                        <a:t>30.</a:t>
                      </a:r>
                      <a:r>
                        <a:rPr lang="pt-BR" sz="1600" baseline="0" dirty="0"/>
                        <a:t> Mauro</a:t>
                      </a:r>
                      <a:endParaRPr lang="pt-BR" sz="1600" dirty="0"/>
                    </a:p>
                  </a:txBody>
                  <a:tcPr/>
                </a:tc>
                <a:extLst>
                  <a:ext uri="{0D108BD9-81ED-4DB2-BD59-A6C34878D82A}">
                    <a16:rowId xmlns:a16="http://schemas.microsoft.com/office/drawing/2014/main" val="10005"/>
                  </a:ext>
                </a:extLst>
              </a:tr>
              <a:tr h="370840">
                <a:tc>
                  <a:txBody>
                    <a:bodyPr/>
                    <a:lstStyle/>
                    <a:p>
                      <a:r>
                        <a:rPr lang="pt-BR" sz="1600" dirty="0"/>
                        <a:t>7. Paula</a:t>
                      </a:r>
                    </a:p>
                  </a:txBody>
                  <a:tcPr/>
                </a:tc>
                <a:tc>
                  <a:txBody>
                    <a:bodyPr/>
                    <a:lstStyle/>
                    <a:p>
                      <a:r>
                        <a:rPr lang="pt-BR" sz="1600" dirty="0"/>
                        <a:t>15.</a:t>
                      </a:r>
                      <a:r>
                        <a:rPr lang="pt-BR" sz="1600" baseline="0" dirty="0"/>
                        <a:t> Leandro</a:t>
                      </a:r>
                      <a:endParaRPr lang="pt-BR" sz="1600" dirty="0"/>
                    </a:p>
                  </a:txBody>
                  <a:tcPr/>
                </a:tc>
                <a:tc>
                  <a:txBody>
                    <a:bodyPr/>
                    <a:lstStyle/>
                    <a:p>
                      <a:r>
                        <a:rPr lang="pt-BR" sz="1600" dirty="0"/>
                        <a:t>23. Thiago</a:t>
                      </a:r>
                    </a:p>
                  </a:txBody>
                  <a:tcPr/>
                </a:tc>
                <a:tc>
                  <a:txBody>
                    <a:bodyPr/>
                    <a:lstStyle/>
                    <a:p>
                      <a:r>
                        <a:rPr lang="pt-BR" sz="1600" dirty="0"/>
                        <a:t>31. Marcos</a:t>
                      </a:r>
                    </a:p>
                  </a:txBody>
                  <a:tcPr/>
                </a:tc>
                <a:extLst>
                  <a:ext uri="{0D108BD9-81ED-4DB2-BD59-A6C34878D82A}">
                    <a16:rowId xmlns:a16="http://schemas.microsoft.com/office/drawing/2014/main" val="10006"/>
                  </a:ext>
                </a:extLst>
              </a:tr>
              <a:tr h="370840">
                <a:tc>
                  <a:txBody>
                    <a:bodyPr/>
                    <a:lstStyle/>
                    <a:p>
                      <a:r>
                        <a:rPr lang="pt-BR" sz="1600" b="1" dirty="0">
                          <a:solidFill>
                            <a:srgbClr val="FF0000"/>
                          </a:solidFill>
                        </a:rPr>
                        <a:t>8. Pedro </a:t>
                      </a:r>
                    </a:p>
                  </a:txBody>
                  <a:tcPr/>
                </a:tc>
                <a:tc>
                  <a:txBody>
                    <a:bodyPr/>
                    <a:lstStyle/>
                    <a:p>
                      <a:r>
                        <a:rPr lang="pt-BR" sz="1600" dirty="0"/>
                        <a:t>16. Silvio</a:t>
                      </a:r>
                    </a:p>
                  </a:txBody>
                  <a:tcPr/>
                </a:tc>
                <a:tc>
                  <a:txBody>
                    <a:bodyPr/>
                    <a:lstStyle/>
                    <a:p>
                      <a:r>
                        <a:rPr lang="pt-BR" sz="1600" dirty="0"/>
                        <a:t>24. Fabrício</a:t>
                      </a:r>
                    </a:p>
                  </a:txBody>
                  <a:tcPr/>
                </a:tc>
                <a:tc>
                  <a:txBody>
                    <a:bodyPr/>
                    <a:lstStyle/>
                    <a:p>
                      <a:r>
                        <a:rPr lang="pt-BR" sz="1600" dirty="0"/>
                        <a:t>32 Eduardo</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0245675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p:sp>
        <p:nvSpPr>
          <p:cNvPr id="3" name="Espaço Reservado para Conteúdo 2"/>
          <p:cNvSpPr>
            <a:spLocks noGrp="1"/>
          </p:cNvSpPr>
          <p:nvPr>
            <p:ph idx="1"/>
          </p:nvPr>
        </p:nvSpPr>
        <p:spPr>
          <a:xfrm>
            <a:off x="457200" y="1412776"/>
            <a:ext cx="8229600" cy="5400599"/>
          </a:xfrm>
        </p:spPr>
        <p:txBody>
          <a:bodyPr>
            <a:normAutofit fontScale="85000" lnSpcReduction="10000"/>
          </a:bodyPr>
          <a:lstStyle/>
          <a:p>
            <a:pPr algn="just"/>
            <a:r>
              <a:rPr lang="pt-BR" b="1" dirty="0">
                <a:solidFill>
                  <a:srgbClr val="FF0000"/>
                </a:solidFill>
              </a:rPr>
              <a:t>Amostragem Aleatória Simples (AAS)</a:t>
            </a:r>
          </a:p>
          <a:p>
            <a:pPr algn="just"/>
            <a:r>
              <a:rPr lang="pt-BR" b="1" dirty="0">
                <a:solidFill>
                  <a:srgbClr val="FF0000"/>
                </a:solidFill>
              </a:rPr>
              <a:t>Exemplo: </a:t>
            </a:r>
            <a:r>
              <a:rPr lang="pt-BR" dirty="0"/>
              <a:t>Um pesquisador deseja comparar os </a:t>
            </a:r>
            <a:r>
              <a:rPr lang="pt-BR" b="1" dirty="0">
                <a:solidFill>
                  <a:srgbClr val="FF0000"/>
                </a:solidFill>
              </a:rPr>
              <a:t>teores médios de proteína de três cultivares de cevada</a:t>
            </a:r>
            <a:r>
              <a:rPr lang="pt-BR" dirty="0"/>
              <a:t>. Para executar o experimento ele dispõe de uma área de terra homogênea (mesma fertilidade, mesma umidade, etc.) de tamanho 288 </a:t>
            </a:r>
            <a:r>
              <a:rPr lang="pt-BR" i="1" dirty="0"/>
              <a:t>m²</a:t>
            </a:r>
            <a:r>
              <a:rPr lang="pt-BR" dirty="0"/>
              <a:t>. Portanto, as três cultivares serão comparadas em igualdade de condições. Um princípio básico da experimentação é o uso de repetições, ou seja, são necessários pelo menos dois valores para cada cultivar. Assim, a área total vai ser dividida em 12 canteiros de tamanhos 6m </a:t>
            </a:r>
            <a:r>
              <a:rPr lang="pt-BR" i="1" dirty="0"/>
              <a:t>x </a:t>
            </a:r>
            <a:r>
              <a:rPr lang="pt-BR" dirty="0"/>
              <a:t>4m, totalizando 24</a:t>
            </a:r>
            <a:r>
              <a:rPr lang="pt-BR" i="1" dirty="0"/>
              <a:t>m²</a:t>
            </a:r>
            <a:r>
              <a:rPr lang="pt-BR" dirty="0"/>
              <a:t>/canteiro. </a:t>
            </a:r>
            <a:r>
              <a:rPr lang="pt-BR" b="1" dirty="0">
                <a:solidFill>
                  <a:srgbClr val="FF0000"/>
                </a:solidFill>
              </a:rPr>
              <a:t>O número de repetições (tamanho da amostra) por cultivar é 4</a:t>
            </a:r>
            <a:r>
              <a:rPr lang="pt-BR" dirty="0"/>
              <a:t>.</a:t>
            </a:r>
            <a:endParaRPr lang="pt-BR" b="1" dirty="0">
              <a:solidFill>
                <a:srgbClr val="FF0000"/>
              </a:solidFill>
            </a:endParaRPr>
          </a:p>
        </p:txBody>
      </p:sp>
    </p:spTree>
    <p:extLst>
      <p:ext uri="{BB962C8B-B14F-4D97-AF65-F5344CB8AC3E}">
        <p14:creationId xmlns:p14="http://schemas.microsoft.com/office/powerpoint/2010/main" val="19574041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p:sp>
        <p:nvSpPr>
          <p:cNvPr id="3" name="Espaço Reservado para Conteúdo 2"/>
          <p:cNvSpPr>
            <a:spLocks noGrp="1"/>
          </p:cNvSpPr>
          <p:nvPr>
            <p:ph idx="1"/>
          </p:nvPr>
        </p:nvSpPr>
        <p:spPr>
          <a:xfrm>
            <a:off x="457200" y="1412776"/>
            <a:ext cx="8229600" cy="5400599"/>
          </a:xfrm>
        </p:spPr>
        <p:txBody>
          <a:bodyPr>
            <a:normAutofit/>
          </a:bodyPr>
          <a:lstStyle/>
          <a:p>
            <a:pPr algn="just"/>
            <a:r>
              <a:rPr lang="pt-BR" b="1" dirty="0">
                <a:solidFill>
                  <a:srgbClr val="FF0000"/>
                </a:solidFill>
              </a:rPr>
              <a:t>Amostragem Aleatória Simples (AAS)</a:t>
            </a:r>
          </a:p>
          <a:p>
            <a:pPr algn="just"/>
            <a:r>
              <a:rPr lang="pt-BR" b="1" dirty="0">
                <a:solidFill>
                  <a:srgbClr val="FF0000"/>
                </a:solidFill>
              </a:rPr>
              <a:t>Exemplo:</a:t>
            </a:r>
          </a:p>
          <a:p>
            <a:pPr marL="0" indent="0" algn="just">
              <a:buNone/>
            </a:pPr>
            <a:r>
              <a:rPr lang="pt-BR" sz="2400" b="1" dirty="0"/>
              <a:t>1º passo: Enumeração dos canteiros</a:t>
            </a:r>
          </a:p>
        </p:txBody>
      </p:sp>
      <p:graphicFrame>
        <p:nvGraphicFramePr>
          <p:cNvPr id="4" name="Tabela 3"/>
          <p:cNvGraphicFramePr>
            <a:graphicFrameLocks noGrp="1"/>
          </p:cNvGraphicFramePr>
          <p:nvPr>
            <p:extLst>
              <p:ext uri="{D42A27DB-BD31-4B8C-83A1-F6EECF244321}">
                <p14:modId xmlns:p14="http://schemas.microsoft.com/office/powerpoint/2010/main" val="3716670092"/>
              </p:ext>
            </p:extLst>
          </p:nvPr>
        </p:nvGraphicFramePr>
        <p:xfrm>
          <a:off x="1619672" y="3821008"/>
          <a:ext cx="6096000" cy="256032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a:txBody>
                    <a:bodyPr/>
                    <a:lstStyle/>
                    <a:p>
                      <a:r>
                        <a:rPr lang="pt-BR" dirty="0"/>
                        <a:t>Canteiro 1</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a:t>Canteiro 2</a:t>
                      </a:r>
                    </a:p>
                    <a:p>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a:t>Canteiro 3</a:t>
                      </a:r>
                    </a:p>
                    <a:p>
                      <a:endParaRPr lang="pt-BR" dirty="0"/>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a:t>Canteiro 4</a:t>
                      </a:r>
                    </a:p>
                    <a:p>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a:t>Canteiro 5</a:t>
                      </a:r>
                    </a:p>
                    <a:p>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a:t>Canteiro 6</a:t>
                      </a:r>
                    </a:p>
                    <a:p>
                      <a:endParaRPr lang="pt-BR" dirty="0"/>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a:t>Canteiro 7</a:t>
                      </a:r>
                    </a:p>
                    <a:p>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a:t>Canteiro 8</a:t>
                      </a:r>
                    </a:p>
                    <a:p>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a:t>Canteiro 9</a:t>
                      </a:r>
                    </a:p>
                    <a:p>
                      <a:endParaRPr lang="pt-BR" dirty="0"/>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a:t>Canteiro 10</a:t>
                      </a:r>
                    </a:p>
                    <a:p>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a:t>Canteiro 11</a:t>
                      </a:r>
                    </a:p>
                    <a:p>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a:t>Canteiro 12</a:t>
                      </a:r>
                    </a:p>
                    <a:p>
                      <a:endParaRPr lang="pt-BR"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067813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p:sp>
        <p:nvSpPr>
          <p:cNvPr id="3" name="Espaço Reservado para Conteúdo 2"/>
          <p:cNvSpPr>
            <a:spLocks noGrp="1"/>
          </p:cNvSpPr>
          <p:nvPr>
            <p:ph idx="1"/>
          </p:nvPr>
        </p:nvSpPr>
        <p:spPr>
          <a:xfrm>
            <a:off x="457200" y="1412777"/>
            <a:ext cx="8229600" cy="4896544"/>
          </a:xfrm>
        </p:spPr>
        <p:txBody>
          <a:bodyPr>
            <a:normAutofit/>
          </a:bodyPr>
          <a:lstStyle/>
          <a:p>
            <a:pPr algn="just"/>
            <a:r>
              <a:rPr lang="pt-BR" dirty="0"/>
              <a:t>Alguns conceitos e exemplos.</a:t>
            </a:r>
          </a:p>
          <a:p>
            <a:pPr algn="just"/>
            <a:r>
              <a:rPr lang="pt-BR" dirty="0"/>
              <a:t>Por que amostragem?</a:t>
            </a:r>
          </a:p>
          <a:p>
            <a:pPr algn="just"/>
            <a:r>
              <a:rPr lang="pt-BR" dirty="0"/>
              <a:t>Quando amostragem não é interessante?</a:t>
            </a:r>
          </a:p>
          <a:p>
            <a:pPr algn="just"/>
            <a:r>
              <a:rPr lang="pt-BR" dirty="0"/>
              <a:t>Plano de amostragem.</a:t>
            </a:r>
          </a:p>
          <a:p>
            <a:pPr algn="just"/>
            <a:r>
              <a:rPr lang="pt-BR" dirty="0"/>
              <a:t>Amostragens aleatórias e não aleatórias.</a:t>
            </a:r>
          </a:p>
          <a:p>
            <a:pPr algn="just"/>
            <a:r>
              <a:rPr lang="pt-BR" dirty="0"/>
              <a:t>Tamanho de uma amostra.</a:t>
            </a:r>
          </a:p>
          <a:p>
            <a:pPr marL="0" indent="0" algn="just">
              <a:buNone/>
            </a:pPr>
            <a:endParaRPr lang="pt-BR" dirty="0"/>
          </a:p>
          <a:p>
            <a:pPr marL="0" indent="0">
              <a:buNone/>
            </a:pPr>
            <a:endParaRPr lang="pt-BR" dirty="0"/>
          </a:p>
        </p:txBody>
      </p:sp>
    </p:spTree>
    <p:extLst>
      <p:ext uri="{BB962C8B-B14F-4D97-AF65-F5344CB8AC3E}">
        <p14:creationId xmlns:p14="http://schemas.microsoft.com/office/powerpoint/2010/main" val="41703145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p:sp>
        <p:nvSpPr>
          <p:cNvPr id="3" name="Espaço Reservado para Conteúdo 2"/>
          <p:cNvSpPr>
            <a:spLocks noGrp="1"/>
          </p:cNvSpPr>
          <p:nvPr>
            <p:ph idx="1"/>
          </p:nvPr>
        </p:nvSpPr>
        <p:spPr>
          <a:xfrm>
            <a:off x="457200" y="1412776"/>
            <a:ext cx="8229600" cy="5400599"/>
          </a:xfrm>
        </p:spPr>
        <p:txBody>
          <a:bodyPr>
            <a:normAutofit/>
          </a:bodyPr>
          <a:lstStyle/>
          <a:p>
            <a:pPr algn="just"/>
            <a:r>
              <a:rPr lang="pt-BR" b="1" dirty="0">
                <a:solidFill>
                  <a:srgbClr val="FF0000"/>
                </a:solidFill>
              </a:rPr>
              <a:t>Amostragem Aleatória Simples (AAS)</a:t>
            </a:r>
          </a:p>
          <a:p>
            <a:pPr algn="just"/>
            <a:r>
              <a:rPr lang="pt-BR" b="1" dirty="0">
                <a:solidFill>
                  <a:srgbClr val="FF0000"/>
                </a:solidFill>
              </a:rPr>
              <a:t>Exemplo:</a:t>
            </a:r>
          </a:p>
          <a:p>
            <a:r>
              <a:rPr lang="pt-BR" sz="2400" b="1" dirty="0"/>
              <a:t>2º passo: ler números na tabela de número aleatórios, com 2 algarismos (1 a 12), e desprezando-se os valores repetidos</a:t>
            </a:r>
            <a:r>
              <a:rPr lang="pt-BR" sz="2400" dirty="0"/>
              <a:t>. </a:t>
            </a:r>
            <a:endParaRPr lang="pt-BR" sz="2400" b="1" dirty="0"/>
          </a:p>
        </p:txBody>
      </p:sp>
      <p:graphicFrame>
        <p:nvGraphicFramePr>
          <p:cNvPr id="4" name="Tabela 3"/>
          <p:cNvGraphicFramePr>
            <a:graphicFrameLocks noGrp="1"/>
          </p:cNvGraphicFramePr>
          <p:nvPr>
            <p:extLst>
              <p:ext uri="{D42A27DB-BD31-4B8C-83A1-F6EECF244321}">
                <p14:modId xmlns:p14="http://schemas.microsoft.com/office/powerpoint/2010/main" val="2030789146"/>
              </p:ext>
            </p:extLst>
          </p:nvPr>
        </p:nvGraphicFramePr>
        <p:xfrm>
          <a:off x="1619672" y="3821008"/>
          <a:ext cx="6096000" cy="256032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a:txBody>
                    <a:bodyPr/>
                    <a:lstStyle/>
                    <a:p>
                      <a:r>
                        <a:rPr lang="pt-BR" dirty="0"/>
                        <a:t>Canteiro 1</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a:t>Canteiro 2</a:t>
                      </a:r>
                    </a:p>
                    <a:p>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a:t>Canteiro 3</a:t>
                      </a:r>
                    </a:p>
                    <a:p>
                      <a:endParaRPr lang="pt-BR" dirty="0"/>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a:t>Canteiro 4</a:t>
                      </a:r>
                    </a:p>
                    <a:p>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a:t>Canteiro 5</a:t>
                      </a:r>
                    </a:p>
                    <a:p>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a:t>Canteiro 6</a:t>
                      </a:r>
                    </a:p>
                    <a:p>
                      <a:endParaRPr lang="pt-BR" dirty="0"/>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a:t>Canteiro 7</a:t>
                      </a:r>
                    </a:p>
                    <a:p>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a:t>Canteiro 8</a:t>
                      </a:r>
                    </a:p>
                    <a:p>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a:t>Canteiro 9</a:t>
                      </a:r>
                    </a:p>
                    <a:p>
                      <a:endParaRPr lang="pt-BR" dirty="0"/>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a:t>Canteiro 10</a:t>
                      </a:r>
                    </a:p>
                    <a:p>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a:t>Canteiro 11</a:t>
                      </a:r>
                    </a:p>
                    <a:p>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a:t>Canteiro 12</a:t>
                      </a:r>
                    </a:p>
                    <a:p>
                      <a:endParaRPr lang="pt-BR"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572666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p:sp>
        <p:nvSpPr>
          <p:cNvPr id="3" name="Espaço Reservado para Conteúdo 2"/>
          <p:cNvSpPr>
            <a:spLocks noGrp="1"/>
          </p:cNvSpPr>
          <p:nvPr>
            <p:ph idx="1"/>
          </p:nvPr>
        </p:nvSpPr>
        <p:spPr>
          <a:xfrm>
            <a:off x="457200" y="1412776"/>
            <a:ext cx="8229600" cy="5400599"/>
          </a:xfrm>
        </p:spPr>
        <p:txBody>
          <a:bodyPr>
            <a:normAutofit/>
          </a:bodyPr>
          <a:lstStyle/>
          <a:p>
            <a:pPr algn="just"/>
            <a:r>
              <a:rPr lang="pt-BR" b="1" dirty="0">
                <a:solidFill>
                  <a:srgbClr val="FF0000"/>
                </a:solidFill>
              </a:rPr>
              <a:t>Amostragem Aleatória Simples (AAS)</a:t>
            </a:r>
          </a:p>
          <a:p>
            <a:pPr algn="just"/>
            <a:r>
              <a:rPr lang="pt-BR" b="1" dirty="0">
                <a:solidFill>
                  <a:srgbClr val="FF0000"/>
                </a:solidFill>
              </a:rPr>
              <a:t>Exemplo:</a:t>
            </a:r>
          </a:p>
          <a:p>
            <a:r>
              <a:rPr lang="pt-BR" sz="2400" b="1" dirty="0"/>
              <a:t>2º passo: iniciando na primeira coluna (tabela de números aleatórios) </a:t>
            </a:r>
            <a:r>
              <a:rPr lang="pt-BR" sz="2400" b="1" dirty="0">
                <a:sym typeface="Wingdings" pitchFamily="2" charset="2"/>
              </a:rPr>
              <a:t>{03,05,01,08,07,02,12,10,11,04,09,06}</a:t>
            </a:r>
            <a:r>
              <a:rPr lang="pt-BR" sz="2400" dirty="0"/>
              <a:t>. </a:t>
            </a:r>
            <a:endParaRPr lang="pt-BR" sz="2400" b="1" dirty="0"/>
          </a:p>
        </p:txBody>
      </p:sp>
      <p:graphicFrame>
        <p:nvGraphicFramePr>
          <p:cNvPr id="4" name="Tabela 3"/>
          <p:cNvGraphicFramePr>
            <a:graphicFrameLocks noGrp="1"/>
          </p:cNvGraphicFramePr>
          <p:nvPr>
            <p:extLst>
              <p:ext uri="{D42A27DB-BD31-4B8C-83A1-F6EECF244321}">
                <p14:modId xmlns:p14="http://schemas.microsoft.com/office/powerpoint/2010/main" val="2230050396"/>
              </p:ext>
            </p:extLst>
          </p:nvPr>
        </p:nvGraphicFramePr>
        <p:xfrm>
          <a:off x="1619672" y="3821008"/>
          <a:ext cx="6096000" cy="256032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a:txBody>
                    <a:bodyPr/>
                    <a:lstStyle/>
                    <a:p>
                      <a:r>
                        <a:rPr lang="pt-BR" dirty="0"/>
                        <a:t>Canteiro 1</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a:t>Canteiro 2</a:t>
                      </a:r>
                    </a:p>
                    <a:p>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a:t>Canteiro 3</a:t>
                      </a:r>
                    </a:p>
                    <a:p>
                      <a:endParaRPr lang="pt-BR" dirty="0"/>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a:t>Canteiro 4</a:t>
                      </a:r>
                    </a:p>
                    <a:p>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a:t>Canteiro 5</a:t>
                      </a:r>
                    </a:p>
                    <a:p>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a:t>Canteiro 6</a:t>
                      </a:r>
                    </a:p>
                    <a:p>
                      <a:endParaRPr lang="pt-BR" dirty="0"/>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a:t>Canteiro 7</a:t>
                      </a:r>
                    </a:p>
                    <a:p>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a:t>Canteiro 8</a:t>
                      </a:r>
                    </a:p>
                    <a:p>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a:t>Canteiro 9</a:t>
                      </a:r>
                    </a:p>
                    <a:p>
                      <a:endParaRPr lang="pt-BR" dirty="0"/>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a:t>Canteiro 10</a:t>
                      </a:r>
                    </a:p>
                    <a:p>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a:t>Canteiro 11</a:t>
                      </a:r>
                    </a:p>
                    <a:p>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a:t>Canteiro 12</a:t>
                      </a:r>
                    </a:p>
                    <a:p>
                      <a:endParaRPr lang="pt-BR"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896619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p:sp>
        <p:nvSpPr>
          <p:cNvPr id="3" name="Espaço Reservado para Conteúdo 2"/>
          <p:cNvSpPr>
            <a:spLocks noGrp="1"/>
          </p:cNvSpPr>
          <p:nvPr>
            <p:ph idx="1"/>
          </p:nvPr>
        </p:nvSpPr>
        <p:spPr>
          <a:xfrm>
            <a:off x="457200" y="1412776"/>
            <a:ext cx="8229600" cy="5400599"/>
          </a:xfrm>
        </p:spPr>
        <p:txBody>
          <a:bodyPr>
            <a:normAutofit/>
          </a:bodyPr>
          <a:lstStyle/>
          <a:p>
            <a:pPr algn="just"/>
            <a:r>
              <a:rPr lang="pt-BR" b="1" dirty="0">
                <a:solidFill>
                  <a:srgbClr val="FF0000"/>
                </a:solidFill>
              </a:rPr>
              <a:t>Amostragem Aleatória Simples (AAS)</a:t>
            </a:r>
          </a:p>
          <a:p>
            <a:pPr algn="just"/>
            <a:r>
              <a:rPr lang="pt-BR" b="1" dirty="0">
                <a:solidFill>
                  <a:srgbClr val="FF0000"/>
                </a:solidFill>
              </a:rPr>
              <a:t>Exemplo:</a:t>
            </a:r>
          </a:p>
          <a:p>
            <a:r>
              <a:rPr lang="pt-BR" sz="2400" b="1" dirty="0"/>
              <a:t>2º passo: iniciando na primeira coluna (tabela de números aleatórios) </a:t>
            </a:r>
            <a:r>
              <a:rPr lang="pt-BR" sz="2400" b="1" dirty="0">
                <a:sym typeface="Wingdings" pitchFamily="2" charset="2"/>
              </a:rPr>
              <a:t>{</a:t>
            </a:r>
            <a:r>
              <a:rPr lang="pt-BR" sz="2400" b="1" dirty="0">
                <a:solidFill>
                  <a:srgbClr val="FF0000"/>
                </a:solidFill>
                <a:sym typeface="Wingdings" pitchFamily="2" charset="2"/>
              </a:rPr>
              <a:t>03,05,01,08</a:t>
            </a:r>
            <a:r>
              <a:rPr lang="pt-BR" sz="2400" b="1" dirty="0">
                <a:sym typeface="Wingdings" pitchFamily="2" charset="2"/>
              </a:rPr>
              <a:t>,</a:t>
            </a:r>
            <a:r>
              <a:rPr lang="pt-BR" sz="2400" b="1" dirty="0">
                <a:solidFill>
                  <a:srgbClr val="7030A0"/>
                </a:solidFill>
                <a:sym typeface="Wingdings" pitchFamily="2" charset="2"/>
              </a:rPr>
              <a:t>07,02,12,10</a:t>
            </a:r>
            <a:r>
              <a:rPr lang="pt-BR" sz="2400" b="1" dirty="0">
                <a:sym typeface="Wingdings" pitchFamily="2" charset="2"/>
              </a:rPr>
              <a:t>,</a:t>
            </a:r>
            <a:r>
              <a:rPr lang="pt-BR" sz="2400" b="1" dirty="0">
                <a:solidFill>
                  <a:schemeClr val="accent6">
                    <a:lumMod val="75000"/>
                  </a:schemeClr>
                </a:solidFill>
                <a:sym typeface="Wingdings" pitchFamily="2" charset="2"/>
              </a:rPr>
              <a:t>11,04,09,06</a:t>
            </a:r>
            <a:r>
              <a:rPr lang="pt-BR" sz="2400" b="1" dirty="0">
                <a:sym typeface="Wingdings" pitchFamily="2" charset="2"/>
              </a:rPr>
              <a:t>}</a:t>
            </a:r>
            <a:r>
              <a:rPr lang="pt-BR" sz="2400" dirty="0"/>
              <a:t>. </a:t>
            </a:r>
            <a:endParaRPr lang="pt-BR" sz="2400" b="1" dirty="0"/>
          </a:p>
        </p:txBody>
      </p:sp>
      <p:graphicFrame>
        <p:nvGraphicFramePr>
          <p:cNvPr id="4" name="Tabela 3"/>
          <p:cNvGraphicFramePr>
            <a:graphicFrameLocks noGrp="1"/>
          </p:cNvGraphicFramePr>
          <p:nvPr>
            <p:extLst>
              <p:ext uri="{D42A27DB-BD31-4B8C-83A1-F6EECF244321}">
                <p14:modId xmlns:p14="http://schemas.microsoft.com/office/powerpoint/2010/main" val="181352089"/>
              </p:ext>
            </p:extLst>
          </p:nvPr>
        </p:nvGraphicFramePr>
        <p:xfrm>
          <a:off x="1619672" y="3821008"/>
          <a:ext cx="6096000" cy="256032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a:txBody>
                    <a:bodyPr/>
                    <a:lstStyle/>
                    <a:p>
                      <a:r>
                        <a:rPr lang="pt-BR" b="0" dirty="0">
                          <a:solidFill>
                            <a:schemeClr val="tx1"/>
                          </a:solidFill>
                        </a:rPr>
                        <a:t>Canteiro 1</a:t>
                      </a:r>
                    </a:p>
                    <a:p>
                      <a:pPr marL="0" marR="0" indent="0" algn="l" defTabSz="914400" rtl="0" eaLnBrk="1" fontAlgn="auto" latinLnBrk="0" hangingPunct="1">
                        <a:lnSpc>
                          <a:spcPct val="100000"/>
                        </a:lnSpc>
                        <a:spcBef>
                          <a:spcPts val="0"/>
                        </a:spcBef>
                        <a:spcAft>
                          <a:spcPts val="0"/>
                        </a:spcAft>
                        <a:buClrTx/>
                        <a:buSzTx/>
                        <a:buFontTx/>
                        <a:buNone/>
                        <a:tabLst/>
                        <a:defRPr/>
                      </a:pPr>
                      <a:r>
                        <a:rPr lang="pt-BR" b="1" dirty="0">
                          <a:solidFill>
                            <a:srgbClr val="FF0000"/>
                          </a:solidFill>
                        </a:rPr>
                        <a:t>Cultivar 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b="0" dirty="0">
                          <a:solidFill>
                            <a:schemeClr val="tx1"/>
                          </a:solidFill>
                        </a:rPr>
                        <a:t>Canteiro 2</a:t>
                      </a:r>
                    </a:p>
                    <a:p>
                      <a:pPr marL="0" marR="0" indent="0" algn="l" defTabSz="914400" rtl="0" eaLnBrk="1" fontAlgn="auto" latinLnBrk="0" hangingPunct="1">
                        <a:lnSpc>
                          <a:spcPct val="100000"/>
                        </a:lnSpc>
                        <a:spcBef>
                          <a:spcPts val="0"/>
                        </a:spcBef>
                        <a:spcAft>
                          <a:spcPts val="0"/>
                        </a:spcAft>
                        <a:buClrTx/>
                        <a:buSzTx/>
                        <a:buFontTx/>
                        <a:buNone/>
                        <a:tabLst/>
                        <a:defRPr/>
                      </a:pPr>
                      <a:r>
                        <a:rPr lang="pt-BR" b="1" dirty="0">
                          <a:solidFill>
                            <a:srgbClr val="7030A0"/>
                          </a:solidFill>
                        </a:rPr>
                        <a:t>Cultivar B</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b="0" dirty="0">
                          <a:solidFill>
                            <a:schemeClr val="tx1"/>
                          </a:solidFill>
                        </a:rPr>
                        <a:t>Canteiro 3</a:t>
                      </a:r>
                    </a:p>
                    <a:p>
                      <a:pPr marL="0" marR="0" indent="0" algn="l" defTabSz="914400" rtl="0" eaLnBrk="1" fontAlgn="auto" latinLnBrk="0" hangingPunct="1">
                        <a:lnSpc>
                          <a:spcPct val="100000"/>
                        </a:lnSpc>
                        <a:spcBef>
                          <a:spcPts val="0"/>
                        </a:spcBef>
                        <a:spcAft>
                          <a:spcPts val="0"/>
                        </a:spcAft>
                        <a:buClrTx/>
                        <a:buSzTx/>
                        <a:buFontTx/>
                        <a:buNone/>
                        <a:tabLst/>
                        <a:defRPr/>
                      </a:pPr>
                      <a:r>
                        <a:rPr lang="pt-BR" b="1" dirty="0">
                          <a:solidFill>
                            <a:srgbClr val="FF0000"/>
                          </a:solidFill>
                        </a:rPr>
                        <a:t>Cultivar A</a:t>
                      </a:r>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b="0" dirty="0">
                          <a:solidFill>
                            <a:schemeClr val="tx1"/>
                          </a:solidFill>
                        </a:rPr>
                        <a:t>Canteiro 4</a:t>
                      </a:r>
                    </a:p>
                    <a:p>
                      <a:pPr marL="0" marR="0" indent="0" algn="l" defTabSz="914400" rtl="0" eaLnBrk="1" fontAlgn="auto" latinLnBrk="0" hangingPunct="1">
                        <a:lnSpc>
                          <a:spcPct val="100000"/>
                        </a:lnSpc>
                        <a:spcBef>
                          <a:spcPts val="0"/>
                        </a:spcBef>
                        <a:spcAft>
                          <a:spcPts val="0"/>
                        </a:spcAft>
                        <a:buClrTx/>
                        <a:buSzTx/>
                        <a:buFontTx/>
                        <a:buNone/>
                        <a:tabLst/>
                        <a:defRPr/>
                      </a:pPr>
                      <a:r>
                        <a:rPr lang="pt-BR" b="1" dirty="0">
                          <a:solidFill>
                            <a:schemeClr val="accent6">
                              <a:lumMod val="75000"/>
                            </a:schemeClr>
                          </a:solidFill>
                        </a:rPr>
                        <a:t>Cultivar C</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b="0" dirty="0">
                          <a:solidFill>
                            <a:schemeClr val="tx1"/>
                          </a:solidFill>
                        </a:rPr>
                        <a:t>Canteiro 5</a:t>
                      </a:r>
                    </a:p>
                    <a:p>
                      <a:pPr marL="0" marR="0" indent="0" algn="l" defTabSz="914400" rtl="0" eaLnBrk="1" fontAlgn="auto" latinLnBrk="0" hangingPunct="1">
                        <a:lnSpc>
                          <a:spcPct val="100000"/>
                        </a:lnSpc>
                        <a:spcBef>
                          <a:spcPts val="0"/>
                        </a:spcBef>
                        <a:spcAft>
                          <a:spcPts val="0"/>
                        </a:spcAft>
                        <a:buClrTx/>
                        <a:buSzTx/>
                        <a:buFontTx/>
                        <a:buNone/>
                        <a:tabLst/>
                        <a:defRPr/>
                      </a:pPr>
                      <a:r>
                        <a:rPr lang="pt-BR" b="1" dirty="0">
                          <a:solidFill>
                            <a:srgbClr val="FF0000"/>
                          </a:solidFill>
                        </a:rPr>
                        <a:t>Cultivar 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b="0" dirty="0">
                          <a:solidFill>
                            <a:schemeClr val="tx1"/>
                          </a:solidFill>
                        </a:rPr>
                        <a:t>Canteiro 6</a:t>
                      </a:r>
                    </a:p>
                    <a:p>
                      <a:pPr marL="0" marR="0" indent="0" algn="l" defTabSz="914400" rtl="0" eaLnBrk="1" fontAlgn="auto" latinLnBrk="0" hangingPunct="1">
                        <a:lnSpc>
                          <a:spcPct val="100000"/>
                        </a:lnSpc>
                        <a:spcBef>
                          <a:spcPts val="0"/>
                        </a:spcBef>
                        <a:spcAft>
                          <a:spcPts val="0"/>
                        </a:spcAft>
                        <a:buClrTx/>
                        <a:buSzTx/>
                        <a:buFontTx/>
                        <a:buNone/>
                        <a:tabLst/>
                        <a:defRPr/>
                      </a:pPr>
                      <a:r>
                        <a:rPr lang="pt-BR" b="1" dirty="0">
                          <a:solidFill>
                            <a:schemeClr val="accent6">
                              <a:lumMod val="75000"/>
                            </a:schemeClr>
                          </a:solidFill>
                        </a:rPr>
                        <a:t>Cultivar C</a:t>
                      </a:r>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b="0" dirty="0">
                          <a:solidFill>
                            <a:schemeClr val="tx1"/>
                          </a:solidFill>
                        </a:rPr>
                        <a:t>Canteiro 7</a:t>
                      </a:r>
                    </a:p>
                    <a:p>
                      <a:pPr marL="0" marR="0" indent="0" algn="l" defTabSz="914400" rtl="0" eaLnBrk="1" fontAlgn="auto" latinLnBrk="0" hangingPunct="1">
                        <a:lnSpc>
                          <a:spcPct val="100000"/>
                        </a:lnSpc>
                        <a:spcBef>
                          <a:spcPts val="0"/>
                        </a:spcBef>
                        <a:spcAft>
                          <a:spcPts val="0"/>
                        </a:spcAft>
                        <a:buClrTx/>
                        <a:buSzTx/>
                        <a:buFontTx/>
                        <a:buNone/>
                        <a:tabLst/>
                        <a:defRPr/>
                      </a:pPr>
                      <a:r>
                        <a:rPr lang="pt-BR" b="1" dirty="0">
                          <a:solidFill>
                            <a:srgbClr val="7030A0"/>
                          </a:solidFill>
                        </a:rPr>
                        <a:t>Cultivar B</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b="0" dirty="0">
                          <a:solidFill>
                            <a:schemeClr val="tx1"/>
                          </a:solidFill>
                        </a:rPr>
                        <a:t>Canteiro 8</a:t>
                      </a:r>
                    </a:p>
                    <a:p>
                      <a:pPr marL="0" marR="0" indent="0" algn="l" defTabSz="914400" rtl="0" eaLnBrk="1" fontAlgn="auto" latinLnBrk="0" hangingPunct="1">
                        <a:lnSpc>
                          <a:spcPct val="100000"/>
                        </a:lnSpc>
                        <a:spcBef>
                          <a:spcPts val="0"/>
                        </a:spcBef>
                        <a:spcAft>
                          <a:spcPts val="0"/>
                        </a:spcAft>
                        <a:buClrTx/>
                        <a:buSzTx/>
                        <a:buFontTx/>
                        <a:buNone/>
                        <a:tabLst/>
                        <a:defRPr/>
                      </a:pPr>
                      <a:r>
                        <a:rPr lang="pt-BR" b="1" dirty="0">
                          <a:solidFill>
                            <a:srgbClr val="FF0000"/>
                          </a:solidFill>
                        </a:rPr>
                        <a:t>Cultivar 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b="0" dirty="0">
                          <a:solidFill>
                            <a:schemeClr val="tx1"/>
                          </a:solidFill>
                        </a:rPr>
                        <a:t>Canteiro 9</a:t>
                      </a:r>
                    </a:p>
                    <a:p>
                      <a:pPr marL="0" marR="0" indent="0" algn="l" defTabSz="914400" rtl="0" eaLnBrk="1" fontAlgn="auto" latinLnBrk="0" hangingPunct="1">
                        <a:lnSpc>
                          <a:spcPct val="100000"/>
                        </a:lnSpc>
                        <a:spcBef>
                          <a:spcPts val="0"/>
                        </a:spcBef>
                        <a:spcAft>
                          <a:spcPts val="0"/>
                        </a:spcAft>
                        <a:buClrTx/>
                        <a:buSzTx/>
                        <a:buFontTx/>
                        <a:buNone/>
                        <a:tabLst/>
                        <a:defRPr/>
                      </a:pPr>
                      <a:r>
                        <a:rPr lang="pt-BR" b="1" dirty="0">
                          <a:solidFill>
                            <a:schemeClr val="accent6">
                              <a:lumMod val="75000"/>
                            </a:schemeClr>
                          </a:solidFill>
                        </a:rPr>
                        <a:t>Cultivar C</a:t>
                      </a:r>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b="0" dirty="0">
                          <a:solidFill>
                            <a:schemeClr val="tx1"/>
                          </a:solidFill>
                        </a:rPr>
                        <a:t>Canteiro 10</a:t>
                      </a:r>
                    </a:p>
                    <a:p>
                      <a:pPr marL="0" marR="0" indent="0" algn="l" defTabSz="914400" rtl="0" eaLnBrk="1" fontAlgn="auto" latinLnBrk="0" hangingPunct="1">
                        <a:lnSpc>
                          <a:spcPct val="100000"/>
                        </a:lnSpc>
                        <a:spcBef>
                          <a:spcPts val="0"/>
                        </a:spcBef>
                        <a:spcAft>
                          <a:spcPts val="0"/>
                        </a:spcAft>
                        <a:buClrTx/>
                        <a:buSzTx/>
                        <a:buFontTx/>
                        <a:buNone/>
                        <a:tabLst/>
                        <a:defRPr/>
                      </a:pPr>
                      <a:r>
                        <a:rPr lang="pt-BR" b="1" dirty="0">
                          <a:solidFill>
                            <a:srgbClr val="7030A0"/>
                          </a:solidFill>
                        </a:rPr>
                        <a:t>Cultivar B</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b="0" dirty="0">
                          <a:solidFill>
                            <a:schemeClr val="tx1"/>
                          </a:solidFill>
                        </a:rPr>
                        <a:t>Canteiro 11</a:t>
                      </a:r>
                    </a:p>
                    <a:p>
                      <a:pPr marL="0" marR="0" indent="0" algn="l" defTabSz="914400" rtl="0" eaLnBrk="1" fontAlgn="auto" latinLnBrk="0" hangingPunct="1">
                        <a:lnSpc>
                          <a:spcPct val="100000"/>
                        </a:lnSpc>
                        <a:spcBef>
                          <a:spcPts val="0"/>
                        </a:spcBef>
                        <a:spcAft>
                          <a:spcPts val="0"/>
                        </a:spcAft>
                        <a:buClrTx/>
                        <a:buSzTx/>
                        <a:buFontTx/>
                        <a:buNone/>
                        <a:tabLst/>
                        <a:defRPr/>
                      </a:pPr>
                      <a:r>
                        <a:rPr lang="pt-BR" b="1" dirty="0">
                          <a:solidFill>
                            <a:schemeClr val="accent6">
                              <a:lumMod val="75000"/>
                            </a:schemeClr>
                          </a:solidFill>
                        </a:rPr>
                        <a:t>Cultivar C</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b="0" dirty="0">
                          <a:solidFill>
                            <a:schemeClr val="tx1"/>
                          </a:solidFill>
                        </a:rPr>
                        <a:t>Canteiro 12</a:t>
                      </a:r>
                    </a:p>
                    <a:p>
                      <a:pPr marL="0" marR="0" indent="0" algn="l" defTabSz="914400" rtl="0" eaLnBrk="1" fontAlgn="auto" latinLnBrk="0" hangingPunct="1">
                        <a:lnSpc>
                          <a:spcPct val="100000"/>
                        </a:lnSpc>
                        <a:spcBef>
                          <a:spcPts val="0"/>
                        </a:spcBef>
                        <a:spcAft>
                          <a:spcPts val="0"/>
                        </a:spcAft>
                        <a:buClrTx/>
                        <a:buSzTx/>
                        <a:buFontTx/>
                        <a:buNone/>
                        <a:tabLst/>
                        <a:defRPr/>
                      </a:pPr>
                      <a:r>
                        <a:rPr lang="pt-BR" b="1" dirty="0">
                          <a:solidFill>
                            <a:srgbClr val="7030A0"/>
                          </a:solidFill>
                        </a:rPr>
                        <a:t>Cultivar B</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9259554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p:sp>
        <p:nvSpPr>
          <p:cNvPr id="3" name="Espaço Reservado para Conteúdo 2"/>
          <p:cNvSpPr>
            <a:spLocks noGrp="1"/>
          </p:cNvSpPr>
          <p:nvPr>
            <p:ph idx="1"/>
          </p:nvPr>
        </p:nvSpPr>
        <p:spPr>
          <a:xfrm>
            <a:off x="457200" y="1412776"/>
            <a:ext cx="8229600" cy="5400599"/>
          </a:xfrm>
        </p:spPr>
        <p:txBody>
          <a:bodyPr>
            <a:normAutofit lnSpcReduction="10000"/>
          </a:bodyPr>
          <a:lstStyle/>
          <a:p>
            <a:pPr algn="just"/>
            <a:r>
              <a:rPr lang="pt-BR" b="1" dirty="0">
                <a:solidFill>
                  <a:srgbClr val="FF0000"/>
                </a:solidFill>
              </a:rPr>
              <a:t>Amostragem Aleatória Simples (AAS)</a:t>
            </a:r>
          </a:p>
          <a:p>
            <a:pPr marL="0" indent="0" algn="just">
              <a:buNone/>
            </a:pPr>
            <a:r>
              <a:rPr lang="pt-BR" b="1" dirty="0"/>
              <a:t>Exercícios:</a:t>
            </a:r>
          </a:p>
          <a:p>
            <a:pPr marL="514350" indent="-514350" algn="just">
              <a:buAutoNum type="arabicParenR"/>
            </a:pPr>
            <a:r>
              <a:rPr lang="pt-BR" dirty="0"/>
              <a:t>Os elementos de uma certa população estão dispostos em uma lista, cuja numeração vai de 1.000 a 9.454. Como você usaria uma tabela de números aleatórios para obter uma amostra de 5 elementos?</a:t>
            </a:r>
          </a:p>
          <a:p>
            <a:pPr marL="542925" indent="-542925" algn="just">
              <a:buNone/>
            </a:pPr>
            <a:r>
              <a:rPr lang="pt-BR" dirty="0"/>
              <a:t>2) A finalidade da pesquisa é o de determinar o número de insetos/quadrante. Sortear 8 quadrados de um total de 50 quadrados (10 </a:t>
            </a:r>
            <a:r>
              <a:rPr lang="pt-BR" i="1" dirty="0"/>
              <a:t>m²</a:t>
            </a:r>
            <a:r>
              <a:rPr lang="pt-BR" dirty="0"/>
              <a:t> cada).</a:t>
            </a:r>
          </a:p>
        </p:txBody>
      </p:sp>
    </p:spTree>
    <p:extLst>
      <p:ext uri="{BB962C8B-B14F-4D97-AF65-F5344CB8AC3E}">
        <p14:creationId xmlns:p14="http://schemas.microsoft.com/office/powerpoint/2010/main" val="3390967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p:sp>
        <p:nvSpPr>
          <p:cNvPr id="3" name="Espaço Reservado para Conteúdo 2"/>
          <p:cNvSpPr>
            <a:spLocks noGrp="1"/>
          </p:cNvSpPr>
          <p:nvPr>
            <p:ph idx="1"/>
          </p:nvPr>
        </p:nvSpPr>
        <p:spPr>
          <a:xfrm>
            <a:off x="457200" y="1412776"/>
            <a:ext cx="8229600" cy="5400599"/>
          </a:xfrm>
        </p:spPr>
        <p:txBody>
          <a:bodyPr>
            <a:normAutofit fontScale="92500" lnSpcReduction="10000"/>
          </a:bodyPr>
          <a:lstStyle/>
          <a:p>
            <a:pPr algn="just"/>
            <a:r>
              <a:rPr lang="pt-BR" sz="3500" b="1" dirty="0">
                <a:solidFill>
                  <a:srgbClr val="FF0000"/>
                </a:solidFill>
              </a:rPr>
              <a:t>Amostragem Sistemática (AS)</a:t>
            </a:r>
          </a:p>
          <a:p>
            <a:pPr marL="0" indent="0" algn="just">
              <a:buNone/>
            </a:pPr>
            <a:r>
              <a:rPr lang="pt-BR" dirty="0"/>
              <a:t>Conveniente quando a população está ordenada segundo algum critério como fichas, lista telefônica, linhas de plantio.</a:t>
            </a:r>
            <a:endParaRPr lang="pt-BR" sz="1600" dirty="0"/>
          </a:p>
          <a:p>
            <a:pPr marL="0" indent="0" algn="just">
              <a:buNone/>
            </a:pPr>
            <a:r>
              <a:rPr lang="pt-BR" dirty="0"/>
              <a:t>No </a:t>
            </a:r>
            <a:r>
              <a:rPr lang="pt-BR" b="1" dirty="0">
                <a:solidFill>
                  <a:srgbClr val="FF0000"/>
                </a:solidFill>
              </a:rPr>
              <a:t>inventário florestal</a:t>
            </a:r>
            <a:r>
              <a:rPr lang="pt-BR" dirty="0"/>
              <a:t>, principalmente por razões de ordem prática, é usual utilizar métodos de seleção da amostra do tipo sistemático. Num método de seleção sistemático as árvores ou parcelas que fazem parte da amostra são selecionadas de acordo com um padrão ou regra previamente definido, em vez de sorteados com base num processo aleatório (AAS).</a:t>
            </a:r>
            <a:endParaRPr lang="pt-BR" dirty="0">
              <a:solidFill>
                <a:schemeClr val="tx1"/>
              </a:solidFill>
            </a:endParaRPr>
          </a:p>
        </p:txBody>
      </p:sp>
    </p:spTree>
    <p:extLst>
      <p:ext uri="{BB962C8B-B14F-4D97-AF65-F5344CB8AC3E}">
        <p14:creationId xmlns:p14="http://schemas.microsoft.com/office/powerpoint/2010/main" val="36188777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mc:AlternateContent xmlns:mc="http://schemas.openxmlformats.org/markup-compatibility/2006" xmlns:a14="http://schemas.microsoft.com/office/drawing/2010/main">
        <mc:Choice Requires="a14">
          <p:sp>
            <p:nvSpPr>
              <p:cNvPr id="3" name="Espaço Reservado para Conteúdo 2"/>
              <p:cNvSpPr>
                <a:spLocks noGrp="1"/>
              </p:cNvSpPr>
              <p:nvPr>
                <p:ph idx="1"/>
              </p:nvPr>
            </p:nvSpPr>
            <p:spPr>
              <a:xfrm>
                <a:off x="457200" y="1412776"/>
                <a:ext cx="8229600" cy="5400599"/>
              </a:xfrm>
            </p:spPr>
            <p:txBody>
              <a:bodyPr>
                <a:normAutofit/>
              </a:bodyPr>
              <a:lstStyle/>
              <a:p>
                <a:pPr algn="just"/>
                <a:r>
                  <a:rPr lang="pt-BR" b="1" dirty="0">
                    <a:solidFill>
                      <a:srgbClr val="FF0000"/>
                    </a:solidFill>
                  </a:rPr>
                  <a:t>Amostragem Sistemática (AS)</a:t>
                </a:r>
              </a:p>
              <a:p>
                <a:pPr marL="0" indent="0" algn="just">
                  <a:buNone/>
                </a:pPr>
                <a:endParaRPr lang="pt-BR" dirty="0"/>
              </a:p>
              <a:p>
                <a:pPr marL="0" indent="0" algn="just">
                  <a:buNone/>
                </a:pPr>
                <a:r>
                  <a:rPr lang="pt-BR" dirty="0"/>
                  <a:t>Na AS devemos considerar uma quantia denominada </a:t>
                </a:r>
                <a:r>
                  <a:rPr lang="pt-BR" b="1" dirty="0">
                    <a:solidFill>
                      <a:srgbClr val="FF0000"/>
                    </a:solidFill>
                  </a:rPr>
                  <a:t>intervalo de seleção (IS)</a:t>
                </a:r>
              </a:p>
              <a:p>
                <a:pPr marL="0" indent="0" algn="just">
                  <a:buNone/>
                </a:pPr>
                <a14:m>
                  <m:oMath xmlns:m="http://schemas.openxmlformats.org/officeDocument/2006/math">
                    <m:r>
                      <a:rPr lang="pt-BR" b="1" i="1" smtClean="0">
                        <a:solidFill>
                          <a:schemeClr val="tx1"/>
                        </a:solidFill>
                        <a:latin typeface="Cambria Math"/>
                      </a:rPr>
                      <m:t>𝑰𝑺</m:t>
                    </m:r>
                    <m:r>
                      <a:rPr lang="pt-BR" b="1" i="1" smtClean="0">
                        <a:solidFill>
                          <a:schemeClr val="tx1"/>
                        </a:solidFill>
                        <a:latin typeface="Cambria Math"/>
                      </a:rPr>
                      <m:t>=</m:t>
                    </m:r>
                    <m:f>
                      <m:fPr>
                        <m:ctrlPr>
                          <a:rPr lang="pt-BR" b="1" i="1" smtClean="0">
                            <a:solidFill>
                              <a:schemeClr val="tx1"/>
                            </a:solidFill>
                            <a:latin typeface="Cambria Math" panose="02040503050406030204" pitchFamily="18" charset="0"/>
                          </a:rPr>
                        </m:ctrlPr>
                      </m:fPr>
                      <m:num>
                        <m:r>
                          <a:rPr lang="pt-BR" b="1" i="1" smtClean="0">
                            <a:solidFill>
                              <a:schemeClr val="tx1"/>
                            </a:solidFill>
                            <a:latin typeface="Cambria Math"/>
                          </a:rPr>
                          <m:t>𝑵</m:t>
                        </m:r>
                      </m:num>
                      <m:den>
                        <m:r>
                          <a:rPr lang="pt-BR" b="1" i="1" smtClean="0">
                            <a:solidFill>
                              <a:schemeClr val="tx1"/>
                            </a:solidFill>
                            <a:latin typeface="Cambria Math"/>
                          </a:rPr>
                          <m:t>𝒏</m:t>
                        </m:r>
                      </m:den>
                    </m:f>
                    <m:r>
                      <a:rPr lang="pt-BR" b="1" i="1" smtClean="0">
                        <a:solidFill>
                          <a:schemeClr val="tx1"/>
                        </a:solidFill>
                        <a:latin typeface="Cambria Math"/>
                      </a:rPr>
                      <m:t>,</m:t>
                    </m:r>
                  </m:oMath>
                </a14:m>
                <a:r>
                  <a:rPr lang="pt-BR" dirty="0">
                    <a:solidFill>
                      <a:schemeClr val="tx1"/>
                    </a:solidFill>
                  </a:rPr>
                  <a:t>em que: N é o tamanho da população e n é o tamanho da amostra.</a:t>
                </a:r>
              </a:p>
            </p:txBody>
          </p:sp>
        </mc:Choice>
        <mc:Fallback xmlns="">
          <p:sp>
            <p:nvSpPr>
              <p:cNvPr id="3" name="Espaço Reservado para Conteúdo 2"/>
              <p:cNvSpPr>
                <a:spLocks noGrp="1" noRot="1" noChangeAspect="1" noMove="1" noResize="1" noEditPoints="1" noAdjustHandles="1" noChangeArrowheads="1" noChangeShapeType="1" noTextEdit="1"/>
              </p:cNvSpPr>
              <p:nvPr>
                <p:ph idx="1"/>
              </p:nvPr>
            </p:nvSpPr>
            <p:spPr>
              <a:xfrm>
                <a:off x="457200" y="1412776"/>
                <a:ext cx="8229600" cy="5400599"/>
              </a:xfrm>
              <a:blipFill rotWithShape="1">
                <a:blip r:embed="rId2"/>
                <a:stretch>
                  <a:fillRect l="-1852" t="-1467" r="-1852"/>
                </a:stretch>
              </a:blipFill>
            </p:spPr>
            <p:txBody>
              <a:bodyPr/>
              <a:lstStyle/>
              <a:p>
                <a:r>
                  <a:rPr lang="pt-BR">
                    <a:noFill/>
                  </a:rPr>
                  <a:t> </a:t>
                </a:r>
              </a:p>
            </p:txBody>
          </p:sp>
        </mc:Fallback>
      </mc:AlternateContent>
    </p:spTree>
    <p:extLst>
      <p:ext uri="{BB962C8B-B14F-4D97-AF65-F5344CB8AC3E}">
        <p14:creationId xmlns:p14="http://schemas.microsoft.com/office/powerpoint/2010/main" val="18272172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mc:AlternateContent xmlns:mc="http://schemas.openxmlformats.org/markup-compatibility/2006" xmlns:a14="http://schemas.microsoft.com/office/drawing/2010/main">
        <mc:Choice Requires="a14">
          <p:sp>
            <p:nvSpPr>
              <p:cNvPr id="3" name="Espaço Reservado para Conteúdo 2"/>
              <p:cNvSpPr>
                <a:spLocks noGrp="1"/>
              </p:cNvSpPr>
              <p:nvPr>
                <p:ph idx="1"/>
              </p:nvPr>
            </p:nvSpPr>
            <p:spPr>
              <a:xfrm>
                <a:off x="457200" y="1412776"/>
                <a:ext cx="8229600" cy="5400599"/>
              </a:xfrm>
            </p:spPr>
            <p:txBody>
              <a:bodyPr>
                <a:normAutofit fontScale="92500"/>
              </a:bodyPr>
              <a:lstStyle/>
              <a:p>
                <a:pPr algn="just"/>
                <a:r>
                  <a:rPr lang="pt-BR" b="1" dirty="0">
                    <a:solidFill>
                      <a:srgbClr val="FF0000"/>
                    </a:solidFill>
                  </a:rPr>
                  <a:t>Amostragem Sistemática (AS)</a:t>
                </a:r>
              </a:p>
              <a:p>
                <a:pPr marL="0" indent="0" algn="just">
                  <a:buNone/>
                </a:pPr>
                <a:r>
                  <a:rPr lang="pt-BR" b="1" dirty="0"/>
                  <a:t>Exemplo: </a:t>
                </a:r>
                <a:r>
                  <a:rPr lang="pt-BR" dirty="0"/>
                  <a:t>Em uma empresa temos o cadastro de 5.000 clientes (N) dos quais eu desejo sortear 1.000 indivíduos (n) para uma pesquisa de opinião.</a:t>
                </a:r>
              </a:p>
              <a:p>
                <a:pPr marL="0" indent="0" algn="just">
                  <a:buNone/>
                </a:pPr>
                <a14:m>
                  <m:oMathPara xmlns:m="http://schemas.openxmlformats.org/officeDocument/2006/math">
                    <m:oMathParaPr>
                      <m:jc m:val="centerGroup"/>
                    </m:oMathParaPr>
                    <m:oMath xmlns:m="http://schemas.openxmlformats.org/officeDocument/2006/math">
                      <m:r>
                        <a:rPr lang="pt-BR" b="1" i="1" smtClean="0">
                          <a:solidFill>
                            <a:schemeClr val="tx1"/>
                          </a:solidFill>
                          <a:latin typeface="Cambria Math"/>
                        </a:rPr>
                        <m:t>𝑰𝑺</m:t>
                      </m:r>
                      <m:r>
                        <a:rPr lang="pt-BR" b="1" i="1" smtClean="0">
                          <a:solidFill>
                            <a:schemeClr val="tx1"/>
                          </a:solidFill>
                          <a:latin typeface="Cambria Math"/>
                        </a:rPr>
                        <m:t>=</m:t>
                      </m:r>
                      <m:f>
                        <m:fPr>
                          <m:ctrlPr>
                            <a:rPr lang="pt-BR" b="1" i="1" smtClean="0">
                              <a:solidFill>
                                <a:schemeClr val="tx1"/>
                              </a:solidFill>
                              <a:latin typeface="Cambria Math" panose="02040503050406030204" pitchFamily="18" charset="0"/>
                            </a:rPr>
                          </m:ctrlPr>
                        </m:fPr>
                        <m:num>
                          <m:r>
                            <a:rPr lang="pt-BR" b="1" i="1" smtClean="0">
                              <a:solidFill>
                                <a:schemeClr val="tx1"/>
                              </a:solidFill>
                              <a:latin typeface="Cambria Math"/>
                            </a:rPr>
                            <m:t>𝑵</m:t>
                          </m:r>
                        </m:num>
                        <m:den>
                          <m:r>
                            <a:rPr lang="pt-BR" b="1" i="1" smtClean="0">
                              <a:solidFill>
                                <a:schemeClr val="tx1"/>
                              </a:solidFill>
                              <a:latin typeface="Cambria Math"/>
                            </a:rPr>
                            <m:t>𝒏</m:t>
                          </m:r>
                        </m:den>
                      </m:f>
                      <m:r>
                        <a:rPr lang="pt-BR" b="1" i="1">
                          <a:latin typeface="Cambria Math"/>
                        </a:rPr>
                        <m:t>=</m:t>
                      </m:r>
                      <m:f>
                        <m:fPr>
                          <m:ctrlPr>
                            <a:rPr lang="pt-BR" b="1" i="1">
                              <a:latin typeface="Cambria Math" panose="02040503050406030204" pitchFamily="18" charset="0"/>
                            </a:rPr>
                          </m:ctrlPr>
                        </m:fPr>
                        <m:num>
                          <m:r>
                            <a:rPr lang="pt-BR" b="1" i="1" smtClean="0">
                              <a:latin typeface="Cambria Math"/>
                            </a:rPr>
                            <m:t>𝟓</m:t>
                          </m:r>
                          <m:r>
                            <a:rPr lang="pt-BR" b="1" i="1" smtClean="0">
                              <a:latin typeface="Cambria Math"/>
                            </a:rPr>
                            <m:t>.</m:t>
                          </m:r>
                          <m:r>
                            <a:rPr lang="pt-BR" b="1" i="1" smtClean="0">
                              <a:latin typeface="Cambria Math"/>
                            </a:rPr>
                            <m:t>𝟎𝟎𝟎</m:t>
                          </m:r>
                        </m:num>
                        <m:den>
                          <m:r>
                            <a:rPr lang="pt-BR" b="1" i="1" smtClean="0">
                              <a:latin typeface="Cambria Math"/>
                            </a:rPr>
                            <m:t>𝟏</m:t>
                          </m:r>
                          <m:r>
                            <a:rPr lang="pt-BR" b="1" i="1" smtClean="0">
                              <a:latin typeface="Cambria Math"/>
                            </a:rPr>
                            <m:t>.</m:t>
                          </m:r>
                          <m:r>
                            <a:rPr lang="pt-BR" b="1" i="1" smtClean="0">
                              <a:latin typeface="Cambria Math"/>
                            </a:rPr>
                            <m:t>𝟎𝟎𝟎</m:t>
                          </m:r>
                        </m:den>
                      </m:f>
                      <m:r>
                        <a:rPr lang="pt-BR" b="1" i="1" smtClean="0">
                          <a:latin typeface="Cambria Math"/>
                        </a:rPr>
                        <m:t>=</m:t>
                      </m:r>
                      <m:r>
                        <a:rPr lang="pt-BR" b="1" i="1" smtClean="0">
                          <a:latin typeface="Cambria Math"/>
                        </a:rPr>
                        <m:t>𝟓</m:t>
                      </m:r>
                    </m:oMath>
                  </m:oMathPara>
                </a14:m>
                <a:endParaRPr lang="pt-BR" dirty="0">
                  <a:solidFill>
                    <a:schemeClr val="tx1"/>
                  </a:solidFill>
                </a:endParaRPr>
              </a:p>
              <a:p>
                <a:pPr marL="0" indent="0" algn="just">
                  <a:buNone/>
                </a:pPr>
                <a:r>
                  <a:rPr lang="pt-BR" dirty="0"/>
                  <a:t>O primeiro elemento (cliente) que irá pertencer a amostra será sorteado dentre os 5 primeiros cadastros (valor informado pelo </a:t>
                </a:r>
                <a:r>
                  <a:rPr lang="pt-BR" i="1" dirty="0"/>
                  <a:t>IS</a:t>
                </a:r>
                <a:r>
                  <a:rPr lang="pt-BR" dirty="0"/>
                  <a:t>) e os demais serão obtidos sistematicamente na população da seguinte forma.</a:t>
                </a:r>
                <a:endParaRPr lang="pt-BR" dirty="0">
                  <a:solidFill>
                    <a:schemeClr val="tx1"/>
                  </a:solidFill>
                </a:endParaRPr>
              </a:p>
            </p:txBody>
          </p:sp>
        </mc:Choice>
        <mc:Fallback xmlns="">
          <p:sp>
            <p:nvSpPr>
              <p:cNvPr id="3" name="Espaço Reservado para Conteúdo 2"/>
              <p:cNvSpPr>
                <a:spLocks noGrp="1" noRot="1" noChangeAspect="1" noMove="1" noResize="1" noEditPoints="1" noAdjustHandles="1" noChangeArrowheads="1" noChangeShapeType="1" noTextEdit="1"/>
              </p:cNvSpPr>
              <p:nvPr>
                <p:ph idx="1"/>
              </p:nvPr>
            </p:nvSpPr>
            <p:spPr>
              <a:xfrm>
                <a:off x="457200" y="1412776"/>
                <a:ext cx="8229600" cy="5400599"/>
              </a:xfrm>
              <a:blipFill rotWithShape="1">
                <a:blip r:embed="rId2"/>
                <a:stretch>
                  <a:fillRect l="-1704" t="-1354" r="-1704" b="-903"/>
                </a:stretch>
              </a:blipFill>
            </p:spPr>
            <p:txBody>
              <a:bodyPr/>
              <a:lstStyle/>
              <a:p>
                <a:r>
                  <a:rPr lang="pt-BR">
                    <a:noFill/>
                  </a:rPr>
                  <a:t> </a:t>
                </a:r>
              </a:p>
            </p:txBody>
          </p:sp>
        </mc:Fallback>
      </mc:AlternateContent>
    </p:spTree>
    <p:extLst>
      <p:ext uri="{BB962C8B-B14F-4D97-AF65-F5344CB8AC3E}">
        <p14:creationId xmlns:p14="http://schemas.microsoft.com/office/powerpoint/2010/main" val="33049893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p:sp>
        <p:nvSpPr>
          <p:cNvPr id="3" name="Espaço Reservado para Conteúdo 2"/>
          <p:cNvSpPr>
            <a:spLocks noGrp="1"/>
          </p:cNvSpPr>
          <p:nvPr>
            <p:ph idx="1"/>
          </p:nvPr>
        </p:nvSpPr>
        <p:spPr>
          <a:xfrm>
            <a:off x="457200" y="1412776"/>
            <a:ext cx="8229600" cy="5400599"/>
          </a:xfrm>
        </p:spPr>
        <p:txBody>
          <a:bodyPr>
            <a:normAutofit fontScale="77500" lnSpcReduction="20000"/>
          </a:bodyPr>
          <a:lstStyle/>
          <a:p>
            <a:pPr algn="just"/>
            <a:r>
              <a:rPr lang="pt-BR" b="1" dirty="0">
                <a:solidFill>
                  <a:srgbClr val="FF0000"/>
                </a:solidFill>
              </a:rPr>
              <a:t>Amostragem Sistemática (AS)</a:t>
            </a:r>
          </a:p>
          <a:p>
            <a:pPr marL="0" indent="0" algn="just">
              <a:buNone/>
            </a:pPr>
            <a:r>
              <a:rPr lang="pt-BR" b="1" dirty="0"/>
              <a:t>Exemplo: </a:t>
            </a:r>
            <a:r>
              <a:rPr lang="pt-BR" dirty="0"/>
              <a:t>Em uma empresa temos o cadastro de 5.000 clientes (N) dos quais eu desejo sortear 1.000 indivíduos (n) para uma pesquisa de opinião.</a:t>
            </a:r>
          </a:p>
          <a:p>
            <a:pPr marL="0" indent="0" algn="just">
              <a:buNone/>
            </a:pPr>
            <a:endParaRPr lang="pt-BR" dirty="0"/>
          </a:p>
          <a:p>
            <a:pPr marL="0" indent="0" algn="just">
              <a:buNone/>
            </a:pPr>
            <a:r>
              <a:rPr lang="pt-BR" dirty="0"/>
              <a:t>1º elemento: 3º cadastro</a:t>
            </a:r>
          </a:p>
          <a:p>
            <a:pPr marL="0" indent="0" algn="just">
              <a:buNone/>
            </a:pPr>
            <a:r>
              <a:rPr lang="pt-BR" dirty="0"/>
              <a:t>2º elemento: 3º cadastro + IS</a:t>
            </a:r>
          </a:p>
          <a:p>
            <a:pPr marL="0" indent="0" algn="just">
              <a:buNone/>
            </a:pPr>
            <a:r>
              <a:rPr lang="pt-BR" dirty="0"/>
              <a:t>3º elemento: 3º cadastro + 2*IS</a:t>
            </a:r>
          </a:p>
          <a:p>
            <a:pPr marL="0" indent="0" algn="just">
              <a:buNone/>
            </a:pPr>
            <a:r>
              <a:rPr lang="pt-BR" dirty="0"/>
              <a:t>4º elemento: 3º cadastro + 3*IS</a:t>
            </a:r>
          </a:p>
          <a:p>
            <a:pPr marL="0" indent="0" algn="just">
              <a:buNone/>
            </a:pPr>
            <a:r>
              <a:rPr lang="pt-BR" dirty="0"/>
              <a:t>5º elemento: 3º cadastro + 4*IS</a:t>
            </a:r>
          </a:p>
          <a:p>
            <a:pPr marL="0" indent="0" algn="just">
              <a:buNone/>
            </a:pPr>
            <a:r>
              <a:rPr lang="pt-BR" dirty="0"/>
              <a:t>...</a:t>
            </a:r>
          </a:p>
          <a:p>
            <a:pPr marL="0" indent="0" algn="just">
              <a:buNone/>
            </a:pPr>
            <a:r>
              <a:rPr lang="pt-BR" dirty="0"/>
              <a:t>1.000º elemento: 3º cadastro + (n-1)*IS</a:t>
            </a:r>
          </a:p>
          <a:p>
            <a:pPr marL="0" indent="0" algn="just">
              <a:buNone/>
            </a:pPr>
            <a:endParaRPr lang="pt-BR" dirty="0"/>
          </a:p>
          <a:p>
            <a:pPr marL="0" indent="0" algn="just">
              <a:buNone/>
            </a:pPr>
            <a:r>
              <a:rPr lang="pt-BR" b="1" dirty="0">
                <a:solidFill>
                  <a:srgbClr val="FF0000"/>
                </a:solidFill>
              </a:rPr>
              <a:t>Amostra = {3º, 8º, 13º, 18º, 23º, </a:t>
            </a:r>
            <a:r>
              <a:rPr lang="pt-BR" b="1">
                <a:solidFill>
                  <a:srgbClr val="FF0000"/>
                </a:solidFill>
              </a:rPr>
              <a:t>..., 4.998º</a:t>
            </a:r>
            <a:r>
              <a:rPr lang="pt-BR" b="1" dirty="0">
                <a:solidFill>
                  <a:srgbClr val="FF0000"/>
                </a:solidFill>
              </a:rPr>
              <a:t>}</a:t>
            </a:r>
          </a:p>
        </p:txBody>
      </p:sp>
    </p:spTree>
    <p:extLst>
      <p:ext uri="{BB962C8B-B14F-4D97-AF65-F5344CB8AC3E}">
        <p14:creationId xmlns:p14="http://schemas.microsoft.com/office/powerpoint/2010/main" val="21534236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p:sp>
        <p:nvSpPr>
          <p:cNvPr id="3" name="Espaço Reservado para Conteúdo 2"/>
          <p:cNvSpPr>
            <a:spLocks noGrp="1"/>
          </p:cNvSpPr>
          <p:nvPr>
            <p:ph idx="1"/>
          </p:nvPr>
        </p:nvSpPr>
        <p:spPr>
          <a:xfrm>
            <a:off x="457200" y="1412776"/>
            <a:ext cx="8229600" cy="5328591"/>
          </a:xfrm>
        </p:spPr>
        <p:txBody>
          <a:bodyPr>
            <a:noAutofit/>
          </a:bodyPr>
          <a:lstStyle/>
          <a:p>
            <a:pPr algn="just"/>
            <a:r>
              <a:rPr lang="pt-BR" b="1" dirty="0">
                <a:solidFill>
                  <a:srgbClr val="FF0000"/>
                </a:solidFill>
              </a:rPr>
              <a:t>Amostragem Sistemática (AS) - vantagens</a:t>
            </a:r>
          </a:p>
          <a:p>
            <a:pPr marL="0" indent="0" algn="just">
              <a:buNone/>
            </a:pPr>
            <a:br>
              <a:rPr lang="pt-BR" sz="2000" b="1" dirty="0"/>
            </a:br>
            <a:r>
              <a:rPr lang="pt-BR" sz="2300" dirty="0"/>
              <a:t>a. A sistematização proporciona uma boa estimativa da média e do total, devido à distribuição uniforme da amostra em toda população;</a:t>
            </a:r>
          </a:p>
          <a:p>
            <a:pPr marL="0" indent="0" algn="just">
              <a:buNone/>
            </a:pPr>
            <a:r>
              <a:rPr lang="pt-BR" sz="2300" dirty="0"/>
              <a:t>b. Uma amostra sistemática é executada com maior rapidez e menor custo que uma aleatória</a:t>
            </a:r>
          </a:p>
          <a:p>
            <a:pPr marL="0" indent="0" algn="just">
              <a:buNone/>
            </a:pPr>
            <a:r>
              <a:rPr lang="pt-BR" sz="2300" dirty="0"/>
              <a:t>c. O deslocamento entre as unidades é mais fácil pelo fato de seguir uma direção fixa e preestabelecida, resultando em tempo gasto menor e, por consequência, um menor custo de amostragem;</a:t>
            </a:r>
          </a:p>
        </p:txBody>
      </p:sp>
    </p:spTree>
    <p:extLst>
      <p:ext uri="{BB962C8B-B14F-4D97-AF65-F5344CB8AC3E}">
        <p14:creationId xmlns:p14="http://schemas.microsoft.com/office/powerpoint/2010/main" val="17260948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p:sp>
        <p:nvSpPr>
          <p:cNvPr id="4" name="Espaço Reservado para Conteúdo 3"/>
          <p:cNvSpPr>
            <a:spLocks noGrp="1"/>
          </p:cNvSpPr>
          <p:nvPr>
            <p:ph idx="1"/>
          </p:nvPr>
        </p:nvSpPr>
        <p:spPr/>
        <p:txBody>
          <a:bodyPr/>
          <a:lstStyle/>
          <a:p>
            <a:r>
              <a:rPr lang="pt-BR" b="1" dirty="0">
                <a:solidFill>
                  <a:srgbClr val="FF0000"/>
                </a:solidFill>
              </a:rPr>
              <a:t>Amostragem Sistemática (AS)</a:t>
            </a:r>
          </a:p>
        </p:txBody>
      </p:sp>
      <p:pic>
        <p:nvPicPr>
          <p:cNvPr id="67586" name="Picture 2" descr="esquema 5"/>
          <p:cNvPicPr>
            <a:picLocks noChangeAspect="1" noChangeArrowheads="1"/>
          </p:cNvPicPr>
          <p:nvPr/>
        </p:nvPicPr>
        <p:blipFill>
          <a:blip r:embed="rId2"/>
          <a:srcRect/>
          <a:stretch>
            <a:fillRect/>
          </a:stretch>
        </p:blipFill>
        <p:spPr bwMode="auto">
          <a:xfrm>
            <a:off x="4857752" y="2428868"/>
            <a:ext cx="4034055" cy="3648081"/>
          </a:xfrm>
          <a:prstGeom prst="rect">
            <a:avLst/>
          </a:prstGeom>
          <a:noFill/>
        </p:spPr>
      </p:pic>
      <p:sp>
        <p:nvSpPr>
          <p:cNvPr id="6" name="CaixaDeTexto 5"/>
          <p:cNvSpPr txBox="1"/>
          <p:nvPr/>
        </p:nvSpPr>
        <p:spPr>
          <a:xfrm>
            <a:off x="857224" y="2285992"/>
            <a:ext cx="5357850" cy="4401205"/>
          </a:xfrm>
          <a:prstGeom prst="rect">
            <a:avLst/>
          </a:prstGeom>
          <a:noFill/>
        </p:spPr>
        <p:txBody>
          <a:bodyPr wrap="square" rtlCol="0">
            <a:spAutoFit/>
          </a:bodyPr>
          <a:lstStyle/>
          <a:p>
            <a:r>
              <a:rPr lang="pt-BR" sz="2000" b="1" dirty="0"/>
              <a:t>5 fileiras com 11 plantas cada: N = 55plantas</a:t>
            </a:r>
          </a:p>
          <a:p>
            <a:endParaRPr lang="pt-BR" sz="2000" b="1" dirty="0"/>
          </a:p>
          <a:p>
            <a:r>
              <a:rPr lang="pt-BR" sz="2000" b="1" dirty="0"/>
              <a:t>Selecionar de forma sistemática uma amostra</a:t>
            </a:r>
          </a:p>
          <a:p>
            <a:r>
              <a:rPr lang="pt-BR" sz="2000" b="1" dirty="0"/>
              <a:t>de  11 plantas?</a:t>
            </a:r>
          </a:p>
          <a:p>
            <a:endParaRPr lang="pt-BR" sz="2000" b="1" dirty="0"/>
          </a:p>
          <a:p>
            <a:r>
              <a:rPr lang="pt-BR" sz="2000" b="1" dirty="0"/>
              <a:t>IS = N/n = 55/11 = 5</a:t>
            </a:r>
          </a:p>
          <a:p>
            <a:endParaRPr lang="pt-BR" sz="2000" b="1" dirty="0"/>
          </a:p>
          <a:p>
            <a:r>
              <a:rPr lang="pt-BR" sz="2000" b="1" dirty="0"/>
              <a:t>Sortear de forma aleatória simples (AAS)</a:t>
            </a:r>
          </a:p>
          <a:p>
            <a:r>
              <a:rPr lang="pt-BR" sz="2000" b="1" dirty="0"/>
              <a:t>com a tabela de números aleatórios a primeira</a:t>
            </a:r>
          </a:p>
          <a:p>
            <a:r>
              <a:rPr lang="pt-BR" sz="2000" b="1" dirty="0"/>
              <a:t>planta que irá compor a amostra entre as 5 primeiras (IS=5)</a:t>
            </a:r>
          </a:p>
          <a:p>
            <a:endParaRPr lang="pt-BR" sz="2000" b="1" dirty="0"/>
          </a:p>
          <a:p>
            <a:r>
              <a:rPr lang="pt-BR" sz="2000" b="1" dirty="0"/>
              <a:t>Saltos constantes de tamanho 5 para compor o restante da amostra.</a:t>
            </a:r>
          </a:p>
        </p:txBody>
      </p:sp>
    </p:spTree>
    <p:extLst>
      <p:ext uri="{BB962C8B-B14F-4D97-AF65-F5344CB8AC3E}">
        <p14:creationId xmlns:p14="http://schemas.microsoft.com/office/powerpoint/2010/main" val="1322783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p:sp>
        <p:nvSpPr>
          <p:cNvPr id="3" name="Espaço Reservado para Conteúdo 2"/>
          <p:cNvSpPr>
            <a:spLocks noGrp="1"/>
          </p:cNvSpPr>
          <p:nvPr>
            <p:ph idx="1"/>
          </p:nvPr>
        </p:nvSpPr>
        <p:spPr>
          <a:xfrm>
            <a:off x="457200" y="1412776"/>
            <a:ext cx="8229600" cy="5184575"/>
          </a:xfrm>
        </p:spPr>
        <p:txBody>
          <a:bodyPr>
            <a:normAutofit/>
          </a:bodyPr>
          <a:lstStyle/>
          <a:p>
            <a:pPr algn="just"/>
            <a:r>
              <a:rPr lang="pt-BR" b="1" dirty="0">
                <a:solidFill>
                  <a:srgbClr val="FF0000"/>
                </a:solidFill>
              </a:rPr>
              <a:t>POPULAÇÃO: </a:t>
            </a:r>
            <a:r>
              <a:rPr lang="pt-BR" dirty="0"/>
              <a:t>é o conjunto de elementos para os quais desejamos que as conclusões do estudo sejam válidas (pessoas, famílias, animais, vasos, plantas, solos, entre outros);</a:t>
            </a:r>
          </a:p>
          <a:p>
            <a:pPr algn="just"/>
            <a:endParaRPr lang="pt-BR" sz="1400" b="1" dirty="0"/>
          </a:p>
          <a:p>
            <a:pPr algn="just"/>
            <a:r>
              <a:rPr lang="pt-BR" b="1" dirty="0">
                <a:solidFill>
                  <a:srgbClr val="0070C0"/>
                </a:solidFill>
              </a:rPr>
              <a:t>PARÂMETRO:</a:t>
            </a:r>
            <a:r>
              <a:rPr lang="pt-BR" b="1" dirty="0"/>
              <a:t> </a:t>
            </a:r>
            <a:r>
              <a:rPr lang="pt-BR" dirty="0"/>
              <a:t>é uma medida numérica e desconhecida que descreve uma característica de interesse na população. </a:t>
            </a:r>
          </a:p>
          <a:p>
            <a:pPr marL="0" indent="0" algn="just">
              <a:buNone/>
            </a:pPr>
            <a:endParaRPr lang="pt-BR" dirty="0"/>
          </a:p>
        </p:txBody>
      </p:sp>
    </p:spTree>
    <p:extLst>
      <p:ext uri="{BB962C8B-B14F-4D97-AF65-F5344CB8AC3E}">
        <p14:creationId xmlns:p14="http://schemas.microsoft.com/office/powerpoint/2010/main" val="12377654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9068" y="2214554"/>
            <a:ext cx="5947444" cy="1008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ítulo 1"/>
          <p:cNvSpPr>
            <a:spLocks noGrp="1"/>
          </p:cNvSpPr>
          <p:nvPr>
            <p:ph type="title"/>
          </p:nvPr>
        </p:nvSpPr>
        <p:spPr/>
        <p:txBody>
          <a:bodyPr/>
          <a:lstStyle/>
          <a:p>
            <a:r>
              <a:rPr lang="pt-BR" dirty="0"/>
              <a:t>Técnicas de Amostragem</a:t>
            </a:r>
          </a:p>
        </p:txBody>
      </p:sp>
      <p:sp>
        <p:nvSpPr>
          <p:cNvPr id="4" name="Espaço Reservado para Conteúdo 3"/>
          <p:cNvSpPr>
            <a:spLocks noGrp="1"/>
          </p:cNvSpPr>
          <p:nvPr>
            <p:ph idx="1"/>
          </p:nvPr>
        </p:nvSpPr>
        <p:spPr/>
        <p:txBody>
          <a:bodyPr/>
          <a:lstStyle/>
          <a:p>
            <a:r>
              <a:rPr lang="pt-BR" b="1" dirty="0">
                <a:solidFill>
                  <a:srgbClr val="FF0000"/>
                </a:solidFill>
              </a:rPr>
              <a:t>Amostragem Sistemática (AS)</a:t>
            </a:r>
          </a:p>
        </p:txBody>
      </p:sp>
      <p:pic>
        <p:nvPicPr>
          <p:cNvPr id="67586" name="Picture 2" descr="esquema 5"/>
          <p:cNvPicPr>
            <a:picLocks noChangeAspect="1" noChangeArrowheads="1"/>
          </p:cNvPicPr>
          <p:nvPr/>
        </p:nvPicPr>
        <p:blipFill>
          <a:blip r:embed="rId4"/>
          <a:srcRect/>
          <a:stretch>
            <a:fillRect/>
          </a:stretch>
        </p:blipFill>
        <p:spPr bwMode="auto">
          <a:xfrm>
            <a:off x="4857752" y="2428868"/>
            <a:ext cx="4034055" cy="3648081"/>
          </a:xfrm>
          <a:prstGeom prst="rect">
            <a:avLst/>
          </a:prstGeom>
          <a:noFill/>
        </p:spPr>
      </p:pic>
      <p:cxnSp>
        <p:nvCxnSpPr>
          <p:cNvPr id="8" name="Conector de seta reta 7"/>
          <p:cNvCxnSpPr/>
          <p:nvPr/>
        </p:nvCxnSpPr>
        <p:spPr>
          <a:xfrm flipV="1">
            <a:off x="4643438" y="4071942"/>
            <a:ext cx="1000132" cy="78581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CaixaDeTexto 10"/>
          <p:cNvSpPr txBox="1"/>
          <p:nvPr/>
        </p:nvSpPr>
        <p:spPr>
          <a:xfrm>
            <a:off x="4286248" y="4845618"/>
            <a:ext cx="857256" cy="369332"/>
          </a:xfrm>
          <a:prstGeom prst="rect">
            <a:avLst/>
          </a:prstGeom>
          <a:noFill/>
        </p:spPr>
        <p:txBody>
          <a:bodyPr wrap="square" rtlCol="0">
            <a:spAutoFit/>
          </a:bodyPr>
          <a:lstStyle/>
          <a:p>
            <a:r>
              <a:rPr lang="pt-BR" b="1" dirty="0"/>
              <a:t>início</a:t>
            </a:r>
          </a:p>
        </p:txBody>
      </p:sp>
      <p:sp>
        <p:nvSpPr>
          <p:cNvPr id="13" name="Retângulo 12"/>
          <p:cNvSpPr/>
          <p:nvPr/>
        </p:nvSpPr>
        <p:spPr>
          <a:xfrm>
            <a:off x="285720" y="2714620"/>
            <a:ext cx="6000792" cy="21431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6" name="Conector de seta reta 15"/>
          <p:cNvCxnSpPr/>
          <p:nvPr/>
        </p:nvCxnSpPr>
        <p:spPr>
          <a:xfrm rot="16200000" flipV="1">
            <a:off x="321439" y="3250405"/>
            <a:ext cx="857256" cy="21431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Elipse 18"/>
          <p:cNvSpPr/>
          <p:nvPr/>
        </p:nvSpPr>
        <p:spPr>
          <a:xfrm>
            <a:off x="6000760" y="3571876"/>
            <a:ext cx="285752" cy="28575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0" name="CaixaDeTexto 19"/>
          <p:cNvSpPr txBox="1"/>
          <p:nvPr/>
        </p:nvSpPr>
        <p:spPr>
          <a:xfrm>
            <a:off x="357158" y="4643446"/>
            <a:ext cx="3000396" cy="2031325"/>
          </a:xfrm>
          <a:prstGeom prst="rect">
            <a:avLst/>
          </a:prstGeom>
          <a:noFill/>
        </p:spPr>
        <p:txBody>
          <a:bodyPr wrap="square" rtlCol="0">
            <a:spAutoFit/>
          </a:bodyPr>
          <a:lstStyle/>
          <a:p>
            <a:r>
              <a:rPr lang="pt-BR" dirty="0"/>
              <a:t>1º elemento: 3ª árvores</a:t>
            </a:r>
          </a:p>
          <a:p>
            <a:r>
              <a:rPr lang="pt-BR" dirty="0"/>
              <a:t>2º elemento: 8ª árvores</a:t>
            </a:r>
          </a:p>
          <a:p>
            <a:r>
              <a:rPr lang="pt-BR" dirty="0"/>
              <a:t>3º elemento: 13ª árvores</a:t>
            </a:r>
          </a:p>
          <a:p>
            <a:r>
              <a:rPr lang="pt-BR" dirty="0"/>
              <a:t>4º elemento: 18ª árvores</a:t>
            </a:r>
          </a:p>
          <a:p>
            <a:r>
              <a:rPr lang="pt-BR" dirty="0"/>
              <a:t>5º elemento: 23ª árvores</a:t>
            </a:r>
          </a:p>
          <a:p>
            <a:r>
              <a:rPr lang="pt-BR" dirty="0"/>
              <a:t>...</a:t>
            </a:r>
          </a:p>
          <a:p>
            <a:r>
              <a:rPr lang="pt-BR" dirty="0"/>
              <a:t>11º elemento: </a:t>
            </a:r>
          </a:p>
        </p:txBody>
      </p:sp>
      <p:sp>
        <p:nvSpPr>
          <p:cNvPr id="21" name="Elipse 20"/>
          <p:cNvSpPr/>
          <p:nvPr/>
        </p:nvSpPr>
        <p:spPr>
          <a:xfrm>
            <a:off x="6786578" y="2928934"/>
            <a:ext cx="285752" cy="28575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2" name="Elipse 21"/>
          <p:cNvSpPr/>
          <p:nvPr/>
        </p:nvSpPr>
        <p:spPr>
          <a:xfrm>
            <a:off x="6000760" y="3857628"/>
            <a:ext cx="285752" cy="28575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3" name="Elipse 22"/>
          <p:cNvSpPr/>
          <p:nvPr/>
        </p:nvSpPr>
        <p:spPr>
          <a:xfrm>
            <a:off x="6786578" y="3214686"/>
            <a:ext cx="285752" cy="28575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4" name="Elipse 23"/>
          <p:cNvSpPr/>
          <p:nvPr/>
        </p:nvSpPr>
        <p:spPr>
          <a:xfrm>
            <a:off x="6072198" y="4143380"/>
            <a:ext cx="285752" cy="28575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5" name="Elipse 24"/>
          <p:cNvSpPr/>
          <p:nvPr/>
        </p:nvSpPr>
        <p:spPr>
          <a:xfrm>
            <a:off x="6929454" y="3500438"/>
            <a:ext cx="285752" cy="28575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6" name="Elipse 25"/>
          <p:cNvSpPr/>
          <p:nvPr/>
        </p:nvSpPr>
        <p:spPr>
          <a:xfrm>
            <a:off x="7643834" y="2928934"/>
            <a:ext cx="285752" cy="28575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7" name="Elipse 26"/>
          <p:cNvSpPr/>
          <p:nvPr/>
        </p:nvSpPr>
        <p:spPr>
          <a:xfrm>
            <a:off x="6929454" y="3786190"/>
            <a:ext cx="285752" cy="28575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8" name="Elipse 27"/>
          <p:cNvSpPr/>
          <p:nvPr/>
        </p:nvSpPr>
        <p:spPr>
          <a:xfrm>
            <a:off x="7715272" y="3214686"/>
            <a:ext cx="285752" cy="28575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9" name="Elipse 28"/>
          <p:cNvSpPr/>
          <p:nvPr/>
        </p:nvSpPr>
        <p:spPr>
          <a:xfrm>
            <a:off x="7000892" y="4071942"/>
            <a:ext cx="285752" cy="28575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0" name="Elipse 29"/>
          <p:cNvSpPr/>
          <p:nvPr/>
        </p:nvSpPr>
        <p:spPr>
          <a:xfrm>
            <a:off x="7858148" y="3500438"/>
            <a:ext cx="285752" cy="28575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3227830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p:sp>
        <p:nvSpPr>
          <p:cNvPr id="3" name="Espaço Reservado para Conteúdo 2"/>
          <p:cNvSpPr>
            <a:spLocks noGrp="1"/>
          </p:cNvSpPr>
          <p:nvPr>
            <p:ph idx="1"/>
          </p:nvPr>
        </p:nvSpPr>
        <p:spPr>
          <a:xfrm>
            <a:off x="457200" y="1412776"/>
            <a:ext cx="8229600" cy="5400599"/>
          </a:xfrm>
        </p:spPr>
        <p:txBody>
          <a:bodyPr>
            <a:normAutofit/>
          </a:bodyPr>
          <a:lstStyle/>
          <a:p>
            <a:pPr algn="just"/>
            <a:r>
              <a:rPr lang="pt-BR" b="1" dirty="0">
                <a:solidFill>
                  <a:srgbClr val="FF0000"/>
                </a:solidFill>
              </a:rPr>
              <a:t>Amostragem Estratificada (AE)</a:t>
            </a:r>
          </a:p>
          <a:p>
            <a:pPr marL="0" indent="0" algn="just">
              <a:buNone/>
            </a:pPr>
            <a:r>
              <a:rPr lang="pt-BR" dirty="0"/>
              <a:t>Consiste em dividir a população em subgrupos mais homogêneos e que denominaremos de </a:t>
            </a:r>
            <a:r>
              <a:rPr lang="pt-BR" b="1" dirty="0">
                <a:solidFill>
                  <a:srgbClr val="FF0000"/>
                </a:solidFill>
              </a:rPr>
              <a:t>estratos</a:t>
            </a:r>
            <a:r>
              <a:rPr lang="pt-BR" dirty="0"/>
              <a:t>.</a:t>
            </a:r>
          </a:p>
          <a:p>
            <a:pPr marL="0" indent="0" algn="just">
              <a:buNone/>
            </a:pPr>
            <a:endParaRPr lang="pt-BR" sz="2400" dirty="0"/>
          </a:p>
          <a:p>
            <a:pPr marL="0" indent="0" algn="just">
              <a:buNone/>
            </a:pPr>
            <a:r>
              <a:rPr lang="pt-BR" dirty="0"/>
              <a:t>Em cada um dos estratos formados selecionamos a amostra utilizando a amostragem aleatória simples.</a:t>
            </a:r>
          </a:p>
          <a:p>
            <a:pPr marL="0" indent="0" algn="just">
              <a:buNone/>
            </a:pPr>
            <a:endParaRPr lang="pt-BR" sz="1400" dirty="0"/>
          </a:p>
        </p:txBody>
      </p:sp>
    </p:spTree>
    <p:extLst>
      <p:ext uri="{BB962C8B-B14F-4D97-AF65-F5344CB8AC3E}">
        <p14:creationId xmlns:p14="http://schemas.microsoft.com/office/powerpoint/2010/main" val="23240336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p:sp>
        <p:nvSpPr>
          <p:cNvPr id="3" name="Espaço Reservado para Conteúdo 2"/>
          <p:cNvSpPr>
            <a:spLocks noGrp="1"/>
          </p:cNvSpPr>
          <p:nvPr>
            <p:ph idx="1"/>
          </p:nvPr>
        </p:nvSpPr>
        <p:spPr>
          <a:xfrm>
            <a:off x="457200" y="1412776"/>
            <a:ext cx="8229600" cy="5400599"/>
          </a:xfrm>
        </p:spPr>
        <p:txBody>
          <a:bodyPr>
            <a:normAutofit/>
          </a:bodyPr>
          <a:lstStyle/>
          <a:p>
            <a:pPr algn="just"/>
            <a:r>
              <a:rPr lang="pt-BR" b="1" dirty="0">
                <a:solidFill>
                  <a:srgbClr val="FF0000"/>
                </a:solidFill>
              </a:rPr>
              <a:t>Amostragem Estratificada (AE)</a:t>
            </a:r>
          </a:p>
          <a:p>
            <a:pPr marL="0" indent="0" algn="just">
              <a:buNone/>
            </a:pPr>
            <a:r>
              <a:rPr lang="pt-BR" dirty="0"/>
              <a:t>   População(N)                             Amostra (n)</a:t>
            </a:r>
          </a:p>
          <a:p>
            <a:pPr marL="0" indent="0" algn="just">
              <a:buNone/>
            </a:pPr>
            <a:endParaRPr lang="pt-BR" dirty="0"/>
          </a:p>
        </p:txBody>
      </p:sp>
      <p:graphicFrame>
        <p:nvGraphicFramePr>
          <p:cNvPr id="4" name="Tabela 3"/>
          <p:cNvGraphicFramePr>
            <a:graphicFrameLocks noGrp="1"/>
          </p:cNvGraphicFramePr>
          <p:nvPr>
            <p:extLst>
              <p:ext uri="{D42A27DB-BD31-4B8C-83A1-F6EECF244321}">
                <p14:modId xmlns:p14="http://schemas.microsoft.com/office/powerpoint/2010/main" val="3055153658"/>
              </p:ext>
            </p:extLst>
          </p:nvPr>
        </p:nvGraphicFramePr>
        <p:xfrm>
          <a:off x="611560" y="2780928"/>
          <a:ext cx="1944216" cy="2286000"/>
        </p:xfrm>
        <a:graphic>
          <a:graphicData uri="http://schemas.openxmlformats.org/drawingml/2006/table">
            <a:tbl>
              <a:tblPr firstRow="1" bandRow="1">
                <a:tableStyleId>{5940675A-B579-460E-94D1-54222C63F5DA}</a:tableStyleId>
              </a:tblPr>
              <a:tblGrid>
                <a:gridCol w="1944216">
                  <a:extLst>
                    <a:ext uri="{9D8B030D-6E8A-4147-A177-3AD203B41FA5}">
                      <a16:colId xmlns:a16="http://schemas.microsoft.com/office/drawing/2014/main" val="20000"/>
                    </a:ext>
                  </a:extLst>
                </a:gridCol>
              </a:tblGrid>
              <a:tr h="442848">
                <a:tc>
                  <a:txBody>
                    <a:bodyPr/>
                    <a:lstStyle/>
                    <a:p>
                      <a:pPr algn="ctr"/>
                      <a:r>
                        <a:rPr lang="pt-BR" sz="2400" b="1" dirty="0"/>
                        <a:t>Estrato 1</a:t>
                      </a:r>
                    </a:p>
                  </a:txBody>
                  <a:tcPr/>
                </a:tc>
                <a:extLst>
                  <a:ext uri="{0D108BD9-81ED-4DB2-BD59-A6C34878D82A}">
                    <a16:rowId xmlns:a16="http://schemas.microsoft.com/office/drawing/2014/main" val="10000"/>
                  </a:ext>
                </a:extLst>
              </a:tr>
              <a:tr h="4428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2400" b="1" dirty="0"/>
                        <a:t>Estrato 2</a:t>
                      </a:r>
                    </a:p>
                  </a:txBody>
                  <a:tcPr/>
                </a:tc>
                <a:extLst>
                  <a:ext uri="{0D108BD9-81ED-4DB2-BD59-A6C34878D82A}">
                    <a16:rowId xmlns:a16="http://schemas.microsoft.com/office/drawing/2014/main" val="10001"/>
                  </a:ext>
                </a:extLst>
              </a:tr>
              <a:tr h="4428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2400" b="1" dirty="0"/>
                        <a:t>Estrato 3</a:t>
                      </a:r>
                    </a:p>
                  </a:txBody>
                  <a:tcPr/>
                </a:tc>
                <a:extLst>
                  <a:ext uri="{0D108BD9-81ED-4DB2-BD59-A6C34878D82A}">
                    <a16:rowId xmlns:a16="http://schemas.microsoft.com/office/drawing/2014/main" val="10002"/>
                  </a:ext>
                </a:extLst>
              </a:tr>
              <a:tr h="442848">
                <a:tc>
                  <a:txBody>
                    <a:bodyPr/>
                    <a:lstStyle/>
                    <a:p>
                      <a:pPr algn="ctr"/>
                      <a:r>
                        <a:rPr lang="pt-BR" sz="2400" dirty="0"/>
                        <a:t>....</a:t>
                      </a:r>
                    </a:p>
                  </a:txBody>
                  <a:tcPr/>
                </a:tc>
                <a:extLst>
                  <a:ext uri="{0D108BD9-81ED-4DB2-BD59-A6C34878D82A}">
                    <a16:rowId xmlns:a16="http://schemas.microsoft.com/office/drawing/2014/main" val="10003"/>
                  </a:ext>
                </a:extLst>
              </a:tr>
              <a:tr h="4428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2400" b="1" dirty="0"/>
                        <a:t>Estrato k</a:t>
                      </a:r>
                    </a:p>
                  </a:txBody>
                  <a:tcPr/>
                </a:tc>
                <a:extLst>
                  <a:ext uri="{0D108BD9-81ED-4DB2-BD59-A6C34878D82A}">
                    <a16:rowId xmlns:a16="http://schemas.microsoft.com/office/drawing/2014/main" val="10004"/>
                  </a:ext>
                </a:extLst>
              </a:tr>
            </a:tbl>
          </a:graphicData>
        </a:graphic>
      </p:graphicFrame>
      <p:sp>
        <p:nvSpPr>
          <p:cNvPr id="5" name="Seta para a direita 4"/>
          <p:cNvSpPr/>
          <p:nvPr/>
        </p:nvSpPr>
        <p:spPr>
          <a:xfrm>
            <a:off x="2771800" y="2924944"/>
            <a:ext cx="266429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Seta para a direita 5"/>
          <p:cNvSpPr/>
          <p:nvPr/>
        </p:nvSpPr>
        <p:spPr>
          <a:xfrm>
            <a:off x="2771800" y="3356992"/>
            <a:ext cx="266429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Seta para a direita 6"/>
          <p:cNvSpPr/>
          <p:nvPr/>
        </p:nvSpPr>
        <p:spPr>
          <a:xfrm>
            <a:off x="2771800" y="3789040"/>
            <a:ext cx="266429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Seta para a direita 7"/>
          <p:cNvSpPr/>
          <p:nvPr/>
        </p:nvSpPr>
        <p:spPr>
          <a:xfrm>
            <a:off x="2771800" y="4725144"/>
            <a:ext cx="266429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9" name="Tabela 8"/>
          <p:cNvGraphicFramePr>
            <a:graphicFrameLocks noGrp="1"/>
          </p:cNvGraphicFramePr>
          <p:nvPr>
            <p:extLst>
              <p:ext uri="{D42A27DB-BD31-4B8C-83A1-F6EECF244321}">
                <p14:modId xmlns:p14="http://schemas.microsoft.com/office/powerpoint/2010/main" val="1238101166"/>
              </p:ext>
            </p:extLst>
          </p:nvPr>
        </p:nvGraphicFramePr>
        <p:xfrm>
          <a:off x="5724128" y="2780928"/>
          <a:ext cx="1944216" cy="2286000"/>
        </p:xfrm>
        <a:graphic>
          <a:graphicData uri="http://schemas.openxmlformats.org/drawingml/2006/table">
            <a:tbl>
              <a:tblPr firstRow="1" bandRow="1">
                <a:tableStyleId>{5940675A-B579-460E-94D1-54222C63F5DA}</a:tableStyleId>
              </a:tblPr>
              <a:tblGrid>
                <a:gridCol w="1944216">
                  <a:extLst>
                    <a:ext uri="{9D8B030D-6E8A-4147-A177-3AD203B41FA5}">
                      <a16:colId xmlns:a16="http://schemas.microsoft.com/office/drawing/2014/main" val="20000"/>
                    </a:ext>
                  </a:extLst>
                </a:gridCol>
              </a:tblGrid>
              <a:tr h="442848">
                <a:tc>
                  <a:txBody>
                    <a:bodyPr/>
                    <a:lstStyle/>
                    <a:p>
                      <a:pPr algn="ctr"/>
                      <a:r>
                        <a:rPr lang="pt-BR" sz="2400" b="1" dirty="0" err="1"/>
                        <a:t>subamostra</a:t>
                      </a:r>
                      <a:r>
                        <a:rPr lang="pt-BR" sz="2400" b="1" dirty="0"/>
                        <a:t> 1</a:t>
                      </a:r>
                    </a:p>
                  </a:txBody>
                  <a:tcPr/>
                </a:tc>
                <a:extLst>
                  <a:ext uri="{0D108BD9-81ED-4DB2-BD59-A6C34878D82A}">
                    <a16:rowId xmlns:a16="http://schemas.microsoft.com/office/drawing/2014/main" val="10000"/>
                  </a:ext>
                </a:extLst>
              </a:tr>
              <a:tr h="4428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2400" b="1" dirty="0" err="1"/>
                        <a:t>subamostra</a:t>
                      </a:r>
                      <a:r>
                        <a:rPr lang="pt-BR" sz="2400" b="1" dirty="0"/>
                        <a:t> 2</a:t>
                      </a:r>
                    </a:p>
                  </a:txBody>
                  <a:tcPr/>
                </a:tc>
                <a:extLst>
                  <a:ext uri="{0D108BD9-81ED-4DB2-BD59-A6C34878D82A}">
                    <a16:rowId xmlns:a16="http://schemas.microsoft.com/office/drawing/2014/main" val="10001"/>
                  </a:ext>
                </a:extLst>
              </a:tr>
              <a:tr h="4428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2400" b="1" dirty="0" err="1"/>
                        <a:t>subamostra</a:t>
                      </a:r>
                      <a:r>
                        <a:rPr lang="pt-BR" sz="2400" b="1" dirty="0"/>
                        <a:t> 3</a:t>
                      </a:r>
                    </a:p>
                  </a:txBody>
                  <a:tcPr/>
                </a:tc>
                <a:extLst>
                  <a:ext uri="{0D108BD9-81ED-4DB2-BD59-A6C34878D82A}">
                    <a16:rowId xmlns:a16="http://schemas.microsoft.com/office/drawing/2014/main" val="10002"/>
                  </a:ext>
                </a:extLst>
              </a:tr>
              <a:tr h="442848">
                <a:tc>
                  <a:txBody>
                    <a:bodyPr/>
                    <a:lstStyle/>
                    <a:p>
                      <a:pPr algn="ctr"/>
                      <a:r>
                        <a:rPr lang="pt-BR" sz="2400" dirty="0"/>
                        <a:t>....</a:t>
                      </a:r>
                    </a:p>
                  </a:txBody>
                  <a:tcPr/>
                </a:tc>
                <a:extLst>
                  <a:ext uri="{0D108BD9-81ED-4DB2-BD59-A6C34878D82A}">
                    <a16:rowId xmlns:a16="http://schemas.microsoft.com/office/drawing/2014/main" val="10003"/>
                  </a:ext>
                </a:extLst>
              </a:tr>
              <a:tr h="4428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2400" b="1" dirty="0" err="1"/>
                        <a:t>subamostra</a:t>
                      </a:r>
                      <a:r>
                        <a:rPr lang="pt-BR" sz="2400" b="1" dirty="0"/>
                        <a:t> k</a:t>
                      </a:r>
                    </a:p>
                  </a:txBody>
                  <a:tcPr/>
                </a:tc>
                <a:extLst>
                  <a:ext uri="{0D108BD9-81ED-4DB2-BD59-A6C34878D82A}">
                    <a16:rowId xmlns:a16="http://schemas.microsoft.com/office/drawing/2014/main" val="10004"/>
                  </a:ext>
                </a:extLst>
              </a:tr>
            </a:tbl>
          </a:graphicData>
        </a:graphic>
      </p:graphicFrame>
      <p:sp>
        <p:nvSpPr>
          <p:cNvPr id="10" name="CaixaDeTexto 9"/>
          <p:cNvSpPr txBox="1"/>
          <p:nvPr/>
        </p:nvSpPr>
        <p:spPr>
          <a:xfrm>
            <a:off x="3707904" y="2564904"/>
            <a:ext cx="864096" cy="400110"/>
          </a:xfrm>
          <a:prstGeom prst="rect">
            <a:avLst/>
          </a:prstGeom>
          <a:noFill/>
        </p:spPr>
        <p:txBody>
          <a:bodyPr wrap="square" rtlCol="0">
            <a:spAutoFit/>
          </a:bodyPr>
          <a:lstStyle/>
          <a:p>
            <a:r>
              <a:rPr lang="pt-BR" sz="2000" b="1" dirty="0"/>
              <a:t>AAS</a:t>
            </a:r>
          </a:p>
        </p:txBody>
      </p:sp>
      <p:sp>
        <p:nvSpPr>
          <p:cNvPr id="11" name="CaixaDeTexto 10"/>
          <p:cNvSpPr txBox="1"/>
          <p:nvPr/>
        </p:nvSpPr>
        <p:spPr>
          <a:xfrm>
            <a:off x="3707904" y="3068960"/>
            <a:ext cx="864096" cy="400110"/>
          </a:xfrm>
          <a:prstGeom prst="rect">
            <a:avLst/>
          </a:prstGeom>
          <a:noFill/>
        </p:spPr>
        <p:txBody>
          <a:bodyPr wrap="square" rtlCol="0">
            <a:spAutoFit/>
          </a:bodyPr>
          <a:lstStyle/>
          <a:p>
            <a:r>
              <a:rPr lang="pt-BR" sz="2000" b="1" dirty="0"/>
              <a:t>AAS</a:t>
            </a:r>
          </a:p>
        </p:txBody>
      </p:sp>
      <p:sp>
        <p:nvSpPr>
          <p:cNvPr id="12" name="CaixaDeTexto 11"/>
          <p:cNvSpPr txBox="1"/>
          <p:nvPr/>
        </p:nvSpPr>
        <p:spPr>
          <a:xfrm>
            <a:off x="3707904" y="3501008"/>
            <a:ext cx="864096" cy="400110"/>
          </a:xfrm>
          <a:prstGeom prst="rect">
            <a:avLst/>
          </a:prstGeom>
          <a:noFill/>
        </p:spPr>
        <p:txBody>
          <a:bodyPr wrap="square" rtlCol="0">
            <a:spAutoFit/>
          </a:bodyPr>
          <a:lstStyle/>
          <a:p>
            <a:r>
              <a:rPr lang="pt-BR" sz="2000" b="1" dirty="0"/>
              <a:t>AAS</a:t>
            </a:r>
          </a:p>
        </p:txBody>
      </p:sp>
      <p:sp>
        <p:nvSpPr>
          <p:cNvPr id="13" name="CaixaDeTexto 12"/>
          <p:cNvSpPr txBox="1"/>
          <p:nvPr/>
        </p:nvSpPr>
        <p:spPr>
          <a:xfrm>
            <a:off x="3707904" y="4437112"/>
            <a:ext cx="864096" cy="400110"/>
          </a:xfrm>
          <a:prstGeom prst="rect">
            <a:avLst/>
          </a:prstGeom>
          <a:noFill/>
        </p:spPr>
        <p:txBody>
          <a:bodyPr wrap="square" rtlCol="0">
            <a:spAutoFit/>
          </a:bodyPr>
          <a:lstStyle/>
          <a:p>
            <a:r>
              <a:rPr lang="pt-BR" sz="2000" b="1" dirty="0"/>
              <a:t>AAS</a:t>
            </a:r>
          </a:p>
        </p:txBody>
      </p:sp>
    </p:spTree>
    <p:extLst>
      <p:ext uri="{BB962C8B-B14F-4D97-AF65-F5344CB8AC3E}">
        <p14:creationId xmlns:p14="http://schemas.microsoft.com/office/powerpoint/2010/main" val="3103072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p:sp>
        <p:nvSpPr>
          <p:cNvPr id="3" name="Espaço Reservado para Conteúdo 2"/>
          <p:cNvSpPr>
            <a:spLocks noGrp="1"/>
          </p:cNvSpPr>
          <p:nvPr>
            <p:ph idx="1"/>
          </p:nvPr>
        </p:nvSpPr>
        <p:spPr>
          <a:xfrm>
            <a:off x="457200" y="1412776"/>
            <a:ext cx="8229600" cy="5400599"/>
          </a:xfrm>
        </p:spPr>
        <p:txBody>
          <a:bodyPr>
            <a:normAutofit lnSpcReduction="10000"/>
          </a:bodyPr>
          <a:lstStyle/>
          <a:p>
            <a:pPr algn="just"/>
            <a:r>
              <a:rPr lang="pt-BR" b="1" dirty="0">
                <a:solidFill>
                  <a:srgbClr val="FF0000"/>
                </a:solidFill>
              </a:rPr>
              <a:t>Amostragem Estratificada (AE)</a:t>
            </a:r>
          </a:p>
          <a:p>
            <a:pPr marL="0" indent="0" algn="just">
              <a:buNone/>
            </a:pPr>
            <a:r>
              <a:rPr lang="pt-BR" b="1" dirty="0"/>
              <a:t>Exemplo: </a:t>
            </a:r>
            <a:r>
              <a:rPr lang="pt-BR" dirty="0"/>
              <a:t>Com o objetivo de estudar o estilo de liderança preferido pela comunidade de uma escola, realizou-se um levantamento por amostragem. A comunidade escolar é composta por 50 professores, 30 servidores técnicos administrativos e 300 alunos (N=380 indivíduos divididos claramente em 3 estratos). Como retirar uma amostra estratificada com tamanho equivalente a 10% do tamanho da população, ou seja, n=38.</a:t>
            </a:r>
          </a:p>
          <a:p>
            <a:pPr marL="0" indent="0" algn="just">
              <a:buNone/>
            </a:pPr>
            <a:endParaRPr lang="pt-BR" dirty="0"/>
          </a:p>
          <a:p>
            <a:pPr marL="0" indent="0" algn="just">
              <a:buNone/>
            </a:pPr>
            <a:endParaRPr lang="pt-BR" dirty="0"/>
          </a:p>
          <a:p>
            <a:pPr marL="0" indent="0" algn="just">
              <a:buNone/>
            </a:pPr>
            <a:endParaRPr lang="pt-BR" dirty="0"/>
          </a:p>
        </p:txBody>
      </p:sp>
    </p:spTree>
    <p:extLst>
      <p:ext uri="{BB962C8B-B14F-4D97-AF65-F5344CB8AC3E}">
        <p14:creationId xmlns:p14="http://schemas.microsoft.com/office/powerpoint/2010/main" val="3284204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p:sp>
        <p:nvSpPr>
          <p:cNvPr id="3" name="Espaço Reservado para Conteúdo 2"/>
          <p:cNvSpPr>
            <a:spLocks noGrp="1"/>
          </p:cNvSpPr>
          <p:nvPr>
            <p:ph idx="1"/>
          </p:nvPr>
        </p:nvSpPr>
        <p:spPr>
          <a:xfrm>
            <a:off x="457200" y="1412776"/>
            <a:ext cx="8229600" cy="5400599"/>
          </a:xfrm>
        </p:spPr>
        <p:txBody>
          <a:bodyPr>
            <a:normAutofit/>
          </a:bodyPr>
          <a:lstStyle/>
          <a:p>
            <a:pPr algn="just"/>
            <a:r>
              <a:rPr lang="pt-BR" b="1" dirty="0">
                <a:solidFill>
                  <a:srgbClr val="FF0000"/>
                </a:solidFill>
              </a:rPr>
              <a:t>Amostragem Estratificada (AE)</a:t>
            </a:r>
          </a:p>
          <a:p>
            <a:pPr marL="0" indent="0" algn="just">
              <a:buNone/>
            </a:pPr>
            <a:r>
              <a:rPr lang="pt-BR" dirty="0"/>
              <a:t>   População (N=380)                   Amostra (n=38)</a:t>
            </a:r>
          </a:p>
          <a:p>
            <a:pPr marL="0" indent="0" algn="just">
              <a:buNone/>
            </a:pPr>
            <a:endParaRPr lang="pt-BR" dirty="0"/>
          </a:p>
        </p:txBody>
      </p:sp>
      <p:graphicFrame>
        <p:nvGraphicFramePr>
          <p:cNvPr id="4" name="Tabela 3"/>
          <p:cNvGraphicFramePr>
            <a:graphicFrameLocks noGrp="1"/>
          </p:cNvGraphicFramePr>
          <p:nvPr>
            <p:extLst>
              <p:ext uri="{D42A27DB-BD31-4B8C-83A1-F6EECF244321}">
                <p14:modId xmlns:p14="http://schemas.microsoft.com/office/powerpoint/2010/main" val="2477454295"/>
              </p:ext>
            </p:extLst>
          </p:nvPr>
        </p:nvGraphicFramePr>
        <p:xfrm>
          <a:off x="611560" y="2780928"/>
          <a:ext cx="1944216" cy="2468880"/>
        </p:xfrm>
        <a:graphic>
          <a:graphicData uri="http://schemas.openxmlformats.org/drawingml/2006/table">
            <a:tbl>
              <a:tblPr firstRow="1" bandRow="1">
                <a:tableStyleId>{5940675A-B579-460E-94D1-54222C63F5DA}</a:tableStyleId>
              </a:tblPr>
              <a:tblGrid>
                <a:gridCol w="1944216">
                  <a:extLst>
                    <a:ext uri="{9D8B030D-6E8A-4147-A177-3AD203B41FA5}">
                      <a16:colId xmlns:a16="http://schemas.microsoft.com/office/drawing/2014/main" val="20000"/>
                    </a:ext>
                  </a:extLst>
                </a:gridCol>
              </a:tblGrid>
              <a:tr h="442848">
                <a:tc>
                  <a:txBody>
                    <a:bodyPr/>
                    <a:lstStyle/>
                    <a:p>
                      <a:pPr algn="ctr"/>
                      <a:r>
                        <a:rPr lang="pt-BR" sz="2400" b="1" dirty="0"/>
                        <a:t>Professores </a:t>
                      </a:r>
                      <a:r>
                        <a:rPr lang="pt-BR" sz="2400" b="1" dirty="0">
                          <a:solidFill>
                            <a:srgbClr val="FF0000"/>
                          </a:solidFill>
                        </a:rPr>
                        <a:t>(50)</a:t>
                      </a:r>
                    </a:p>
                  </a:txBody>
                  <a:tcPr/>
                </a:tc>
                <a:extLst>
                  <a:ext uri="{0D108BD9-81ED-4DB2-BD59-A6C34878D82A}">
                    <a16:rowId xmlns:a16="http://schemas.microsoft.com/office/drawing/2014/main" val="10000"/>
                  </a:ext>
                </a:extLst>
              </a:tr>
              <a:tr h="4428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2400" b="1" dirty="0"/>
                        <a:t>Servidores</a:t>
                      </a:r>
                    </a:p>
                    <a:p>
                      <a:pPr marL="0" marR="0" indent="0" algn="ctr" defTabSz="914400" rtl="0" eaLnBrk="1" fontAlgn="auto" latinLnBrk="0" hangingPunct="1">
                        <a:lnSpc>
                          <a:spcPct val="100000"/>
                        </a:lnSpc>
                        <a:spcBef>
                          <a:spcPts val="0"/>
                        </a:spcBef>
                        <a:spcAft>
                          <a:spcPts val="0"/>
                        </a:spcAft>
                        <a:buClrTx/>
                        <a:buSzTx/>
                        <a:buFontTx/>
                        <a:buNone/>
                        <a:tabLst/>
                        <a:defRPr/>
                      </a:pPr>
                      <a:r>
                        <a:rPr lang="pt-BR" sz="2400" b="1" dirty="0">
                          <a:solidFill>
                            <a:srgbClr val="FF0000"/>
                          </a:solidFill>
                        </a:rPr>
                        <a:t>(30)</a:t>
                      </a:r>
                    </a:p>
                  </a:txBody>
                  <a:tcPr/>
                </a:tc>
                <a:extLst>
                  <a:ext uri="{0D108BD9-81ED-4DB2-BD59-A6C34878D82A}">
                    <a16:rowId xmlns:a16="http://schemas.microsoft.com/office/drawing/2014/main" val="10001"/>
                  </a:ext>
                </a:extLst>
              </a:tr>
              <a:tr h="4428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2400" b="1" dirty="0"/>
                        <a:t>Alunos </a:t>
                      </a:r>
                    </a:p>
                    <a:p>
                      <a:pPr marL="0" marR="0" indent="0" algn="ctr" defTabSz="914400" rtl="0" eaLnBrk="1" fontAlgn="auto" latinLnBrk="0" hangingPunct="1">
                        <a:lnSpc>
                          <a:spcPct val="100000"/>
                        </a:lnSpc>
                        <a:spcBef>
                          <a:spcPts val="0"/>
                        </a:spcBef>
                        <a:spcAft>
                          <a:spcPts val="0"/>
                        </a:spcAft>
                        <a:buClrTx/>
                        <a:buSzTx/>
                        <a:buFontTx/>
                        <a:buNone/>
                        <a:tabLst/>
                        <a:defRPr/>
                      </a:pPr>
                      <a:r>
                        <a:rPr lang="pt-BR" sz="2400" b="1" dirty="0">
                          <a:solidFill>
                            <a:srgbClr val="FF0000"/>
                          </a:solidFill>
                        </a:rPr>
                        <a:t>(300)</a:t>
                      </a:r>
                    </a:p>
                  </a:txBody>
                  <a:tcPr/>
                </a:tc>
                <a:extLst>
                  <a:ext uri="{0D108BD9-81ED-4DB2-BD59-A6C34878D82A}">
                    <a16:rowId xmlns:a16="http://schemas.microsoft.com/office/drawing/2014/main" val="10002"/>
                  </a:ext>
                </a:extLst>
              </a:tr>
            </a:tbl>
          </a:graphicData>
        </a:graphic>
      </p:graphicFrame>
      <p:sp>
        <p:nvSpPr>
          <p:cNvPr id="5" name="Seta para a direita 4"/>
          <p:cNvSpPr/>
          <p:nvPr/>
        </p:nvSpPr>
        <p:spPr>
          <a:xfrm>
            <a:off x="2771800" y="3068960"/>
            <a:ext cx="266429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Seta para a direita 5"/>
          <p:cNvSpPr/>
          <p:nvPr/>
        </p:nvSpPr>
        <p:spPr>
          <a:xfrm>
            <a:off x="2771800" y="3861048"/>
            <a:ext cx="266429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Seta para a direita 6"/>
          <p:cNvSpPr/>
          <p:nvPr/>
        </p:nvSpPr>
        <p:spPr>
          <a:xfrm>
            <a:off x="2771800" y="4725144"/>
            <a:ext cx="266429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9" name="Tabela 8"/>
          <p:cNvGraphicFramePr>
            <a:graphicFrameLocks noGrp="1"/>
          </p:cNvGraphicFramePr>
          <p:nvPr>
            <p:extLst>
              <p:ext uri="{D42A27DB-BD31-4B8C-83A1-F6EECF244321}">
                <p14:modId xmlns:p14="http://schemas.microsoft.com/office/powerpoint/2010/main" val="3582019011"/>
              </p:ext>
            </p:extLst>
          </p:nvPr>
        </p:nvGraphicFramePr>
        <p:xfrm>
          <a:off x="5724128" y="2780928"/>
          <a:ext cx="1944216" cy="2468880"/>
        </p:xfrm>
        <a:graphic>
          <a:graphicData uri="http://schemas.openxmlformats.org/drawingml/2006/table">
            <a:tbl>
              <a:tblPr firstRow="1" bandRow="1">
                <a:tableStyleId>{5940675A-B579-460E-94D1-54222C63F5DA}</a:tableStyleId>
              </a:tblPr>
              <a:tblGrid>
                <a:gridCol w="1944216">
                  <a:extLst>
                    <a:ext uri="{9D8B030D-6E8A-4147-A177-3AD203B41FA5}">
                      <a16:colId xmlns:a16="http://schemas.microsoft.com/office/drawing/2014/main" val="20000"/>
                    </a:ext>
                  </a:extLst>
                </a:gridCol>
              </a:tblGrid>
              <a:tr h="442848">
                <a:tc>
                  <a:txBody>
                    <a:bodyPr/>
                    <a:lstStyle/>
                    <a:p>
                      <a:pPr algn="ctr"/>
                      <a:r>
                        <a:rPr lang="pt-BR" sz="2400" b="1" dirty="0" err="1"/>
                        <a:t>subamostra</a:t>
                      </a:r>
                      <a:r>
                        <a:rPr lang="pt-BR" sz="2400" b="1" dirty="0"/>
                        <a:t> 1</a:t>
                      </a:r>
                    </a:p>
                    <a:p>
                      <a:pPr algn="ctr"/>
                      <a:r>
                        <a:rPr lang="pt-BR" sz="2400" b="1" dirty="0"/>
                        <a:t>(n</a:t>
                      </a:r>
                      <a:r>
                        <a:rPr lang="pt-BR" b="1" dirty="0"/>
                        <a:t>1</a:t>
                      </a:r>
                      <a:r>
                        <a:rPr lang="pt-BR" sz="2400" b="1" dirty="0"/>
                        <a:t>= </a:t>
                      </a:r>
                      <a:r>
                        <a:rPr lang="pt-BR" sz="2400" b="1" dirty="0">
                          <a:solidFill>
                            <a:srgbClr val="FF0000"/>
                          </a:solidFill>
                        </a:rPr>
                        <a:t>5</a:t>
                      </a:r>
                      <a:r>
                        <a:rPr lang="pt-BR" sz="2400" b="1" dirty="0"/>
                        <a:t>)</a:t>
                      </a:r>
                    </a:p>
                  </a:txBody>
                  <a:tcPr/>
                </a:tc>
                <a:extLst>
                  <a:ext uri="{0D108BD9-81ED-4DB2-BD59-A6C34878D82A}">
                    <a16:rowId xmlns:a16="http://schemas.microsoft.com/office/drawing/2014/main" val="10000"/>
                  </a:ext>
                </a:extLst>
              </a:tr>
              <a:tr h="4428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2400" b="1" dirty="0" err="1"/>
                        <a:t>subamostra</a:t>
                      </a:r>
                      <a:r>
                        <a:rPr lang="pt-BR" sz="2400" b="1" dirty="0"/>
                        <a:t> 2</a:t>
                      </a:r>
                    </a:p>
                    <a:p>
                      <a:pPr marL="0" marR="0" indent="0" algn="ctr" defTabSz="914400" rtl="0" eaLnBrk="1" fontAlgn="auto" latinLnBrk="0" hangingPunct="1">
                        <a:lnSpc>
                          <a:spcPct val="100000"/>
                        </a:lnSpc>
                        <a:spcBef>
                          <a:spcPts val="0"/>
                        </a:spcBef>
                        <a:spcAft>
                          <a:spcPts val="0"/>
                        </a:spcAft>
                        <a:buClrTx/>
                        <a:buSzTx/>
                        <a:buFontTx/>
                        <a:buNone/>
                        <a:tabLst/>
                        <a:defRPr/>
                      </a:pPr>
                      <a:r>
                        <a:rPr lang="pt-BR" sz="2400" b="1" dirty="0"/>
                        <a:t>(n</a:t>
                      </a:r>
                      <a:r>
                        <a:rPr lang="pt-BR" b="1" dirty="0"/>
                        <a:t>2</a:t>
                      </a:r>
                      <a:r>
                        <a:rPr lang="pt-BR" sz="2400" b="1" dirty="0"/>
                        <a:t>= </a:t>
                      </a:r>
                      <a:r>
                        <a:rPr lang="pt-BR" sz="2400" b="1" dirty="0">
                          <a:solidFill>
                            <a:srgbClr val="FF0000"/>
                          </a:solidFill>
                        </a:rPr>
                        <a:t>3</a:t>
                      </a:r>
                      <a:r>
                        <a:rPr lang="pt-BR" sz="2400" b="1" dirty="0"/>
                        <a:t>)</a:t>
                      </a:r>
                    </a:p>
                  </a:txBody>
                  <a:tcPr/>
                </a:tc>
                <a:extLst>
                  <a:ext uri="{0D108BD9-81ED-4DB2-BD59-A6C34878D82A}">
                    <a16:rowId xmlns:a16="http://schemas.microsoft.com/office/drawing/2014/main" val="10001"/>
                  </a:ext>
                </a:extLst>
              </a:tr>
              <a:tr h="4428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2400" b="1" dirty="0" err="1"/>
                        <a:t>subamostra</a:t>
                      </a:r>
                      <a:r>
                        <a:rPr lang="pt-BR" sz="2400" b="1" dirty="0"/>
                        <a:t> 3</a:t>
                      </a:r>
                    </a:p>
                    <a:p>
                      <a:pPr marL="0" marR="0" indent="0" algn="ctr" defTabSz="914400" rtl="0" eaLnBrk="1" fontAlgn="auto" latinLnBrk="0" hangingPunct="1">
                        <a:lnSpc>
                          <a:spcPct val="100000"/>
                        </a:lnSpc>
                        <a:spcBef>
                          <a:spcPts val="0"/>
                        </a:spcBef>
                        <a:spcAft>
                          <a:spcPts val="0"/>
                        </a:spcAft>
                        <a:buClrTx/>
                        <a:buSzTx/>
                        <a:buFontTx/>
                        <a:buNone/>
                        <a:tabLst/>
                        <a:defRPr/>
                      </a:pPr>
                      <a:r>
                        <a:rPr lang="pt-BR" sz="2400" b="1" dirty="0"/>
                        <a:t>(n</a:t>
                      </a:r>
                      <a:r>
                        <a:rPr lang="pt-BR" b="1" dirty="0"/>
                        <a:t>3</a:t>
                      </a:r>
                      <a:r>
                        <a:rPr lang="pt-BR" sz="2400" b="1" dirty="0"/>
                        <a:t>= </a:t>
                      </a:r>
                      <a:r>
                        <a:rPr lang="pt-BR" sz="2400" b="1" dirty="0">
                          <a:solidFill>
                            <a:srgbClr val="FF0000"/>
                          </a:solidFill>
                        </a:rPr>
                        <a:t>30</a:t>
                      </a:r>
                      <a:r>
                        <a:rPr lang="pt-BR" sz="2400" b="1" dirty="0"/>
                        <a:t>)</a:t>
                      </a:r>
                    </a:p>
                  </a:txBody>
                  <a:tcPr/>
                </a:tc>
                <a:extLst>
                  <a:ext uri="{0D108BD9-81ED-4DB2-BD59-A6C34878D82A}">
                    <a16:rowId xmlns:a16="http://schemas.microsoft.com/office/drawing/2014/main" val="10002"/>
                  </a:ext>
                </a:extLst>
              </a:tr>
            </a:tbl>
          </a:graphicData>
        </a:graphic>
      </p:graphicFrame>
      <p:sp>
        <p:nvSpPr>
          <p:cNvPr id="10" name="CaixaDeTexto 9"/>
          <p:cNvSpPr txBox="1"/>
          <p:nvPr/>
        </p:nvSpPr>
        <p:spPr>
          <a:xfrm>
            <a:off x="3707904" y="2812866"/>
            <a:ext cx="864096" cy="400110"/>
          </a:xfrm>
          <a:prstGeom prst="rect">
            <a:avLst/>
          </a:prstGeom>
          <a:noFill/>
        </p:spPr>
        <p:txBody>
          <a:bodyPr wrap="square" rtlCol="0">
            <a:spAutoFit/>
          </a:bodyPr>
          <a:lstStyle/>
          <a:p>
            <a:r>
              <a:rPr lang="pt-BR" sz="2000" b="1" dirty="0"/>
              <a:t>AAS</a:t>
            </a:r>
          </a:p>
        </p:txBody>
      </p:sp>
      <p:sp>
        <p:nvSpPr>
          <p:cNvPr id="11" name="CaixaDeTexto 10"/>
          <p:cNvSpPr txBox="1"/>
          <p:nvPr/>
        </p:nvSpPr>
        <p:spPr>
          <a:xfrm>
            <a:off x="3707904" y="3604954"/>
            <a:ext cx="864096" cy="400110"/>
          </a:xfrm>
          <a:prstGeom prst="rect">
            <a:avLst/>
          </a:prstGeom>
          <a:noFill/>
        </p:spPr>
        <p:txBody>
          <a:bodyPr wrap="square" rtlCol="0">
            <a:spAutoFit/>
          </a:bodyPr>
          <a:lstStyle/>
          <a:p>
            <a:r>
              <a:rPr lang="pt-BR" sz="2000" b="1" dirty="0"/>
              <a:t>AAS</a:t>
            </a:r>
          </a:p>
        </p:txBody>
      </p:sp>
      <p:sp>
        <p:nvSpPr>
          <p:cNvPr id="12" name="CaixaDeTexto 11"/>
          <p:cNvSpPr txBox="1"/>
          <p:nvPr/>
        </p:nvSpPr>
        <p:spPr>
          <a:xfrm>
            <a:off x="3707904" y="4469050"/>
            <a:ext cx="864096" cy="400110"/>
          </a:xfrm>
          <a:prstGeom prst="rect">
            <a:avLst/>
          </a:prstGeom>
          <a:noFill/>
        </p:spPr>
        <p:txBody>
          <a:bodyPr wrap="square" rtlCol="0">
            <a:spAutoFit/>
          </a:bodyPr>
          <a:lstStyle/>
          <a:p>
            <a:r>
              <a:rPr lang="pt-BR" sz="2000" b="1" dirty="0"/>
              <a:t>AAS</a:t>
            </a:r>
          </a:p>
        </p:txBody>
      </p:sp>
      <p:sp>
        <p:nvSpPr>
          <p:cNvPr id="13" name="CaixaDeTexto 12"/>
          <p:cNvSpPr txBox="1"/>
          <p:nvPr/>
        </p:nvSpPr>
        <p:spPr>
          <a:xfrm>
            <a:off x="1500166" y="5681979"/>
            <a:ext cx="6357982" cy="461665"/>
          </a:xfrm>
          <a:prstGeom prst="rect">
            <a:avLst/>
          </a:prstGeom>
          <a:noFill/>
        </p:spPr>
        <p:txBody>
          <a:bodyPr wrap="square" rtlCol="0">
            <a:spAutoFit/>
          </a:bodyPr>
          <a:lstStyle/>
          <a:p>
            <a:r>
              <a:rPr lang="pt-BR" sz="2400" b="1" dirty="0"/>
              <a:t>F = </a:t>
            </a:r>
            <a:r>
              <a:rPr lang="pt-BR" sz="2400" b="1" dirty="0" err="1"/>
              <a:t>n/N</a:t>
            </a:r>
            <a:r>
              <a:rPr lang="pt-BR" sz="2400" b="1" dirty="0"/>
              <a:t> = 38/380 = 0,10 ou 10% em cada estrato</a:t>
            </a:r>
          </a:p>
        </p:txBody>
      </p:sp>
    </p:spTree>
    <p:extLst>
      <p:ext uri="{BB962C8B-B14F-4D97-AF65-F5344CB8AC3E}">
        <p14:creationId xmlns:p14="http://schemas.microsoft.com/office/powerpoint/2010/main" val="22911583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p:sp>
        <p:nvSpPr>
          <p:cNvPr id="3" name="Espaço Reservado para Conteúdo 2"/>
          <p:cNvSpPr>
            <a:spLocks noGrp="1"/>
          </p:cNvSpPr>
          <p:nvPr>
            <p:ph idx="1"/>
          </p:nvPr>
        </p:nvSpPr>
        <p:spPr>
          <a:xfrm>
            <a:off x="457200" y="1412776"/>
            <a:ext cx="8229600" cy="5400599"/>
          </a:xfrm>
        </p:spPr>
        <p:txBody>
          <a:bodyPr>
            <a:normAutofit/>
          </a:bodyPr>
          <a:lstStyle/>
          <a:p>
            <a:pPr algn="just"/>
            <a:r>
              <a:rPr lang="pt-BR" b="1" dirty="0">
                <a:solidFill>
                  <a:srgbClr val="FF0000"/>
                </a:solidFill>
              </a:rPr>
              <a:t>Amostragem Estratificada (AE)</a:t>
            </a:r>
          </a:p>
          <a:p>
            <a:pPr marL="0" indent="0" algn="just">
              <a:buNone/>
            </a:pPr>
            <a:r>
              <a:rPr lang="pt-BR" dirty="0"/>
              <a:t>   População (N=380)                   Amostra (</a:t>
            </a:r>
            <a:r>
              <a:rPr lang="pt-BR" b="1" dirty="0">
                <a:solidFill>
                  <a:srgbClr val="FF0000"/>
                </a:solidFill>
              </a:rPr>
              <a:t>n=44</a:t>
            </a:r>
            <a:r>
              <a:rPr lang="pt-BR" dirty="0"/>
              <a:t>)</a:t>
            </a:r>
          </a:p>
          <a:p>
            <a:pPr marL="0" indent="0" algn="just">
              <a:buNone/>
            </a:pPr>
            <a:endParaRPr lang="pt-BR" dirty="0"/>
          </a:p>
          <a:p>
            <a:pPr marL="0" indent="0" algn="just">
              <a:buNone/>
            </a:pPr>
            <a:endParaRPr lang="pt-BR" dirty="0"/>
          </a:p>
          <a:p>
            <a:pPr marL="0" indent="0" algn="just">
              <a:buNone/>
            </a:pPr>
            <a:endParaRPr lang="pt-BR" dirty="0"/>
          </a:p>
          <a:p>
            <a:pPr marL="0" indent="0" algn="just">
              <a:buNone/>
            </a:pPr>
            <a:endParaRPr lang="pt-BR" dirty="0"/>
          </a:p>
          <a:p>
            <a:pPr marL="0" indent="0" algn="just">
              <a:buNone/>
            </a:pPr>
            <a:endParaRPr lang="pt-BR" dirty="0"/>
          </a:p>
          <a:p>
            <a:pPr marL="0" indent="0" algn="ctr">
              <a:buNone/>
            </a:pPr>
            <a:endParaRPr lang="pt-BR" sz="2400" b="1" dirty="0"/>
          </a:p>
          <a:p>
            <a:pPr marL="0" indent="0" algn="ctr">
              <a:buNone/>
            </a:pPr>
            <a:r>
              <a:rPr lang="pt-BR" sz="2400" b="1" dirty="0"/>
              <a:t>Amostragem Estratificada Proporcional</a:t>
            </a:r>
          </a:p>
        </p:txBody>
      </p:sp>
      <p:graphicFrame>
        <p:nvGraphicFramePr>
          <p:cNvPr id="4" name="Tabela 3"/>
          <p:cNvGraphicFramePr>
            <a:graphicFrameLocks noGrp="1"/>
          </p:cNvGraphicFramePr>
          <p:nvPr>
            <p:extLst>
              <p:ext uri="{D42A27DB-BD31-4B8C-83A1-F6EECF244321}">
                <p14:modId xmlns:p14="http://schemas.microsoft.com/office/powerpoint/2010/main" val="930742036"/>
              </p:ext>
            </p:extLst>
          </p:nvPr>
        </p:nvGraphicFramePr>
        <p:xfrm>
          <a:off x="611560" y="2780928"/>
          <a:ext cx="1944216" cy="2490192"/>
        </p:xfrm>
        <a:graphic>
          <a:graphicData uri="http://schemas.openxmlformats.org/drawingml/2006/table">
            <a:tbl>
              <a:tblPr firstRow="1" bandRow="1">
                <a:tableStyleId>{5940675A-B579-460E-94D1-54222C63F5DA}</a:tableStyleId>
              </a:tblPr>
              <a:tblGrid>
                <a:gridCol w="1944216">
                  <a:extLst>
                    <a:ext uri="{9D8B030D-6E8A-4147-A177-3AD203B41FA5}">
                      <a16:colId xmlns:a16="http://schemas.microsoft.com/office/drawing/2014/main" val="20000"/>
                    </a:ext>
                  </a:extLst>
                </a:gridCol>
              </a:tblGrid>
              <a:tr h="864096">
                <a:tc>
                  <a:txBody>
                    <a:bodyPr/>
                    <a:lstStyle/>
                    <a:p>
                      <a:pPr algn="ctr"/>
                      <a:r>
                        <a:rPr lang="pt-BR" sz="2400" b="1" dirty="0"/>
                        <a:t>Professores </a:t>
                      </a:r>
                      <a:r>
                        <a:rPr lang="pt-BR" sz="2000" b="1" dirty="0"/>
                        <a:t>(50/380)=</a:t>
                      </a:r>
                      <a:r>
                        <a:rPr lang="pt-BR" sz="2000" b="1" dirty="0">
                          <a:solidFill>
                            <a:schemeClr val="accent1"/>
                          </a:solidFill>
                        </a:rPr>
                        <a:t>0,13</a:t>
                      </a:r>
                      <a:endParaRPr lang="pt-BR" sz="2400" b="1" dirty="0">
                        <a:solidFill>
                          <a:schemeClr val="accent1"/>
                        </a:solidFill>
                      </a:endParaRPr>
                    </a:p>
                  </a:txBody>
                  <a:tcPr/>
                </a:tc>
                <a:extLst>
                  <a:ext uri="{0D108BD9-81ED-4DB2-BD59-A6C34878D82A}">
                    <a16:rowId xmlns:a16="http://schemas.microsoft.com/office/drawing/2014/main" val="10000"/>
                  </a:ext>
                </a:extLst>
              </a:tr>
              <a:tr h="86409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2400" b="1" dirty="0"/>
                        <a:t>Servidores</a:t>
                      </a:r>
                    </a:p>
                    <a:p>
                      <a:pPr marL="0" marR="0" indent="0" algn="ctr" defTabSz="914400" rtl="0" eaLnBrk="1" fontAlgn="auto" latinLnBrk="0" hangingPunct="1">
                        <a:lnSpc>
                          <a:spcPct val="100000"/>
                        </a:lnSpc>
                        <a:spcBef>
                          <a:spcPts val="0"/>
                        </a:spcBef>
                        <a:spcAft>
                          <a:spcPts val="0"/>
                        </a:spcAft>
                        <a:buClrTx/>
                        <a:buSzTx/>
                        <a:buFontTx/>
                        <a:buNone/>
                        <a:tabLst/>
                        <a:defRPr/>
                      </a:pPr>
                      <a:r>
                        <a:rPr lang="pt-BR" sz="2000" b="1" dirty="0"/>
                        <a:t>(30/380)=</a:t>
                      </a:r>
                      <a:r>
                        <a:rPr lang="pt-BR" sz="2000" b="1" dirty="0">
                          <a:solidFill>
                            <a:schemeClr val="accent1"/>
                          </a:solidFill>
                        </a:rPr>
                        <a:t>0,08</a:t>
                      </a:r>
                    </a:p>
                  </a:txBody>
                  <a:tcPr/>
                </a:tc>
                <a:extLst>
                  <a:ext uri="{0D108BD9-81ED-4DB2-BD59-A6C34878D82A}">
                    <a16:rowId xmlns:a16="http://schemas.microsoft.com/office/drawing/2014/main" val="10001"/>
                  </a:ext>
                </a:extLst>
              </a:tr>
              <a:tr h="4428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2400" b="1" dirty="0"/>
                        <a:t>Alunos </a:t>
                      </a:r>
                    </a:p>
                    <a:p>
                      <a:pPr marL="0" marR="0" indent="0" algn="ctr" defTabSz="914400" rtl="0" eaLnBrk="1" fontAlgn="auto" latinLnBrk="0" hangingPunct="1">
                        <a:lnSpc>
                          <a:spcPct val="100000"/>
                        </a:lnSpc>
                        <a:spcBef>
                          <a:spcPts val="0"/>
                        </a:spcBef>
                        <a:spcAft>
                          <a:spcPts val="0"/>
                        </a:spcAft>
                        <a:buClrTx/>
                        <a:buSzTx/>
                        <a:buFontTx/>
                        <a:buNone/>
                        <a:tabLst/>
                        <a:defRPr/>
                      </a:pPr>
                      <a:r>
                        <a:rPr lang="pt-BR" sz="2000" b="1" dirty="0"/>
                        <a:t>(300/380)=</a:t>
                      </a:r>
                      <a:r>
                        <a:rPr lang="pt-BR" sz="2000" b="1" dirty="0">
                          <a:solidFill>
                            <a:schemeClr val="accent1"/>
                          </a:solidFill>
                        </a:rPr>
                        <a:t>0,79</a:t>
                      </a:r>
                    </a:p>
                  </a:txBody>
                  <a:tcPr/>
                </a:tc>
                <a:extLst>
                  <a:ext uri="{0D108BD9-81ED-4DB2-BD59-A6C34878D82A}">
                    <a16:rowId xmlns:a16="http://schemas.microsoft.com/office/drawing/2014/main" val="10002"/>
                  </a:ext>
                </a:extLst>
              </a:tr>
            </a:tbl>
          </a:graphicData>
        </a:graphic>
      </p:graphicFrame>
      <p:sp>
        <p:nvSpPr>
          <p:cNvPr id="5" name="Seta para a direita 4"/>
          <p:cNvSpPr/>
          <p:nvPr/>
        </p:nvSpPr>
        <p:spPr>
          <a:xfrm>
            <a:off x="2771800" y="3068960"/>
            <a:ext cx="266429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Seta para a direita 5"/>
          <p:cNvSpPr/>
          <p:nvPr/>
        </p:nvSpPr>
        <p:spPr>
          <a:xfrm>
            <a:off x="2771800" y="3861048"/>
            <a:ext cx="266429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Seta para a direita 6"/>
          <p:cNvSpPr/>
          <p:nvPr/>
        </p:nvSpPr>
        <p:spPr>
          <a:xfrm>
            <a:off x="2771800" y="4725144"/>
            <a:ext cx="266429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9" name="Tabela 8"/>
          <p:cNvGraphicFramePr>
            <a:graphicFrameLocks noGrp="1"/>
          </p:cNvGraphicFramePr>
          <p:nvPr>
            <p:extLst>
              <p:ext uri="{D42A27DB-BD31-4B8C-83A1-F6EECF244321}">
                <p14:modId xmlns:p14="http://schemas.microsoft.com/office/powerpoint/2010/main" val="2952173839"/>
              </p:ext>
            </p:extLst>
          </p:nvPr>
        </p:nvGraphicFramePr>
        <p:xfrm>
          <a:off x="5724128" y="2780928"/>
          <a:ext cx="1944216" cy="2468880"/>
        </p:xfrm>
        <a:graphic>
          <a:graphicData uri="http://schemas.openxmlformats.org/drawingml/2006/table">
            <a:tbl>
              <a:tblPr firstRow="1" bandRow="1">
                <a:tableStyleId>{5940675A-B579-460E-94D1-54222C63F5DA}</a:tableStyleId>
              </a:tblPr>
              <a:tblGrid>
                <a:gridCol w="1944216">
                  <a:extLst>
                    <a:ext uri="{9D8B030D-6E8A-4147-A177-3AD203B41FA5}">
                      <a16:colId xmlns:a16="http://schemas.microsoft.com/office/drawing/2014/main" val="20000"/>
                    </a:ext>
                  </a:extLst>
                </a:gridCol>
              </a:tblGrid>
              <a:tr h="442848">
                <a:tc>
                  <a:txBody>
                    <a:bodyPr/>
                    <a:lstStyle/>
                    <a:p>
                      <a:pPr algn="ctr"/>
                      <a:r>
                        <a:rPr lang="pt-BR" sz="2400" b="1" dirty="0" err="1"/>
                        <a:t>subamostra</a:t>
                      </a:r>
                      <a:r>
                        <a:rPr lang="pt-BR" sz="2400" b="1" dirty="0"/>
                        <a:t> 1</a:t>
                      </a:r>
                    </a:p>
                    <a:p>
                      <a:pPr algn="ctr"/>
                      <a:r>
                        <a:rPr lang="pt-BR" sz="2400" b="1" dirty="0"/>
                        <a:t>(n</a:t>
                      </a:r>
                      <a:r>
                        <a:rPr lang="pt-BR" b="1" dirty="0"/>
                        <a:t>1</a:t>
                      </a:r>
                      <a:r>
                        <a:rPr lang="pt-BR" sz="2400" b="1" dirty="0"/>
                        <a:t>= </a:t>
                      </a:r>
                      <a:r>
                        <a:rPr lang="pt-BR" sz="2400" b="1" dirty="0">
                          <a:solidFill>
                            <a:srgbClr val="FF0000"/>
                          </a:solidFill>
                        </a:rPr>
                        <a:t>44</a:t>
                      </a:r>
                      <a:r>
                        <a:rPr lang="pt-BR" sz="2400" b="1" dirty="0"/>
                        <a:t>*</a:t>
                      </a:r>
                      <a:r>
                        <a:rPr lang="pt-BR" sz="2400" b="1" dirty="0">
                          <a:solidFill>
                            <a:schemeClr val="accent1"/>
                          </a:solidFill>
                        </a:rPr>
                        <a:t>0,13</a:t>
                      </a:r>
                      <a:r>
                        <a:rPr lang="pt-BR" sz="2400" b="1" dirty="0"/>
                        <a:t>)</a:t>
                      </a:r>
                    </a:p>
                  </a:txBody>
                  <a:tcPr/>
                </a:tc>
                <a:extLst>
                  <a:ext uri="{0D108BD9-81ED-4DB2-BD59-A6C34878D82A}">
                    <a16:rowId xmlns:a16="http://schemas.microsoft.com/office/drawing/2014/main" val="10000"/>
                  </a:ext>
                </a:extLst>
              </a:tr>
              <a:tr h="4428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2400" b="1" dirty="0" err="1"/>
                        <a:t>subamostra</a:t>
                      </a:r>
                      <a:r>
                        <a:rPr lang="pt-BR" sz="2400" b="1" dirty="0"/>
                        <a:t> 2</a:t>
                      </a:r>
                    </a:p>
                    <a:p>
                      <a:pPr marL="0" marR="0" indent="0" algn="ctr" defTabSz="914400" rtl="0" eaLnBrk="1" fontAlgn="auto" latinLnBrk="0" hangingPunct="1">
                        <a:lnSpc>
                          <a:spcPct val="100000"/>
                        </a:lnSpc>
                        <a:spcBef>
                          <a:spcPts val="0"/>
                        </a:spcBef>
                        <a:spcAft>
                          <a:spcPts val="0"/>
                        </a:spcAft>
                        <a:buClrTx/>
                        <a:buSzTx/>
                        <a:buFontTx/>
                        <a:buNone/>
                        <a:tabLst/>
                        <a:defRPr/>
                      </a:pPr>
                      <a:r>
                        <a:rPr lang="pt-BR" sz="2400" b="1" dirty="0"/>
                        <a:t>(n</a:t>
                      </a:r>
                      <a:r>
                        <a:rPr lang="pt-BR" b="1" dirty="0"/>
                        <a:t>2</a:t>
                      </a:r>
                      <a:r>
                        <a:rPr lang="pt-BR" sz="2400" b="1" dirty="0"/>
                        <a:t>= </a:t>
                      </a:r>
                      <a:r>
                        <a:rPr lang="pt-BR" sz="2400" b="1" dirty="0">
                          <a:solidFill>
                            <a:srgbClr val="FF0000"/>
                          </a:solidFill>
                        </a:rPr>
                        <a:t>44</a:t>
                      </a:r>
                      <a:r>
                        <a:rPr lang="pt-BR" sz="2400" b="1" dirty="0"/>
                        <a:t>*</a:t>
                      </a:r>
                      <a:r>
                        <a:rPr lang="pt-BR" sz="2400" b="1" dirty="0">
                          <a:solidFill>
                            <a:schemeClr val="accent1"/>
                          </a:solidFill>
                        </a:rPr>
                        <a:t>0,08</a:t>
                      </a:r>
                      <a:r>
                        <a:rPr lang="pt-BR" sz="2400" b="1" dirty="0"/>
                        <a:t>)</a:t>
                      </a:r>
                    </a:p>
                  </a:txBody>
                  <a:tcPr/>
                </a:tc>
                <a:extLst>
                  <a:ext uri="{0D108BD9-81ED-4DB2-BD59-A6C34878D82A}">
                    <a16:rowId xmlns:a16="http://schemas.microsoft.com/office/drawing/2014/main" val="10001"/>
                  </a:ext>
                </a:extLst>
              </a:tr>
              <a:tr h="4428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2400" b="1" dirty="0" err="1"/>
                        <a:t>subamostra</a:t>
                      </a:r>
                      <a:r>
                        <a:rPr lang="pt-BR" sz="2400" b="1" dirty="0"/>
                        <a:t> 3</a:t>
                      </a:r>
                    </a:p>
                    <a:p>
                      <a:pPr marL="0" marR="0" indent="0" algn="ctr" defTabSz="914400" rtl="0" eaLnBrk="1" fontAlgn="auto" latinLnBrk="0" hangingPunct="1">
                        <a:lnSpc>
                          <a:spcPct val="100000"/>
                        </a:lnSpc>
                        <a:spcBef>
                          <a:spcPts val="0"/>
                        </a:spcBef>
                        <a:spcAft>
                          <a:spcPts val="0"/>
                        </a:spcAft>
                        <a:buClrTx/>
                        <a:buSzTx/>
                        <a:buFontTx/>
                        <a:buNone/>
                        <a:tabLst/>
                        <a:defRPr/>
                      </a:pPr>
                      <a:r>
                        <a:rPr lang="pt-BR" sz="2400" b="1" dirty="0"/>
                        <a:t>(n</a:t>
                      </a:r>
                      <a:r>
                        <a:rPr lang="pt-BR" b="1" dirty="0"/>
                        <a:t>3</a:t>
                      </a:r>
                      <a:r>
                        <a:rPr lang="pt-BR" sz="2400" b="1" dirty="0"/>
                        <a:t>= </a:t>
                      </a:r>
                      <a:r>
                        <a:rPr lang="pt-BR" sz="2400" b="1" dirty="0">
                          <a:solidFill>
                            <a:srgbClr val="FF0000"/>
                          </a:solidFill>
                        </a:rPr>
                        <a:t>44</a:t>
                      </a:r>
                      <a:r>
                        <a:rPr lang="pt-BR" sz="2400" b="1" dirty="0"/>
                        <a:t>*</a:t>
                      </a:r>
                      <a:r>
                        <a:rPr lang="pt-BR" sz="2400" b="1" dirty="0">
                          <a:solidFill>
                            <a:schemeClr val="accent1"/>
                          </a:solidFill>
                        </a:rPr>
                        <a:t>0,79</a:t>
                      </a:r>
                      <a:r>
                        <a:rPr lang="pt-BR" sz="2400" b="1" dirty="0"/>
                        <a:t>)</a:t>
                      </a:r>
                    </a:p>
                  </a:txBody>
                  <a:tcPr/>
                </a:tc>
                <a:extLst>
                  <a:ext uri="{0D108BD9-81ED-4DB2-BD59-A6C34878D82A}">
                    <a16:rowId xmlns:a16="http://schemas.microsoft.com/office/drawing/2014/main" val="10002"/>
                  </a:ext>
                </a:extLst>
              </a:tr>
            </a:tbl>
          </a:graphicData>
        </a:graphic>
      </p:graphicFrame>
      <p:sp>
        <p:nvSpPr>
          <p:cNvPr id="10" name="CaixaDeTexto 9"/>
          <p:cNvSpPr txBox="1"/>
          <p:nvPr/>
        </p:nvSpPr>
        <p:spPr>
          <a:xfrm>
            <a:off x="3707904" y="2812866"/>
            <a:ext cx="864096" cy="400110"/>
          </a:xfrm>
          <a:prstGeom prst="rect">
            <a:avLst/>
          </a:prstGeom>
          <a:noFill/>
        </p:spPr>
        <p:txBody>
          <a:bodyPr wrap="square" rtlCol="0">
            <a:spAutoFit/>
          </a:bodyPr>
          <a:lstStyle/>
          <a:p>
            <a:r>
              <a:rPr lang="pt-BR" sz="2000" b="1" dirty="0"/>
              <a:t>AAS</a:t>
            </a:r>
          </a:p>
        </p:txBody>
      </p:sp>
      <p:sp>
        <p:nvSpPr>
          <p:cNvPr id="11" name="CaixaDeTexto 10"/>
          <p:cNvSpPr txBox="1"/>
          <p:nvPr/>
        </p:nvSpPr>
        <p:spPr>
          <a:xfrm>
            <a:off x="3707904" y="3604954"/>
            <a:ext cx="864096" cy="400110"/>
          </a:xfrm>
          <a:prstGeom prst="rect">
            <a:avLst/>
          </a:prstGeom>
          <a:noFill/>
        </p:spPr>
        <p:txBody>
          <a:bodyPr wrap="square" rtlCol="0">
            <a:spAutoFit/>
          </a:bodyPr>
          <a:lstStyle/>
          <a:p>
            <a:r>
              <a:rPr lang="pt-BR" sz="2000" b="1" dirty="0"/>
              <a:t>AAS</a:t>
            </a:r>
          </a:p>
        </p:txBody>
      </p:sp>
      <p:sp>
        <p:nvSpPr>
          <p:cNvPr id="12" name="CaixaDeTexto 11"/>
          <p:cNvSpPr txBox="1"/>
          <p:nvPr/>
        </p:nvSpPr>
        <p:spPr>
          <a:xfrm>
            <a:off x="3707904" y="4469050"/>
            <a:ext cx="864096" cy="400110"/>
          </a:xfrm>
          <a:prstGeom prst="rect">
            <a:avLst/>
          </a:prstGeom>
          <a:noFill/>
        </p:spPr>
        <p:txBody>
          <a:bodyPr wrap="square" rtlCol="0">
            <a:spAutoFit/>
          </a:bodyPr>
          <a:lstStyle/>
          <a:p>
            <a:r>
              <a:rPr lang="pt-BR" sz="2000" b="1" dirty="0"/>
              <a:t>AAS</a:t>
            </a:r>
          </a:p>
        </p:txBody>
      </p:sp>
      <p:sp>
        <p:nvSpPr>
          <p:cNvPr id="8" name="CaixaDeTexto 7"/>
          <p:cNvSpPr txBox="1"/>
          <p:nvPr/>
        </p:nvSpPr>
        <p:spPr>
          <a:xfrm>
            <a:off x="7740352" y="3203684"/>
            <a:ext cx="1080120" cy="646331"/>
          </a:xfrm>
          <a:prstGeom prst="rect">
            <a:avLst/>
          </a:prstGeom>
          <a:noFill/>
        </p:spPr>
        <p:txBody>
          <a:bodyPr wrap="square" rtlCol="0">
            <a:spAutoFit/>
          </a:bodyPr>
          <a:lstStyle/>
          <a:p>
            <a:r>
              <a:rPr lang="pt-BR" b="1" dirty="0"/>
              <a:t>n1=5,72 (6)</a:t>
            </a:r>
          </a:p>
        </p:txBody>
      </p:sp>
      <p:sp>
        <p:nvSpPr>
          <p:cNvPr id="13" name="CaixaDeTexto 12"/>
          <p:cNvSpPr txBox="1"/>
          <p:nvPr/>
        </p:nvSpPr>
        <p:spPr>
          <a:xfrm>
            <a:off x="7740352" y="3995772"/>
            <a:ext cx="1080120" cy="646331"/>
          </a:xfrm>
          <a:prstGeom prst="rect">
            <a:avLst/>
          </a:prstGeom>
          <a:noFill/>
        </p:spPr>
        <p:txBody>
          <a:bodyPr wrap="square" rtlCol="0">
            <a:spAutoFit/>
          </a:bodyPr>
          <a:lstStyle/>
          <a:p>
            <a:r>
              <a:rPr lang="pt-BR" b="1" dirty="0"/>
              <a:t>n2=3,52</a:t>
            </a:r>
          </a:p>
          <a:p>
            <a:r>
              <a:rPr lang="pt-BR" b="1" dirty="0"/>
              <a:t>(3)</a:t>
            </a:r>
          </a:p>
        </p:txBody>
      </p:sp>
      <p:sp>
        <p:nvSpPr>
          <p:cNvPr id="14" name="CaixaDeTexto 13"/>
          <p:cNvSpPr txBox="1"/>
          <p:nvPr/>
        </p:nvSpPr>
        <p:spPr>
          <a:xfrm>
            <a:off x="7740352" y="4859868"/>
            <a:ext cx="1152128" cy="646331"/>
          </a:xfrm>
          <a:prstGeom prst="rect">
            <a:avLst/>
          </a:prstGeom>
          <a:noFill/>
        </p:spPr>
        <p:txBody>
          <a:bodyPr wrap="square" rtlCol="0">
            <a:spAutoFit/>
          </a:bodyPr>
          <a:lstStyle/>
          <a:p>
            <a:r>
              <a:rPr lang="pt-BR" b="1" dirty="0"/>
              <a:t>n3=34,76</a:t>
            </a:r>
          </a:p>
          <a:p>
            <a:r>
              <a:rPr lang="pt-BR" b="1" dirty="0"/>
              <a:t>(35)</a:t>
            </a:r>
          </a:p>
        </p:txBody>
      </p:sp>
    </p:spTree>
    <p:extLst>
      <p:ext uri="{BB962C8B-B14F-4D97-AF65-F5344CB8AC3E}">
        <p14:creationId xmlns:p14="http://schemas.microsoft.com/office/powerpoint/2010/main" val="12505662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p:sp>
        <p:nvSpPr>
          <p:cNvPr id="3" name="Espaço Reservado para Conteúdo 2"/>
          <p:cNvSpPr>
            <a:spLocks noGrp="1"/>
          </p:cNvSpPr>
          <p:nvPr>
            <p:ph idx="1"/>
          </p:nvPr>
        </p:nvSpPr>
        <p:spPr>
          <a:xfrm>
            <a:off x="457200" y="1412776"/>
            <a:ext cx="8229600" cy="5400599"/>
          </a:xfrm>
        </p:spPr>
        <p:txBody>
          <a:bodyPr>
            <a:normAutofit lnSpcReduction="10000"/>
          </a:bodyPr>
          <a:lstStyle/>
          <a:p>
            <a:pPr algn="just"/>
            <a:r>
              <a:rPr lang="pt-BR" b="1" dirty="0">
                <a:solidFill>
                  <a:srgbClr val="FF0000"/>
                </a:solidFill>
              </a:rPr>
              <a:t>Amostragem Estratificada (AE)</a:t>
            </a:r>
          </a:p>
          <a:p>
            <a:pPr marL="0" indent="0" algn="just">
              <a:buNone/>
            </a:pPr>
            <a:r>
              <a:rPr lang="pt-BR" dirty="0"/>
              <a:t>   População (N=380)                   Amostra (</a:t>
            </a:r>
            <a:r>
              <a:rPr lang="pt-BR" b="1" dirty="0">
                <a:solidFill>
                  <a:srgbClr val="FF0000"/>
                </a:solidFill>
              </a:rPr>
              <a:t>n=44</a:t>
            </a:r>
            <a:r>
              <a:rPr lang="pt-BR" dirty="0"/>
              <a:t>)</a:t>
            </a:r>
          </a:p>
          <a:p>
            <a:pPr marL="0" indent="0" algn="just">
              <a:buNone/>
            </a:pPr>
            <a:endParaRPr lang="pt-BR" dirty="0"/>
          </a:p>
          <a:p>
            <a:pPr marL="0" indent="0" algn="just">
              <a:buNone/>
            </a:pPr>
            <a:endParaRPr lang="pt-BR" dirty="0"/>
          </a:p>
          <a:p>
            <a:pPr marL="0" indent="0" algn="just">
              <a:buNone/>
            </a:pPr>
            <a:endParaRPr lang="pt-BR" dirty="0"/>
          </a:p>
          <a:p>
            <a:pPr marL="0" indent="0" algn="just">
              <a:buNone/>
            </a:pPr>
            <a:endParaRPr lang="pt-BR" dirty="0"/>
          </a:p>
          <a:p>
            <a:pPr marL="0" indent="0" algn="just">
              <a:buNone/>
            </a:pPr>
            <a:endParaRPr lang="pt-BR" dirty="0"/>
          </a:p>
          <a:p>
            <a:pPr marL="0" indent="0" algn="ctr">
              <a:buNone/>
            </a:pPr>
            <a:endParaRPr lang="pt-BR" sz="2400" b="1" dirty="0"/>
          </a:p>
          <a:p>
            <a:pPr marL="0" indent="0" algn="ctr">
              <a:buNone/>
            </a:pPr>
            <a:r>
              <a:rPr lang="pt-BR" sz="2400" b="1" dirty="0"/>
              <a:t>Amostragem Estratificada Uniforme </a:t>
            </a:r>
          </a:p>
          <a:p>
            <a:pPr marL="0" indent="0" algn="ctr">
              <a:buNone/>
            </a:pPr>
            <a:r>
              <a:rPr lang="pt-BR" sz="2400" b="1" dirty="0"/>
              <a:t>(mesma quantidade de elementos em cada estrato: 44/3≈14,6)</a:t>
            </a:r>
          </a:p>
          <a:p>
            <a:pPr marL="0" indent="0" algn="ctr">
              <a:buNone/>
            </a:pPr>
            <a:r>
              <a:rPr lang="pt-BR" sz="2400" b="1" dirty="0"/>
              <a:t>Cuidado! Representatividade</a:t>
            </a:r>
          </a:p>
        </p:txBody>
      </p:sp>
      <p:graphicFrame>
        <p:nvGraphicFramePr>
          <p:cNvPr id="4" name="Tabela 3"/>
          <p:cNvGraphicFramePr>
            <a:graphicFrameLocks noGrp="1"/>
          </p:cNvGraphicFramePr>
          <p:nvPr>
            <p:extLst>
              <p:ext uri="{D42A27DB-BD31-4B8C-83A1-F6EECF244321}">
                <p14:modId xmlns:p14="http://schemas.microsoft.com/office/powerpoint/2010/main" val="930742036"/>
              </p:ext>
            </p:extLst>
          </p:nvPr>
        </p:nvGraphicFramePr>
        <p:xfrm>
          <a:off x="611560" y="2780928"/>
          <a:ext cx="1944216" cy="2490192"/>
        </p:xfrm>
        <a:graphic>
          <a:graphicData uri="http://schemas.openxmlformats.org/drawingml/2006/table">
            <a:tbl>
              <a:tblPr firstRow="1" bandRow="1">
                <a:tableStyleId>{5940675A-B579-460E-94D1-54222C63F5DA}</a:tableStyleId>
              </a:tblPr>
              <a:tblGrid>
                <a:gridCol w="1944216">
                  <a:extLst>
                    <a:ext uri="{9D8B030D-6E8A-4147-A177-3AD203B41FA5}">
                      <a16:colId xmlns:a16="http://schemas.microsoft.com/office/drawing/2014/main" val="20000"/>
                    </a:ext>
                  </a:extLst>
                </a:gridCol>
              </a:tblGrid>
              <a:tr h="864096">
                <a:tc>
                  <a:txBody>
                    <a:bodyPr/>
                    <a:lstStyle/>
                    <a:p>
                      <a:pPr algn="ctr"/>
                      <a:r>
                        <a:rPr lang="pt-BR" sz="2400" b="1" dirty="0"/>
                        <a:t>Professores </a:t>
                      </a:r>
                      <a:r>
                        <a:rPr lang="pt-BR" sz="2000" b="1" dirty="0"/>
                        <a:t>(50)</a:t>
                      </a:r>
                      <a:endParaRPr lang="pt-BR" sz="2400" b="1" dirty="0">
                        <a:solidFill>
                          <a:schemeClr val="accent1"/>
                        </a:solidFill>
                      </a:endParaRPr>
                    </a:p>
                  </a:txBody>
                  <a:tcPr/>
                </a:tc>
                <a:extLst>
                  <a:ext uri="{0D108BD9-81ED-4DB2-BD59-A6C34878D82A}">
                    <a16:rowId xmlns:a16="http://schemas.microsoft.com/office/drawing/2014/main" val="10000"/>
                  </a:ext>
                </a:extLst>
              </a:tr>
              <a:tr h="86409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2400" b="1" dirty="0"/>
                        <a:t>Servidores</a:t>
                      </a:r>
                    </a:p>
                    <a:p>
                      <a:pPr marL="0" marR="0" indent="0" algn="ctr" defTabSz="914400" rtl="0" eaLnBrk="1" fontAlgn="auto" latinLnBrk="0" hangingPunct="1">
                        <a:lnSpc>
                          <a:spcPct val="100000"/>
                        </a:lnSpc>
                        <a:spcBef>
                          <a:spcPts val="0"/>
                        </a:spcBef>
                        <a:spcAft>
                          <a:spcPts val="0"/>
                        </a:spcAft>
                        <a:buClrTx/>
                        <a:buSzTx/>
                        <a:buFontTx/>
                        <a:buNone/>
                        <a:tabLst/>
                        <a:defRPr/>
                      </a:pPr>
                      <a:r>
                        <a:rPr lang="pt-BR" sz="2000" b="1" dirty="0"/>
                        <a:t>(30)</a:t>
                      </a:r>
                      <a:endParaRPr lang="pt-BR" sz="2000" b="1" dirty="0">
                        <a:solidFill>
                          <a:schemeClr val="accent1"/>
                        </a:solidFill>
                      </a:endParaRPr>
                    </a:p>
                  </a:txBody>
                  <a:tcPr/>
                </a:tc>
                <a:extLst>
                  <a:ext uri="{0D108BD9-81ED-4DB2-BD59-A6C34878D82A}">
                    <a16:rowId xmlns:a16="http://schemas.microsoft.com/office/drawing/2014/main" val="10001"/>
                  </a:ext>
                </a:extLst>
              </a:tr>
              <a:tr h="4428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2400" b="1" dirty="0"/>
                        <a:t>Alunos </a:t>
                      </a:r>
                    </a:p>
                    <a:p>
                      <a:pPr marL="0" marR="0" indent="0" algn="ctr" defTabSz="914400" rtl="0" eaLnBrk="1" fontAlgn="auto" latinLnBrk="0" hangingPunct="1">
                        <a:lnSpc>
                          <a:spcPct val="100000"/>
                        </a:lnSpc>
                        <a:spcBef>
                          <a:spcPts val="0"/>
                        </a:spcBef>
                        <a:spcAft>
                          <a:spcPts val="0"/>
                        </a:spcAft>
                        <a:buClrTx/>
                        <a:buSzTx/>
                        <a:buFontTx/>
                        <a:buNone/>
                        <a:tabLst/>
                        <a:defRPr/>
                      </a:pPr>
                      <a:r>
                        <a:rPr lang="pt-BR" sz="2000" b="1" dirty="0"/>
                        <a:t>(300)</a:t>
                      </a:r>
                      <a:endParaRPr lang="pt-BR" sz="2000" b="1" dirty="0">
                        <a:solidFill>
                          <a:schemeClr val="accent1"/>
                        </a:solidFill>
                      </a:endParaRPr>
                    </a:p>
                  </a:txBody>
                  <a:tcPr/>
                </a:tc>
                <a:extLst>
                  <a:ext uri="{0D108BD9-81ED-4DB2-BD59-A6C34878D82A}">
                    <a16:rowId xmlns:a16="http://schemas.microsoft.com/office/drawing/2014/main" val="10002"/>
                  </a:ext>
                </a:extLst>
              </a:tr>
            </a:tbl>
          </a:graphicData>
        </a:graphic>
      </p:graphicFrame>
      <p:sp>
        <p:nvSpPr>
          <p:cNvPr id="5" name="Seta para a direita 4"/>
          <p:cNvSpPr/>
          <p:nvPr/>
        </p:nvSpPr>
        <p:spPr>
          <a:xfrm>
            <a:off x="2771800" y="3068960"/>
            <a:ext cx="266429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Seta para a direita 5"/>
          <p:cNvSpPr/>
          <p:nvPr/>
        </p:nvSpPr>
        <p:spPr>
          <a:xfrm>
            <a:off x="2771800" y="3861048"/>
            <a:ext cx="266429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Seta para a direita 6"/>
          <p:cNvSpPr/>
          <p:nvPr/>
        </p:nvSpPr>
        <p:spPr>
          <a:xfrm>
            <a:off x="2771800" y="4725144"/>
            <a:ext cx="266429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9" name="Tabela 8"/>
          <p:cNvGraphicFramePr>
            <a:graphicFrameLocks noGrp="1"/>
          </p:cNvGraphicFramePr>
          <p:nvPr>
            <p:extLst>
              <p:ext uri="{D42A27DB-BD31-4B8C-83A1-F6EECF244321}">
                <p14:modId xmlns:p14="http://schemas.microsoft.com/office/powerpoint/2010/main" val="2952173839"/>
              </p:ext>
            </p:extLst>
          </p:nvPr>
        </p:nvGraphicFramePr>
        <p:xfrm>
          <a:off x="5724128" y="2780928"/>
          <a:ext cx="1944216" cy="2468880"/>
        </p:xfrm>
        <a:graphic>
          <a:graphicData uri="http://schemas.openxmlformats.org/drawingml/2006/table">
            <a:tbl>
              <a:tblPr firstRow="1" bandRow="1">
                <a:tableStyleId>{5940675A-B579-460E-94D1-54222C63F5DA}</a:tableStyleId>
              </a:tblPr>
              <a:tblGrid>
                <a:gridCol w="1944216">
                  <a:extLst>
                    <a:ext uri="{9D8B030D-6E8A-4147-A177-3AD203B41FA5}">
                      <a16:colId xmlns:a16="http://schemas.microsoft.com/office/drawing/2014/main" val="20000"/>
                    </a:ext>
                  </a:extLst>
                </a:gridCol>
              </a:tblGrid>
              <a:tr h="442848">
                <a:tc>
                  <a:txBody>
                    <a:bodyPr/>
                    <a:lstStyle/>
                    <a:p>
                      <a:pPr algn="ctr"/>
                      <a:r>
                        <a:rPr lang="pt-BR" sz="2400" b="1" dirty="0" err="1"/>
                        <a:t>subamostra</a:t>
                      </a:r>
                      <a:r>
                        <a:rPr lang="pt-BR" sz="2400" b="1" dirty="0"/>
                        <a:t> 1</a:t>
                      </a:r>
                    </a:p>
                    <a:p>
                      <a:pPr algn="ctr"/>
                      <a:r>
                        <a:rPr lang="pt-BR" sz="2400" b="1" dirty="0"/>
                        <a:t>(n</a:t>
                      </a:r>
                      <a:r>
                        <a:rPr lang="pt-BR" b="1" dirty="0"/>
                        <a:t>1</a:t>
                      </a:r>
                      <a:r>
                        <a:rPr lang="pt-BR" sz="2400" b="1" dirty="0"/>
                        <a:t>= </a:t>
                      </a:r>
                      <a:r>
                        <a:rPr lang="pt-BR" sz="2400" b="1" dirty="0">
                          <a:solidFill>
                            <a:srgbClr val="FF0000"/>
                          </a:solidFill>
                        </a:rPr>
                        <a:t>15</a:t>
                      </a:r>
                      <a:r>
                        <a:rPr lang="pt-BR" sz="2400" b="1" dirty="0"/>
                        <a:t>)</a:t>
                      </a:r>
                    </a:p>
                  </a:txBody>
                  <a:tcPr/>
                </a:tc>
                <a:extLst>
                  <a:ext uri="{0D108BD9-81ED-4DB2-BD59-A6C34878D82A}">
                    <a16:rowId xmlns:a16="http://schemas.microsoft.com/office/drawing/2014/main" val="10000"/>
                  </a:ext>
                </a:extLst>
              </a:tr>
              <a:tr h="4428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2400" b="1" dirty="0" err="1"/>
                        <a:t>subamostra</a:t>
                      </a:r>
                      <a:r>
                        <a:rPr lang="pt-BR" sz="2400" b="1" dirty="0"/>
                        <a:t> 2</a:t>
                      </a:r>
                    </a:p>
                    <a:p>
                      <a:pPr marL="0" marR="0" indent="0" algn="ctr" defTabSz="914400" rtl="0" eaLnBrk="1" fontAlgn="auto" latinLnBrk="0" hangingPunct="1">
                        <a:lnSpc>
                          <a:spcPct val="100000"/>
                        </a:lnSpc>
                        <a:spcBef>
                          <a:spcPts val="0"/>
                        </a:spcBef>
                        <a:spcAft>
                          <a:spcPts val="0"/>
                        </a:spcAft>
                        <a:buClrTx/>
                        <a:buSzTx/>
                        <a:buFontTx/>
                        <a:buNone/>
                        <a:tabLst/>
                        <a:defRPr/>
                      </a:pPr>
                      <a:r>
                        <a:rPr lang="pt-BR" sz="2400" b="1" dirty="0"/>
                        <a:t>(n</a:t>
                      </a:r>
                      <a:r>
                        <a:rPr lang="pt-BR" b="1" dirty="0"/>
                        <a:t>2</a:t>
                      </a:r>
                      <a:r>
                        <a:rPr lang="pt-BR" sz="2400" b="1" dirty="0"/>
                        <a:t>= </a:t>
                      </a:r>
                      <a:r>
                        <a:rPr lang="pt-BR" sz="2400" b="1" dirty="0">
                          <a:solidFill>
                            <a:srgbClr val="FF0000"/>
                          </a:solidFill>
                        </a:rPr>
                        <a:t>14</a:t>
                      </a:r>
                      <a:r>
                        <a:rPr lang="pt-BR" sz="2400" b="1" dirty="0"/>
                        <a:t>)</a:t>
                      </a:r>
                    </a:p>
                  </a:txBody>
                  <a:tcPr/>
                </a:tc>
                <a:extLst>
                  <a:ext uri="{0D108BD9-81ED-4DB2-BD59-A6C34878D82A}">
                    <a16:rowId xmlns:a16="http://schemas.microsoft.com/office/drawing/2014/main" val="10001"/>
                  </a:ext>
                </a:extLst>
              </a:tr>
              <a:tr h="4428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2400" b="1" dirty="0" err="1"/>
                        <a:t>subamostra</a:t>
                      </a:r>
                      <a:r>
                        <a:rPr lang="pt-BR" sz="2400" b="1" dirty="0"/>
                        <a:t> 3</a:t>
                      </a:r>
                    </a:p>
                    <a:p>
                      <a:pPr marL="0" marR="0" indent="0" algn="ctr" defTabSz="914400" rtl="0" eaLnBrk="1" fontAlgn="auto" latinLnBrk="0" hangingPunct="1">
                        <a:lnSpc>
                          <a:spcPct val="100000"/>
                        </a:lnSpc>
                        <a:spcBef>
                          <a:spcPts val="0"/>
                        </a:spcBef>
                        <a:spcAft>
                          <a:spcPts val="0"/>
                        </a:spcAft>
                        <a:buClrTx/>
                        <a:buSzTx/>
                        <a:buFontTx/>
                        <a:buNone/>
                        <a:tabLst/>
                        <a:defRPr/>
                      </a:pPr>
                      <a:r>
                        <a:rPr lang="pt-BR" sz="2400" b="1" dirty="0"/>
                        <a:t>(n</a:t>
                      </a:r>
                      <a:r>
                        <a:rPr lang="pt-BR" b="1" dirty="0"/>
                        <a:t>3</a:t>
                      </a:r>
                      <a:r>
                        <a:rPr lang="pt-BR" sz="2400" b="1" dirty="0"/>
                        <a:t>= </a:t>
                      </a:r>
                      <a:r>
                        <a:rPr lang="pt-BR" sz="2400" b="1" dirty="0">
                          <a:solidFill>
                            <a:srgbClr val="FF0000"/>
                          </a:solidFill>
                        </a:rPr>
                        <a:t>15</a:t>
                      </a:r>
                      <a:r>
                        <a:rPr lang="pt-BR" sz="2400" b="1" dirty="0"/>
                        <a:t>)</a:t>
                      </a:r>
                    </a:p>
                  </a:txBody>
                  <a:tcPr/>
                </a:tc>
                <a:extLst>
                  <a:ext uri="{0D108BD9-81ED-4DB2-BD59-A6C34878D82A}">
                    <a16:rowId xmlns:a16="http://schemas.microsoft.com/office/drawing/2014/main" val="10002"/>
                  </a:ext>
                </a:extLst>
              </a:tr>
            </a:tbl>
          </a:graphicData>
        </a:graphic>
      </p:graphicFrame>
      <p:sp>
        <p:nvSpPr>
          <p:cNvPr id="10" name="CaixaDeTexto 9"/>
          <p:cNvSpPr txBox="1"/>
          <p:nvPr/>
        </p:nvSpPr>
        <p:spPr>
          <a:xfrm>
            <a:off x="3707904" y="2812866"/>
            <a:ext cx="864096" cy="400110"/>
          </a:xfrm>
          <a:prstGeom prst="rect">
            <a:avLst/>
          </a:prstGeom>
          <a:noFill/>
        </p:spPr>
        <p:txBody>
          <a:bodyPr wrap="square" rtlCol="0">
            <a:spAutoFit/>
          </a:bodyPr>
          <a:lstStyle/>
          <a:p>
            <a:r>
              <a:rPr lang="pt-BR" sz="2000" b="1" dirty="0"/>
              <a:t>AAS</a:t>
            </a:r>
          </a:p>
        </p:txBody>
      </p:sp>
      <p:sp>
        <p:nvSpPr>
          <p:cNvPr id="11" name="CaixaDeTexto 10"/>
          <p:cNvSpPr txBox="1"/>
          <p:nvPr/>
        </p:nvSpPr>
        <p:spPr>
          <a:xfrm>
            <a:off x="3707904" y="3604954"/>
            <a:ext cx="864096" cy="400110"/>
          </a:xfrm>
          <a:prstGeom prst="rect">
            <a:avLst/>
          </a:prstGeom>
          <a:noFill/>
        </p:spPr>
        <p:txBody>
          <a:bodyPr wrap="square" rtlCol="0">
            <a:spAutoFit/>
          </a:bodyPr>
          <a:lstStyle/>
          <a:p>
            <a:r>
              <a:rPr lang="pt-BR" sz="2000" b="1" dirty="0"/>
              <a:t>AAS</a:t>
            </a:r>
          </a:p>
        </p:txBody>
      </p:sp>
      <p:sp>
        <p:nvSpPr>
          <p:cNvPr id="12" name="CaixaDeTexto 11"/>
          <p:cNvSpPr txBox="1"/>
          <p:nvPr/>
        </p:nvSpPr>
        <p:spPr>
          <a:xfrm>
            <a:off x="3707904" y="4469050"/>
            <a:ext cx="864096" cy="400110"/>
          </a:xfrm>
          <a:prstGeom prst="rect">
            <a:avLst/>
          </a:prstGeom>
          <a:noFill/>
        </p:spPr>
        <p:txBody>
          <a:bodyPr wrap="square" rtlCol="0">
            <a:spAutoFit/>
          </a:bodyPr>
          <a:lstStyle/>
          <a:p>
            <a:r>
              <a:rPr lang="pt-BR" sz="2000" b="1" dirty="0"/>
              <a:t>AAS</a:t>
            </a:r>
          </a:p>
        </p:txBody>
      </p:sp>
    </p:spTree>
    <p:extLst>
      <p:ext uri="{BB962C8B-B14F-4D97-AF65-F5344CB8AC3E}">
        <p14:creationId xmlns:p14="http://schemas.microsoft.com/office/powerpoint/2010/main" val="12505662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p:sp>
        <p:nvSpPr>
          <p:cNvPr id="3" name="Espaço Reservado para Conteúdo 2"/>
          <p:cNvSpPr>
            <a:spLocks noGrp="1"/>
          </p:cNvSpPr>
          <p:nvPr>
            <p:ph idx="1"/>
          </p:nvPr>
        </p:nvSpPr>
        <p:spPr>
          <a:xfrm>
            <a:off x="457200" y="1412776"/>
            <a:ext cx="8229600" cy="5400599"/>
          </a:xfrm>
        </p:spPr>
        <p:txBody>
          <a:bodyPr>
            <a:normAutofit fontScale="77500" lnSpcReduction="20000"/>
          </a:bodyPr>
          <a:lstStyle/>
          <a:p>
            <a:pPr algn="just"/>
            <a:r>
              <a:rPr lang="pt-BR" b="1" dirty="0">
                <a:solidFill>
                  <a:srgbClr val="FF0000"/>
                </a:solidFill>
              </a:rPr>
              <a:t>Amostragem Estratificada (AE)</a:t>
            </a:r>
          </a:p>
          <a:p>
            <a:pPr marL="514350" indent="-514350" algn="just">
              <a:buAutoNum type="arabicParenR"/>
            </a:pPr>
            <a:r>
              <a:rPr lang="pt-BR" dirty="0"/>
              <a:t>Em uma empresa com cinco departamentos existem 150 funcionários, sendo: 18 no departamento A; 22 no departamento B; 25 no departamento C; 55 no departamento D e 30 no departamento E. Obtenha uma amostra de 15 funcionários, representativa de 10% da população, proporcionalmente a cada departamento.</a:t>
            </a:r>
          </a:p>
          <a:p>
            <a:pPr marL="514350" indent="-514350" algn="just">
              <a:buAutoNum type="arabicParenR"/>
            </a:pPr>
            <a:r>
              <a:rPr lang="pt-BR" dirty="0"/>
              <a:t>Uma população encontra-se dividida em 4 estratos, com tamanhos, respectivamente: N1 = 50; N2 = 70; N3 = 80 e N4 = 20. Sabendo-se que, ao ser realizada uma amostragem estratificada proporcional, 7 elementos da amostra foram retirados do segundo estrato, determine o número total de elementos da amostra e o número de elementos da amostra de cada estrato.</a:t>
            </a:r>
          </a:p>
          <a:p>
            <a:pPr marL="0" indent="0" algn="just">
              <a:buNone/>
            </a:pPr>
            <a:endParaRPr lang="pt-BR" dirty="0"/>
          </a:p>
        </p:txBody>
      </p:sp>
    </p:spTree>
    <p:extLst>
      <p:ext uri="{BB962C8B-B14F-4D97-AF65-F5344CB8AC3E}">
        <p14:creationId xmlns:p14="http://schemas.microsoft.com/office/powerpoint/2010/main" val="22384637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p:sp>
        <p:nvSpPr>
          <p:cNvPr id="3" name="Espaço Reservado para Conteúdo 2"/>
          <p:cNvSpPr>
            <a:spLocks noGrp="1"/>
          </p:cNvSpPr>
          <p:nvPr>
            <p:ph idx="1"/>
          </p:nvPr>
        </p:nvSpPr>
        <p:spPr>
          <a:xfrm>
            <a:off x="457200" y="1412776"/>
            <a:ext cx="8229600" cy="5400599"/>
          </a:xfrm>
        </p:spPr>
        <p:txBody>
          <a:bodyPr>
            <a:normAutofit fontScale="85000" lnSpcReduction="10000"/>
          </a:bodyPr>
          <a:lstStyle/>
          <a:p>
            <a:pPr algn="just"/>
            <a:r>
              <a:rPr lang="pt-BR" b="1" dirty="0">
                <a:solidFill>
                  <a:srgbClr val="FF0000"/>
                </a:solidFill>
              </a:rPr>
              <a:t>Amostragem de Conglomerados (AC)</a:t>
            </a:r>
          </a:p>
          <a:p>
            <a:pPr marL="0" indent="0" algn="just">
              <a:buNone/>
            </a:pPr>
            <a:r>
              <a:rPr lang="pt-BR" dirty="0"/>
              <a:t>Estruturalmente chamamos de </a:t>
            </a:r>
            <a:r>
              <a:rPr lang="pt-BR" b="1" dirty="0"/>
              <a:t>conglomerado</a:t>
            </a:r>
            <a:r>
              <a:rPr lang="pt-BR" dirty="0"/>
              <a:t> a um agrupamento de elementos da população com características similares.</a:t>
            </a:r>
          </a:p>
          <a:p>
            <a:pPr marL="0" indent="0" algn="just">
              <a:buNone/>
            </a:pPr>
            <a:endParaRPr lang="pt-BR" sz="1700" dirty="0"/>
          </a:p>
          <a:p>
            <a:pPr marL="0" indent="0" algn="just">
              <a:buNone/>
            </a:pPr>
            <a:r>
              <a:rPr lang="pt-BR" dirty="0" err="1"/>
              <a:t>Ex</a:t>
            </a:r>
            <a:r>
              <a:rPr lang="pt-BR" dirty="0"/>
              <a:t>: Em uma população constituída por domicílios residenciais de uma cidade, </a:t>
            </a:r>
            <a:r>
              <a:rPr lang="pt-BR" b="1" dirty="0">
                <a:solidFill>
                  <a:srgbClr val="FF0000"/>
                </a:solidFill>
              </a:rPr>
              <a:t>os quarteirões formam conglomerados </a:t>
            </a:r>
            <a:r>
              <a:rPr lang="pt-BR" dirty="0"/>
              <a:t>de domicílios. Em um 1º estágio selecionam-se os conglomerados (por AAS) e todos os elementos dos conglomerados são avaliados </a:t>
            </a:r>
            <a:r>
              <a:rPr lang="pt-BR" b="1" dirty="0">
                <a:solidFill>
                  <a:srgbClr val="FF0000"/>
                </a:solidFill>
              </a:rPr>
              <a:t>(amostragem de conglomerados em um estágio)</a:t>
            </a:r>
            <a:r>
              <a:rPr lang="pt-BR" dirty="0"/>
              <a:t>, ou, como é mais comum, faz-se uma nova seleção dentro de cada conglomerado selecionado no 1º estágio </a:t>
            </a:r>
            <a:r>
              <a:rPr lang="pt-BR" b="1" dirty="0">
                <a:solidFill>
                  <a:srgbClr val="FF0000"/>
                </a:solidFill>
              </a:rPr>
              <a:t>(amostragem de conglomerados em dois estágio)</a:t>
            </a:r>
            <a:r>
              <a:rPr lang="pt-BR" dirty="0">
                <a:solidFill>
                  <a:srgbClr val="FF0000"/>
                </a:solidFill>
              </a:rPr>
              <a:t>.</a:t>
            </a:r>
            <a:endParaRPr lang="pt-BR" dirty="0"/>
          </a:p>
        </p:txBody>
      </p:sp>
    </p:spTree>
    <p:extLst>
      <p:ext uri="{BB962C8B-B14F-4D97-AF65-F5344CB8AC3E}">
        <p14:creationId xmlns:p14="http://schemas.microsoft.com/office/powerpoint/2010/main" val="30229173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p:sp>
        <p:nvSpPr>
          <p:cNvPr id="3" name="Espaço Reservado para Conteúdo 2"/>
          <p:cNvSpPr>
            <a:spLocks noGrp="1"/>
          </p:cNvSpPr>
          <p:nvPr>
            <p:ph idx="1"/>
          </p:nvPr>
        </p:nvSpPr>
        <p:spPr>
          <a:xfrm>
            <a:off x="457200" y="1412776"/>
            <a:ext cx="8229600" cy="5400599"/>
          </a:xfrm>
        </p:spPr>
        <p:txBody>
          <a:bodyPr>
            <a:normAutofit/>
          </a:bodyPr>
          <a:lstStyle/>
          <a:p>
            <a:pPr algn="just"/>
            <a:r>
              <a:rPr lang="pt-BR" b="1" dirty="0">
                <a:solidFill>
                  <a:srgbClr val="FF0000"/>
                </a:solidFill>
              </a:rPr>
              <a:t>Amostragem de Conglomerados (AC)</a:t>
            </a:r>
          </a:p>
          <a:p>
            <a:pPr marL="0" indent="0" algn="just">
              <a:buNone/>
            </a:pPr>
            <a:r>
              <a:rPr lang="pt-BR" sz="2000" b="1" dirty="0"/>
              <a:t>Exemplo: </a:t>
            </a:r>
            <a:r>
              <a:rPr lang="pt-BR" sz="2200" dirty="0"/>
              <a:t>Considere o problema de selecionar uma amostra de domicílios de uma cidade. Podemos tomar as ruas como conglomerados, como indicado no quadro a seguir, onde A1 representa o primeiro domicílio da rua A; A2 o segundo domicílio e assim por diante. </a:t>
            </a:r>
            <a:r>
              <a:rPr lang="pt-BR" sz="2200" b="1" dirty="0">
                <a:solidFill>
                  <a:srgbClr val="FF0000"/>
                </a:solidFill>
              </a:rPr>
              <a:t>Realizar uma amostragem de conglomerados em dois estágios (1º estágio: 3 ruas (por AAS); 2º estágio: 50% dos domicílios (por AAS) das ruas selecionadas no 1º estágio).</a:t>
            </a:r>
          </a:p>
        </p:txBody>
      </p:sp>
      <p:graphicFrame>
        <p:nvGraphicFramePr>
          <p:cNvPr id="4" name="Tabela 3"/>
          <p:cNvGraphicFramePr>
            <a:graphicFrameLocks noGrp="1"/>
          </p:cNvGraphicFramePr>
          <p:nvPr>
            <p:extLst>
              <p:ext uri="{D42A27DB-BD31-4B8C-83A1-F6EECF244321}">
                <p14:modId xmlns:p14="http://schemas.microsoft.com/office/powerpoint/2010/main" val="524535404"/>
              </p:ext>
            </p:extLst>
          </p:nvPr>
        </p:nvGraphicFramePr>
        <p:xfrm>
          <a:off x="539552" y="4444320"/>
          <a:ext cx="8136906" cy="2225040"/>
        </p:xfrm>
        <a:graphic>
          <a:graphicData uri="http://schemas.openxmlformats.org/drawingml/2006/table">
            <a:tbl>
              <a:tblPr firstRow="1" bandRow="1">
                <a:tableStyleId>{7E9639D4-E3E2-4D34-9284-5A2195B3D0D7}</a:tableStyleId>
              </a:tblPr>
              <a:tblGrid>
                <a:gridCol w="800514">
                  <a:extLst>
                    <a:ext uri="{9D8B030D-6E8A-4147-A177-3AD203B41FA5}">
                      <a16:colId xmlns:a16="http://schemas.microsoft.com/office/drawing/2014/main" val="20000"/>
                    </a:ext>
                  </a:extLst>
                </a:gridCol>
                <a:gridCol w="524028">
                  <a:extLst>
                    <a:ext uri="{9D8B030D-6E8A-4147-A177-3AD203B41FA5}">
                      <a16:colId xmlns:a16="http://schemas.microsoft.com/office/drawing/2014/main" val="20001"/>
                    </a:ext>
                  </a:extLst>
                </a:gridCol>
                <a:gridCol w="524028">
                  <a:extLst>
                    <a:ext uri="{9D8B030D-6E8A-4147-A177-3AD203B41FA5}">
                      <a16:colId xmlns:a16="http://schemas.microsoft.com/office/drawing/2014/main" val="20002"/>
                    </a:ext>
                  </a:extLst>
                </a:gridCol>
                <a:gridCol w="524028">
                  <a:extLst>
                    <a:ext uri="{9D8B030D-6E8A-4147-A177-3AD203B41FA5}">
                      <a16:colId xmlns:a16="http://schemas.microsoft.com/office/drawing/2014/main" val="20003"/>
                    </a:ext>
                  </a:extLst>
                </a:gridCol>
                <a:gridCol w="524028">
                  <a:extLst>
                    <a:ext uri="{9D8B030D-6E8A-4147-A177-3AD203B41FA5}">
                      <a16:colId xmlns:a16="http://schemas.microsoft.com/office/drawing/2014/main" val="20004"/>
                    </a:ext>
                  </a:extLst>
                </a:gridCol>
                <a:gridCol w="524028">
                  <a:extLst>
                    <a:ext uri="{9D8B030D-6E8A-4147-A177-3AD203B41FA5}">
                      <a16:colId xmlns:a16="http://schemas.microsoft.com/office/drawing/2014/main" val="20005"/>
                    </a:ext>
                  </a:extLst>
                </a:gridCol>
                <a:gridCol w="524028">
                  <a:extLst>
                    <a:ext uri="{9D8B030D-6E8A-4147-A177-3AD203B41FA5}">
                      <a16:colId xmlns:a16="http://schemas.microsoft.com/office/drawing/2014/main" val="20006"/>
                    </a:ext>
                  </a:extLst>
                </a:gridCol>
                <a:gridCol w="524028">
                  <a:extLst>
                    <a:ext uri="{9D8B030D-6E8A-4147-A177-3AD203B41FA5}">
                      <a16:colId xmlns:a16="http://schemas.microsoft.com/office/drawing/2014/main" val="20007"/>
                    </a:ext>
                  </a:extLst>
                </a:gridCol>
                <a:gridCol w="524028">
                  <a:extLst>
                    <a:ext uri="{9D8B030D-6E8A-4147-A177-3AD203B41FA5}">
                      <a16:colId xmlns:a16="http://schemas.microsoft.com/office/drawing/2014/main" val="20008"/>
                    </a:ext>
                  </a:extLst>
                </a:gridCol>
                <a:gridCol w="524028">
                  <a:extLst>
                    <a:ext uri="{9D8B030D-6E8A-4147-A177-3AD203B41FA5}">
                      <a16:colId xmlns:a16="http://schemas.microsoft.com/office/drawing/2014/main" val="20009"/>
                    </a:ext>
                  </a:extLst>
                </a:gridCol>
                <a:gridCol w="524028">
                  <a:extLst>
                    <a:ext uri="{9D8B030D-6E8A-4147-A177-3AD203B41FA5}">
                      <a16:colId xmlns:a16="http://schemas.microsoft.com/office/drawing/2014/main" val="20010"/>
                    </a:ext>
                  </a:extLst>
                </a:gridCol>
                <a:gridCol w="524028">
                  <a:extLst>
                    <a:ext uri="{9D8B030D-6E8A-4147-A177-3AD203B41FA5}">
                      <a16:colId xmlns:a16="http://schemas.microsoft.com/office/drawing/2014/main" val="20011"/>
                    </a:ext>
                  </a:extLst>
                </a:gridCol>
                <a:gridCol w="524028">
                  <a:extLst>
                    <a:ext uri="{9D8B030D-6E8A-4147-A177-3AD203B41FA5}">
                      <a16:colId xmlns:a16="http://schemas.microsoft.com/office/drawing/2014/main" val="20012"/>
                    </a:ext>
                  </a:extLst>
                </a:gridCol>
                <a:gridCol w="524028">
                  <a:extLst>
                    <a:ext uri="{9D8B030D-6E8A-4147-A177-3AD203B41FA5}">
                      <a16:colId xmlns:a16="http://schemas.microsoft.com/office/drawing/2014/main" val="20013"/>
                    </a:ext>
                  </a:extLst>
                </a:gridCol>
                <a:gridCol w="524028">
                  <a:extLst>
                    <a:ext uri="{9D8B030D-6E8A-4147-A177-3AD203B41FA5}">
                      <a16:colId xmlns:a16="http://schemas.microsoft.com/office/drawing/2014/main" val="20014"/>
                    </a:ext>
                  </a:extLst>
                </a:gridCol>
              </a:tblGrid>
              <a:tr h="370840">
                <a:tc>
                  <a:txBody>
                    <a:bodyPr/>
                    <a:lstStyle/>
                    <a:p>
                      <a:pPr algn="ctr"/>
                      <a:r>
                        <a:rPr lang="pt-BR" dirty="0"/>
                        <a:t>Ruas</a:t>
                      </a:r>
                    </a:p>
                  </a:txBody>
                  <a:tcPr/>
                </a:tc>
                <a:tc gridSpan="14">
                  <a:txBody>
                    <a:bodyPr/>
                    <a:lstStyle/>
                    <a:p>
                      <a:pPr algn="ctr"/>
                      <a:r>
                        <a:rPr lang="pt-BR" sz="1600" dirty="0"/>
                        <a:t>Domicílios</a:t>
                      </a:r>
                    </a:p>
                  </a:txBody>
                  <a:tcPr/>
                </a:tc>
                <a:tc hMerge="1">
                  <a:txBody>
                    <a:bodyPr/>
                    <a:lstStyle/>
                    <a:p>
                      <a:endParaRPr lang="pt-BR" dirty="0"/>
                    </a:p>
                  </a:txBody>
                  <a:tcPr/>
                </a:tc>
                <a:tc hMerge="1">
                  <a:txBody>
                    <a:bodyPr/>
                    <a:lstStyle/>
                    <a:p>
                      <a:endParaRPr lang="pt-BR" dirty="0"/>
                    </a:p>
                  </a:txBody>
                  <a:tcPr/>
                </a:tc>
                <a:tc hMerge="1">
                  <a:txBody>
                    <a:bodyPr/>
                    <a:lstStyle/>
                    <a:p>
                      <a:endParaRPr lang="pt-BR" dirty="0"/>
                    </a:p>
                  </a:txBody>
                  <a:tcPr/>
                </a:tc>
                <a:tc hMerge="1">
                  <a:txBody>
                    <a:bodyPr/>
                    <a:lstStyle/>
                    <a:p>
                      <a:endParaRPr lang="pt-BR" dirty="0"/>
                    </a:p>
                  </a:txBody>
                  <a:tcPr/>
                </a:tc>
                <a:tc hMerge="1">
                  <a:txBody>
                    <a:bodyPr/>
                    <a:lstStyle/>
                    <a:p>
                      <a:endParaRPr lang="pt-BR" dirty="0"/>
                    </a:p>
                  </a:txBody>
                  <a:tcPr/>
                </a:tc>
                <a:tc hMerge="1">
                  <a:txBody>
                    <a:bodyPr/>
                    <a:lstStyle/>
                    <a:p>
                      <a:endParaRPr lang="pt-BR" dirty="0"/>
                    </a:p>
                  </a:txBody>
                  <a:tcPr/>
                </a:tc>
                <a:tc hMerge="1">
                  <a:txBody>
                    <a:bodyPr/>
                    <a:lstStyle/>
                    <a:p>
                      <a:endParaRPr lang="pt-BR" dirty="0"/>
                    </a:p>
                  </a:txBody>
                  <a:tcPr/>
                </a:tc>
                <a:tc hMerge="1">
                  <a:txBody>
                    <a:bodyPr/>
                    <a:lstStyle/>
                    <a:p>
                      <a:endParaRPr lang="pt-BR" dirty="0"/>
                    </a:p>
                  </a:txBody>
                  <a:tcPr/>
                </a:tc>
                <a:tc hMerge="1">
                  <a:txBody>
                    <a:bodyPr/>
                    <a:lstStyle/>
                    <a:p>
                      <a:endParaRPr lang="pt-BR" dirty="0"/>
                    </a:p>
                  </a:txBody>
                  <a:tcPr/>
                </a:tc>
                <a:tc hMerge="1">
                  <a:txBody>
                    <a:bodyPr/>
                    <a:lstStyle/>
                    <a:p>
                      <a:endParaRPr lang="pt-BR" dirty="0"/>
                    </a:p>
                  </a:txBody>
                  <a:tcPr/>
                </a:tc>
                <a:tc hMerge="1">
                  <a:txBody>
                    <a:bodyPr/>
                    <a:lstStyle/>
                    <a:p>
                      <a:endParaRPr lang="pt-BR" dirty="0"/>
                    </a:p>
                  </a:txBody>
                  <a:tcPr/>
                </a:tc>
                <a:tc hMerge="1">
                  <a:txBody>
                    <a:bodyPr/>
                    <a:lstStyle/>
                    <a:p>
                      <a:endParaRPr lang="pt-BR" dirty="0"/>
                    </a:p>
                  </a:txBody>
                  <a:tcPr/>
                </a:tc>
                <a:tc hMerge="1">
                  <a:txBody>
                    <a:bodyPr/>
                    <a:lstStyle/>
                    <a:p>
                      <a:endParaRPr lang="pt-BR" dirty="0"/>
                    </a:p>
                  </a:txBody>
                  <a:tcPr/>
                </a:tc>
                <a:extLst>
                  <a:ext uri="{0D108BD9-81ED-4DB2-BD59-A6C34878D82A}">
                    <a16:rowId xmlns:a16="http://schemas.microsoft.com/office/drawing/2014/main" val="10000"/>
                  </a:ext>
                </a:extLst>
              </a:tr>
              <a:tr h="370840">
                <a:tc>
                  <a:txBody>
                    <a:bodyPr/>
                    <a:lstStyle/>
                    <a:p>
                      <a:pPr algn="ctr"/>
                      <a:r>
                        <a:rPr lang="pt-BR" dirty="0"/>
                        <a:t>A</a:t>
                      </a:r>
                    </a:p>
                  </a:txBody>
                  <a:tcPr>
                    <a:lnR w="12700" cap="flat" cmpd="sng" algn="ctr">
                      <a:solidFill>
                        <a:schemeClr val="tx1"/>
                      </a:solidFill>
                      <a:prstDash val="solid"/>
                      <a:round/>
                      <a:headEnd type="none" w="med" len="med"/>
                      <a:tailEnd type="none" w="med" len="med"/>
                    </a:lnR>
                  </a:tcPr>
                </a:tc>
                <a:tc>
                  <a:txBody>
                    <a:bodyPr/>
                    <a:lstStyle/>
                    <a:p>
                      <a:pPr algn="ctr"/>
                      <a:r>
                        <a:rPr lang="pt-BR" sz="1600" dirty="0"/>
                        <a:t>A1</a:t>
                      </a:r>
                    </a:p>
                  </a:txBody>
                  <a:tcPr>
                    <a:lnL w="12700" cap="flat" cmpd="sng" algn="ctr">
                      <a:solidFill>
                        <a:schemeClr val="tx1"/>
                      </a:solidFill>
                      <a:prstDash val="solid"/>
                      <a:round/>
                      <a:headEnd type="none" w="med" len="med"/>
                      <a:tailEnd type="none" w="med" len="med"/>
                    </a:lnL>
                  </a:tcPr>
                </a:tc>
                <a:tc>
                  <a:txBody>
                    <a:bodyPr/>
                    <a:lstStyle/>
                    <a:p>
                      <a:pPr algn="ctr"/>
                      <a:r>
                        <a:rPr lang="pt-BR" sz="1600" dirty="0"/>
                        <a:t>A2</a:t>
                      </a:r>
                    </a:p>
                  </a:txBody>
                  <a:tcPr/>
                </a:tc>
                <a:tc>
                  <a:txBody>
                    <a:bodyPr/>
                    <a:lstStyle/>
                    <a:p>
                      <a:pPr algn="ctr"/>
                      <a:r>
                        <a:rPr lang="pt-BR" sz="1600" dirty="0"/>
                        <a:t>A3</a:t>
                      </a:r>
                    </a:p>
                  </a:txBody>
                  <a:tcPr/>
                </a:tc>
                <a:tc>
                  <a:txBody>
                    <a:bodyPr/>
                    <a:lstStyle/>
                    <a:p>
                      <a:pPr algn="ctr"/>
                      <a:r>
                        <a:rPr lang="pt-BR" sz="1600" dirty="0"/>
                        <a:t>A4</a:t>
                      </a:r>
                    </a:p>
                  </a:txBody>
                  <a:tcPr/>
                </a:tc>
                <a:tc>
                  <a:txBody>
                    <a:bodyPr/>
                    <a:lstStyle/>
                    <a:p>
                      <a:pPr algn="ctr"/>
                      <a:r>
                        <a:rPr lang="pt-BR" sz="1600" dirty="0"/>
                        <a:t>A5</a:t>
                      </a:r>
                    </a:p>
                  </a:txBody>
                  <a:tcPr/>
                </a:tc>
                <a:tc>
                  <a:txBody>
                    <a:bodyPr/>
                    <a:lstStyle/>
                    <a:p>
                      <a:pPr algn="ctr"/>
                      <a:r>
                        <a:rPr lang="pt-BR" sz="1600" dirty="0"/>
                        <a:t>A6</a:t>
                      </a:r>
                    </a:p>
                  </a:txBody>
                  <a:tcPr/>
                </a:tc>
                <a:tc>
                  <a:txBody>
                    <a:bodyPr/>
                    <a:lstStyle/>
                    <a:p>
                      <a:pPr algn="ctr"/>
                      <a:endParaRPr lang="pt-BR" sz="1600"/>
                    </a:p>
                  </a:txBody>
                  <a:tcPr/>
                </a:tc>
                <a:tc>
                  <a:txBody>
                    <a:bodyPr/>
                    <a:lstStyle/>
                    <a:p>
                      <a:pPr algn="ctr"/>
                      <a:endParaRPr lang="pt-BR" sz="1600"/>
                    </a:p>
                  </a:txBody>
                  <a:tcPr/>
                </a:tc>
                <a:tc>
                  <a:txBody>
                    <a:bodyPr/>
                    <a:lstStyle/>
                    <a:p>
                      <a:pPr algn="ctr"/>
                      <a:endParaRPr lang="pt-BR" sz="1600"/>
                    </a:p>
                  </a:txBody>
                  <a:tcPr/>
                </a:tc>
                <a:tc>
                  <a:txBody>
                    <a:bodyPr/>
                    <a:lstStyle/>
                    <a:p>
                      <a:pPr algn="ctr"/>
                      <a:endParaRPr lang="pt-BR" sz="1600"/>
                    </a:p>
                  </a:txBody>
                  <a:tcPr/>
                </a:tc>
                <a:tc>
                  <a:txBody>
                    <a:bodyPr/>
                    <a:lstStyle/>
                    <a:p>
                      <a:pPr algn="ctr"/>
                      <a:endParaRPr lang="pt-BR" sz="1600"/>
                    </a:p>
                  </a:txBody>
                  <a:tcPr/>
                </a:tc>
                <a:tc>
                  <a:txBody>
                    <a:bodyPr/>
                    <a:lstStyle/>
                    <a:p>
                      <a:pPr algn="ctr"/>
                      <a:endParaRPr lang="pt-BR" sz="1600"/>
                    </a:p>
                  </a:txBody>
                  <a:tcPr/>
                </a:tc>
                <a:tc>
                  <a:txBody>
                    <a:bodyPr/>
                    <a:lstStyle/>
                    <a:p>
                      <a:pPr algn="ctr"/>
                      <a:endParaRPr lang="pt-BR" sz="1600"/>
                    </a:p>
                  </a:txBody>
                  <a:tcPr/>
                </a:tc>
                <a:tc>
                  <a:txBody>
                    <a:bodyPr/>
                    <a:lstStyle/>
                    <a:p>
                      <a:pPr algn="ctr"/>
                      <a:endParaRPr lang="pt-BR" sz="1600"/>
                    </a:p>
                  </a:txBody>
                  <a:tcPr/>
                </a:tc>
                <a:extLst>
                  <a:ext uri="{0D108BD9-81ED-4DB2-BD59-A6C34878D82A}">
                    <a16:rowId xmlns:a16="http://schemas.microsoft.com/office/drawing/2014/main" val="10001"/>
                  </a:ext>
                </a:extLst>
              </a:tr>
              <a:tr h="370840">
                <a:tc>
                  <a:txBody>
                    <a:bodyPr/>
                    <a:lstStyle/>
                    <a:p>
                      <a:pPr algn="ctr"/>
                      <a:r>
                        <a:rPr lang="pt-BR" dirty="0"/>
                        <a:t>B</a:t>
                      </a:r>
                    </a:p>
                  </a:txBody>
                  <a:tcPr>
                    <a:lnR w="12700" cap="flat" cmpd="sng" algn="ctr">
                      <a:solidFill>
                        <a:schemeClr val="tx1"/>
                      </a:solidFill>
                      <a:prstDash val="solid"/>
                      <a:round/>
                      <a:headEnd type="none" w="med" len="med"/>
                      <a:tailEnd type="none" w="med" len="med"/>
                    </a:lnR>
                  </a:tcPr>
                </a:tc>
                <a:tc>
                  <a:txBody>
                    <a:bodyPr/>
                    <a:lstStyle/>
                    <a:p>
                      <a:pPr algn="ctr"/>
                      <a:r>
                        <a:rPr lang="pt-BR" sz="1600" dirty="0"/>
                        <a:t>B1</a:t>
                      </a:r>
                    </a:p>
                  </a:txBody>
                  <a:tcPr>
                    <a:lnL w="12700" cap="flat" cmpd="sng" algn="ctr">
                      <a:solidFill>
                        <a:schemeClr val="tx1"/>
                      </a:solidFill>
                      <a:prstDash val="solid"/>
                      <a:round/>
                      <a:headEnd type="none" w="med" len="med"/>
                      <a:tailEnd type="none" w="med" len="med"/>
                    </a:lnL>
                  </a:tcPr>
                </a:tc>
                <a:tc>
                  <a:txBody>
                    <a:bodyPr/>
                    <a:lstStyle/>
                    <a:p>
                      <a:pPr algn="ctr"/>
                      <a:r>
                        <a:rPr lang="pt-BR" sz="1600" dirty="0"/>
                        <a:t>B2</a:t>
                      </a:r>
                    </a:p>
                  </a:txBody>
                  <a:tcPr/>
                </a:tc>
                <a:tc>
                  <a:txBody>
                    <a:bodyPr/>
                    <a:lstStyle/>
                    <a:p>
                      <a:pPr algn="ctr"/>
                      <a:r>
                        <a:rPr lang="pt-BR" sz="1600" dirty="0"/>
                        <a:t>B3</a:t>
                      </a:r>
                    </a:p>
                  </a:txBody>
                  <a:tcPr/>
                </a:tc>
                <a:tc>
                  <a:txBody>
                    <a:bodyPr/>
                    <a:lstStyle/>
                    <a:p>
                      <a:pPr algn="ctr"/>
                      <a:r>
                        <a:rPr lang="pt-BR" sz="1600" dirty="0"/>
                        <a:t>B4</a:t>
                      </a:r>
                    </a:p>
                  </a:txBody>
                  <a:tcPr/>
                </a:tc>
                <a:tc>
                  <a:txBody>
                    <a:bodyPr/>
                    <a:lstStyle/>
                    <a:p>
                      <a:pPr algn="ctr"/>
                      <a:r>
                        <a:rPr lang="pt-BR" sz="1600" dirty="0"/>
                        <a:t>B5</a:t>
                      </a:r>
                    </a:p>
                  </a:txBody>
                  <a:tcPr/>
                </a:tc>
                <a:tc>
                  <a:txBody>
                    <a:bodyPr/>
                    <a:lstStyle/>
                    <a:p>
                      <a:pPr algn="ctr"/>
                      <a:r>
                        <a:rPr lang="pt-BR" sz="1600" dirty="0"/>
                        <a:t>B6</a:t>
                      </a:r>
                    </a:p>
                  </a:txBody>
                  <a:tcPr/>
                </a:tc>
                <a:tc>
                  <a:txBody>
                    <a:bodyPr/>
                    <a:lstStyle/>
                    <a:p>
                      <a:pPr algn="ctr"/>
                      <a:r>
                        <a:rPr lang="pt-BR" sz="1600" dirty="0"/>
                        <a:t>B7</a:t>
                      </a:r>
                    </a:p>
                  </a:txBody>
                  <a:tcPr/>
                </a:tc>
                <a:tc>
                  <a:txBody>
                    <a:bodyPr/>
                    <a:lstStyle/>
                    <a:p>
                      <a:pPr algn="ctr"/>
                      <a:r>
                        <a:rPr lang="pt-BR" sz="1600" dirty="0"/>
                        <a:t>B8</a:t>
                      </a:r>
                    </a:p>
                  </a:txBody>
                  <a:tcPr/>
                </a:tc>
                <a:tc>
                  <a:txBody>
                    <a:bodyPr/>
                    <a:lstStyle/>
                    <a:p>
                      <a:pPr algn="ctr"/>
                      <a:r>
                        <a:rPr lang="pt-BR" sz="1600" dirty="0"/>
                        <a:t>B9</a:t>
                      </a:r>
                    </a:p>
                  </a:txBody>
                  <a:tcPr/>
                </a:tc>
                <a:tc>
                  <a:txBody>
                    <a:bodyPr/>
                    <a:lstStyle/>
                    <a:p>
                      <a:pPr algn="ctr"/>
                      <a:r>
                        <a:rPr lang="pt-BR" sz="1600" dirty="0"/>
                        <a:t>B10</a:t>
                      </a:r>
                    </a:p>
                  </a:txBody>
                  <a:tcPr/>
                </a:tc>
                <a:tc>
                  <a:txBody>
                    <a:bodyPr/>
                    <a:lstStyle/>
                    <a:p>
                      <a:pPr algn="ctr"/>
                      <a:r>
                        <a:rPr lang="pt-BR" sz="1600" dirty="0"/>
                        <a:t>B11</a:t>
                      </a:r>
                    </a:p>
                  </a:txBody>
                  <a:tcPr/>
                </a:tc>
                <a:tc>
                  <a:txBody>
                    <a:bodyPr/>
                    <a:lstStyle/>
                    <a:p>
                      <a:pPr algn="ctr"/>
                      <a:r>
                        <a:rPr lang="pt-BR" sz="1600" dirty="0"/>
                        <a:t>B12</a:t>
                      </a:r>
                    </a:p>
                  </a:txBody>
                  <a:tcPr/>
                </a:tc>
                <a:tc>
                  <a:txBody>
                    <a:bodyPr/>
                    <a:lstStyle/>
                    <a:p>
                      <a:pPr algn="ctr"/>
                      <a:r>
                        <a:rPr lang="pt-BR" sz="1600" dirty="0"/>
                        <a:t>B13</a:t>
                      </a:r>
                    </a:p>
                  </a:txBody>
                  <a:tcPr/>
                </a:tc>
                <a:tc>
                  <a:txBody>
                    <a:bodyPr/>
                    <a:lstStyle/>
                    <a:p>
                      <a:pPr algn="ctr"/>
                      <a:r>
                        <a:rPr lang="pt-BR" sz="1600" dirty="0"/>
                        <a:t>B14</a:t>
                      </a:r>
                    </a:p>
                  </a:txBody>
                  <a:tcPr/>
                </a:tc>
                <a:extLst>
                  <a:ext uri="{0D108BD9-81ED-4DB2-BD59-A6C34878D82A}">
                    <a16:rowId xmlns:a16="http://schemas.microsoft.com/office/drawing/2014/main" val="10002"/>
                  </a:ext>
                </a:extLst>
              </a:tr>
              <a:tr h="370840">
                <a:tc>
                  <a:txBody>
                    <a:bodyPr/>
                    <a:lstStyle/>
                    <a:p>
                      <a:pPr algn="ctr"/>
                      <a:r>
                        <a:rPr lang="pt-BR" dirty="0"/>
                        <a:t>C</a:t>
                      </a:r>
                    </a:p>
                  </a:txBody>
                  <a:tcPr>
                    <a:lnR w="12700" cap="flat" cmpd="sng" algn="ctr">
                      <a:solidFill>
                        <a:schemeClr val="tx1"/>
                      </a:solidFill>
                      <a:prstDash val="solid"/>
                      <a:round/>
                      <a:headEnd type="none" w="med" len="med"/>
                      <a:tailEnd type="none" w="med" len="med"/>
                    </a:lnR>
                  </a:tcPr>
                </a:tc>
                <a:tc>
                  <a:txBody>
                    <a:bodyPr/>
                    <a:lstStyle/>
                    <a:p>
                      <a:pPr algn="ctr"/>
                      <a:r>
                        <a:rPr lang="pt-BR" sz="1600" dirty="0"/>
                        <a:t>C1</a:t>
                      </a:r>
                    </a:p>
                  </a:txBody>
                  <a:tcPr>
                    <a:lnL w="12700" cap="flat" cmpd="sng" algn="ctr">
                      <a:solidFill>
                        <a:schemeClr val="tx1"/>
                      </a:solidFill>
                      <a:prstDash val="solid"/>
                      <a:round/>
                      <a:headEnd type="none" w="med" len="med"/>
                      <a:tailEnd type="none" w="med" len="med"/>
                    </a:lnL>
                  </a:tcPr>
                </a:tc>
                <a:tc>
                  <a:txBody>
                    <a:bodyPr/>
                    <a:lstStyle/>
                    <a:p>
                      <a:pPr algn="ctr"/>
                      <a:r>
                        <a:rPr lang="pt-BR" sz="1600" dirty="0"/>
                        <a:t>C2</a:t>
                      </a:r>
                    </a:p>
                  </a:txBody>
                  <a:tcPr/>
                </a:tc>
                <a:tc>
                  <a:txBody>
                    <a:bodyPr/>
                    <a:lstStyle/>
                    <a:p>
                      <a:pPr algn="ctr"/>
                      <a:r>
                        <a:rPr lang="pt-BR" sz="1600" dirty="0"/>
                        <a:t>C3</a:t>
                      </a:r>
                    </a:p>
                  </a:txBody>
                  <a:tcPr/>
                </a:tc>
                <a:tc>
                  <a:txBody>
                    <a:bodyPr/>
                    <a:lstStyle/>
                    <a:p>
                      <a:pPr algn="ctr"/>
                      <a:r>
                        <a:rPr lang="pt-BR" sz="1600" dirty="0"/>
                        <a:t>C4</a:t>
                      </a:r>
                    </a:p>
                  </a:txBody>
                  <a:tcPr/>
                </a:tc>
                <a:tc>
                  <a:txBody>
                    <a:bodyPr/>
                    <a:lstStyle/>
                    <a:p>
                      <a:pPr algn="ctr"/>
                      <a:r>
                        <a:rPr lang="pt-BR" sz="1600" dirty="0"/>
                        <a:t>C5</a:t>
                      </a:r>
                    </a:p>
                  </a:txBody>
                  <a:tcPr/>
                </a:tc>
                <a:tc>
                  <a:txBody>
                    <a:bodyPr/>
                    <a:lstStyle/>
                    <a:p>
                      <a:pPr algn="ctr"/>
                      <a:r>
                        <a:rPr lang="pt-BR" sz="1600" dirty="0"/>
                        <a:t>C6</a:t>
                      </a:r>
                    </a:p>
                  </a:txBody>
                  <a:tcPr/>
                </a:tc>
                <a:tc>
                  <a:txBody>
                    <a:bodyPr/>
                    <a:lstStyle/>
                    <a:p>
                      <a:pPr algn="ctr"/>
                      <a:r>
                        <a:rPr lang="pt-BR" sz="1600" dirty="0"/>
                        <a:t>C7</a:t>
                      </a:r>
                    </a:p>
                  </a:txBody>
                  <a:tcPr/>
                </a:tc>
                <a:tc>
                  <a:txBody>
                    <a:bodyPr/>
                    <a:lstStyle/>
                    <a:p>
                      <a:pPr algn="ctr"/>
                      <a:r>
                        <a:rPr lang="pt-BR" sz="1600" dirty="0"/>
                        <a:t>C8</a:t>
                      </a:r>
                    </a:p>
                  </a:txBody>
                  <a:tcPr/>
                </a:tc>
                <a:tc>
                  <a:txBody>
                    <a:bodyPr/>
                    <a:lstStyle/>
                    <a:p>
                      <a:pPr algn="ctr"/>
                      <a:r>
                        <a:rPr lang="pt-BR" sz="1600" dirty="0"/>
                        <a:t>C9</a:t>
                      </a:r>
                    </a:p>
                  </a:txBody>
                  <a:tcPr/>
                </a:tc>
                <a:tc>
                  <a:txBody>
                    <a:bodyPr/>
                    <a:lstStyle/>
                    <a:p>
                      <a:pPr algn="ctr"/>
                      <a:r>
                        <a:rPr lang="pt-BR" sz="1600" dirty="0"/>
                        <a:t>C10</a:t>
                      </a:r>
                    </a:p>
                  </a:txBody>
                  <a:tcPr/>
                </a:tc>
                <a:tc>
                  <a:txBody>
                    <a:bodyPr/>
                    <a:lstStyle/>
                    <a:p>
                      <a:pPr algn="ctr"/>
                      <a:endParaRPr lang="pt-BR" sz="1600" dirty="0"/>
                    </a:p>
                  </a:txBody>
                  <a:tcPr/>
                </a:tc>
                <a:tc>
                  <a:txBody>
                    <a:bodyPr/>
                    <a:lstStyle/>
                    <a:p>
                      <a:pPr algn="ctr"/>
                      <a:endParaRPr lang="pt-BR" sz="1600" dirty="0"/>
                    </a:p>
                  </a:txBody>
                  <a:tcPr/>
                </a:tc>
                <a:tc>
                  <a:txBody>
                    <a:bodyPr/>
                    <a:lstStyle/>
                    <a:p>
                      <a:pPr algn="ctr"/>
                      <a:endParaRPr lang="pt-BR" sz="1600"/>
                    </a:p>
                  </a:txBody>
                  <a:tcPr/>
                </a:tc>
                <a:tc>
                  <a:txBody>
                    <a:bodyPr/>
                    <a:lstStyle/>
                    <a:p>
                      <a:pPr algn="ctr"/>
                      <a:endParaRPr lang="pt-BR" sz="1600"/>
                    </a:p>
                  </a:txBody>
                  <a:tcPr/>
                </a:tc>
                <a:extLst>
                  <a:ext uri="{0D108BD9-81ED-4DB2-BD59-A6C34878D82A}">
                    <a16:rowId xmlns:a16="http://schemas.microsoft.com/office/drawing/2014/main" val="10003"/>
                  </a:ext>
                </a:extLst>
              </a:tr>
              <a:tr h="370840">
                <a:tc>
                  <a:txBody>
                    <a:bodyPr/>
                    <a:lstStyle/>
                    <a:p>
                      <a:pPr algn="ctr"/>
                      <a:r>
                        <a:rPr lang="pt-BR" dirty="0"/>
                        <a:t>D</a:t>
                      </a:r>
                    </a:p>
                  </a:txBody>
                  <a:tcPr>
                    <a:lnR w="12700" cap="flat" cmpd="sng" algn="ctr">
                      <a:solidFill>
                        <a:schemeClr val="tx1"/>
                      </a:solidFill>
                      <a:prstDash val="solid"/>
                      <a:round/>
                      <a:headEnd type="none" w="med" len="med"/>
                      <a:tailEnd type="none" w="med" len="med"/>
                    </a:lnR>
                  </a:tcPr>
                </a:tc>
                <a:tc>
                  <a:txBody>
                    <a:bodyPr/>
                    <a:lstStyle/>
                    <a:p>
                      <a:pPr algn="ctr"/>
                      <a:r>
                        <a:rPr lang="pt-BR" sz="1600" dirty="0"/>
                        <a:t>D1</a:t>
                      </a:r>
                    </a:p>
                  </a:txBody>
                  <a:tcPr>
                    <a:lnL w="12700" cap="flat" cmpd="sng" algn="ctr">
                      <a:solidFill>
                        <a:schemeClr val="tx1"/>
                      </a:solidFill>
                      <a:prstDash val="solid"/>
                      <a:round/>
                      <a:headEnd type="none" w="med" len="med"/>
                      <a:tailEnd type="none" w="med" len="med"/>
                    </a:lnL>
                  </a:tcPr>
                </a:tc>
                <a:tc>
                  <a:txBody>
                    <a:bodyPr/>
                    <a:lstStyle/>
                    <a:p>
                      <a:pPr algn="ctr"/>
                      <a:r>
                        <a:rPr lang="pt-BR" sz="1600" dirty="0"/>
                        <a:t>D2</a:t>
                      </a:r>
                    </a:p>
                  </a:txBody>
                  <a:tcPr/>
                </a:tc>
                <a:tc>
                  <a:txBody>
                    <a:bodyPr/>
                    <a:lstStyle/>
                    <a:p>
                      <a:pPr algn="ctr"/>
                      <a:r>
                        <a:rPr lang="pt-BR" sz="1600" dirty="0"/>
                        <a:t>D3</a:t>
                      </a:r>
                    </a:p>
                  </a:txBody>
                  <a:tcPr/>
                </a:tc>
                <a:tc>
                  <a:txBody>
                    <a:bodyPr/>
                    <a:lstStyle/>
                    <a:p>
                      <a:pPr algn="ctr"/>
                      <a:r>
                        <a:rPr lang="pt-BR" sz="1600" dirty="0"/>
                        <a:t>D4</a:t>
                      </a:r>
                    </a:p>
                  </a:txBody>
                  <a:tcPr/>
                </a:tc>
                <a:tc>
                  <a:txBody>
                    <a:bodyPr/>
                    <a:lstStyle/>
                    <a:p>
                      <a:pPr algn="ctr"/>
                      <a:endParaRPr lang="pt-BR" sz="1600" dirty="0"/>
                    </a:p>
                  </a:txBody>
                  <a:tcPr/>
                </a:tc>
                <a:tc>
                  <a:txBody>
                    <a:bodyPr/>
                    <a:lstStyle/>
                    <a:p>
                      <a:pPr algn="ctr"/>
                      <a:endParaRPr lang="pt-BR" sz="1600" dirty="0"/>
                    </a:p>
                  </a:txBody>
                  <a:tcPr/>
                </a:tc>
                <a:tc>
                  <a:txBody>
                    <a:bodyPr/>
                    <a:lstStyle/>
                    <a:p>
                      <a:pPr algn="ctr"/>
                      <a:endParaRPr lang="pt-BR" sz="1600" dirty="0"/>
                    </a:p>
                  </a:txBody>
                  <a:tcPr/>
                </a:tc>
                <a:tc>
                  <a:txBody>
                    <a:bodyPr/>
                    <a:lstStyle/>
                    <a:p>
                      <a:pPr algn="ctr"/>
                      <a:endParaRPr lang="pt-BR" sz="1600" dirty="0"/>
                    </a:p>
                  </a:txBody>
                  <a:tcPr/>
                </a:tc>
                <a:tc>
                  <a:txBody>
                    <a:bodyPr/>
                    <a:lstStyle/>
                    <a:p>
                      <a:pPr algn="ctr"/>
                      <a:endParaRPr lang="pt-BR" sz="1600" dirty="0"/>
                    </a:p>
                  </a:txBody>
                  <a:tcPr/>
                </a:tc>
                <a:tc>
                  <a:txBody>
                    <a:bodyPr/>
                    <a:lstStyle/>
                    <a:p>
                      <a:pPr algn="ctr"/>
                      <a:endParaRPr lang="pt-BR" sz="1600" dirty="0"/>
                    </a:p>
                  </a:txBody>
                  <a:tcPr/>
                </a:tc>
                <a:tc>
                  <a:txBody>
                    <a:bodyPr/>
                    <a:lstStyle/>
                    <a:p>
                      <a:pPr algn="ctr"/>
                      <a:endParaRPr lang="pt-BR" sz="1600" dirty="0"/>
                    </a:p>
                  </a:txBody>
                  <a:tcPr/>
                </a:tc>
                <a:tc>
                  <a:txBody>
                    <a:bodyPr/>
                    <a:lstStyle/>
                    <a:p>
                      <a:pPr algn="ctr"/>
                      <a:endParaRPr lang="pt-BR" sz="1600" dirty="0"/>
                    </a:p>
                  </a:txBody>
                  <a:tcPr/>
                </a:tc>
                <a:tc>
                  <a:txBody>
                    <a:bodyPr/>
                    <a:lstStyle/>
                    <a:p>
                      <a:pPr algn="ctr"/>
                      <a:endParaRPr lang="pt-BR" sz="1600" dirty="0"/>
                    </a:p>
                  </a:txBody>
                  <a:tcPr/>
                </a:tc>
                <a:tc>
                  <a:txBody>
                    <a:bodyPr/>
                    <a:lstStyle/>
                    <a:p>
                      <a:pPr algn="ctr"/>
                      <a:endParaRPr lang="pt-BR" sz="1600" dirty="0"/>
                    </a:p>
                  </a:txBody>
                  <a:tcPr/>
                </a:tc>
                <a:extLst>
                  <a:ext uri="{0D108BD9-81ED-4DB2-BD59-A6C34878D82A}">
                    <a16:rowId xmlns:a16="http://schemas.microsoft.com/office/drawing/2014/main" val="10004"/>
                  </a:ext>
                </a:extLst>
              </a:tr>
              <a:tr h="370840">
                <a:tc>
                  <a:txBody>
                    <a:bodyPr/>
                    <a:lstStyle/>
                    <a:p>
                      <a:pPr algn="ctr"/>
                      <a:r>
                        <a:rPr lang="pt-BR" dirty="0"/>
                        <a:t>E</a:t>
                      </a:r>
                    </a:p>
                  </a:txBody>
                  <a:tcPr>
                    <a:lnR w="12700" cap="flat" cmpd="sng" algn="ctr">
                      <a:solidFill>
                        <a:schemeClr val="tx1"/>
                      </a:solidFill>
                      <a:prstDash val="solid"/>
                      <a:round/>
                      <a:headEnd type="none" w="med" len="med"/>
                      <a:tailEnd type="none" w="med" len="med"/>
                    </a:lnR>
                  </a:tcPr>
                </a:tc>
                <a:tc>
                  <a:txBody>
                    <a:bodyPr/>
                    <a:lstStyle/>
                    <a:p>
                      <a:pPr algn="ctr"/>
                      <a:r>
                        <a:rPr lang="pt-BR" sz="1600" dirty="0"/>
                        <a:t>E1</a:t>
                      </a:r>
                    </a:p>
                  </a:txBody>
                  <a:tcPr>
                    <a:lnL w="12700" cap="flat" cmpd="sng" algn="ctr">
                      <a:solidFill>
                        <a:schemeClr val="tx1"/>
                      </a:solidFill>
                      <a:prstDash val="solid"/>
                      <a:round/>
                      <a:headEnd type="none" w="med" len="med"/>
                      <a:tailEnd type="none" w="med" len="med"/>
                    </a:lnL>
                  </a:tcPr>
                </a:tc>
                <a:tc>
                  <a:txBody>
                    <a:bodyPr/>
                    <a:lstStyle/>
                    <a:p>
                      <a:pPr algn="ctr"/>
                      <a:r>
                        <a:rPr lang="pt-BR" sz="1600" dirty="0"/>
                        <a:t>E2</a:t>
                      </a:r>
                    </a:p>
                  </a:txBody>
                  <a:tcPr/>
                </a:tc>
                <a:tc>
                  <a:txBody>
                    <a:bodyPr/>
                    <a:lstStyle/>
                    <a:p>
                      <a:pPr algn="ctr"/>
                      <a:r>
                        <a:rPr lang="pt-BR" sz="1600" dirty="0"/>
                        <a:t>E3</a:t>
                      </a:r>
                    </a:p>
                  </a:txBody>
                  <a:tcPr/>
                </a:tc>
                <a:tc>
                  <a:txBody>
                    <a:bodyPr/>
                    <a:lstStyle/>
                    <a:p>
                      <a:pPr algn="ctr"/>
                      <a:r>
                        <a:rPr lang="pt-BR" sz="1600" dirty="0"/>
                        <a:t>E4</a:t>
                      </a:r>
                    </a:p>
                  </a:txBody>
                  <a:tcPr/>
                </a:tc>
                <a:tc>
                  <a:txBody>
                    <a:bodyPr/>
                    <a:lstStyle/>
                    <a:p>
                      <a:pPr algn="ctr"/>
                      <a:r>
                        <a:rPr lang="pt-BR" sz="1600" dirty="0"/>
                        <a:t>E5</a:t>
                      </a:r>
                    </a:p>
                  </a:txBody>
                  <a:tcPr/>
                </a:tc>
                <a:tc>
                  <a:txBody>
                    <a:bodyPr/>
                    <a:lstStyle/>
                    <a:p>
                      <a:pPr algn="ctr"/>
                      <a:r>
                        <a:rPr lang="pt-BR" sz="1600" dirty="0"/>
                        <a:t>E6</a:t>
                      </a:r>
                    </a:p>
                  </a:txBody>
                  <a:tcPr/>
                </a:tc>
                <a:tc>
                  <a:txBody>
                    <a:bodyPr/>
                    <a:lstStyle/>
                    <a:p>
                      <a:pPr algn="ctr"/>
                      <a:r>
                        <a:rPr lang="pt-BR" sz="1600" dirty="0"/>
                        <a:t>E7</a:t>
                      </a:r>
                    </a:p>
                  </a:txBody>
                  <a:tcPr/>
                </a:tc>
                <a:tc>
                  <a:txBody>
                    <a:bodyPr/>
                    <a:lstStyle/>
                    <a:p>
                      <a:pPr algn="ctr"/>
                      <a:r>
                        <a:rPr lang="pt-BR" sz="1600" dirty="0"/>
                        <a:t>E8</a:t>
                      </a:r>
                    </a:p>
                  </a:txBody>
                  <a:tcPr/>
                </a:tc>
                <a:tc>
                  <a:txBody>
                    <a:bodyPr/>
                    <a:lstStyle/>
                    <a:p>
                      <a:pPr algn="ctr"/>
                      <a:endParaRPr lang="pt-BR" sz="1600" dirty="0"/>
                    </a:p>
                  </a:txBody>
                  <a:tcPr/>
                </a:tc>
                <a:tc>
                  <a:txBody>
                    <a:bodyPr/>
                    <a:lstStyle/>
                    <a:p>
                      <a:pPr algn="ctr"/>
                      <a:endParaRPr lang="pt-BR" sz="1600" dirty="0"/>
                    </a:p>
                  </a:txBody>
                  <a:tcPr/>
                </a:tc>
                <a:tc>
                  <a:txBody>
                    <a:bodyPr/>
                    <a:lstStyle/>
                    <a:p>
                      <a:pPr algn="ctr"/>
                      <a:endParaRPr lang="pt-BR" sz="1600" dirty="0"/>
                    </a:p>
                  </a:txBody>
                  <a:tcPr/>
                </a:tc>
                <a:tc>
                  <a:txBody>
                    <a:bodyPr/>
                    <a:lstStyle/>
                    <a:p>
                      <a:pPr algn="ctr"/>
                      <a:endParaRPr lang="pt-BR" sz="1600" dirty="0"/>
                    </a:p>
                  </a:txBody>
                  <a:tcPr/>
                </a:tc>
                <a:tc>
                  <a:txBody>
                    <a:bodyPr/>
                    <a:lstStyle/>
                    <a:p>
                      <a:pPr algn="ctr"/>
                      <a:endParaRPr lang="pt-BR" sz="1600" dirty="0"/>
                    </a:p>
                  </a:txBody>
                  <a:tcPr/>
                </a:tc>
                <a:tc>
                  <a:txBody>
                    <a:bodyPr/>
                    <a:lstStyle/>
                    <a:p>
                      <a:pPr algn="ctr"/>
                      <a:endParaRPr lang="pt-BR" sz="160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459668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p:sp>
        <p:nvSpPr>
          <p:cNvPr id="3" name="Espaço Reservado para Conteúdo 2"/>
          <p:cNvSpPr>
            <a:spLocks noGrp="1"/>
          </p:cNvSpPr>
          <p:nvPr>
            <p:ph idx="1"/>
          </p:nvPr>
        </p:nvSpPr>
        <p:spPr>
          <a:xfrm>
            <a:off x="457200" y="1412776"/>
            <a:ext cx="8229600" cy="5184575"/>
          </a:xfrm>
        </p:spPr>
        <p:txBody>
          <a:bodyPr>
            <a:normAutofit/>
          </a:bodyPr>
          <a:lstStyle/>
          <a:p>
            <a:pPr algn="just"/>
            <a:r>
              <a:rPr lang="pt-BR" dirty="0"/>
              <a:t>Devido a dificuldade/impossibilidade de inspecionar toda a população </a:t>
            </a:r>
            <a:r>
              <a:rPr lang="pt-BR" b="1" dirty="0"/>
              <a:t>(CENSO)</a:t>
            </a:r>
            <a:r>
              <a:rPr lang="pt-BR" dirty="0"/>
              <a:t> os valores dos parâmetros são, em geral, desconhecidos.</a:t>
            </a:r>
          </a:p>
          <a:p>
            <a:pPr algn="just"/>
            <a:r>
              <a:rPr lang="pt-BR" dirty="0"/>
              <a:t>Um valor aproximado do parâmetro pode ser obtido por meio da </a:t>
            </a:r>
            <a:r>
              <a:rPr lang="pt-BR" b="1" dirty="0">
                <a:solidFill>
                  <a:srgbClr val="FF0000"/>
                </a:solidFill>
              </a:rPr>
              <a:t>AMOSTRA</a:t>
            </a:r>
            <a:r>
              <a:rPr lang="pt-BR" dirty="0">
                <a:solidFill>
                  <a:srgbClr val="FF0000"/>
                </a:solidFill>
              </a:rPr>
              <a:t> </a:t>
            </a:r>
            <a:r>
              <a:rPr lang="pt-BR" dirty="0"/>
              <a:t>selecionada na população alvo e esse valor aproximado é chamado de </a:t>
            </a:r>
            <a:r>
              <a:rPr lang="pt-BR" b="1" dirty="0">
                <a:solidFill>
                  <a:srgbClr val="FF0000"/>
                </a:solidFill>
              </a:rPr>
              <a:t>ESTIMATIVA</a:t>
            </a:r>
            <a:r>
              <a:rPr lang="pt-BR" dirty="0">
                <a:solidFill>
                  <a:srgbClr val="FF0000"/>
                </a:solidFill>
              </a:rPr>
              <a:t> </a:t>
            </a:r>
            <a:r>
              <a:rPr lang="pt-BR" sz="2800" dirty="0"/>
              <a:t>.</a:t>
            </a:r>
          </a:p>
          <a:p>
            <a:pPr algn="just"/>
            <a:r>
              <a:rPr lang="pt-BR" sz="2800" b="1" dirty="0">
                <a:solidFill>
                  <a:srgbClr val="FF0000"/>
                </a:solidFill>
              </a:rPr>
              <a:t>AMOSTRA</a:t>
            </a:r>
            <a:r>
              <a:rPr lang="pt-BR" sz="2800" b="1" dirty="0">
                <a:solidFill>
                  <a:srgbClr val="7030A0"/>
                </a:solidFill>
              </a:rPr>
              <a:t>:</a:t>
            </a:r>
            <a:r>
              <a:rPr lang="pt-BR" sz="2800" dirty="0">
                <a:solidFill>
                  <a:srgbClr val="7030A0"/>
                </a:solidFill>
              </a:rPr>
              <a:t> </a:t>
            </a:r>
            <a:r>
              <a:rPr lang="pt-BR" sz="2800" dirty="0"/>
              <a:t>parte dos elementos de uma população;</a:t>
            </a:r>
          </a:p>
        </p:txBody>
      </p:sp>
    </p:spTree>
    <p:extLst>
      <p:ext uri="{BB962C8B-B14F-4D97-AF65-F5344CB8AC3E}">
        <p14:creationId xmlns:p14="http://schemas.microsoft.com/office/powerpoint/2010/main" val="18886333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p:sp>
        <p:nvSpPr>
          <p:cNvPr id="3" name="Espaço Reservado para Conteúdo 2"/>
          <p:cNvSpPr>
            <a:spLocks noGrp="1"/>
          </p:cNvSpPr>
          <p:nvPr>
            <p:ph idx="1"/>
          </p:nvPr>
        </p:nvSpPr>
        <p:spPr>
          <a:xfrm>
            <a:off x="457200" y="1412776"/>
            <a:ext cx="8229600" cy="5400599"/>
          </a:xfrm>
        </p:spPr>
        <p:txBody>
          <a:bodyPr>
            <a:normAutofit/>
          </a:bodyPr>
          <a:lstStyle/>
          <a:p>
            <a:pPr algn="just"/>
            <a:r>
              <a:rPr lang="pt-BR" b="1" dirty="0">
                <a:solidFill>
                  <a:srgbClr val="FF0000"/>
                </a:solidFill>
              </a:rPr>
              <a:t>Amostragem de Conglomerados (AC)</a:t>
            </a:r>
          </a:p>
          <a:p>
            <a:pPr marL="0" indent="0" algn="just">
              <a:buNone/>
            </a:pPr>
            <a:r>
              <a:rPr lang="pt-BR" sz="2000" b="1" dirty="0"/>
              <a:t>Exemplo: </a:t>
            </a:r>
            <a:r>
              <a:rPr lang="pt-BR" sz="2200" b="1" dirty="0">
                <a:solidFill>
                  <a:srgbClr val="FF0000"/>
                </a:solidFill>
              </a:rPr>
              <a:t>1º estágio: 3 ruas (por AAS</a:t>
            </a:r>
          </a:p>
          <a:p>
            <a:pPr marL="0" indent="0" algn="just">
              <a:buNone/>
            </a:pPr>
            <a:endParaRPr lang="pt-BR" sz="2200" b="1" dirty="0">
              <a:solidFill>
                <a:srgbClr val="FF0000"/>
              </a:solidFill>
            </a:endParaRPr>
          </a:p>
          <a:p>
            <a:pPr marL="0" indent="0" algn="just">
              <a:buNone/>
            </a:pPr>
            <a:r>
              <a:rPr lang="pt-BR" sz="2200" dirty="0"/>
              <a:t>Numeração das ruas: 1 – A; 2 – B; 3 – C; 4 – D; 5 – E; </a:t>
            </a:r>
          </a:p>
          <a:p>
            <a:pPr marL="0" indent="0" algn="just">
              <a:buNone/>
            </a:pPr>
            <a:r>
              <a:rPr lang="pt-BR" sz="2200" dirty="0"/>
              <a:t>Tabela de números aleatórios (</a:t>
            </a:r>
            <a:r>
              <a:rPr lang="pt-BR" sz="2200" b="1" dirty="0">
                <a:solidFill>
                  <a:srgbClr val="FF0000"/>
                </a:solidFill>
              </a:rPr>
              <a:t>terceira linha</a:t>
            </a:r>
            <a:r>
              <a:rPr lang="pt-BR" sz="2200" dirty="0"/>
              <a:t>): </a:t>
            </a:r>
          </a:p>
          <a:p>
            <a:pPr marL="0" indent="0" algn="just">
              <a:buNone/>
            </a:pPr>
            <a:endParaRPr lang="pt-BR" sz="2200" b="1" dirty="0">
              <a:solidFill>
                <a:srgbClr val="FF0000"/>
              </a:solidFill>
            </a:endParaRPr>
          </a:p>
          <a:p>
            <a:pPr marL="0" indent="0" algn="just">
              <a:buNone/>
            </a:pPr>
            <a:endParaRPr lang="pt-BR" sz="2200" b="1" dirty="0">
              <a:solidFill>
                <a:srgbClr val="FF0000"/>
              </a:solidFill>
            </a:endParaRPr>
          </a:p>
          <a:p>
            <a:pPr marL="0" indent="0" algn="just">
              <a:buNone/>
            </a:pPr>
            <a:endParaRPr lang="pt-BR" sz="2200" b="1" dirty="0">
              <a:solidFill>
                <a:srgbClr val="FF0000"/>
              </a:solidFill>
            </a:endParaRPr>
          </a:p>
          <a:p>
            <a:pPr marL="0" indent="0" algn="just">
              <a:buNone/>
            </a:pPr>
            <a:endParaRPr lang="pt-BR" sz="2200" b="1" dirty="0">
              <a:solidFill>
                <a:srgbClr val="FF0000"/>
              </a:solidFill>
            </a:endParaRPr>
          </a:p>
          <a:p>
            <a:pPr marL="0" indent="0" algn="just">
              <a:buNone/>
            </a:pPr>
            <a:r>
              <a:rPr lang="pt-BR" sz="2200" b="1" dirty="0">
                <a:solidFill>
                  <a:srgbClr val="FF0000"/>
                </a:solidFill>
              </a:rPr>
              <a:t>Amostra (ruas)= {B, E, A}</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875" y="4293096"/>
            <a:ext cx="8832933" cy="14977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tângulo de cantos arredondados 4"/>
          <p:cNvSpPr/>
          <p:nvPr/>
        </p:nvSpPr>
        <p:spPr>
          <a:xfrm>
            <a:off x="251520" y="4840387"/>
            <a:ext cx="216024" cy="24479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de cantos arredondados 8"/>
          <p:cNvSpPr/>
          <p:nvPr/>
        </p:nvSpPr>
        <p:spPr>
          <a:xfrm>
            <a:off x="467544" y="4840387"/>
            <a:ext cx="216024" cy="24479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Retângulo de cantos arredondados 9"/>
          <p:cNvSpPr/>
          <p:nvPr/>
        </p:nvSpPr>
        <p:spPr>
          <a:xfrm>
            <a:off x="755576" y="4840387"/>
            <a:ext cx="216024" cy="24479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8635652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p:sp>
        <p:nvSpPr>
          <p:cNvPr id="3" name="Espaço Reservado para Conteúdo 2"/>
          <p:cNvSpPr>
            <a:spLocks noGrp="1"/>
          </p:cNvSpPr>
          <p:nvPr>
            <p:ph idx="1"/>
          </p:nvPr>
        </p:nvSpPr>
        <p:spPr>
          <a:xfrm>
            <a:off x="457200" y="1412776"/>
            <a:ext cx="8229600" cy="5400599"/>
          </a:xfrm>
        </p:spPr>
        <p:txBody>
          <a:bodyPr>
            <a:normAutofit/>
          </a:bodyPr>
          <a:lstStyle/>
          <a:p>
            <a:pPr algn="just"/>
            <a:r>
              <a:rPr lang="pt-BR" b="1" dirty="0">
                <a:solidFill>
                  <a:srgbClr val="FF0000"/>
                </a:solidFill>
              </a:rPr>
              <a:t>Amostragem de Conglomerados (AC)</a:t>
            </a:r>
          </a:p>
          <a:p>
            <a:pPr marL="0" indent="0" algn="just">
              <a:buNone/>
            </a:pPr>
            <a:r>
              <a:rPr lang="pt-BR" sz="2000" b="1" dirty="0"/>
              <a:t>Exemplo: </a:t>
            </a:r>
            <a:r>
              <a:rPr lang="pt-BR" sz="2200" b="1" dirty="0">
                <a:solidFill>
                  <a:srgbClr val="FF0000"/>
                </a:solidFill>
              </a:rPr>
              <a:t>2º estágio: 50% dos domicílios (por AAS) das ruas selecionadas no 1º estágio (rua A: 6 domicílios, rua B: 14 domicílios e rua E: 8 domicílios)</a:t>
            </a:r>
          </a:p>
          <a:p>
            <a:pPr marL="0" indent="0" algn="just">
              <a:buNone/>
            </a:pPr>
            <a:endParaRPr lang="pt-BR" sz="2200" dirty="0"/>
          </a:p>
        </p:txBody>
      </p:sp>
      <p:graphicFrame>
        <p:nvGraphicFramePr>
          <p:cNvPr id="4" name="Tabela 3"/>
          <p:cNvGraphicFramePr>
            <a:graphicFrameLocks noGrp="1"/>
          </p:cNvGraphicFramePr>
          <p:nvPr>
            <p:extLst>
              <p:ext uri="{D42A27DB-BD31-4B8C-83A1-F6EECF244321}">
                <p14:modId xmlns:p14="http://schemas.microsoft.com/office/powerpoint/2010/main" val="1391149325"/>
              </p:ext>
            </p:extLst>
          </p:nvPr>
        </p:nvGraphicFramePr>
        <p:xfrm>
          <a:off x="539552" y="3652232"/>
          <a:ext cx="8136906" cy="2225040"/>
        </p:xfrm>
        <a:graphic>
          <a:graphicData uri="http://schemas.openxmlformats.org/drawingml/2006/table">
            <a:tbl>
              <a:tblPr firstRow="1" bandRow="1">
                <a:tableStyleId>{7E9639D4-E3E2-4D34-9284-5A2195B3D0D7}</a:tableStyleId>
              </a:tblPr>
              <a:tblGrid>
                <a:gridCol w="800514">
                  <a:extLst>
                    <a:ext uri="{9D8B030D-6E8A-4147-A177-3AD203B41FA5}">
                      <a16:colId xmlns:a16="http://schemas.microsoft.com/office/drawing/2014/main" val="20000"/>
                    </a:ext>
                  </a:extLst>
                </a:gridCol>
                <a:gridCol w="524028">
                  <a:extLst>
                    <a:ext uri="{9D8B030D-6E8A-4147-A177-3AD203B41FA5}">
                      <a16:colId xmlns:a16="http://schemas.microsoft.com/office/drawing/2014/main" val="20001"/>
                    </a:ext>
                  </a:extLst>
                </a:gridCol>
                <a:gridCol w="524028">
                  <a:extLst>
                    <a:ext uri="{9D8B030D-6E8A-4147-A177-3AD203B41FA5}">
                      <a16:colId xmlns:a16="http://schemas.microsoft.com/office/drawing/2014/main" val="20002"/>
                    </a:ext>
                  </a:extLst>
                </a:gridCol>
                <a:gridCol w="524028">
                  <a:extLst>
                    <a:ext uri="{9D8B030D-6E8A-4147-A177-3AD203B41FA5}">
                      <a16:colId xmlns:a16="http://schemas.microsoft.com/office/drawing/2014/main" val="20003"/>
                    </a:ext>
                  </a:extLst>
                </a:gridCol>
                <a:gridCol w="524028">
                  <a:extLst>
                    <a:ext uri="{9D8B030D-6E8A-4147-A177-3AD203B41FA5}">
                      <a16:colId xmlns:a16="http://schemas.microsoft.com/office/drawing/2014/main" val="20004"/>
                    </a:ext>
                  </a:extLst>
                </a:gridCol>
                <a:gridCol w="524028">
                  <a:extLst>
                    <a:ext uri="{9D8B030D-6E8A-4147-A177-3AD203B41FA5}">
                      <a16:colId xmlns:a16="http://schemas.microsoft.com/office/drawing/2014/main" val="20005"/>
                    </a:ext>
                  </a:extLst>
                </a:gridCol>
                <a:gridCol w="524028">
                  <a:extLst>
                    <a:ext uri="{9D8B030D-6E8A-4147-A177-3AD203B41FA5}">
                      <a16:colId xmlns:a16="http://schemas.microsoft.com/office/drawing/2014/main" val="20006"/>
                    </a:ext>
                  </a:extLst>
                </a:gridCol>
                <a:gridCol w="524028">
                  <a:extLst>
                    <a:ext uri="{9D8B030D-6E8A-4147-A177-3AD203B41FA5}">
                      <a16:colId xmlns:a16="http://schemas.microsoft.com/office/drawing/2014/main" val="20007"/>
                    </a:ext>
                  </a:extLst>
                </a:gridCol>
                <a:gridCol w="524028">
                  <a:extLst>
                    <a:ext uri="{9D8B030D-6E8A-4147-A177-3AD203B41FA5}">
                      <a16:colId xmlns:a16="http://schemas.microsoft.com/office/drawing/2014/main" val="20008"/>
                    </a:ext>
                  </a:extLst>
                </a:gridCol>
                <a:gridCol w="524028">
                  <a:extLst>
                    <a:ext uri="{9D8B030D-6E8A-4147-A177-3AD203B41FA5}">
                      <a16:colId xmlns:a16="http://schemas.microsoft.com/office/drawing/2014/main" val="20009"/>
                    </a:ext>
                  </a:extLst>
                </a:gridCol>
                <a:gridCol w="524028">
                  <a:extLst>
                    <a:ext uri="{9D8B030D-6E8A-4147-A177-3AD203B41FA5}">
                      <a16:colId xmlns:a16="http://schemas.microsoft.com/office/drawing/2014/main" val="20010"/>
                    </a:ext>
                  </a:extLst>
                </a:gridCol>
                <a:gridCol w="524028">
                  <a:extLst>
                    <a:ext uri="{9D8B030D-6E8A-4147-A177-3AD203B41FA5}">
                      <a16:colId xmlns:a16="http://schemas.microsoft.com/office/drawing/2014/main" val="20011"/>
                    </a:ext>
                  </a:extLst>
                </a:gridCol>
                <a:gridCol w="524028">
                  <a:extLst>
                    <a:ext uri="{9D8B030D-6E8A-4147-A177-3AD203B41FA5}">
                      <a16:colId xmlns:a16="http://schemas.microsoft.com/office/drawing/2014/main" val="20012"/>
                    </a:ext>
                  </a:extLst>
                </a:gridCol>
                <a:gridCol w="524028">
                  <a:extLst>
                    <a:ext uri="{9D8B030D-6E8A-4147-A177-3AD203B41FA5}">
                      <a16:colId xmlns:a16="http://schemas.microsoft.com/office/drawing/2014/main" val="20013"/>
                    </a:ext>
                  </a:extLst>
                </a:gridCol>
                <a:gridCol w="524028">
                  <a:extLst>
                    <a:ext uri="{9D8B030D-6E8A-4147-A177-3AD203B41FA5}">
                      <a16:colId xmlns:a16="http://schemas.microsoft.com/office/drawing/2014/main" val="20014"/>
                    </a:ext>
                  </a:extLst>
                </a:gridCol>
              </a:tblGrid>
              <a:tr h="370840">
                <a:tc>
                  <a:txBody>
                    <a:bodyPr/>
                    <a:lstStyle/>
                    <a:p>
                      <a:pPr algn="ctr"/>
                      <a:r>
                        <a:rPr lang="pt-BR" dirty="0"/>
                        <a:t>Ruas</a:t>
                      </a:r>
                    </a:p>
                  </a:txBody>
                  <a:tcPr/>
                </a:tc>
                <a:tc gridSpan="14">
                  <a:txBody>
                    <a:bodyPr/>
                    <a:lstStyle/>
                    <a:p>
                      <a:pPr algn="ctr"/>
                      <a:r>
                        <a:rPr lang="pt-BR" sz="1600" dirty="0"/>
                        <a:t>Domicílios</a:t>
                      </a:r>
                    </a:p>
                  </a:txBody>
                  <a:tcPr/>
                </a:tc>
                <a:tc hMerge="1">
                  <a:txBody>
                    <a:bodyPr/>
                    <a:lstStyle/>
                    <a:p>
                      <a:endParaRPr lang="pt-BR" dirty="0"/>
                    </a:p>
                  </a:txBody>
                  <a:tcPr/>
                </a:tc>
                <a:tc hMerge="1">
                  <a:txBody>
                    <a:bodyPr/>
                    <a:lstStyle/>
                    <a:p>
                      <a:endParaRPr lang="pt-BR" dirty="0"/>
                    </a:p>
                  </a:txBody>
                  <a:tcPr/>
                </a:tc>
                <a:tc hMerge="1">
                  <a:txBody>
                    <a:bodyPr/>
                    <a:lstStyle/>
                    <a:p>
                      <a:endParaRPr lang="pt-BR" dirty="0"/>
                    </a:p>
                  </a:txBody>
                  <a:tcPr/>
                </a:tc>
                <a:tc hMerge="1">
                  <a:txBody>
                    <a:bodyPr/>
                    <a:lstStyle/>
                    <a:p>
                      <a:endParaRPr lang="pt-BR" dirty="0"/>
                    </a:p>
                  </a:txBody>
                  <a:tcPr/>
                </a:tc>
                <a:tc hMerge="1">
                  <a:txBody>
                    <a:bodyPr/>
                    <a:lstStyle/>
                    <a:p>
                      <a:endParaRPr lang="pt-BR" dirty="0"/>
                    </a:p>
                  </a:txBody>
                  <a:tcPr/>
                </a:tc>
                <a:tc hMerge="1">
                  <a:txBody>
                    <a:bodyPr/>
                    <a:lstStyle/>
                    <a:p>
                      <a:endParaRPr lang="pt-BR" dirty="0"/>
                    </a:p>
                  </a:txBody>
                  <a:tcPr/>
                </a:tc>
                <a:tc hMerge="1">
                  <a:txBody>
                    <a:bodyPr/>
                    <a:lstStyle/>
                    <a:p>
                      <a:endParaRPr lang="pt-BR" dirty="0"/>
                    </a:p>
                  </a:txBody>
                  <a:tcPr/>
                </a:tc>
                <a:tc hMerge="1">
                  <a:txBody>
                    <a:bodyPr/>
                    <a:lstStyle/>
                    <a:p>
                      <a:endParaRPr lang="pt-BR" dirty="0"/>
                    </a:p>
                  </a:txBody>
                  <a:tcPr/>
                </a:tc>
                <a:tc hMerge="1">
                  <a:txBody>
                    <a:bodyPr/>
                    <a:lstStyle/>
                    <a:p>
                      <a:endParaRPr lang="pt-BR" dirty="0"/>
                    </a:p>
                  </a:txBody>
                  <a:tcPr/>
                </a:tc>
                <a:tc hMerge="1">
                  <a:txBody>
                    <a:bodyPr/>
                    <a:lstStyle/>
                    <a:p>
                      <a:endParaRPr lang="pt-BR" dirty="0"/>
                    </a:p>
                  </a:txBody>
                  <a:tcPr/>
                </a:tc>
                <a:tc hMerge="1">
                  <a:txBody>
                    <a:bodyPr/>
                    <a:lstStyle/>
                    <a:p>
                      <a:endParaRPr lang="pt-BR" dirty="0"/>
                    </a:p>
                  </a:txBody>
                  <a:tcPr/>
                </a:tc>
                <a:tc hMerge="1">
                  <a:txBody>
                    <a:bodyPr/>
                    <a:lstStyle/>
                    <a:p>
                      <a:endParaRPr lang="pt-BR" dirty="0"/>
                    </a:p>
                  </a:txBody>
                  <a:tcPr/>
                </a:tc>
                <a:tc hMerge="1">
                  <a:txBody>
                    <a:bodyPr/>
                    <a:lstStyle/>
                    <a:p>
                      <a:endParaRPr lang="pt-BR" dirty="0"/>
                    </a:p>
                  </a:txBody>
                  <a:tcPr/>
                </a:tc>
                <a:extLst>
                  <a:ext uri="{0D108BD9-81ED-4DB2-BD59-A6C34878D82A}">
                    <a16:rowId xmlns:a16="http://schemas.microsoft.com/office/drawing/2014/main" val="10000"/>
                  </a:ext>
                </a:extLst>
              </a:tr>
              <a:tr h="370840">
                <a:tc>
                  <a:txBody>
                    <a:bodyPr/>
                    <a:lstStyle/>
                    <a:p>
                      <a:pPr algn="ctr"/>
                      <a:r>
                        <a:rPr lang="pt-BR" dirty="0">
                          <a:solidFill>
                            <a:srgbClr val="FF0000"/>
                          </a:solidFill>
                        </a:rPr>
                        <a:t>A</a:t>
                      </a:r>
                    </a:p>
                  </a:txBody>
                  <a:tcPr>
                    <a:lnR w="12700" cap="flat" cmpd="sng" algn="ctr">
                      <a:solidFill>
                        <a:schemeClr val="tx1"/>
                      </a:solidFill>
                      <a:prstDash val="solid"/>
                      <a:round/>
                      <a:headEnd type="none" w="med" len="med"/>
                      <a:tailEnd type="none" w="med" len="med"/>
                    </a:lnR>
                  </a:tcPr>
                </a:tc>
                <a:tc>
                  <a:txBody>
                    <a:bodyPr/>
                    <a:lstStyle/>
                    <a:p>
                      <a:pPr algn="ctr"/>
                      <a:r>
                        <a:rPr lang="pt-BR" sz="1600" dirty="0">
                          <a:solidFill>
                            <a:srgbClr val="FF0000"/>
                          </a:solidFill>
                        </a:rPr>
                        <a:t>A1</a:t>
                      </a:r>
                    </a:p>
                  </a:txBody>
                  <a:tcPr>
                    <a:lnL w="12700" cap="flat" cmpd="sng" algn="ctr">
                      <a:solidFill>
                        <a:schemeClr val="tx1"/>
                      </a:solidFill>
                      <a:prstDash val="solid"/>
                      <a:round/>
                      <a:headEnd type="none" w="med" len="med"/>
                      <a:tailEnd type="none" w="med" len="med"/>
                    </a:lnL>
                  </a:tcPr>
                </a:tc>
                <a:tc>
                  <a:txBody>
                    <a:bodyPr/>
                    <a:lstStyle/>
                    <a:p>
                      <a:pPr algn="ctr"/>
                      <a:r>
                        <a:rPr lang="pt-BR" sz="1600" dirty="0">
                          <a:solidFill>
                            <a:srgbClr val="FF0000"/>
                          </a:solidFill>
                        </a:rPr>
                        <a:t>A2</a:t>
                      </a:r>
                    </a:p>
                  </a:txBody>
                  <a:tcPr/>
                </a:tc>
                <a:tc>
                  <a:txBody>
                    <a:bodyPr/>
                    <a:lstStyle/>
                    <a:p>
                      <a:pPr algn="ctr"/>
                      <a:r>
                        <a:rPr lang="pt-BR" sz="1600" dirty="0">
                          <a:solidFill>
                            <a:srgbClr val="FF0000"/>
                          </a:solidFill>
                        </a:rPr>
                        <a:t>A3</a:t>
                      </a:r>
                    </a:p>
                  </a:txBody>
                  <a:tcPr/>
                </a:tc>
                <a:tc>
                  <a:txBody>
                    <a:bodyPr/>
                    <a:lstStyle/>
                    <a:p>
                      <a:pPr algn="ctr"/>
                      <a:r>
                        <a:rPr lang="pt-BR" sz="1600" dirty="0">
                          <a:solidFill>
                            <a:srgbClr val="FF0000"/>
                          </a:solidFill>
                        </a:rPr>
                        <a:t>A4</a:t>
                      </a:r>
                    </a:p>
                  </a:txBody>
                  <a:tcPr/>
                </a:tc>
                <a:tc>
                  <a:txBody>
                    <a:bodyPr/>
                    <a:lstStyle/>
                    <a:p>
                      <a:pPr algn="ctr"/>
                      <a:r>
                        <a:rPr lang="pt-BR" sz="1600" dirty="0">
                          <a:solidFill>
                            <a:srgbClr val="FF0000"/>
                          </a:solidFill>
                        </a:rPr>
                        <a:t>A5</a:t>
                      </a:r>
                    </a:p>
                  </a:txBody>
                  <a:tcPr/>
                </a:tc>
                <a:tc>
                  <a:txBody>
                    <a:bodyPr/>
                    <a:lstStyle/>
                    <a:p>
                      <a:pPr algn="ctr"/>
                      <a:r>
                        <a:rPr lang="pt-BR" sz="1600" dirty="0">
                          <a:solidFill>
                            <a:srgbClr val="FF0000"/>
                          </a:solidFill>
                        </a:rPr>
                        <a:t>A6</a:t>
                      </a:r>
                    </a:p>
                  </a:txBody>
                  <a:tcPr/>
                </a:tc>
                <a:tc gridSpan="4">
                  <a:txBody>
                    <a:bodyPr/>
                    <a:lstStyle/>
                    <a:p>
                      <a:pPr algn="ctr"/>
                      <a:r>
                        <a:rPr lang="pt-BR" sz="1600" b="1" dirty="0">
                          <a:solidFill>
                            <a:srgbClr val="FF0000"/>
                          </a:solidFill>
                        </a:rPr>
                        <a:t>(rua</a:t>
                      </a:r>
                      <a:r>
                        <a:rPr lang="pt-BR" sz="1600" b="1" baseline="0" dirty="0">
                          <a:solidFill>
                            <a:srgbClr val="FF0000"/>
                          </a:solidFill>
                        </a:rPr>
                        <a:t> A:</a:t>
                      </a:r>
                      <a:r>
                        <a:rPr lang="pt-BR" sz="1600" b="1" dirty="0">
                          <a:solidFill>
                            <a:srgbClr val="FF0000"/>
                          </a:solidFill>
                        </a:rPr>
                        <a:t> 3 domicílios)</a:t>
                      </a:r>
                    </a:p>
                  </a:txBody>
                  <a:tcPr>
                    <a:lnR w="12700" cap="flat" cmpd="sng" algn="ctr">
                      <a:solidFill>
                        <a:schemeClr val="tx1"/>
                      </a:solidFill>
                      <a:prstDash val="solid"/>
                      <a:round/>
                      <a:headEnd type="none" w="med" len="med"/>
                      <a:tailEnd type="none" w="med" len="med"/>
                    </a:lnR>
                  </a:tcPr>
                </a:tc>
                <a:tc hMerge="1">
                  <a:txBody>
                    <a:bodyPr/>
                    <a:lstStyle/>
                    <a:p>
                      <a:pPr algn="ctr"/>
                      <a:endParaRPr lang="pt-BR" sz="1600" dirty="0">
                        <a:solidFill>
                          <a:srgbClr val="FF0000"/>
                        </a:solidFill>
                      </a:endParaRPr>
                    </a:p>
                  </a:txBody>
                  <a:tcPr/>
                </a:tc>
                <a:tc hMerge="1">
                  <a:txBody>
                    <a:bodyPr/>
                    <a:lstStyle/>
                    <a:p>
                      <a:pPr algn="ctr"/>
                      <a:endParaRPr lang="pt-BR" sz="1600" dirty="0">
                        <a:solidFill>
                          <a:srgbClr val="FF0000"/>
                        </a:solidFill>
                      </a:endParaRPr>
                    </a:p>
                  </a:txBody>
                  <a:tcPr/>
                </a:tc>
                <a:tc hMerge="1">
                  <a:txBody>
                    <a:bodyPr/>
                    <a:lstStyle/>
                    <a:p>
                      <a:pPr algn="ctr"/>
                      <a:endParaRPr lang="pt-BR" sz="1600" dirty="0">
                        <a:solidFill>
                          <a:srgbClr val="FF0000"/>
                        </a:solidFill>
                      </a:endParaRPr>
                    </a:p>
                  </a:txBody>
                  <a:tcPr/>
                </a:tc>
                <a:tc gridSpan="4">
                  <a:txBody>
                    <a:bodyPr/>
                    <a:lstStyle/>
                    <a:p>
                      <a:pPr algn="ctr"/>
                      <a:r>
                        <a:rPr lang="pt-BR" sz="1600" b="1" dirty="0">
                          <a:solidFill>
                            <a:srgbClr val="FF0000"/>
                          </a:solidFill>
                        </a:rPr>
                        <a:t>(rua</a:t>
                      </a:r>
                      <a:r>
                        <a:rPr lang="pt-BR" sz="1600" b="1" baseline="0" dirty="0">
                          <a:solidFill>
                            <a:srgbClr val="FF0000"/>
                          </a:solidFill>
                        </a:rPr>
                        <a:t> B: 7 domicílios</a:t>
                      </a:r>
                      <a:r>
                        <a:rPr lang="pt-BR" sz="1600" b="1" dirty="0">
                          <a:solidFill>
                            <a:srgbClr val="FF0000"/>
                          </a:solidFill>
                        </a:rPr>
                        <a:t>)</a:t>
                      </a:r>
                    </a:p>
                  </a:txBody>
                  <a:tcPr>
                    <a:lnL w="12700" cap="flat" cmpd="sng" algn="ctr">
                      <a:solidFill>
                        <a:schemeClr val="tx1"/>
                      </a:solidFill>
                      <a:prstDash val="solid"/>
                      <a:round/>
                      <a:headEnd type="none" w="med" len="med"/>
                      <a:tailEnd type="none" w="med" len="med"/>
                    </a:lnL>
                    <a:lnB w="12700" cap="flat" cmpd="sng" algn="ctr">
                      <a:noFill/>
                      <a:prstDash val="solid"/>
                      <a:round/>
                      <a:headEnd type="none" w="med" len="med"/>
                      <a:tailEnd type="none" w="med" len="med"/>
                    </a:lnB>
                  </a:tcPr>
                </a:tc>
                <a:tc hMerge="1">
                  <a:txBody>
                    <a:bodyPr/>
                    <a:lstStyle/>
                    <a:p>
                      <a:pPr algn="ctr"/>
                      <a:endParaRPr lang="pt-BR" sz="1600" dirty="0">
                        <a:solidFill>
                          <a:srgbClr val="FF0000"/>
                        </a:solidFill>
                      </a:endParaRPr>
                    </a:p>
                  </a:txBody>
                  <a:tcPr/>
                </a:tc>
                <a:tc hMerge="1">
                  <a:txBody>
                    <a:bodyPr/>
                    <a:lstStyle/>
                    <a:p>
                      <a:pPr algn="ctr"/>
                      <a:endParaRPr lang="pt-BR" sz="1600" dirty="0">
                        <a:solidFill>
                          <a:srgbClr val="FF0000"/>
                        </a:solidFill>
                      </a:endParaRPr>
                    </a:p>
                  </a:txBody>
                  <a:tcPr/>
                </a:tc>
                <a:tc hMerge="1">
                  <a:txBody>
                    <a:bodyPr/>
                    <a:lstStyle/>
                    <a:p>
                      <a:pPr algn="ctr"/>
                      <a:endParaRPr lang="pt-BR" sz="1600" dirty="0">
                        <a:solidFill>
                          <a:srgbClr val="FF0000"/>
                        </a:solidFill>
                      </a:endParaRPr>
                    </a:p>
                  </a:txBody>
                  <a:tcPr/>
                </a:tc>
                <a:extLst>
                  <a:ext uri="{0D108BD9-81ED-4DB2-BD59-A6C34878D82A}">
                    <a16:rowId xmlns:a16="http://schemas.microsoft.com/office/drawing/2014/main" val="10001"/>
                  </a:ext>
                </a:extLst>
              </a:tr>
              <a:tr h="370840">
                <a:tc>
                  <a:txBody>
                    <a:bodyPr/>
                    <a:lstStyle/>
                    <a:p>
                      <a:pPr algn="ctr"/>
                      <a:r>
                        <a:rPr lang="pt-BR" dirty="0">
                          <a:solidFill>
                            <a:srgbClr val="FF0000"/>
                          </a:solidFill>
                        </a:rPr>
                        <a:t>B</a:t>
                      </a:r>
                    </a:p>
                  </a:txBody>
                  <a:tcPr>
                    <a:lnR w="12700" cap="flat" cmpd="sng" algn="ctr">
                      <a:solidFill>
                        <a:schemeClr val="tx1"/>
                      </a:solidFill>
                      <a:prstDash val="solid"/>
                      <a:round/>
                      <a:headEnd type="none" w="med" len="med"/>
                      <a:tailEnd type="none" w="med" len="med"/>
                    </a:lnR>
                  </a:tcPr>
                </a:tc>
                <a:tc>
                  <a:txBody>
                    <a:bodyPr/>
                    <a:lstStyle/>
                    <a:p>
                      <a:pPr algn="ctr"/>
                      <a:r>
                        <a:rPr lang="pt-BR" sz="1600" dirty="0">
                          <a:solidFill>
                            <a:srgbClr val="FF0000"/>
                          </a:solidFill>
                        </a:rPr>
                        <a:t>B1</a:t>
                      </a:r>
                    </a:p>
                  </a:txBody>
                  <a:tcPr>
                    <a:lnL w="12700" cap="flat" cmpd="sng" algn="ctr">
                      <a:solidFill>
                        <a:schemeClr val="tx1"/>
                      </a:solidFill>
                      <a:prstDash val="solid"/>
                      <a:round/>
                      <a:headEnd type="none" w="med" len="med"/>
                      <a:tailEnd type="none" w="med" len="med"/>
                    </a:lnL>
                  </a:tcPr>
                </a:tc>
                <a:tc>
                  <a:txBody>
                    <a:bodyPr/>
                    <a:lstStyle/>
                    <a:p>
                      <a:pPr algn="ctr"/>
                      <a:r>
                        <a:rPr lang="pt-BR" sz="1600" dirty="0">
                          <a:solidFill>
                            <a:srgbClr val="FF0000"/>
                          </a:solidFill>
                        </a:rPr>
                        <a:t>B2</a:t>
                      </a:r>
                    </a:p>
                  </a:txBody>
                  <a:tcPr/>
                </a:tc>
                <a:tc>
                  <a:txBody>
                    <a:bodyPr/>
                    <a:lstStyle/>
                    <a:p>
                      <a:pPr algn="ctr"/>
                      <a:r>
                        <a:rPr lang="pt-BR" sz="1600" dirty="0">
                          <a:solidFill>
                            <a:srgbClr val="FF0000"/>
                          </a:solidFill>
                        </a:rPr>
                        <a:t>B3</a:t>
                      </a:r>
                    </a:p>
                  </a:txBody>
                  <a:tcPr/>
                </a:tc>
                <a:tc>
                  <a:txBody>
                    <a:bodyPr/>
                    <a:lstStyle/>
                    <a:p>
                      <a:pPr algn="ctr"/>
                      <a:r>
                        <a:rPr lang="pt-BR" sz="1600" dirty="0">
                          <a:solidFill>
                            <a:srgbClr val="FF0000"/>
                          </a:solidFill>
                        </a:rPr>
                        <a:t>B4</a:t>
                      </a:r>
                    </a:p>
                  </a:txBody>
                  <a:tcPr/>
                </a:tc>
                <a:tc>
                  <a:txBody>
                    <a:bodyPr/>
                    <a:lstStyle/>
                    <a:p>
                      <a:pPr algn="ctr"/>
                      <a:r>
                        <a:rPr lang="pt-BR" sz="1600" dirty="0">
                          <a:solidFill>
                            <a:srgbClr val="FF0000"/>
                          </a:solidFill>
                        </a:rPr>
                        <a:t>B5</a:t>
                      </a:r>
                    </a:p>
                  </a:txBody>
                  <a:tcPr/>
                </a:tc>
                <a:tc>
                  <a:txBody>
                    <a:bodyPr/>
                    <a:lstStyle/>
                    <a:p>
                      <a:pPr algn="ctr"/>
                      <a:r>
                        <a:rPr lang="pt-BR" sz="1600" dirty="0">
                          <a:solidFill>
                            <a:srgbClr val="FF0000"/>
                          </a:solidFill>
                        </a:rPr>
                        <a:t>B6</a:t>
                      </a:r>
                    </a:p>
                  </a:txBody>
                  <a:tcPr/>
                </a:tc>
                <a:tc>
                  <a:txBody>
                    <a:bodyPr/>
                    <a:lstStyle/>
                    <a:p>
                      <a:pPr algn="ctr"/>
                      <a:r>
                        <a:rPr lang="pt-BR" sz="1600" dirty="0">
                          <a:solidFill>
                            <a:srgbClr val="FF0000"/>
                          </a:solidFill>
                        </a:rPr>
                        <a:t>B7</a:t>
                      </a:r>
                    </a:p>
                  </a:txBody>
                  <a:tcPr/>
                </a:tc>
                <a:tc>
                  <a:txBody>
                    <a:bodyPr/>
                    <a:lstStyle/>
                    <a:p>
                      <a:pPr algn="ctr"/>
                      <a:r>
                        <a:rPr lang="pt-BR" sz="1600" dirty="0">
                          <a:solidFill>
                            <a:srgbClr val="FF0000"/>
                          </a:solidFill>
                        </a:rPr>
                        <a:t>B8</a:t>
                      </a:r>
                    </a:p>
                  </a:txBody>
                  <a:tcPr/>
                </a:tc>
                <a:tc>
                  <a:txBody>
                    <a:bodyPr/>
                    <a:lstStyle/>
                    <a:p>
                      <a:pPr algn="ctr"/>
                      <a:r>
                        <a:rPr lang="pt-BR" sz="1600" dirty="0">
                          <a:solidFill>
                            <a:srgbClr val="FF0000"/>
                          </a:solidFill>
                        </a:rPr>
                        <a:t>B9</a:t>
                      </a:r>
                    </a:p>
                  </a:txBody>
                  <a:tcPr/>
                </a:tc>
                <a:tc>
                  <a:txBody>
                    <a:bodyPr/>
                    <a:lstStyle/>
                    <a:p>
                      <a:pPr algn="ctr"/>
                      <a:r>
                        <a:rPr lang="pt-BR" sz="1600" dirty="0">
                          <a:solidFill>
                            <a:srgbClr val="FF0000"/>
                          </a:solidFill>
                        </a:rPr>
                        <a:t>B10</a:t>
                      </a:r>
                    </a:p>
                  </a:txBody>
                  <a:tcPr/>
                </a:tc>
                <a:tc>
                  <a:txBody>
                    <a:bodyPr/>
                    <a:lstStyle/>
                    <a:p>
                      <a:pPr algn="ctr"/>
                      <a:r>
                        <a:rPr lang="pt-BR" sz="1600" dirty="0">
                          <a:solidFill>
                            <a:srgbClr val="FF0000"/>
                          </a:solidFill>
                        </a:rPr>
                        <a:t>B11</a:t>
                      </a:r>
                    </a:p>
                  </a:txBody>
                  <a:tcPr>
                    <a:lnT w="12700" cap="flat" cmpd="sng" algn="ctr">
                      <a:noFill/>
                      <a:prstDash val="solid"/>
                      <a:round/>
                      <a:headEnd type="none" w="med" len="med"/>
                      <a:tailEnd type="none" w="med" len="med"/>
                    </a:lnT>
                  </a:tcPr>
                </a:tc>
                <a:tc>
                  <a:txBody>
                    <a:bodyPr/>
                    <a:lstStyle/>
                    <a:p>
                      <a:pPr algn="ctr"/>
                      <a:r>
                        <a:rPr lang="pt-BR" sz="1600" dirty="0">
                          <a:solidFill>
                            <a:srgbClr val="FF0000"/>
                          </a:solidFill>
                        </a:rPr>
                        <a:t>B12</a:t>
                      </a:r>
                    </a:p>
                  </a:txBody>
                  <a:tcPr>
                    <a:lnT w="12700" cap="flat" cmpd="sng" algn="ctr">
                      <a:noFill/>
                      <a:prstDash val="solid"/>
                      <a:round/>
                      <a:headEnd type="none" w="med" len="med"/>
                      <a:tailEnd type="none" w="med" len="med"/>
                    </a:lnT>
                  </a:tcPr>
                </a:tc>
                <a:tc>
                  <a:txBody>
                    <a:bodyPr/>
                    <a:lstStyle/>
                    <a:p>
                      <a:pPr algn="ctr"/>
                      <a:r>
                        <a:rPr lang="pt-BR" sz="1600" dirty="0">
                          <a:solidFill>
                            <a:srgbClr val="FF0000"/>
                          </a:solidFill>
                        </a:rPr>
                        <a:t>B13</a:t>
                      </a:r>
                    </a:p>
                  </a:txBody>
                  <a:tcPr>
                    <a:lnT w="12700" cap="flat" cmpd="sng" algn="ctr">
                      <a:noFill/>
                      <a:prstDash val="solid"/>
                      <a:round/>
                      <a:headEnd type="none" w="med" len="med"/>
                      <a:tailEnd type="none" w="med" len="med"/>
                    </a:lnT>
                  </a:tcPr>
                </a:tc>
                <a:tc>
                  <a:txBody>
                    <a:bodyPr/>
                    <a:lstStyle/>
                    <a:p>
                      <a:pPr algn="ctr"/>
                      <a:r>
                        <a:rPr lang="pt-BR" sz="1600" dirty="0">
                          <a:solidFill>
                            <a:srgbClr val="FF0000"/>
                          </a:solidFill>
                        </a:rPr>
                        <a:t>B14</a:t>
                      </a:r>
                    </a:p>
                  </a:txBody>
                  <a:tcPr>
                    <a:lnT w="12700" cap="flat" cmpd="sng" algn="ctr">
                      <a:noFill/>
                      <a:prstDash val="solid"/>
                      <a:round/>
                      <a:headEnd type="none" w="med" len="med"/>
                      <a:tailEnd type="none" w="med" len="med"/>
                    </a:lnT>
                  </a:tcPr>
                </a:tc>
                <a:extLst>
                  <a:ext uri="{0D108BD9-81ED-4DB2-BD59-A6C34878D82A}">
                    <a16:rowId xmlns:a16="http://schemas.microsoft.com/office/drawing/2014/main" val="10002"/>
                  </a:ext>
                </a:extLst>
              </a:tr>
              <a:tr h="370840">
                <a:tc>
                  <a:txBody>
                    <a:bodyPr/>
                    <a:lstStyle/>
                    <a:p>
                      <a:pPr algn="ctr"/>
                      <a:r>
                        <a:rPr lang="pt-BR" dirty="0"/>
                        <a:t>C</a:t>
                      </a:r>
                    </a:p>
                  </a:txBody>
                  <a:tcPr>
                    <a:lnR w="12700" cap="flat" cmpd="sng" algn="ctr">
                      <a:solidFill>
                        <a:schemeClr val="tx1"/>
                      </a:solidFill>
                      <a:prstDash val="solid"/>
                      <a:round/>
                      <a:headEnd type="none" w="med" len="med"/>
                      <a:tailEnd type="none" w="med" len="med"/>
                    </a:lnR>
                  </a:tcPr>
                </a:tc>
                <a:tc>
                  <a:txBody>
                    <a:bodyPr/>
                    <a:lstStyle/>
                    <a:p>
                      <a:pPr algn="ctr"/>
                      <a:r>
                        <a:rPr lang="pt-BR" sz="1600" dirty="0"/>
                        <a:t>C1</a:t>
                      </a:r>
                    </a:p>
                  </a:txBody>
                  <a:tcPr>
                    <a:lnL w="12700" cap="flat" cmpd="sng" algn="ctr">
                      <a:solidFill>
                        <a:schemeClr val="tx1"/>
                      </a:solidFill>
                      <a:prstDash val="solid"/>
                      <a:round/>
                      <a:headEnd type="none" w="med" len="med"/>
                      <a:tailEnd type="none" w="med" len="med"/>
                    </a:lnL>
                  </a:tcPr>
                </a:tc>
                <a:tc>
                  <a:txBody>
                    <a:bodyPr/>
                    <a:lstStyle/>
                    <a:p>
                      <a:pPr algn="ctr"/>
                      <a:r>
                        <a:rPr lang="pt-BR" sz="1600" dirty="0"/>
                        <a:t>C2</a:t>
                      </a:r>
                    </a:p>
                  </a:txBody>
                  <a:tcPr/>
                </a:tc>
                <a:tc>
                  <a:txBody>
                    <a:bodyPr/>
                    <a:lstStyle/>
                    <a:p>
                      <a:pPr algn="ctr"/>
                      <a:r>
                        <a:rPr lang="pt-BR" sz="1600" dirty="0"/>
                        <a:t>C3</a:t>
                      </a:r>
                    </a:p>
                  </a:txBody>
                  <a:tcPr/>
                </a:tc>
                <a:tc>
                  <a:txBody>
                    <a:bodyPr/>
                    <a:lstStyle/>
                    <a:p>
                      <a:pPr algn="ctr"/>
                      <a:r>
                        <a:rPr lang="pt-BR" sz="1600" dirty="0"/>
                        <a:t>C4</a:t>
                      </a:r>
                    </a:p>
                  </a:txBody>
                  <a:tcPr/>
                </a:tc>
                <a:tc>
                  <a:txBody>
                    <a:bodyPr/>
                    <a:lstStyle/>
                    <a:p>
                      <a:pPr algn="ctr"/>
                      <a:r>
                        <a:rPr lang="pt-BR" sz="1600" dirty="0"/>
                        <a:t>C5</a:t>
                      </a:r>
                    </a:p>
                  </a:txBody>
                  <a:tcPr/>
                </a:tc>
                <a:tc>
                  <a:txBody>
                    <a:bodyPr/>
                    <a:lstStyle/>
                    <a:p>
                      <a:pPr algn="ctr"/>
                      <a:r>
                        <a:rPr lang="pt-BR" sz="1600" dirty="0"/>
                        <a:t>C6</a:t>
                      </a:r>
                    </a:p>
                  </a:txBody>
                  <a:tcPr/>
                </a:tc>
                <a:tc>
                  <a:txBody>
                    <a:bodyPr/>
                    <a:lstStyle/>
                    <a:p>
                      <a:pPr algn="ctr"/>
                      <a:r>
                        <a:rPr lang="pt-BR" sz="1600" dirty="0"/>
                        <a:t>C7</a:t>
                      </a:r>
                    </a:p>
                  </a:txBody>
                  <a:tcPr/>
                </a:tc>
                <a:tc>
                  <a:txBody>
                    <a:bodyPr/>
                    <a:lstStyle/>
                    <a:p>
                      <a:pPr algn="ctr"/>
                      <a:r>
                        <a:rPr lang="pt-BR" sz="1600" dirty="0"/>
                        <a:t>C8</a:t>
                      </a:r>
                    </a:p>
                  </a:txBody>
                  <a:tcPr/>
                </a:tc>
                <a:tc>
                  <a:txBody>
                    <a:bodyPr/>
                    <a:lstStyle/>
                    <a:p>
                      <a:pPr algn="ctr"/>
                      <a:r>
                        <a:rPr lang="pt-BR" sz="1600" dirty="0"/>
                        <a:t>C9</a:t>
                      </a:r>
                    </a:p>
                  </a:txBody>
                  <a:tcPr/>
                </a:tc>
                <a:tc>
                  <a:txBody>
                    <a:bodyPr/>
                    <a:lstStyle/>
                    <a:p>
                      <a:pPr algn="ctr"/>
                      <a:r>
                        <a:rPr lang="pt-BR" sz="1600" dirty="0"/>
                        <a:t>C10</a:t>
                      </a:r>
                    </a:p>
                  </a:txBody>
                  <a:tcPr/>
                </a:tc>
                <a:tc>
                  <a:txBody>
                    <a:bodyPr/>
                    <a:lstStyle/>
                    <a:p>
                      <a:pPr algn="ctr"/>
                      <a:endParaRPr lang="pt-BR" sz="1600" dirty="0"/>
                    </a:p>
                  </a:txBody>
                  <a:tcPr/>
                </a:tc>
                <a:tc>
                  <a:txBody>
                    <a:bodyPr/>
                    <a:lstStyle/>
                    <a:p>
                      <a:pPr algn="ctr"/>
                      <a:endParaRPr lang="pt-BR" sz="1600" dirty="0"/>
                    </a:p>
                  </a:txBody>
                  <a:tcPr/>
                </a:tc>
                <a:tc>
                  <a:txBody>
                    <a:bodyPr/>
                    <a:lstStyle/>
                    <a:p>
                      <a:pPr algn="ctr"/>
                      <a:endParaRPr lang="pt-BR" sz="1600" dirty="0"/>
                    </a:p>
                  </a:txBody>
                  <a:tcPr/>
                </a:tc>
                <a:tc>
                  <a:txBody>
                    <a:bodyPr/>
                    <a:lstStyle/>
                    <a:p>
                      <a:pPr algn="ctr"/>
                      <a:endParaRPr lang="pt-BR" sz="1600" dirty="0"/>
                    </a:p>
                  </a:txBody>
                  <a:tcPr/>
                </a:tc>
                <a:extLst>
                  <a:ext uri="{0D108BD9-81ED-4DB2-BD59-A6C34878D82A}">
                    <a16:rowId xmlns:a16="http://schemas.microsoft.com/office/drawing/2014/main" val="10003"/>
                  </a:ext>
                </a:extLst>
              </a:tr>
              <a:tr h="370840">
                <a:tc>
                  <a:txBody>
                    <a:bodyPr/>
                    <a:lstStyle/>
                    <a:p>
                      <a:pPr algn="ctr"/>
                      <a:r>
                        <a:rPr lang="pt-BR" dirty="0"/>
                        <a:t>D</a:t>
                      </a:r>
                    </a:p>
                  </a:txBody>
                  <a:tcPr>
                    <a:lnR w="12700" cap="flat" cmpd="sng" algn="ctr">
                      <a:solidFill>
                        <a:schemeClr val="tx1"/>
                      </a:solidFill>
                      <a:prstDash val="solid"/>
                      <a:round/>
                      <a:headEnd type="none" w="med" len="med"/>
                      <a:tailEnd type="none" w="med" len="med"/>
                    </a:lnR>
                  </a:tcPr>
                </a:tc>
                <a:tc>
                  <a:txBody>
                    <a:bodyPr/>
                    <a:lstStyle/>
                    <a:p>
                      <a:pPr algn="ctr"/>
                      <a:r>
                        <a:rPr lang="pt-BR" sz="1600" dirty="0"/>
                        <a:t>D1</a:t>
                      </a:r>
                    </a:p>
                  </a:txBody>
                  <a:tcPr>
                    <a:lnL w="12700" cap="flat" cmpd="sng" algn="ctr">
                      <a:solidFill>
                        <a:schemeClr val="tx1"/>
                      </a:solidFill>
                      <a:prstDash val="solid"/>
                      <a:round/>
                      <a:headEnd type="none" w="med" len="med"/>
                      <a:tailEnd type="none" w="med" len="med"/>
                    </a:lnL>
                  </a:tcPr>
                </a:tc>
                <a:tc>
                  <a:txBody>
                    <a:bodyPr/>
                    <a:lstStyle/>
                    <a:p>
                      <a:pPr algn="ctr"/>
                      <a:r>
                        <a:rPr lang="pt-BR" sz="1600" dirty="0"/>
                        <a:t>D2</a:t>
                      </a:r>
                    </a:p>
                  </a:txBody>
                  <a:tcPr/>
                </a:tc>
                <a:tc>
                  <a:txBody>
                    <a:bodyPr/>
                    <a:lstStyle/>
                    <a:p>
                      <a:pPr algn="ctr"/>
                      <a:r>
                        <a:rPr lang="pt-BR" sz="1600" dirty="0"/>
                        <a:t>D3</a:t>
                      </a:r>
                    </a:p>
                  </a:txBody>
                  <a:tcPr/>
                </a:tc>
                <a:tc>
                  <a:txBody>
                    <a:bodyPr/>
                    <a:lstStyle/>
                    <a:p>
                      <a:pPr algn="ctr"/>
                      <a:r>
                        <a:rPr lang="pt-BR" sz="1600" dirty="0"/>
                        <a:t>D4</a:t>
                      </a:r>
                    </a:p>
                  </a:txBody>
                  <a:tcPr/>
                </a:tc>
                <a:tc>
                  <a:txBody>
                    <a:bodyPr/>
                    <a:lstStyle/>
                    <a:p>
                      <a:pPr algn="ctr"/>
                      <a:endParaRPr lang="pt-BR" sz="1600" dirty="0"/>
                    </a:p>
                  </a:txBody>
                  <a:tcPr/>
                </a:tc>
                <a:tc>
                  <a:txBody>
                    <a:bodyPr/>
                    <a:lstStyle/>
                    <a:p>
                      <a:pPr algn="ctr"/>
                      <a:endParaRPr lang="pt-BR" sz="1600" dirty="0"/>
                    </a:p>
                  </a:txBody>
                  <a:tcPr/>
                </a:tc>
                <a:tc>
                  <a:txBody>
                    <a:bodyPr/>
                    <a:lstStyle/>
                    <a:p>
                      <a:pPr algn="ctr"/>
                      <a:endParaRPr lang="pt-BR" sz="1600" dirty="0"/>
                    </a:p>
                  </a:txBody>
                  <a:tcPr/>
                </a:tc>
                <a:tc>
                  <a:txBody>
                    <a:bodyPr/>
                    <a:lstStyle/>
                    <a:p>
                      <a:pPr algn="ctr"/>
                      <a:endParaRPr lang="pt-BR" sz="1600" dirty="0"/>
                    </a:p>
                  </a:txBody>
                  <a:tcPr/>
                </a:tc>
                <a:tc>
                  <a:txBody>
                    <a:bodyPr/>
                    <a:lstStyle/>
                    <a:p>
                      <a:pPr algn="ctr"/>
                      <a:endParaRPr lang="pt-BR" sz="1600" dirty="0"/>
                    </a:p>
                  </a:txBody>
                  <a:tcPr/>
                </a:tc>
                <a:tc>
                  <a:txBody>
                    <a:bodyPr/>
                    <a:lstStyle/>
                    <a:p>
                      <a:pPr algn="ctr"/>
                      <a:endParaRPr lang="pt-BR" sz="1600" dirty="0"/>
                    </a:p>
                  </a:txBody>
                  <a:tcPr/>
                </a:tc>
                <a:tc>
                  <a:txBody>
                    <a:bodyPr/>
                    <a:lstStyle/>
                    <a:p>
                      <a:pPr algn="ctr"/>
                      <a:endParaRPr lang="pt-BR" sz="1600" dirty="0"/>
                    </a:p>
                  </a:txBody>
                  <a:tcPr/>
                </a:tc>
                <a:tc>
                  <a:txBody>
                    <a:bodyPr/>
                    <a:lstStyle/>
                    <a:p>
                      <a:pPr algn="ctr"/>
                      <a:endParaRPr lang="pt-BR" sz="1600" dirty="0"/>
                    </a:p>
                  </a:txBody>
                  <a:tcPr/>
                </a:tc>
                <a:tc>
                  <a:txBody>
                    <a:bodyPr/>
                    <a:lstStyle/>
                    <a:p>
                      <a:pPr algn="ctr"/>
                      <a:endParaRPr lang="pt-BR" sz="1600" dirty="0"/>
                    </a:p>
                  </a:txBody>
                  <a:tcPr/>
                </a:tc>
                <a:tc>
                  <a:txBody>
                    <a:bodyPr/>
                    <a:lstStyle/>
                    <a:p>
                      <a:pPr algn="ctr"/>
                      <a:endParaRPr lang="pt-BR" sz="1600" dirty="0"/>
                    </a:p>
                  </a:txBody>
                  <a:tcPr/>
                </a:tc>
                <a:extLst>
                  <a:ext uri="{0D108BD9-81ED-4DB2-BD59-A6C34878D82A}">
                    <a16:rowId xmlns:a16="http://schemas.microsoft.com/office/drawing/2014/main" val="10004"/>
                  </a:ext>
                </a:extLst>
              </a:tr>
              <a:tr h="370840">
                <a:tc>
                  <a:txBody>
                    <a:bodyPr/>
                    <a:lstStyle/>
                    <a:p>
                      <a:pPr algn="ctr"/>
                      <a:r>
                        <a:rPr lang="pt-BR" dirty="0">
                          <a:solidFill>
                            <a:srgbClr val="FF0000"/>
                          </a:solidFill>
                        </a:rPr>
                        <a:t>E</a:t>
                      </a:r>
                    </a:p>
                  </a:txBody>
                  <a:tcPr>
                    <a:lnR w="12700" cap="flat" cmpd="sng" algn="ctr">
                      <a:solidFill>
                        <a:schemeClr val="tx1"/>
                      </a:solidFill>
                      <a:prstDash val="solid"/>
                      <a:round/>
                      <a:headEnd type="none" w="med" len="med"/>
                      <a:tailEnd type="none" w="med" len="med"/>
                    </a:lnR>
                  </a:tcPr>
                </a:tc>
                <a:tc>
                  <a:txBody>
                    <a:bodyPr/>
                    <a:lstStyle/>
                    <a:p>
                      <a:pPr algn="ctr"/>
                      <a:r>
                        <a:rPr lang="pt-BR" sz="1600" dirty="0">
                          <a:solidFill>
                            <a:srgbClr val="FF0000"/>
                          </a:solidFill>
                        </a:rPr>
                        <a:t>E1</a:t>
                      </a:r>
                    </a:p>
                  </a:txBody>
                  <a:tcPr>
                    <a:lnL w="12700" cap="flat" cmpd="sng" algn="ctr">
                      <a:solidFill>
                        <a:schemeClr val="tx1"/>
                      </a:solidFill>
                      <a:prstDash val="solid"/>
                      <a:round/>
                      <a:headEnd type="none" w="med" len="med"/>
                      <a:tailEnd type="none" w="med" len="med"/>
                    </a:lnL>
                  </a:tcPr>
                </a:tc>
                <a:tc>
                  <a:txBody>
                    <a:bodyPr/>
                    <a:lstStyle/>
                    <a:p>
                      <a:pPr algn="ctr"/>
                      <a:r>
                        <a:rPr lang="pt-BR" sz="1600" dirty="0">
                          <a:solidFill>
                            <a:srgbClr val="FF0000"/>
                          </a:solidFill>
                        </a:rPr>
                        <a:t>E2</a:t>
                      </a:r>
                    </a:p>
                  </a:txBody>
                  <a:tcPr/>
                </a:tc>
                <a:tc>
                  <a:txBody>
                    <a:bodyPr/>
                    <a:lstStyle/>
                    <a:p>
                      <a:pPr algn="ctr"/>
                      <a:r>
                        <a:rPr lang="pt-BR" sz="1600" dirty="0">
                          <a:solidFill>
                            <a:srgbClr val="FF0000"/>
                          </a:solidFill>
                        </a:rPr>
                        <a:t>E3</a:t>
                      </a:r>
                    </a:p>
                  </a:txBody>
                  <a:tcPr/>
                </a:tc>
                <a:tc>
                  <a:txBody>
                    <a:bodyPr/>
                    <a:lstStyle/>
                    <a:p>
                      <a:pPr algn="ctr"/>
                      <a:r>
                        <a:rPr lang="pt-BR" sz="1600" dirty="0">
                          <a:solidFill>
                            <a:srgbClr val="FF0000"/>
                          </a:solidFill>
                        </a:rPr>
                        <a:t>E4</a:t>
                      </a:r>
                    </a:p>
                  </a:txBody>
                  <a:tcPr/>
                </a:tc>
                <a:tc>
                  <a:txBody>
                    <a:bodyPr/>
                    <a:lstStyle/>
                    <a:p>
                      <a:pPr algn="ctr"/>
                      <a:r>
                        <a:rPr lang="pt-BR" sz="1600" dirty="0">
                          <a:solidFill>
                            <a:srgbClr val="FF0000"/>
                          </a:solidFill>
                        </a:rPr>
                        <a:t>E5</a:t>
                      </a:r>
                    </a:p>
                  </a:txBody>
                  <a:tcPr/>
                </a:tc>
                <a:tc>
                  <a:txBody>
                    <a:bodyPr/>
                    <a:lstStyle/>
                    <a:p>
                      <a:pPr algn="ctr"/>
                      <a:r>
                        <a:rPr lang="pt-BR" sz="1600" dirty="0">
                          <a:solidFill>
                            <a:srgbClr val="FF0000"/>
                          </a:solidFill>
                        </a:rPr>
                        <a:t>E6</a:t>
                      </a:r>
                    </a:p>
                  </a:txBody>
                  <a:tcPr/>
                </a:tc>
                <a:tc>
                  <a:txBody>
                    <a:bodyPr/>
                    <a:lstStyle/>
                    <a:p>
                      <a:pPr algn="ctr"/>
                      <a:r>
                        <a:rPr lang="pt-BR" sz="1600" dirty="0">
                          <a:solidFill>
                            <a:srgbClr val="FF0000"/>
                          </a:solidFill>
                        </a:rPr>
                        <a:t>E7</a:t>
                      </a:r>
                    </a:p>
                  </a:txBody>
                  <a:tcPr/>
                </a:tc>
                <a:tc>
                  <a:txBody>
                    <a:bodyPr/>
                    <a:lstStyle/>
                    <a:p>
                      <a:pPr algn="ctr"/>
                      <a:r>
                        <a:rPr lang="pt-BR" sz="1600" dirty="0">
                          <a:solidFill>
                            <a:srgbClr val="FF0000"/>
                          </a:solidFill>
                        </a:rPr>
                        <a:t>E8</a:t>
                      </a:r>
                    </a:p>
                  </a:txBody>
                  <a:tcPr/>
                </a:tc>
                <a:tc gridSpan="6">
                  <a:txBody>
                    <a:bodyPr/>
                    <a:lstStyle/>
                    <a:p>
                      <a:pPr algn="ctr"/>
                      <a:r>
                        <a:rPr lang="pt-BR" sz="1600" b="1" dirty="0">
                          <a:solidFill>
                            <a:srgbClr val="FF0000"/>
                          </a:solidFill>
                        </a:rPr>
                        <a:t>(rua E: 4 domicílios)</a:t>
                      </a:r>
                    </a:p>
                  </a:txBody>
                  <a:tcPr/>
                </a:tc>
                <a:tc hMerge="1">
                  <a:txBody>
                    <a:bodyPr/>
                    <a:lstStyle/>
                    <a:p>
                      <a:pPr algn="ctr"/>
                      <a:endParaRPr lang="pt-BR" sz="1600" dirty="0"/>
                    </a:p>
                  </a:txBody>
                  <a:tcPr/>
                </a:tc>
                <a:tc hMerge="1">
                  <a:txBody>
                    <a:bodyPr/>
                    <a:lstStyle/>
                    <a:p>
                      <a:pPr algn="ctr"/>
                      <a:endParaRPr lang="pt-BR" sz="1600" dirty="0"/>
                    </a:p>
                  </a:txBody>
                  <a:tcPr/>
                </a:tc>
                <a:tc hMerge="1">
                  <a:txBody>
                    <a:bodyPr/>
                    <a:lstStyle/>
                    <a:p>
                      <a:pPr algn="ctr"/>
                      <a:endParaRPr lang="pt-BR" sz="1600" dirty="0"/>
                    </a:p>
                  </a:txBody>
                  <a:tcPr/>
                </a:tc>
                <a:tc hMerge="1">
                  <a:txBody>
                    <a:bodyPr/>
                    <a:lstStyle/>
                    <a:p>
                      <a:pPr algn="ctr"/>
                      <a:endParaRPr lang="pt-BR" sz="1600" dirty="0"/>
                    </a:p>
                  </a:txBody>
                  <a:tcPr/>
                </a:tc>
                <a:tc hMerge="1">
                  <a:txBody>
                    <a:bodyPr/>
                    <a:lstStyle/>
                    <a:p>
                      <a:pPr algn="ctr"/>
                      <a:endParaRPr lang="pt-BR" sz="160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743521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p:sp>
        <p:nvSpPr>
          <p:cNvPr id="3" name="Espaço Reservado para Conteúdo 2"/>
          <p:cNvSpPr>
            <a:spLocks noGrp="1"/>
          </p:cNvSpPr>
          <p:nvPr>
            <p:ph idx="1"/>
          </p:nvPr>
        </p:nvSpPr>
        <p:spPr>
          <a:xfrm>
            <a:off x="457200" y="1412776"/>
            <a:ext cx="8229600" cy="5400599"/>
          </a:xfrm>
        </p:spPr>
        <p:txBody>
          <a:bodyPr>
            <a:normAutofit/>
          </a:bodyPr>
          <a:lstStyle/>
          <a:p>
            <a:pPr algn="just"/>
            <a:r>
              <a:rPr lang="pt-BR" b="1" dirty="0">
                <a:solidFill>
                  <a:srgbClr val="FF0000"/>
                </a:solidFill>
              </a:rPr>
              <a:t>Amostragem de Conglomerados (AC)</a:t>
            </a:r>
          </a:p>
          <a:p>
            <a:pPr marL="0" indent="0" algn="just">
              <a:buNone/>
            </a:pPr>
            <a:r>
              <a:rPr lang="pt-BR" sz="2000" b="1" dirty="0"/>
              <a:t>Exemplo: </a:t>
            </a:r>
            <a:r>
              <a:rPr lang="pt-BR" sz="2200" b="1" dirty="0">
                <a:solidFill>
                  <a:srgbClr val="FF0000"/>
                </a:solidFill>
              </a:rPr>
              <a:t>2º estágio: 50% dos domicílios (por AAS) das ruas selecionadas no 1º estágio (rua A: 6 domicílios, rua B: 14 domicílios e rua E: 8 domicílios)</a:t>
            </a:r>
          </a:p>
          <a:p>
            <a:pPr marL="0" indent="0" algn="just">
              <a:buNone/>
            </a:pPr>
            <a:endParaRPr lang="pt-BR" sz="2200" dirty="0"/>
          </a:p>
          <a:p>
            <a:pPr marL="0" indent="0" algn="just">
              <a:buNone/>
            </a:pPr>
            <a:r>
              <a:rPr lang="pt-BR" sz="2200" dirty="0"/>
              <a:t>Tabela de números aleatórios (</a:t>
            </a:r>
            <a:r>
              <a:rPr lang="pt-BR" sz="2200" dirty="0">
                <a:solidFill>
                  <a:srgbClr val="FF0000"/>
                </a:solidFill>
              </a:rPr>
              <a:t>quinta linha</a:t>
            </a:r>
            <a:r>
              <a:rPr lang="pt-BR" sz="2200" dirty="0"/>
              <a:t>): </a:t>
            </a:r>
            <a:r>
              <a:rPr lang="pt-BR" sz="2200" b="1" dirty="0">
                <a:solidFill>
                  <a:srgbClr val="FF0000"/>
                </a:solidFill>
              </a:rPr>
              <a:t>Amostra = {A1, A6, A4}</a:t>
            </a:r>
          </a:p>
          <a:p>
            <a:pPr marL="0" indent="0" algn="just">
              <a:buNone/>
            </a:pPr>
            <a:endParaRPr lang="pt-BR" sz="2200" dirty="0"/>
          </a:p>
        </p:txBody>
      </p:sp>
      <p:graphicFrame>
        <p:nvGraphicFramePr>
          <p:cNvPr id="4" name="Tabela 3"/>
          <p:cNvGraphicFramePr>
            <a:graphicFrameLocks noGrp="1"/>
          </p:cNvGraphicFramePr>
          <p:nvPr>
            <p:extLst>
              <p:ext uri="{D42A27DB-BD31-4B8C-83A1-F6EECF244321}">
                <p14:modId xmlns:p14="http://schemas.microsoft.com/office/powerpoint/2010/main" val="1186290092"/>
              </p:ext>
            </p:extLst>
          </p:nvPr>
        </p:nvGraphicFramePr>
        <p:xfrm>
          <a:off x="539552" y="4005064"/>
          <a:ext cx="8136906" cy="741680"/>
        </p:xfrm>
        <a:graphic>
          <a:graphicData uri="http://schemas.openxmlformats.org/drawingml/2006/table">
            <a:tbl>
              <a:tblPr firstRow="1" bandRow="1">
                <a:tableStyleId>{7E9639D4-E3E2-4D34-9284-5A2195B3D0D7}</a:tableStyleId>
              </a:tblPr>
              <a:tblGrid>
                <a:gridCol w="800514">
                  <a:extLst>
                    <a:ext uri="{9D8B030D-6E8A-4147-A177-3AD203B41FA5}">
                      <a16:colId xmlns:a16="http://schemas.microsoft.com/office/drawing/2014/main" val="20000"/>
                    </a:ext>
                  </a:extLst>
                </a:gridCol>
                <a:gridCol w="524028">
                  <a:extLst>
                    <a:ext uri="{9D8B030D-6E8A-4147-A177-3AD203B41FA5}">
                      <a16:colId xmlns:a16="http://schemas.microsoft.com/office/drawing/2014/main" val="20001"/>
                    </a:ext>
                  </a:extLst>
                </a:gridCol>
                <a:gridCol w="524028">
                  <a:extLst>
                    <a:ext uri="{9D8B030D-6E8A-4147-A177-3AD203B41FA5}">
                      <a16:colId xmlns:a16="http://schemas.microsoft.com/office/drawing/2014/main" val="20002"/>
                    </a:ext>
                  </a:extLst>
                </a:gridCol>
                <a:gridCol w="524028">
                  <a:extLst>
                    <a:ext uri="{9D8B030D-6E8A-4147-A177-3AD203B41FA5}">
                      <a16:colId xmlns:a16="http://schemas.microsoft.com/office/drawing/2014/main" val="20003"/>
                    </a:ext>
                  </a:extLst>
                </a:gridCol>
                <a:gridCol w="524028">
                  <a:extLst>
                    <a:ext uri="{9D8B030D-6E8A-4147-A177-3AD203B41FA5}">
                      <a16:colId xmlns:a16="http://schemas.microsoft.com/office/drawing/2014/main" val="20004"/>
                    </a:ext>
                  </a:extLst>
                </a:gridCol>
                <a:gridCol w="524028">
                  <a:extLst>
                    <a:ext uri="{9D8B030D-6E8A-4147-A177-3AD203B41FA5}">
                      <a16:colId xmlns:a16="http://schemas.microsoft.com/office/drawing/2014/main" val="20005"/>
                    </a:ext>
                  </a:extLst>
                </a:gridCol>
                <a:gridCol w="524028">
                  <a:extLst>
                    <a:ext uri="{9D8B030D-6E8A-4147-A177-3AD203B41FA5}">
                      <a16:colId xmlns:a16="http://schemas.microsoft.com/office/drawing/2014/main" val="20006"/>
                    </a:ext>
                  </a:extLst>
                </a:gridCol>
                <a:gridCol w="2096112">
                  <a:extLst>
                    <a:ext uri="{9D8B030D-6E8A-4147-A177-3AD203B41FA5}">
                      <a16:colId xmlns:a16="http://schemas.microsoft.com/office/drawing/2014/main" val="20007"/>
                    </a:ext>
                  </a:extLst>
                </a:gridCol>
                <a:gridCol w="2096112">
                  <a:extLst>
                    <a:ext uri="{9D8B030D-6E8A-4147-A177-3AD203B41FA5}">
                      <a16:colId xmlns:a16="http://schemas.microsoft.com/office/drawing/2014/main" val="20008"/>
                    </a:ext>
                  </a:extLst>
                </a:gridCol>
              </a:tblGrid>
              <a:tr h="370840">
                <a:tc>
                  <a:txBody>
                    <a:bodyPr/>
                    <a:lstStyle/>
                    <a:p>
                      <a:pPr algn="ctr"/>
                      <a:r>
                        <a:rPr lang="pt-BR" dirty="0"/>
                        <a:t>Ruas</a:t>
                      </a:r>
                    </a:p>
                  </a:txBody>
                  <a:tcPr/>
                </a:tc>
                <a:tc gridSpan="8">
                  <a:txBody>
                    <a:bodyPr/>
                    <a:lstStyle/>
                    <a:p>
                      <a:pPr algn="ctr"/>
                      <a:r>
                        <a:rPr lang="pt-BR" sz="1600" dirty="0"/>
                        <a:t>Domicílios</a:t>
                      </a:r>
                    </a:p>
                  </a:txBody>
                  <a:tcPr/>
                </a:tc>
                <a:tc hMerge="1">
                  <a:txBody>
                    <a:bodyPr/>
                    <a:lstStyle/>
                    <a:p>
                      <a:endParaRPr lang="pt-BR" dirty="0"/>
                    </a:p>
                  </a:txBody>
                  <a:tcPr/>
                </a:tc>
                <a:tc hMerge="1">
                  <a:txBody>
                    <a:bodyPr/>
                    <a:lstStyle/>
                    <a:p>
                      <a:endParaRPr lang="pt-BR" dirty="0"/>
                    </a:p>
                  </a:txBody>
                  <a:tcPr/>
                </a:tc>
                <a:tc hMerge="1">
                  <a:txBody>
                    <a:bodyPr/>
                    <a:lstStyle/>
                    <a:p>
                      <a:endParaRPr lang="pt-BR" dirty="0"/>
                    </a:p>
                  </a:txBody>
                  <a:tcPr/>
                </a:tc>
                <a:tc hMerge="1">
                  <a:txBody>
                    <a:bodyPr/>
                    <a:lstStyle/>
                    <a:p>
                      <a:endParaRPr lang="pt-BR" dirty="0"/>
                    </a:p>
                  </a:txBody>
                  <a:tcPr/>
                </a:tc>
                <a:tc hMerge="1">
                  <a:txBody>
                    <a:bodyPr/>
                    <a:lstStyle/>
                    <a:p>
                      <a:endParaRPr lang="pt-BR" dirty="0"/>
                    </a:p>
                  </a:txBody>
                  <a:tcPr/>
                </a:tc>
                <a:tc hMerge="1">
                  <a:txBody>
                    <a:bodyPr/>
                    <a:lstStyle/>
                    <a:p>
                      <a:endParaRPr lang="pt-BR" dirty="0"/>
                    </a:p>
                  </a:txBody>
                  <a:tcPr/>
                </a:tc>
                <a:tc hMerge="1">
                  <a:txBody>
                    <a:bodyPr/>
                    <a:lstStyle/>
                    <a:p>
                      <a:endParaRPr lang="pt-BR" dirty="0"/>
                    </a:p>
                  </a:txBody>
                  <a:tcPr/>
                </a:tc>
                <a:extLst>
                  <a:ext uri="{0D108BD9-81ED-4DB2-BD59-A6C34878D82A}">
                    <a16:rowId xmlns:a16="http://schemas.microsoft.com/office/drawing/2014/main" val="10000"/>
                  </a:ext>
                </a:extLst>
              </a:tr>
              <a:tr h="370840">
                <a:tc>
                  <a:txBody>
                    <a:bodyPr/>
                    <a:lstStyle/>
                    <a:p>
                      <a:pPr algn="ctr"/>
                      <a:r>
                        <a:rPr lang="pt-BR" dirty="0">
                          <a:solidFill>
                            <a:srgbClr val="FF0000"/>
                          </a:solidFill>
                        </a:rPr>
                        <a:t>A</a:t>
                      </a:r>
                    </a:p>
                  </a:txBody>
                  <a:tcPr>
                    <a:lnR w="12700" cap="flat" cmpd="sng" algn="ctr">
                      <a:solidFill>
                        <a:schemeClr val="tx1"/>
                      </a:solidFill>
                      <a:prstDash val="solid"/>
                      <a:round/>
                      <a:headEnd type="none" w="med" len="med"/>
                      <a:tailEnd type="none" w="med" len="med"/>
                    </a:lnR>
                  </a:tcPr>
                </a:tc>
                <a:tc>
                  <a:txBody>
                    <a:bodyPr/>
                    <a:lstStyle/>
                    <a:p>
                      <a:pPr algn="ctr"/>
                      <a:r>
                        <a:rPr lang="pt-BR" sz="1600" dirty="0">
                          <a:solidFill>
                            <a:srgbClr val="FF0000"/>
                          </a:solidFill>
                        </a:rPr>
                        <a:t>A1</a:t>
                      </a:r>
                    </a:p>
                  </a:txBody>
                  <a:tcPr>
                    <a:lnL w="12700" cap="flat" cmpd="sng" algn="ctr">
                      <a:solidFill>
                        <a:schemeClr val="tx1"/>
                      </a:solidFill>
                      <a:prstDash val="solid"/>
                      <a:round/>
                      <a:headEnd type="none" w="med" len="med"/>
                      <a:tailEnd type="none" w="med" len="med"/>
                    </a:lnL>
                  </a:tcPr>
                </a:tc>
                <a:tc>
                  <a:txBody>
                    <a:bodyPr/>
                    <a:lstStyle/>
                    <a:p>
                      <a:pPr algn="ctr"/>
                      <a:r>
                        <a:rPr lang="pt-BR" sz="1600" dirty="0">
                          <a:solidFill>
                            <a:srgbClr val="FF0000"/>
                          </a:solidFill>
                        </a:rPr>
                        <a:t>A2</a:t>
                      </a:r>
                    </a:p>
                  </a:txBody>
                  <a:tcPr/>
                </a:tc>
                <a:tc>
                  <a:txBody>
                    <a:bodyPr/>
                    <a:lstStyle/>
                    <a:p>
                      <a:pPr algn="ctr"/>
                      <a:r>
                        <a:rPr lang="pt-BR" sz="1600" dirty="0">
                          <a:solidFill>
                            <a:srgbClr val="FF0000"/>
                          </a:solidFill>
                        </a:rPr>
                        <a:t>A3</a:t>
                      </a:r>
                    </a:p>
                  </a:txBody>
                  <a:tcPr/>
                </a:tc>
                <a:tc>
                  <a:txBody>
                    <a:bodyPr/>
                    <a:lstStyle/>
                    <a:p>
                      <a:pPr algn="ctr"/>
                      <a:r>
                        <a:rPr lang="pt-BR" sz="1600" dirty="0">
                          <a:solidFill>
                            <a:srgbClr val="FF0000"/>
                          </a:solidFill>
                        </a:rPr>
                        <a:t>A4</a:t>
                      </a:r>
                    </a:p>
                  </a:txBody>
                  <a:tcPr/>
                </a:tc>
                <a:tc>
                  <a:txBody>
                    <a:bodyPr/>
                    <a:lstStyle/>
                    <a:p>
                      <a:pPr algn="ctr"/>
                      <a:r>
                        <a:rPr lang="pt-BR" sz="1600" dirty="0">
                          <a:solidFill>
                            <a:srgbClr val="FF0000"/>
                          </a:solidFill>
                        </a:rPr>
                        <a:t>A5</a:t>
                      </a:r>
                    </a:p>
                  </a:txBody>
                  <a:tcPr/>
                </a:tc>
                <a:tc>
                  <a:txBody>
                    <a:bodyPr/>
                    <a:lstStyle/>
                    <a:p>
                      <a:pPr algn="ctr"/>
                      <a:r>
                        <a:rPr lang="pt-BR" sz="1600" dirty="0">
                          <a:solidFill>
                            <a:srgbClr val="FF0000"/>
                          </a:solidFill>
                        </a:rPr>
                        <a:t>A6</a:t>
                      </a:r>
                    </a:p>
                  </a:txBody>
                  <a:tcPr/>
                </a:tc>
                <a:tc>
                  <a:txBody>
                    <a:bodyPr/>
                    <a:lstStyle/>
                    <a:p>
                      <a:pPr algn="ctr"/>
                      <a:r>
                        <a:rPr lang="pt-BR" sz="1600" b="1" dirty="0">
                          <a:solidFill>
                            <a:srgbClr val="FF0000"/>
                          </a:solidFill>
                        </a:rPr>
                        <a:t>(rua</a:t>
                      </a:r>
                      <a:r>
                        <a:rPr lang="pt-BR" sz="1600" b="1" baseline="0" dirty="0">
                          <a:solidFill>
                            <a:srgbClr val="FF0000"/>
                          </a:solidFill>
                        </a:rPr>
                        <a:t> A:</a:t>
                      </a:r>
                      <a:r>
                        <a:rPr lang="pt-BR" sz="1600" b="1" dirty="0">
                          <a:solidFill>
                            <a:srgbClr val="FF0000"/>
                          </a:solidFill>
                        </a:rPr>
                        <a:t> 3 domicílios)</a:t>
                      </a:r>
                    </a:p>
                  </a:txBody>
                  <a:tcPr>
                    <a:lnR w="12700" cap="flat" cmpd="sng" algn="ctr">
                      <a:solidFill>
                        <a:schemeClr val="tx1"/>
                      </a:solidFill>
                      <a:prstDash val="solid"/>
                      <a:round/>
                      <a:headEnd type="none" w="med" len="med"/>
                      <a:tailEnd type="none" w="med" len="med"/>
                    </a:lnR>
                  </a:tcPr>
                </a:tc>
                <a:tc>
                  <a:txBody>
                    <a:bodyPr/>
                    <a:lstStyle/>
                    <a:p>
                      <a:pPr algn="ctr"/>
                      <a:endParaRPr lang="pt-BR" sz="16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5013176"/>
            <a:ext cx="7848872" cy="1231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6" name="Grupo 5"/>
          <p:cNvGrpSpPr/>
          <p:nvPr/>
        </p:nvGrpSpPr>
        <p:grpSpPr>
          <a:xfrm>
            <a:off x="827584" y="5877272"/>
            <a:ext cx="792088" cy="259259"/>
            <a:chOff x="827584" y="6453336"/>
            <a:chExt cx="792088" cy="259259"/>
          </a:xfrm>
        </p:grpSpPr>
        <p:sp>
          <p:nvSpPr>
            <p:cNvPr id="5" name="Retângulo de cantos arredondados 4"/>
            <p:cNvSpPr/>
            <p:nvPr/>
          </p:nvSpPr>
          <p:spPr>
            <a:xfrm>
              <a:off x="827584" y="6453336"/>
              <a:ext cx="216024" cy="25925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Retângulo de cantos arredondados 9"/>
            <p:cNvSpPr/>
            <p:nvPr/>
          </p:nvSpPr>
          <p:spPr>
            <a:xfrm>
              <a:off x="1115616" y="6453336"/>
              <a:ext cx="216024" cy="25925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Retângulo de cantos arredondados 10"/>
            <p:cNvSpPr/>
            <p:nvPr/>
          </p:nvSpPr>
          <p:spPr>
            <a:xfrm>
              <a:off x="1403648" y="6453336"/>
              <a:ext cx="216024" cy="25925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Tree>
    <p:extLst>
      <p:ext uri="{BB962C8B-B14F-4D97-AF65-F5344CB8AC3E}">
        <p14:creationId xmlns:p14="http://schemas.microsoft.com/office/powerpoint/2010/main" val="1204030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p:sp>
        <p:nvSpPr>
          <p:cNvPr id="3" name="Espaço Reservado para Conteúdo 2"/>
          <p:cNvSpPr>
            <a:spLocks noGrp="1"/>
          </p:cNvSpPr>
          <p:nvPr>
            <p:ph idx="1"/>
          </p:nvPr>
        </p:nvSpPr>
        <p:spPr>
          <a:xfrm>
            <a:off x="457200" y="1052736"/>
            <a:ext cx="8229600" cy="5400599"/>
          </a:xfrm>
        </p:spPr>
        <p:txBody>
          <a:bodyPr>
            <a:normAutofit/>
          </a:bodyPr>
          <a:lstStyle/>
          <a:p>
            <a:pPr algn="just"/>
            <a:r>
              <a:rPr lang="pt-BR" b="1" dirty="0">
                <a:solidFill>
                  <a:srgbClr val="FF0000"/>
                </a:solidFill>
              </a:rPr>
              <a:t>Amostragem de Conglomerados (AC)</a:t>
            </a:r>
          </a:p>
          <a:p>
            <a:pPr marL="0" indent="0" algn="just">
              <a:buNone/>
            </a:pPr>
            <a:r>
              <a:rPr lang="pt-BR" sz="2000" b="1" dirty="0"/>
              <a:t>Exemplo: </a:t>
            </a:r>
            <a:r>
              <a:rPr lang="pt-BR" sz="2200" b="1" dirty="0">
                <a:solidFill>
                  <a:srgbClr val="FF0000"/>
                </a:solidFill>
              </a:rPr>
              <a:t>2º estágio: 50% dos domicílios (por AAS) das ruas selecionadas no 1º estágio (rua A: 6 domicílios, rua B: 14 domicílios e rua E: 8 domicílios)</a:t>
            </a:r>
          </a:p>
          <a:p>
            <a:pPr marL="0" indent="0" algn="just">
              <a:buNone/>
            </a:pPr>
            <a:endParaRPr lang="pt-BR" sz="2200" dirty="0"/>
          </a:p>
          <a:p>
            <a:pPr marL="0" indent="0" algn="just">
              <a:buNone/>
            </a:pPr>
            <a:r>
              <a:rPr lang="pt-BR" sz="2200" dirty="0"/>
              <a:t>Tabela de números aleatórios (</a:t>
            </a:r>
            <a:r>
              <a:rPr lang="pt-BR" sz="2200" dirty="0">
                <a:solidFill>
                  <a:srgbClr val="FF0000"/>
                </a:solidFill>
              </a:rPr>
              <a:t>começando pela sexta linha</a:t>
            </a:r>
            <a:r>
              <a:rPr lang="pt-BR" sz="2200" dirty="0"/>
              <a:t>): </a:t>
            </a:r>
          </a:p>
          <a:p>
            <a:pPr marL="0" indent="0" algn="just">
              <a:buNone/>
            </a:pPr>
            <a:r>
              <a:rPr lang="pt-BR" sz="1800" b="1" dirty="0">
                <a:solidFill>
                  <a:srgbClr val="FF0000"/>
                </a:solidFill>
              </a:rPr>
              <a:t>Amostra = {B1, B7, B10, B4, B11, B5, B2}</a:t>
            </a:r>
          </a:p>
          <a:p>
            <a:pPr marL="0" indent="0" algn="just">
              <a:buNone/>
            </a:pPr>
            <a:endParaRPr lang="pt-BR" sz="2200" dirty="0"/>
          </a:p>
        </p:txBody>
      </p:sp>
      <p:graphicFrame>
        <p:nvGraphicFramePr>
          <p:cNvPr id="4" name="Tabela 3"/>
          <p:cNvGraphicFramePr>
            <a:graphicFrameLocks noGrp="1"/>
          </p:cNvGraphicFramePr>
          <p:nvPr>
            <p:extLst>
              <p:ext uri="{D42A27DB-BD31-4B8C-83A1-F6EECF244321}">
                <p14:modId xmlns:p14="http://schemas.microsoft.com/office/powerpoint/2010/main" val="1510985928"/>
              </p:ext>
            </p:extLst>
          </p:nvPr>
        </p:nvGraphicFramePr>
        <p:xfrm>
          <a:off x="539552" y="4055472"/>
          <a:ext cx="8136906" cy="741680"/>
        </p:xfrm>
        <a:graphic>
          <a:graphicData uri="http://schemas.openxmlformats.org/drawingml/2006/table">
            <a:tbl>
              <a:tblPr firstRow="1" bandRow="1">
                <a:tableStyleId>{7E9639D4-E3E2-4D34-9284-5A2195B3D0D7}</a:tableStyleId>
              </a:tblPr>
              <a:tblGrid>
                <a:gridCol w="800514">
                  <a:extLst>
                    <a:ext uri="{9D8B030D-6E8A-4147-A177-3AD203B41FA5}">
                      <a16:colId xmlns:a16="http://schemas.microsoft.com/office/drawing/2014/main" val="20000"/>
                    </a:ext>
                  </a:extLst>
                </a:gridCol>
                <a:gridCol w="524028">
                  <a:extLst>
                    <a:ext uri="{9D8B030D-6E8A-4147-A177-3AD203B41FA5}">
                      <a16:colId xmlns:a16="http://schemas.microsoft.com/office/drawing/2014/main" val="20001"/>
                    </a:ext>
                  </a:extLst>
                </a:gridCol>
                <a:gridCol w="524028">
                  <a:extLst>
                    <a:ext uri="{9D8B030D-6E8A-4147-A177-3AD203B41FA5}">
                      <a16:colId xmlns:a16="http://schemas.microsoft.com/office/drawing/2014/main" val="20002"/>
                    </a:ext>
                  </a:extLst>
                </a:gridCol>
                <a:gridCol w="524028">
                  <a:extLst>
                    <a:ext uri="{9D8B030D-6E8A-4147-A177-3AD203B41FA5}">
                      <a16:colId xmlns:a16="http://schemas.microsoft.com/office/drawing/2014/main" val="20003"/>
                    </a:ext>
                  </a:extLst>
                </a:gridCol>
                <a:gridCol w="524028">
                  <a:extLst>
                    <a:ext uri="{9D8B030D-6E8A-4147-A177-3AD203B41FA5}">
                      <a16:colId xmlns:a16="http://schemas.microsoft.com/office/drawing/2014/main" val="20004"/>
                    </a:ext>
                  </a:extLst>
                </a:gridCol>
                <a:gridCol w="524028">
                  <a:extLst>
                    <a:ext uri="{9D8B030D-6E8A-4147-A177-3AD203B41FA5}">
                      <a16:colId xmlns:a16="http://schemas.microsoft.com/office/drawing/2014/main" val="20005"/>
                    </a:ext>
                  </a:extLst>
                </a:gridCol>
                <a:gridCol w="524028">
                  <a:extLst>
                    <a:ext uri="{9D8B030D-6E8A-4147-A177-3AD203B41FA5}">
                      <a16:colId xmlns:a16="http://schemas.microsoft.com/office/drawing/2014/main" val="20006"/>
                    </a:ext>
                  </a:extLst>
                </a:gridCol>
                <a:gridCol w="524028">
                  <a:extLst>
                    <a:ext uri="{9D8B030D-6E8A-4147-A177-3AD203B41FA5}">
                      <a16:colId xmlns:a16="http://schemas.microsoft.com/office/drawing/2014/main" val="20007"/>
                    </a:ext>
                  </a:extLst>
                </a:gridCol>
                <a:gridCol w="524028">
                  <a:extLst>
                    <a:ext uri="{9D8B030D-6E8A-4147-A177-3AD203B41FA5}">
                      <a16:colId xmlns:a16="http://schemas.microsoft.com/office/drawing/2014/main" val="20008"/>
                    </a:ext>
                  </a:extLst>
                </a:gridCol>
                <a:gridCol w="524028">
                  <a:extLst>
                    <a:ext uri="{9D8B030D-6E8A-4147-A177-3AD203B41FA5}">
                      <a16:colId xmlns:a16="http://schemas.microsoft.com/office/drawing/2014/main" val="20009"/>
                    </a:ext>
                  </a:extLst>
                </a:gridCol>
                <a:gridCol w="524028">
                  <a:extLst>
                    <a:ext uri="{9D8B030D-6E8A-4147-A177-3AD203B41FA5}">
                      <a16:colId xmlns:a16="http://schemas.microsoft.com/office/drawing/2014/main" val="20010"/>
                    </a:ext>
                  </a:extLst>
                </a:gridCol>
                <a:gridCol w="524028">
                  <a:extLst>
                    <a:ext uri="{9D8B030D-6E8A-4147-A177-3AD203B41FA5}">
                      <a16:colId xmlns:a16="http://schemas.microsoft.com/office/drawing/2014/main" val="20011"/>
                    </a:ext>
                  </a:extLst>
                </a:gridCol>
                <a:gridCol w="524028">
                  <a:extLst>
                    <a:ext uri="{9D8B030D-6E8A-4147-A177-3AD203B41FA5}">
                      <a16:colId xmlns:a16="http://schemas.microsoft.com/office/drawing/2014/main" val="20012"/>
                    </a:ext>
                  </a:extLst>
                </a:gridCol>
                <a:gridCol w="524028">
                  <a:extLst>
                    <a:ext uri="{9D8B030D-6E8A-4147-A177-3AD203B41FA5}">
                      <a16:colId xmlns:a16="http://schemas.microsoft.com/office/drawing/2014/main" val="20013"/>
                    </a:ext>
                  </a:extLst>
                </a:gridCol>
                <a:gridCol w="524028">
                  <a:extLst>
                    <a:ext uri="{9D8B030D-6E8A-4147-A177-3AD203B41FA5}">
                      <a16:colId xmlns:a16="http://schemas.microsoft.com/office/drawing/2014/main" val="20014"/>
                    </a:ext>
                  </a:extLst>
                </a:gridCol>
              </a:tblGrid>
              <a:tr h="370840">
                <a:tc>
                  <a:txBody>
                    <a:bodyPr/>
                    <a:lstStyle/>
                    <a:p>
                      <a:pPr algn="ctr"/>
                      <a:r>
                        <a:rPr lang="pt-BR" dirty="0"/>
                        <a:t>Ruas</a:t>
                      </a:r>
                    </a:p>
                  </a:txBody>
                  <a:tcPr/>
                </a:tc>
                <a:tc gridSpan="14">
                  <a:txBody>
                    <a:bodyPr/>
                    <a:lstStyle/>
                    <a:p>
                      <a:pPr algn="ctr"/>
                      <a:r>
                        <a:rPr lang="pt-BR" sz="1600" dirty="0"/>
                        <a:t>Domicílios</a:t>
                      </a:r>
                    </a:p>
                  </a:txBody>
                  <a:tcPr/>
                </a:tc>
                <a:tc hMerge="1">
                  <a:txBody>
                    <a:bodyPr/>
                    <a:lstStyle/>
                    <a:p>
                      <a:endParaRPr lang="pt-BR" dirty="0"/>
                    </a:p>
                  </a:txBody>
                  <a:tcPr/>
                </a:tc>
                <a:tc hMerge="1">
                  <a:txBody>
                    <a:bodyPr/>
                    <a:lstStyle/>
                    <a:p>
                      <a:endParaRPr lang="pt-BR" dirty="0"/>
                    </a:p>
                  </a:txBody>
                  <a:tcPr/>
                </a:tc>
                <a:tc hMerge="1">
                  <a:txBody>
                    <a:bodyPr/>
                    <a:lstStyle/>
                    <a:p>
                      <a:endParaRPr lang="pt-BR" dirty="0"/>
                    </a:p>
                  </a:txBody>
                  <a:tcPr/>
                </a:tc>
                <a:tc hMerge="1">
                  <a:txBody>
                    <a:bodyPr/>
                    <a:lstStyle/>
                    <a:p>
                      <a:endParaRPr lang="pt-BR" dirty="0"/>
                    </a:p>
                  </a:txBody>
                  <a:tcPr/>
                </a:tc>
                <a:tc hMerge="1">
                  <a:txBody>
                    <a:bodyPr/>
                    <a:lstStyle/>
                    <a:p>
                      <a:endParaRPr lang="pt-BR" dirty="0"/>
                    </a:p>
                  </a:txBody>
                  <a:tcPr/>
                </a:tc>
                <a:tc hMerge="1">
                  <a:txBody>
                    <a:bodyPr/>
                    <a:lstStyle/>
                    <a:p>
                      <a:endParaRPr lang="pt-BR" dirty="0"/>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dirty="0"/>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370840">
                <a:tc>
                  <a:txBody>
                    <a:bodyPr/>
                    <a:lstStyle/>
                    <a:p>
                      <a:pPr algn="ctr"/>
                      <a:r>
                        <a:rPr lang="pt-BR" dirty="0">
                          <a:solidFill>
                            <a:srgbClr val="FF0000"/>
                          </a:solidFill>
                        </a:rPr>
                        <a:t>B</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pt-BR" sz="1600" dirty="0">
                          <a:solidFill>
                            <a:srgbClr val="FF0000"/>
                          </a:solidFill>
                        </a:rPr>
                        <a:t>B1</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pt-BR" sz="1600" dirty="0">
                          <a:solidFill>
                            <a:srgbClr val="FF0000"/>
                          </a:solidFill>
                        </a:rPr>
                        <a:t>B2</a:t>
                      </a:r>
                    </a:p>
                  </a:txBody>
                  <a:tcPr>
                    <a:lnB w="12700" cap="flat" cmpd="sng" algn="ctr">
                      <a:solidFill>
                        <a:schemeClr val="tx1"/>
                      </a:solidFill>
                      <a:prstDash val="solid"/>
                      <a:round/>
                      <a:headEnd type="none" w="med" len="med"/>
                      <a:tailEnd type="none" w="med" len="med"/>
                    </a:lnB>
                  </a:tcPr>
                </a:tc>
                <a:tc>
                  <a:txBody>
                    <a:bodyPr/>
                    <a:lstStyle/>
                    <a:p>
                      <a:pPr algn="ctr"/>
                      <a:r>
                        <a:rPr lang="pt-BR" sz="1600" dirty="0">
                          <a:solidFill>
                            <a:srgbClr val="FF0000"/>
                          </a:solidFill>
                        </a:rPr>
                        <a:t>B3</a:t>
                      </a:r>
                    </a:p>
                  </a:txBody>
                  <a:tcPr>
                    <a:lnB w="12700" cap="flat" cmpd="sng" algn="ctr">
                      <a:solidFill>
                        <a:schemeClr val="tx1"/>
                      </a:solidFill>
                      <a:prstDash val="solid"/>
                      <a:round/>
                      <a:headEnd type="none" w="med" len="med"/>
                      <a:tailEnd type="none" w="med" len="med"/>
                    </a:lnB>
                  </a:tcPr>
                </a:tc>
                <a:tc>
                  <a:txBody>
                    <a:bodyPr/>
                    <a:lstStyle/>
                    <a:p>
                      <a:pPr algn="ctr"/>
                      <a:r>
                        <a:rPr lang="pt-BR" sz="1600" dirty="0">
                          <a:solidFill>
                            <a:srgbClr val="FF0000"/>
                          </a:solidFill>
                        </a:rPr>
                        <a:t>B4</a:t>
                      </a:r>
                    </a:p>
                  </a:txBody>
                  <a:tcPr>
                    <a:lnB w="12700" cap="flat" cmpd="sng" algn="ctr">
                      <a:solidFill>
                        <a:schemeClr val="tx1"/>
                      </a:solidFill>
                      <a:prstDash val="solid"/>
                      <a:round/>
                      <a:headEnd type="none" w="med" len="med"/>
                      <a:tailEnd type="none" w="med" len="med"/>
                    </a:lnB>
                  </a:tcPr>
                </a:tc>
                <a:tc>
                  <a:txBody>
                    <a:bodyPr/>
                    <a:lstStyle/>
                    <a:p>
                      <a:pPr algn="ctr"/>
                      <a:r>
                        <a:rPr lang="pt-BR" sz="1600" dirty="0">
                          <a:solidFill>
                            <a:srgbClr val="FF0000"/>
                          </a:solidFill>
                        </a:rPr>
                        <a:t>B5</a:t>
                      </a:r>
                    </a:p>
                  </a:txBody>
                  <a:tcPr>
                    <a:lnB w="12700" cap="flat" cmpd="sng" algn="ctr">
                      <a:solidFill>
                        <a:schemeClr val="tx1"/>
                      </a:solidFill>
                      <a:prstDash val="solid"/>
                      <a:round/>
                      <a:headEnd type="none" w="med" len="med"/>
                      <a:tailEnd type="none" w="med" len="med"/>
                    </a:lnB>
                  </a:tcPr>
                </a:tc>
                <a:tc>
                  <a:txBody>
                    <a:bodyPr/>
                    <a:lstStyle/>
                    <a:p>
                      <a:pPr algn="ctr"/>
                      <a:r>
                        <a:rPr lang="pt-BR" sz="1600" dirty="0">
                          <a:solidFill>
                            <a:srgbClr val="FF0000"/>
                          </a:solidFill>
                        </a:rPr>
                        <a:t>B6</a:t>
                      </a:r>
                    </a:p>
                  </a:txBody>
                  <a:tcPr>
                    <a:lnB w="12700" cap="flat" cmpd="sng" algn="ctr">
                      <a:solidFill>
                        <a:schemeClr val="tx1"/>
                      </a:solidFill>
                      <a:prstDash val="solid"/>
                      <a:round/>
                      <a:headEnd type="none" w="med" len="med"/>
                      <a:tailEnd type="none" w="med" len="med"/>
                    </a:lnB>
                  </a:tcPr>
                </a:tc>
                <a:tc>
                  <a:txBody>
                    <a:bodyPr/>
                    <a:lstStyle/>
                    <a:p>
                      <a:pPr algn="ctr"/>
                      <a:r>
                        <a:rPr lang="pt-BR" sz="1600" dirty="0">
                          <a:solidFill>
                            <a:srgbClr val="FF0000"/>
                          </a:solidFill>
                        </a:rPr>
                        <a:t>B7</a:t>
                      </a:r>
                    </a:p>
                  </a:txBody>
                  <a:tcPr>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pt-BR" sz="1600" dirty="0">
                          <a:solidFill>
                            <a:srgbClr val="FF0000"/>
                          </a:solidFill>
                        </a:rPr>
                        <a:t>B8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pt-BR" sz="1600" dirty="0">
                          <a:solidFill>
                            <a:srgbClr val="FF0000"/>
                          </a:solidFill>
                        </a:rPr>
                        <a:t>B9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pt-BR" sz="1600" dirty="0">
                          <a:solidFill>
                            <a:srgbClr val="FF0000"/>
                          </a:solidFill>
                        </a:rPr>
                        <a:t>B10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pt-BR" sz="1600" dirty="0">
                          <a:solidFill>
                            <a:srgbClr val="FF0000"/>
                          </a:solidFill>
                        </a:rPr>
                        <a:t>B11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pt-BR" sz="1600" dirty="0">
                          <a:solidFill>
                            <a:srgbClr val="FF0000"/>
                          </a:solidFill>
                        </a:rPr>
                        <a:t>B12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pt-BR" sz="1600" dirty="0">
                          <a:solidFill>
                            <a:srgbClr val="FF0000"/>
                          </a:solidFill>
                        </a:rPr>
                        <a:t>B13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pt-BR" sz="1600" dirty="0">
                          <a:solidFill>
                            <a:srgbClr val="FF0000"/>
                          </a:solidFill>
                        </a:rPr>
                        <a:t>B14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pSp>
        <p:nvGrpSpPr>
          <p:cNvPr id="7" name="Grupo 6"/>
          <p:cNvGrpSpPr/>
          <p:nvPr/>
        </p:nvGrpSpPr>
        <p:grpSpPr>
          <a:xfrm>
            <a:off x="512550" y="5085184"/>
            <a:ext cx="8307922" cy="1185531"/>
            <a:chOff x="512550" y="5589240"/>
            <a:chExt cx="8307922" cy="1185531"/>
          </a:xfrm>
        </p:grpSpPr>
        <p:pic>
          <p:nvPicPr>
            <p:cNvPr id="6" name="Imagem 5"/>
            <p:cNvPicPr>
              <a:picLocks noChangeAspect="1"/>
            </p:cNvPicPr>
            <p:nvPr/>
          </p:nvPicPr>
          <p:blipFill>
            <a:blip r:embed="rId2"/>
            <a:stretch>
              <a:fillRect/>
            </a:stretch>
          </p:blipFill>
          <p:spPr>
            <a:xfrm>
              <a:off x="512550" y="5589240"/>
              <a:ext cx="8307922" cy="1185531"/>
            </a:xfrm>
            <a:prstGeom prst="rect">
              <a:avLst/>
            </a:prstGeom>
          </p:spPr>
        </p:pic>
        <p:sp>
          <p:nvSpPr>
            <p:cNvPr id="5" name="Retângulo de cantos arredondados 4"/>
            <p:cNvSpPr/>
            <p:nvPr/>
          </p:nvSpPr>
          <p:spPr>
            <a:xfrm>
              <a:off x="827584" y="5589240"/>
              <a:ext cx="288032" cy="28803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Retângulo de cantos arredondados 11"/>
            <p:cNvSpPr/>
            <p:nvPr/>
          </p:nvSpPr>
          <p:spPr>
            <a:xfrm>
              <a:off x="8460432" y="5589240"/>
              <a:ext cx="288032" cy="28803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Retângulo de cantos arredondados 12"/>
            <p:cNvSpPr/>
            <p:nvPr/>
          </p:nvSpPr>
          <p:spPr>
            <a:xfrm>
              <a:off x="1187624" y="5805264"/>
              <a:ext cx="288032" cy="28803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de cantos arredondados 13"/>
            <p:cNvSpPr/>
            <p:nvPr/>
          </p:nvSpPr>
          <p:spPr>
            <a:xfrm>
              <a:off x="1475656" y="5805264"/>
              <a:ext cx="288032" cy="28803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Retângulo de cantos arredondados 14"/>
            <p:cNvSpPr/>
            <p:nvPr/>
          </p:nvSpPr>
          <p:spPr>
            <a:xfrm>
              <a:off x="4211960" y="5805264"/>
              <a:ext cx="288032" cy="28803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6" name="Retângulo de cantos arredondados 15"/>
            <p:cNvSpPr/>
            <p:nvPr/>
          </p:nvSpPr>
          <p:spPr>
            <a:xfrm>
              <a:off x="4499992" y="5805264"/>
              <a:ext cx="288032" cy="28803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7" name="Retângulo de cantos arredondados 16"/>
            <p:cNvSpPr/>
            <p:nvPr/>
          </p:nvSpPr>
          <p:spPr>
            <a:xfrm>
              <a:off x="1763688" y="6021288"/>
              <a:ext cx="288032" cy="28803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Tree>
    <p:extLst>
      <p:ext uri="{BB962C8B-B14F-4D97-AF65-F5344CB8AC3E}">
        <p14:creationId xmlns:p14="http://schemas.microsoft.com/office/powerpoint/2010/main" val="37752843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p:sp>
        <p:nvSpPr>
          <p:cNvPr id="3" name="Espaço Reservado para Conteúdo 2"/>
          <p:cNvSpPr>
            <a:spLocks noGrp="1"/>
          </p:cNvSpPr>
          <p:nvPr>
            <p:ph idx="1"/>
          </p:nvPr>
        </p:nvSpPr>
        <p:spPr>
          <a:xfrm>
            <a:off x="457200" y="1052736"/>
            <a:ext cx="8229600" cy="5400599"/>
          </a:xfrm>
        </p:spPr>
        <p:txBody>
          <a:bodyPr>
            <a:normAutofit/>
          </a:bodyPr>
          <a:lstStyle/>
          <a:p>
            <a:pPr algn="just"/>
            <a:r>
              <a:rPr lang="pt-BR" b="1" dirty="0">
                <a:solidFill>
                  <a:srgbClr val="FF0000"/>
                </a:solidFill>
              </a:rPr>
              <a:t>Amostragem de Conglomerados (AC)</a:t>
            </a:r>
          </a:p>
          <a:p>
            <a:pPr marL="0" indent="0" algn="just">
              <a:buNone/>
            </a:pPr>
            <a:r>
              <a:rPr lang="pt-BR" sz="2000" b="1" dirty="0"/>
              <a:t>Exemplo: </a:t>
            </a:r>
            <a:r>
              <a:rPr lang="pt-BR" sz="2200" b="1" dirty="0">
                <a:solidFill>
                  <a:srgbClr val="FF0000"/>
                </a:solidFill>
              </a:rPr>
              <a:t>2º estágio: 50% dos domicílios (por AAS) das ruas selecionadas no 1º estágio (rua A: 6 domicílios, rua B: 14 domicílios e rua E: 8 domicílios)</a:t>
            </a:r>
          </a:p>
          <a:p>
            <a:pPr marL="0" indent="0" algn="just">
              <a:buNone/>
            </a:pPr>
            <a:endParaRPr lang="pt-BR" sz="2200" dirty="0"/>
          </a:p>
          <a:p>
            <a:pPr marL="0" indent="0" algn="just">
              <a:buNone/>
            </a:pPr>
            <a:r>
              <a:rPr lang="pt-BR" sz="2200" dirty="0"/>
              <a:t>Tabela de números aleatórios (</a:t>
            </a:r>
            <a:r>
              <a:rPr lang="pt-BR" sz="2200" dirty="0">
                <a:solidFill>
                  <a:srgbClr val="FF0000"/>
                </a:solidFill>
              </a:rPr>
              <a:t>começando pela nona linha</a:t>
            </a:r>
            <a:r>
              <a:rPr lang="pt-BR" sz="2200" dirty="0"/>
              <a:t>): </a:t>
            </a:r>
          </a:p>
          <a:p>
            <a:pPr marL="0" indent="0" algn="just">
              <a:buNone/>
            </a:pPr>
            <a:r>
              <a:rPr lang="pt-BR" sz="1800" b="1" dirty="0">
                <a:solidFill>
                  <a:srgbClr val="FF0000"/>
                </a:solidFill>
              </a:rPr>
              <a:t>Amostra = {E5, E3, E6, E4}</a:t>
            </a:r>
          </a:p>
          <a:p>
            <a:pPr marL="0" indent="0" algn="just">
              <a:buNone/>
            </a:pPr>
            <a:endParaRPr lang="pt-BR" sz="2200" dirty="0"/>
          </a:p>
        </p:txBody>
      </p:sp>
      <p:pic>
        <p:nvPicPr>
          <p:cNvPr id="6" name="Imagem 5"/>
          <p:cNvPicPr>
            <a:picLocks noChangeAspect="1"/>
          </p:cNvPicPr>
          <p:nvPr/>
        </p:nvPicPr>
        <p:blipFill>
          <a:blip r:embed="rId2"/>
          <a:stretch>
            <a:fillRect/>
          </a:stretch>
        </p:blipFill>
        <p:spPr>
          <a:xfrm>
            <a:off x="512550" y="5085184"/>
            <a:ext cx="8307922" cy="1185531"/>
          </a:xfrm>
          <a:prstGeom prst="rect">
            <a:avLst/>
          </a:prstGeom>
        </p:spPr>
      </p:pic>
      <p:sp>
        <p:nvSpPr>
          <p:cNvPr id="5" name="Retângulo de cantos arredondados 4"/>
          <p:cNvSpPr/>
          <p:nvPr/>
        </p:nvSpPr>
        <p:spPr>
          <a:xfrm>
            <a:off x="539552" y="5733256"/>
            <a:ext cx="144016" cy="28803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18" name="Tabela 17"/>
          <p:cNvGraphicFramePr>
            <a:graphicFrameLocks noGrp="1"/>
          </p:cNvGraphicFramePr>
          <p:nvPr>
            <p:extLst>
              <p:ext uri="{D42A27DB-BD31-4B8C-83A1-F6EECF244321}">
                <p14:modId xmlns:p14="http://schemas.microsoft.com/office/powerpoint/2010/main" val="1484894400"/>
              </p:ext>
            </p:extLst>
          </p:nvPr>
        </p:nvGraphicFramePr>
        <p:xfrm>
          <a:off x="539552" y="3983464"/>
          <a:ext cx="8136906" cy="741680"/>
        </p:xfrm>
        <a:graphic>
          <a:graphicData uri="http://schemas.openxmlformats.org/drawingml/2006/table">
            <a:tbl>
              <a:tblPr firstRow="1" bandRow="1">
                <a:tableStyleId>{7E9639D4-E3E2-4D34-9284-5A2195B3D0D7}</a:tableStyleId>
              </a:tblPr>
              <a:tblGrid>
                <a:gridCol w="800514">
                  <a:extLst>
                    <a:ext uri="{9D8B030D-6E8A-4147-A177-3AD203B41FA5}">
                      <a16:colId xmlns:a16="http://schemas.microsoft.com/office/drawing/2014/main" val="20000"/>
                    </a:ext>
                  </a:extLst>
                </a:gridCol>
                <a:gridCol w="524028">
                  <a:extLst>
                    <a:ext uri="{9D8B030D-6E8A-4147-A177-3AD203B41FA5}">
                      <a16:colId xmlns:a16="http://schemas.microsoft.com/office/drawing/2014/main" val="20001"/>
                    </a:ext>
                  </a:extLst>
                </a:gridCol>
                <a:gridCol w="524028">
                  <a:extLst>
                    <a:ext uri="{9D8B030D-6E8A-4147-A177-3AD203B41FA5}">
                      <a16:colId xmlns:a16="http://schemas.microsoft.com/office/drawing/2014/main" val="20002"/>
                    </a:ext>
                  </a:extLst>
                </a:gridCol>
                <a:gridCol w="524028">
                  <a:extLst>
                    <a:ext uri="{9D8B030D-6E8A-4147-A177-3AD203B41FA5}">
                      <a16:colId xmlns:a16="http://schemas.microsoft.com/office/drawing/2014/main" val="20003"/>
                    </a:ext>
                  </a:extLst>
                </a:gridCol>
                <a:gridCol w="524028">
                  <a:extLst>
                    <a:ext uri="{9D8B030D-6E8A-4147-A177-3AD203B41FA5}">
                      <a16:colId xmlns:a16="http://schemas.microsoft.com/office/drawing/2014/main" val="20004"/>
                    </a:ext>
                  </a:extLst>
                </a:gridCol>
                <a:gridCol w="524028">
                  <a:extLst>
                    <a:ext uri="{9D8B030D-6E8A-4147-A177-3AD203B41FA5}">
                      <a16:colId xmlns:a16="http://schemas.microsoft.com/office/drawing/2014/main" val="20005"/>
                    </a:ext>
                  </a:extLst>
                </a:gridCol>
                <a:gridCol w="524028">
                  <a:extLst>
                    <a:ext uri="{9D8B030D-6E8A-4147-A177-3AD203B41FA5}">
                      <a16:colId xmlns:a16="http://schemas.microsoft.com/office/drawing/2014/main" val="20006"/>
                    </a:ext>
                  </a:extLst>
                </a:gridCol>
                <a:gridCol w="524028">
                  <a:extLst>
                    <a:ext uri="{9D8B030D-6E8A-4147-A177-3AD203B41FA5}">
                      <a16:colId xmlns:a16="http://schemas.microsoft.com/office/drawing/2014/main" val="20007"/>
                    </a:ext>
                  </a:extLst>
                </a:gridCol>
                <a:gridCol w="524028">
                  <a:extLst>
                    <a:ext uri="{9D8B030D-6E8A-4147-A177-3AD203B41FA5}">
                      <a16:colId xmlns:a16="http://schemas.microsoft.com/office/drawing/2014/main" val="20008"/>
                    </a:ext>
                  </a:extLst>
                </a:gridCol>
                <a:gridCol w="3144168">
                  <a:extLst>
                    <a:ext uri="{9D8B030D-6E8A-4147-A177-3AD203B41FA5}">
                      <a16:colId xmlns:a16="http://schemas.microsoft.com/office/drawing/2014/main" val="20009"/>
                    </a:ext>
                  </a:extLst>
                </a:gridCol>
              </a:tblGrid>
              <a:tr h="370840">
                <a:tc>
                  <a:txBody>
                    <a:bodyPr/>
                    <a:lstStyle/>
                    <a:p>
                      <a:pPr algn="ctr"/>
                      <a:r>
                        <a:rPr lang="pt-BR" dirty="0"/>
                        <a:t>Ruas</a:t>
                      </a:r>
                    </a:p>
                  </a:txBody>
                  <a:tcPr/>
                </a:tc>
                <a:tc gridSpan="9">
                  <a:txBody>
                    <a:bodyPr/>
                    <a:lstStyle/>
                    <a:p>
                      <a:pPr algn="ctr"/>
                      <a:r>
                        <a:rPr lang="pt-BR" sz="1600" dirty="0"/>
                        <a:t>Domicílios</a:t>
                      </a:r>
                    </a:p>
                  </a:txBody>
                  <a:tcPr/>
                </a:tc>
                <a:tc hMerge="1">
                  <a:txBody>
                    <a:bodyPr/>
                    <a:lstStyle/>
                    <a:p>
                      <a:endParaRPr lang="pt-BR" dirty="0"/>
                    </a:p>
                  </a:txBody>
                  <a:tcPr/>
                </a:tc>
                <a:tc hMerge="1">
                  <a:txBody>
                    <a:bodyPr/>
                    <a:lstStyle/>
                    <a:p>
                      <a:endParaRPr lang="pt-BR" dirty="0"/>
                    </a:p>
                  </a:txBody>
                  <a:tcPr/>
                </a:tc>
                <a:tc hMerge="1">
                  <a:txBody>
                    <a:bodyPr/>
                    <a:lstStyle/>
                    <a:p>
                      <a:endParaRPr lang="pt-BR" dirty="0"/>
                    </a:p>
                  </a:txBody>
                  <a:tcPr/>
                </a:tc>
                <a:tc hMerge="1">
                  <a:txBody>
                    <a:bodyPr/>
                    <a:lstStyle/>
                    <a:p>
                      <a:endParaRPr lang="pt-BR" dirty="0"/>
                    </a:p>
                  </a:txBody>
                  <a:tcPr/>
                </a:tc>
                <a:tc hMerge="1">
                  <a:txBody>
                    <a:bodyPr/>
                    <a:lstStyle/>
                    <a:p>
                      <a:endParaRPr lang="pt-BR" dirty="0"/>
                    </a:p>
                  </a:txBody>
                  <a:tcPr/>
                </a:tc>
                <a:tc hMerge="1">
                  <a:txBody>
                    <a:bodyPr/>
                    <a:lstStyle/>
                    <a:p>
                      <a:endParaRPr lang="pt-BR" dirty="0"/>
                    </a:p>
                  </a:txBody>
                  <a:tcPr/>
                </a:tc>
                <a:tc hMerge="1">
                  <a:txBody>
                    <a:bodyPr/>
                    <a:lstStyle/>
                    <a:p>
                      <a:endParaRPr lang="pt-BR" dirty="0"/>
                    </a:p>
                  </a:txBody>
                  <a:tcPr/>
                </a:tc>
                <a:tc hMerge="1">
                  <a:txBody>
                    <a:bodyPr/>
                    <a:lstStyle/>
                    <a:p>
                      <a:endParaRPr lang="pt-BR" dirty="0"/>
                    </a:p>
                  </a:txBody>
                  <a:tcPr/>
                </a:tc>
                <a:extLst>
                  <a:ext uri="{0D108BD9-81ED-4DB2-BD59-A6C34878D82A}">
                    <a16:rowId xmlns:a16="http://schemas.microsoft.com/office/drawing/2014/main" val="10000"/>
                  </a:ext>
                </a:extLst>
              </a:tr>
              <a:tr h="370840">
                <a:tc>
                  <a:txBody>
                    <a:bodyPr/>
                    <a:lstStyle/>
                    <a:p>
                      <a:pPr algn="ctr"/>
                      <a:r>
                        <a:rPr lang="pt-BR" dirty="0">
                          <a:solidFill>
                            <a:srgbClr val="FF0000"/>
                          </a:solidFill>
                        </a:rPr>
                        <a:t>E</a:t>
                      </a:r>
                    </a:p>
                  </a:txBody>
                  <a:tcPr>
                    <a:lnR w="12700" cap="flat" cmpd="sng" algn="ctr">
                      <a:solidFill>
                        <a:schemeClr val="tx1"/>
                      </a:solidFill>
                      <a:prstDash val="solid"/>
                      <a:round/>
                      <a:headEnd type="none" w="med" len="med"/>
                      <a:tailEnd type="none" w="med" len="med"/>
                    </a:lnR>
                  </a:tcPr>
                </a:tc>
                <a:tc>
                  <a:txBody>
                    <a:bodyPr/>
                    <a:lstStyle/>
                    <a:p>
                      <a:pPr algn="ctr"/>
                      <a:r>
                        <a:rPr lang="pt-BR" sz="1600" dirty="0">
                          <a:solidFill>
                            <a:srgbClr val="FF0000"/>
                          </a:solidFill>
                        </a:rPr>
                        <a:t>E1</a:t>
                      </a:r>
                    </a:p>
                  </a:txBody>
                  <a:tcPr>
                    <a:lnL w="12700" cap="flat" cmpd="sng" algn="ctr">
                      <a:solidFill>
                        <a:schemeClr val="tx1"/>
                      </a:solidFill>
                      <a:prstDash val="solid"/>
                      <a:round/>
                      <a:headEnd type="none" w="med" len="med"/>
                      <a:tailEnd type="none" w="med" len="med"/>
                    </a:lnL>
                  </a:tcPr>
                </a:tc>
                <a:tc>
                  <a:txBody>
                    <a:bodyPr/>
                    <a:lstStyle/>
                    <a:p>
                      <a:pPr algn="ctr"/>
                      <a:r>
                        <a:rPr lang="pt-BR" sz="1600" dirty="0">
                          <a:solidFill>
                            <a:srgbClr val="FF0000"/>
                          </a:solidFill>
                        </a:rPr>
                        <a:t>E2</a:t>
                      </a:r>
                    </a:p>
                  </a:txBody>
                  <a:tcPr/>
                </a:tc>
                <a:tc>
                  <a:txBody>
                    <a:bodyPr/>
                    <a:lstStyle/>
                    <a:p>
                      <a:pPr algn="ctr"/>
                      <a:r>
                        <a:rPr lang="pt-BR" sz="1600" dirty="0">
                          <a:solidFill>
                            <a:srgbClr val="FF0000"/>
                          </a:solidFill>
                        </a:rPr>
                        <a:t>E3</a:t>
                      </a:r>
                    </a:p>
                  </a:txBody>
                  <a:tcPr/>
                </a:tc>
                <a:tc>
                  <a:txBody>
                    <a:bodyPr/>
                    <a:lstStyle/>
                    <a:p>
                      <a:pPr algn="ctr"/>
                      <a:r>
                        <a:rPr lang="pt-BR" sz="1600" dirty="0">
                          <a:solidFill>
                            <a:srgbClr val="FF0000"/>
                          </a:solidFill>
                        </a:rPr>
                        <a:t>E4</a:t>
                      </a:r>
                    </a:p>
                  </a:txBody>
                  <a:tcPr/>
                </a:tc>
                <a:tc>
                  <a:txBody>
                    <a:bodyPr/>
                    <a:lstStyle/>
                    <a:p>
                      <a:pPr algn="ctr"/>
                      <a:r>
                        <a:rPr lang="pt-BR" sz="1600" dirty="0">
                          <a:solidFill>
                            <a:srgbClr val="FF0000"/>
                          </a:solidFill>
                        </a:rPr>
                        <a:t>E5</a:t>
                      </a:r>
                    </a:p>
                  </a:txBody>
                  <a:tcPr/>
                </a:tc>
                <a:tc>
                  <a:txBody>
                    <a:bodyPr/>
                    <a:lstStyle/>
                    <a:p>
                      <a:pPr algn="ctr"/>
                      <a:r>
                        <a:rPr lang="pt-BR" sz="1600" dirty="0">
                          <a:solidFill>
                            <a:srgbClr val="FF0000"/>
                          </a:solidFill>
                        </a:rPr>
                        <a:t>E6</a:t>
                      </a:r>
                    </a:p>
                  </a:txBody>
                  <a:tcPr/>
                </a:tc>
                <a:tc>
                  <a:txBody>
                    <a:bodyPr/>
                    <a:lstStyle/>
                    <a:p>
                      <a:pPr algn="ctr"/>
                      <a:r>
                        <a:rPr lang="pt-BR" sz="1600" dirty="0">
                          <a:solidFill>
                            <a:srgbClr val="FF0000"/>
                          </a:solidFill>
                        </a:rPr>
                        <a:t>E7</a:t>
                      </a:r>
                    </a:p>
                  </a:txBody>
                  <a:tcPr/>
                </a:tc>
                <a:tc>
                  <a:txBody>
                    <a:bodyPr/>
                    <a:lstStyle/>
                    <a:p>
                      <a:pPr algn="ctr"/>
                      <a:r>
                        <a:rPr lang="pt-BR" sz="1600" dirty="0">
                          <a:solidFill>
                            <a:srgbClr val="FF0000"/>
                          </a:solidFill>
                        </a:rPr>
                        <a:t>E8</a:t>
                      </a:r>
                    </a:p>
                  </a:txBody>
                  <a:tcPr/>
                </a:tc>
                <a:tc>
                  <a:txBody>
                    <a:bodyPr/>
                    <a:lstStyle/>
                    <a:p>
                      <a:pPr algn="ctr"/>
                      <a:r>
                        <a:rPr lang="pt-BR" sz="1600" b="1" dirty="0">
                          <a:solidFill>
                            <a:srgbClr val="FF0000"/>
                          </a:solidFill>
                        </a:rPr>
                        <a:t>(rua E: 4 domicílios)</a:t>
                      </a:r>
                    </a:p>
                  </a:txBody>
                  <a:tcPr/>
                </a:tc>
                <a:extLst>
                  <a:ext uri="{0D108BD9-81ED-4DB2-BD59-A6C34878D82A}">
                    <a16:rowId xmlns:a16="http://schemas.microsoft.com/office/drawing/2014/main" val="10001"/>
                  </a:ext>
                </a:extLst>
              </a:tr>
            </a:tbl>
          </a:graphicData>
        </a:graphic>
      </p:graphicFrame>
      <p:sp>
        <p:nvSpPr>
          <p:cNvPr id="19" name="Retângulo de cantos arredondados 18"/>
          <p:cNvSpPr/>
          <p:nvPr/>
        </p:nvSpPr>
        <p:spPr>
          <a:xfrm>
            <a:off x="683568" y="5733256"/>
            <a:ext cx="144016" cy="28803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0" name="Retângulo de cantos arredondados 19"/>
          <p:cNvSpPr/>
          <p:nvPr/>
        </p:nvSpPr>
        <p:spPr>
          <a:xfrm>
            <a:off x="1187624" y="5733256"/>
            <a:ext cx="144016" cy="28803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1" name="Retângulo de cantos arredondados 20"/>
          <p:cNvSpPr/>
          <p:nvPr/>
        </p:nvSpPr>
        <p:spPr>
          <a:xfrm>
            <a:off x="1475656" y="5733256"/>
            <a:ext cx="144016" cy="28803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9528771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p:sp>
        <p:nvSpPr>
          <p:cNvPr id="3" name="Espaço Reservado para Conteúdo 2"/>
          <p:cNvSpPr>
            <a:spLocks noGrp="1"/>
          </p:cNvSpPr>
          <p:nvPr>
            <p:ph idx="1"/>
          </p:nvPr>
        </p:nvSpPr>
        <p:spPr>
          <a:xfrm>
            <a:off x="0" y="1268761"/>
            <a:ext cx="9144000" cy="5400599"/>
          </a:xfrm>
        </p:spPr>
        <p:txBody>
          <a:bodyPr anchor="ctr">
            <a:normAutofit lnSpcReduction="10000"/>
          </a:bodyPr>
          <a:lstStyle/>
          <a:p>
            <a:pPr algn="just"/>
            <a:r>
              <a:rPr lang="pt-BR" sz="3500" b="1" dirty="0">
                <a:solidFill>
                  <a:srgbClr val="FF0000"/>
                </a:solidFill>
              </a:rPr>
              <a:t>Tamanho de uma amostra</a:t>
            </a:r>
            <a:endParaRPr lang="pt-BR" sz="3500" dirty="0"/>
          </a:p>
          <a:p>
            <a:pPr marL="0" indent="0" algn="just">
              <a:buNone/>
            </a:pPr>
            <a:r>
              <a:rPr lang="pt-BR" sz="2800" dirty="0"/>
              <a:t>A determinação do tamanho de amostra (n) é um dos aspectos mais controversos da técnica de amostragem, e envolve uma série de conceitos (probabilidade, inferência estatística e a própria teoria da amostragem). </a:t>
            </a:r>
          </a:p>
          <a:p>
            <a:pPr marL="0" indent="0" algn="just">
              <a:buNone/>
            </a:pPr>
            <a:r>
              <a:rPr lang="pt-BR" sz="2800" dirty="0"/>
              <a:t>Veremos uma visão simplificada para obter o tamanho mínimo de uma amostra aleatória simples (AAS) que atenda aos seguintes requisitos: </a:t>
            </a:r>
          </a:p>
          <a:p>
            <a:pPr algn="just"/>
            <a:r>
              <a:rPr lang="pt-BR" sz="2800" dirty="0"/>
              <a:t>a confiabilidade dos resultados da amostra deve ser igual a aproximadamente 95%;</a:t>
            </a:r>
          </a:p>
          <a:p>
            <a:pPr algn="just"/>
            <a:r>
              <a:rPr lang="pt-BR" sz="2800" dirty="0"/>
              <a:t>não vamos nos preocupar com aspectos financeiros relacionados ao tamanho da amostra.</a:t>
            </a:r>
          </a:p>
        </p:txBody>
      </p:sp>
    </p:spTree>
    <p:extLst>
      <p:ext uri="{BB962C8B-B14F-4D97-AF65-F5344CB8AC3E}">
        <p14:creationId xmlns:p14="http://schemas.microsoft.com/office/powerpoint/2010/main" val="29065114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mc:AlternateContent xmlns:mc="http://schemas.openxmlformats.org/markup-compatibility/2006" xmlns:a14="http://schemas.microsoft.com/office/drawing/2010/main">
        <mc:Choice Requires="a14">
          <p:sp>
            <p:nvSpPr>
              <p:cNvPr id="3" name="Espaço Reservado para Conteúdo 2"/>
              <p:cNvSpPr>
                <a:spLocks noGrp="1"/>
              </p:cNvSpPr>
              <p:nvPr>
                <p:ph idx="1"/>
              </p:nvPr>
            </p:nvSpPr>
            <p:spPr>
              <a:xfrm>
                <a:off x="0" y="1268761"/>
                <a:ext cx="9144000" cy="5400599"/>
              </a:xfrm>
            </p:spPr>
            <p:txBody>
              <a:bodyPr anchor="ctr">
                <a:normAutofit/>
              </a:bodyPr>
              <a:lstStyle/>
              <a:p>
                <a:pPr algn="just"/>
                <a:r>
                  <a:rPr lang="pt-BR" sz="3500" b="1" dirty="0">
                    <a:solidFill>
                      <a:srgbClr val="FF0000"/>
                    </a:solidFill>
                  </a:rPr>
                  <a:t>Tamanho de uma amostra</a:t>
                </a:r>
                <a:endParaRPr lang="pt-BR" sz="3500" dirty="0"/>
              </a:p>
              <a:p>
                <a:pPr marL="0" indent="0" algn="just">
                  <a:buNone/>
                </a:pPr>
                <a:endParaRPr lang="pt-BR" sz="2800" dirty="0"/>
              </a:p>
              <a:p>
                <a:pPr marL="0" indent="0" algn="just">
                  <a:buNone/>
                </a:pPr>
                <a:r>
                  <a:rPr lang="pt-BR" sz="2800" dirty="0"/>
                  <a:t>O primeiro passo para calcular o tamanho da amostra é definir o </a:t>
                </a:r>
                <a:r>
                  <a:rPr lang="pt-BR" sz="2800" b="1" dirty="0">
                    <a:solidFill>
                      <a:srgbClr val="FF0000"/>
                    </a:solidFill>
                  </a:rPr>
                  <a:t>erro amostral tolerável</a:t>
                </a:r>
                <a:r>
                  <a:rPr lang="pt-BR" sz="2800" dirty="0"/>
                  <a:t>, que será chamado de </a:t>
                </a:r>
                <a14:m>
                  <m:oMath xmlns:m="http://schemas.openxmlformats.org/officeDocument/2006/math">
                    <m:sSub>
                      <m:sSubPr>
                        <m:ctrlPr>
                          <a:rPr lang="pt-BR" sz="2800" i="1" smtClean="0">
                            <a:solidFill>
                              <a:srgbClr val="FF0000"/>
                            </a:solidFill>
                            <a:latin typeface="Cambria Math" panose="02040503050406030204" pitchFamily="18" charset="0"/>
                          </a:rPr>
                        </m:ctrlPr>
                      </m:sSubPr>
                      <m:e>
                        <m:r>
                          <a:rPr lang="pt-BR" sz="2800" b="0" i="1" smtClean="0">
                            <a:solidFill>
                              <a:srgbClr val="FF0000"/>
                            </a:solidFill>
                            <a:latin typeface="Cambria Math" panose="02040503050406030204" pitchFamily="18" charset="0"/>
                          </a:rPr>
                          <m:t>𝑒</m:t>
                        </m:r>
                      </m:e>
                      <m:sub>
                        <m:r>
                          <a:rPr lang="pt-BR" sz="2800" b="0" i="1" smtClean="0">
                            <a:solidFill>
                              <a:srgbClr val="FF0000"/>
                            </a:solidFill>
                            <a:latin typeface="Cambria Math" panose="02040503050406030204" pitchFamily="18" charset="0"/>
                          </a:rPr>
                          <m:t>0</m:t>
                        </m:r>
                      </m:sub>
                    </m:sSub>
                  </m:oMath>
                </a14:m>
                <a:r>
                  <a:rPr lang="pt-BR" sz="2800" dirty="0"/>
                  <a:t>. </a:t>
                </a:r>
              </a:p>
              <a:p>
                <a:pPr marL="0" indent="0" algn="just">
                  <a:buNone/>
                </a:pPr>
                <a:endParaRPr lang="pt-BR" sz="2800" dirty="0"/>
              </a:p>
              <a:p>
                <a:pPr marL="0" indent="0" algn="just">
                  <a:buNone/>
                </a:pPr>
                <a:r>
                  <a:rPr lang="pt-BR" sz="2800" dirty="0"/>
                  <a:t>Este erro é o valor máximo que o pesquisador admite errar na estimativa do parâmetro. </a:t>
                </a:r>
              </a:p>
              <a:p>
                <a:pPr marL="0" indent="0" algn="just">
                  <a:buNone/>
                </a:pPr>
                <a:endParaRPr lang="pt-BR" sz="2800" dirty="0"/>
              </a:p>
              <a:p>
                <a:pPr marL="0" indent="0" algn="just">
                  <a:buNone/>
                </a:pPr>
                <a:r>
                  <a:rPr lang="pt-BR" sz="2800" dirty="0"/>
                  <a:t>“O candidato Fulano está com 18% de intenção de voto com uma </a:t>
                </a:r>
                <a:r>
                  <a:rPr lang="pt-BR" sz="2800" dirty="0">
                    <a:solidFill>
                      <a:srgbClr val="FF0000"/>
                    </a:solidFill>
                  </a:rPr>
                  <a:t>margem de erro de 2% </a:t>
                </a:r>
                <a:r>
                  <a:rPr lang="pt-BR" sz="2800" dirty="0"/>
                  <a:t>para mais ou para menos“</a:t>
                </a:r>
              </a:p>
              <a:p>
                <a:pPr marL="0" indent="0" algn="just">
                  <a:buNone/>
                </a:pPr>
                <a:endParaRPr lang="pt-BR" sz="2800" dirty="0"/>
              </a:p>
            </p:txBody>
          </p:sp>
        </mc:Choice>
        <mc:Fallback xmlns="">
          <p:sp>
            <p:nvSpPr>
              <p:cNvPr id="3" name="Espaço Reservado para Conteúdo 2"/>
              <p:cNvSpPr>
                <a:spLocks noGrp="1" noRot="1" noChangeAspect="1" noMove="1" noResize="1" noEditPoints="1" noAdjustHandles="1" noChangeArrowheads="1" noChangeShapeType="1" noTextEdit="1"/>
              </p:cNvSpPr>
              <p:nvPr>
                <p:ph idx="1"/>
              </p:nvPr>
            </p:nvSpPr>
            <p:spPr>
              <a:xfrm>
                <a:off x="0" y="1268761"/>
                <a:ext cx="9144000" cy="5400599"/>
              </a:xfrm>
              <a:blipFill rotWithShape="0">
                <a:blip r:embed="rId2"/>
                <a:stretch>
                  <a:fillRect l="-1733" t="-2483" r="-1333"/>
                </a:stretch>
              </a:blipFill>
            </p:spPr>
            <p:txBody>
              <a:bodyPr/>
              <a:lstStyle/>
              <a:p>
                <a:r>
                  <a:rPr lang="pt-BR">
                    <a:noFill/>
                  </a:rPr>
                  <a:t> </a:t>
                </a:r>
              </a:p>
            </p:txBody>
          </p:sp>
        </mc:Fallback>
      </mc:AlternateContent>
    </p:spTree>
    <p:extLst>
      <p:ext uri="{BB962C8B-B14F-4D97-AF65-F5344CB8AC3E}">
        <p14:creationId xmlns:p14="http://schemas.microsoft.com/office/powerpoint/2010/main" val="40298184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mc:AlternateContent xmlns:mc="http://schemas.openxmlformats.org/markup-compatibility/2006" xmlns:a14="http://schemas.microsoft.com/office/drawing/2010/main">
        <mc:Choice Requires="a14">
          <p:sp>
            <p:nvSpPr>
              <p:cNvPr id="3" name="Espaço Reservado para Conteúdo 2"/>
              <p:cNvSpPr>
                <a:spLocks noGrp="1"/>
              </p:cNvSpPr>
              <p:nvPr>
                <p:ph idx="1"/>
              </p:nvPr>
            </p:nvSpPr>
            <p:spPr>
              <a:xfrm>
                <a:off x="0" y="1268761"/>
                <a:ext cx="9144000" cy="5400599"/>
              </a:xfrm>
            </p:spPr>
            <p:txBody>
              <a:bodyPr anchor="t">
                <a:normAutofit lnSpcReduction="10000"/>
              </a:bodyPr>
              <a:lstStyle/>
              <a:p>
                <a:pPr algn="just"/>
                <a:r>
                  <a:rPr lang="pt-BR" sz="3500" b="1" dirty="0">
                    <a:solidFill>
                      <a:srgbClr val="FF0000"/>
                    </a:solidFill>
                  </a:rPr>
                  <a:t>Tamanho de uma amostra</a:t>
                </a:r>
                <a:endParaRPr lang="pt-BR" sz="3500" dirty="0"/>
              </a:p>
              <a:p>
                <a:pPr marL="0" indent="0" algn="just">
                  <a:buNone/>
                </a:pPr>
                <a:r>
                  <a:rPr lang="pt-BR" sz="2800" dirty="0"/>
                  <a:t>É razoável imaginar que </a:t>
                </a:r>
                <a:r>
                  <a:rPr lang="pt-BR" sz="2800" b="1" dirty="0">
                    <a:solidFill>
                      <a:srgbClr val="FF0000"/>
                    </a:solidFill>
                  </a:rPr>
                  <a:t>quanto menor o erro amostral tolerável escolhido maior será o tamanho da amostra</a:t>
                </a:r>
                <a:r>
                  <a:rPr lang="pt-BR" sz="2800" dirty="0"/>
                  <a:t> necessário para obtê-lo. </a:t>
                </a:r>
              </a:p>
              <a:p>
                <a:pPr marL="0" indent="0" algn="just">
                  <a:buNone/>
                </a:pPr>
                <a:r>
                  <a:rPr lang="pt-BR" sz="2800" dirty="0"/>
                  <a:t>Isso fica mais claro ao ver a fórmula para obtenção da primeira estimativa do tamanho de amostra (</a:t>
                </a:r>
                <a14:m>
                  <m:oMath xmlns:m="http://schemas.openxmlformats.org/officeDocument/2006/math">
                    <m:sSub>
                      <m:sSubPr>
                        <m:ctrlPr>
                          <a:rPr lang="pt-BR" sz="2800" i="1" smtClean="0">
                            <a:latin typeface="Cambria Math" panose="02040503050406030204" pitchFamily="18" charset="0"/>
                          </a:rPr>
                        </m:ctrlPr>
                      </m:sSubPr>
                      <m:e>
                        <m:r>
                          <a:rPr lang="pt-BR" sz="2800" b="0" i="1" smtClean="0">
                            <a:latin typeface="Cambria Math" panose="02040503050406030204" pitchFamily="18" charset="0"/>
                          </a:rPr>
                          <m:t>𝑛</m:t>
                        </m:r>
                      </m:e>
                      <m:sub>
                        <m:r>
                          <a:rPr lang="pt-BR" sz="2800" b="0" i="1" smtClean="0">
                            <a:latin typeface="Cambria Math" panose="02040503050406030204" pitchFamily="18" charset="0"/>
                          </a:rPr>
                          <m:t>0</m:t>
                        </m:r>
                      </m:sub>
                    </m:sSub>
                  </m:oMath>
                </a14:m>
                <a:r>
                  <a:rPr lang="pt-BR" sz="2800" dirty="0"/>
                  <a:t>): </a:t>
                </a:r>
              </a:p>
              <a:p>
                <a:pPr marL="0" indent="0" algn="just">
                  <a:buNone/>
                </a:pPr>
                <a14:m>
                  <m:oMathPara xmlns:m="http://schemas.openxmlformats.org/officeDocument/2006/math">
                    <m:oMathParaPr>
                      <m:jc m:val="centerGroup"/>
                    </m:oMathParaPr>
                    <m:oMath xmlns:m="http://schemas.openxmlformats.org/officeDocument/2006/math">
                      <m:sSub>
                        <m:sSubPr>
                          <m:ctrlPr>
                            <a:rPr lang="pt-BR" sz="2800" i="1" smtClean="0">
                              <a:latin typeface="Cambria Math" panose="02040503050406030204" pitchFamily="18" charset="0"/>
                            </a:rPr>
                          </m:ctrlPr>
                        </m:sSubPr>
                        <m:e>
                          <m:r>
                            <a:rPr lang="pt-BR" sz="2800" b="0" i="1" smtClean="0">
                              <a:latin typeface="Cambria Math" panose="02040503050406030204" pitchFamily="18" charset="0"/>
                            </a:rPr>
                            <m:t>𝑛</m:t>
                          </m:r>
                        </m:e>
                        <m:sub>
                          <m:r>
                            <a:rPr lang="pt-BR" sz="2800" b="0" i="1" smtClean="0">
                              <a:latin typeface="Cambria Math" panose="02040503050406030204" pitchFamily="18" charset="0"/>
                            </a:rPr>
                            <m:t>0</m:t>
                          </m:r>
                        </m:sub>
                      </m:sSub>
                      <m:r>
                        <a:rPr lang="pt-BR" sz="2800" b="0" i="1" smtClean="0">
                          <a:latin typeface="Cambria Math" panose="02040503050406030204" pitchFamily="18" charset="0"/>
                        </a:rPr>
                        <m:t>=</m:t>
                      </m:r>
                      <m:f>
                        <m:fPr>
                          <m:ctrlPr>
                            <a:rPr lang="pt-BR" sz="2800" b="0" i="1" smtClean="0">
                              <a:latin typeface="Cambria Math" panose="02040503050406030204" pitchFamily="18" charset="0"/>
                            </a:rPr>
                          </m:ctrlPr>
                        </m:fPr>
                        <m:num>
                          <m:r>
                            <a:rPr lang="pt-BR" sz="2800" b="0" i="1" smtClean="0">
                              <a:latin typeface="Cambria Math" panose="02040503050406030204" pitchFamily="18" charset="0"/>
                            </a:rPr>
                            <m:t>1</m:t>
                          </m:r>
                        </m:num>
                        <m:den>
                          <m:sSubSup>
                            <m:sSubSupPr>
                              <m:ctrlPr>
                                <a:rPr lang="pt-BR" sz="2800" b="0" i="1" smtClean="0">
                                  <a:latin typeface="Cambria Math" panose="02040503050406030204" pitchFamily="18" charset="0"/>
                                </a:rPr>
                              </m:ctrlPr>
                            </m:sSubSupPr>
                            <m:e>
                              <m:r>
                                <a:rPr lang="pt-BR" sz="2800" b="0" i="1" smtClean="0">
                                  <a:latin typeface="Cambria Math" panose="02040503050406030204" pitchFamily="18" charset="0"/>
                                </a:rPr>
                                <m:t>𝑒</m:t>
                              </m:r>
                            </m:e>
                            <m:sub>
                              <m:r>
                                <a:rPr lang="pt-BR" sz="2800" b="0" i="1" smtClean="0">
                                  <a:latin typeface="Cambria Math" panose="02040503050406030204" pitchFamily="18" charset="0"/>
                                </a:rPr>
                                <m:t>0</m:t>
                              </m:r>
                            </m:sub>
                            <m:sup>
                              <m:r>
                                <a:rPr lang="pt-BR" sz="2800" b="0" i="1" smtClean="0">
                                  <a:latin typeface="Cambria Math" panose="02040503050406030204" pitchFamily="18" charset="0"/>
                                </a:rPr>
                                <m:t>2</m:t>
                              </m:r>
                            </m:sup>
                          </m:sSubSup>
                        </m:den>
                      </m:f>
                    </m:oMath>
                  </m:oMathPara>
                </a14:m>
                <a:endParaRPr lang="pt-BR" sz="2800" dirty="0"/>
              </a:p>
              <a:p>
                <a:pPr marL="0" indent="0" algn="just">
                  <a:buNone/>
                </a:pPr>
                <a:r>
                  <a:rPr lang="pt-BR" sz="2800" dirty="0"/>
                  <a:t>Se o tamanho da população, N, for conhecido podemos corrigir a primeira estimativa (</a:t>
                </a:r>
                <a14:m>
                  <m:oMath xmlns:m="http://schemas.openxmlformats.org/officeDocument/2006/math">
                    <m:sSub>
                      <m:sSubPr>
                        <m:ctrlPr>
                          <a:rPr lang="pt-BR" sz="2800" i="1">
                            <a:latin typeface="Cambria Math" panose="02040503050406030204" pitchFamily="18" charset="0"/>
                          </a:rPr>
                        </m:ctrlPr>
                      </m:sSubPr>
                      <m:e>
                        <m:r>
                          <a:rPr lang="pt-BR" sz="2800" i="1">
                            <a:latin typeface="Cambria Math" panose="02040503050406030204" pitchFamily="18" charset="0"/>
                          </a:rPr>
                          <m:t>𝑛</m:t>
                        </m:r>
                      </m:e>
                      <m:sub>
                        <m:r>
                          <a:rPr lang="pt-BR" sz="2800" i="1">
                            <a:latin typeface="Cambria Math" panose="02040503050406030204" pitchFamily="18" charset="0"/>
                          </a:rPr>
                          <m:t>0</m:t>
                        </m:r>
                      </m:sub>
                    </m:sSub>
                  </m:oMath>
                </a14:m>
                <a:r>
                  <a:rPr lang="pt-BR" sz="2800" dirty="0"/>
                  <a:t>): </a:t>
                </a:r>
              </a:p>
              <a:p>
                <a:pPr marL="0" indent="0" algn="just">
                  <a:buNone/>
                </a:pPr>
                <a14:m>
                  <m:oMathPara xmlns:m="http://schemas.openxmlformats.org/officeDocument/2006/math">
                    <m:oMathParaPr>
                      <m:jc m:val="centerGroup"/>
                    </m:oMathParaPr>
                    <m:oMath xmlns:m="http://schemas.openxmlformats.org/officeDocument/2006/math">
                      <m:r>
                        <a:rPr lang="pt-BR" sz="2800" b="0" i="1" smtClean="0">
                          <a:latin typeface="Cambria Math" panose="02040503050406030204" pitchFamily="18" charset="0"/>
                        </a:rPr>
                        <m:t>𝑛</m:t>
                      </m:r>
                      <m:r>
                        <a:rPr lang="pt-BR" sz="2800" b="0" i="1" smtClean="0">
                          <a:latin typeface="Cambria Math" panose="02040503050406030204" pitchFamily="18" charset="0"/>
                        </a:rPr>
                        <m:t>=</m:t>
                      </m:r>
                      <m:f>
                        <m:fPr>
                          <m:ctrlPr>
                            <a:rPr lang="pt-BR" sz="2800" b="0" i="1" smtClean="0">
                              <a:latin typeface="Cambria Math" panose="02040503050406030204" pitchFamily="18" charset="0"/>
                            </a:rPr>
                          </m:ctrlPr>
                        </m:fPr>
                        <m:num>
                          <m:r>
                            <a:rPr lang="pt-BR" sz="2800" b="0" i="1" smtClean="0">
                              <a:latin typeface="Cambria Math" panose="02040503050406030204" pitchFamily="18" charset="0"/>
                            </a:rPr>
                            <m:t>𝑁</m:t>
                          </m:r>
                          <m:r>
                            <a:rPr lang="pt-BR" sz="2800" b="0" i="1" smtClean="0">
                              <a:latin typeface="Cambria Math" panose="02040503050406030204" pitchFamily="18" charset="0"/>
                            </a:rPr>
                            <m:t>∗</m:t>
                          </m:r>
                          <m:sSub>
                            <m:sSubPr>
                              <m:ctrlPr>
                                <a:rPr lang="pt-BR" sz="2800" i="1">
                                  <a:latin typeface="Cambria Math" panose="02040503050406030204" pitchFamily="18" charset="0"/>
                                </a:rPr>
                              </m:ctrlPr>
                            </m:sSubPr>
                            <m:e>
                              <m:r>
                                <a:rPr lang="pt-BR" sz="2800" i="1">
                                  <a:latin typeface="Cambria Math" panose="02040503050406030204" pitchFamily="18" charset="0"/>
                                </a:rPr>
                                <m:t>𝑛</m:t>
                              </m:r>
                            </m:e>
                            <m:sub>
                              <m:r>
                                <a:rPr lang="pt-BR" sz="2800" i="1">
                                  <a:latin typeface="Cambria Math" panose="02040503050406030204" pitchFamily="18" charset="0"/>
                                </a:rPr>
                                <m:t>0</m:t>
                              </m:r>
                            </m:sub>
                          </m:sSub>
                        </m:num>
                        <m:den>
                          <m:r>
                            <a:rPr lang="pt-BR" sz="2800" i="1">
                              <a:latin typeface="Cambria Math" panose="02040503050406030204" pitchFamily="18" charset="0"/>
                            </a:rPr>
                            <m:t>𝑁</m:t>
                          </m:r>
                          <m:r>
                            <a:rPr lang="pt-BR" sz="2800" b="0" i="1" smtClean="0">
                              <a:latin typeface="Cambria Math" panose="02040503050406030204" pitchFamily="18" charset="0"/>
                            </a:rPr>
                            <m:t>+</m:t>
                          </m:r>
                          <m:sSub>
                            <m:sSubPr>
                              <m:ctrlPr>
                                <a:rPr lang="pt-BR" sz="2800" i="1">
                                  <a:latin typeface="Cambria Math" panose="02040503050406030204" pitchFamily="18" charset="0"/>
                                </a:rPr>
                              </m:ctrlPr>
                            </m:sSubPr>
                            <m:e>
                              <m:r>
                                <a:rPr lang="pt-BR" sz="2800" i="1">
                                  <a:latin typeface="Cambria Math" panose="02040503050406030204" pitchFamily="18" charset="0"/>
                                </a:rPr>
                                <m:t>𝑛</m:t>
                              </m:r>
                            </m:e>
                            <m:sub>
                              <m:r>
                                <a:rPr lang="pt-BR" sz="2800" i="1">
                                  <a:latin typeface="Cambria Math" panose="02040503050406030204" pitchFamily="18" charset="0"/>
                                </a:rPr>
                                <m:t>0</m:t>
                              </m:r>
                            </m:sub>
                          </m:sSub>
                        </m:den>
                      </m:f>
                    </m:oMath>
                  </m:oMathPara>
                </a14:m>
                <a:endParaRPr lang="pt-BR" sz="2800" dirty="0"/>
              </a:p>
            </p:txBody>
          </p:sp>
        </mc:Choice>
        <mc:Fallback xmlns="">
          <p:sp>
            <p:nvSpPr>
              <p:cNvPr id="3" name="Espaço Reservado para Conteúdo 2"/>
              <p:cNvSpPr>
                <a:spLocks noGrp="1" noRot="1" noChangeAspect="1" noMove="1" noResize="1" noEditPoints="1" noAdjustHandles="1" noChangeArrowheads="1" noChangeShapeType="1" noTextEdit="1"/>
              </p:cNvSpPr>
              <p:nvPr>
                <p:ph idx="1"/>
              </p:nvPr>
            </p:nvSpPr>
            <p:spPr>
              <a:xfrm>
                <a:off x="0" y="1268761"/>
                <a:ext cx="9144000" cy="5400599"/>
              </a:xfrm>
              <a:blipFill rotWithShape="0">
                <a:blip r:embed="rId2"/>
                <a:stretch>
                  <a:fillRect l="-1733" t="-2596" r="-1333"/>
                </a:stretch>
              </a:blipFill>
            </p:spPr>
            <p:txBody>
              <a:bodyPr/>
              <a:lstStyle/>
              <a:p>
                <a:r>
                  <a:rPr lang="pt-BR">
                    <a:noFill/>
                  </a:rPr>
                  <a:t> </a:t>
                </a:r>
              </a:p>
            </p:txBody>
          </p:sp>
        </mc:Fallback>
      </mc:AlternateContent>
    </p:spTree>
    <p:extLst>
      <p:ext uri="{BB962C8B-B14F-4D97-AF65-F5344CB8AC3E}">
        <p14:creationId xmlns:p14="http://schemas.microsoft.com/office/powerpoint/2010/main" val="15924136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mc:AlternateContent xmlns:mc="http://schemas.openxmlformats.org/markup-compatibility/2006" xmlns:a14="http://schemas.microsoft.com/office/drawing/2010/main">
        <mc:Choice Requires="a14">
          <p:sp>
            <p:nvSpPr>
              <p:cNvPr id="3" name="Espaço Reservado para Conteúdo 2"/>
              <p:cNvSpPr>
                <a:spLocks noGrp="1"/>
              </p:cNvSpPr>
              <p:nvPr>
                <p:ph idx="1"/>
              </p:nvPr>
            </p:nvSpPr>
            <p:spPr>
              <a:xfrm>
                <a:off x="0" y="1268761"/>
                <a:ext cx="9144000" cy="5400599"/>
              </a:xfrm>
            </p:spPr>
            <p:txBody>
              <a:bodyPr anchor="t">
                <a:normAutofit fontScale="92500"/>
              </a:bodyPr>
              <a:lstStyle/>
              <a:p>
                <a:pPr algn="just"/>
                <a:r>
                  <a:rPr lang="pt-BR" sz="3500" b="1" dirty="0">
                    <a:solidFill>
                      <a:srgbClr val="FF0000"/>
                    </a:solidFill>
                  </a:rPr>
                  <a:t>Tamanho de uma amostra</a:t>
                </a:r>
                <a:endParaRPr lang="pt-BR" sz="3500" dirty="0"/>
              </a:p>
              <a:p>
                <a:pPr marL="0" indent="0" algn="just">
                  <a:buNone/>
                </a:pPr>
                <a:r>
                  <a:rPr lang="pt-BR" sz="2800" dirty="0">
                    <a:solidFill>
                      <a:srgbClr val="FF0000"/>
                    </a:solidFill>
                  </a:rPr>
                  <a:t>Exemplo:</a:t>
                </a:r>
                <a:r>
                  <a:rPr lang="pt-BR" sz="2800" dirty="0"/>
                  <a:t>Obter o tamanho mínimo de uma amostra aleatória simples, admitindo um erro amostral máximo de 4%, supondo que a população tenha: </a:t>
                </a:r>
              </a:p>
              <a:p>
                <a:pPr marL="514350" indent="-514350" algn="just">
                  <a:buAutoNum type="alphaLcParenR"/>
                </a:pPr>
                <a:r>
                  <a:rPr lang="pt-BR" sz="2800" dirty="0"/>
                  <a:t>200 elementos;</a:t>
                </a:r>
              </a:p>
              <a:p>
                <a:pPr marL="514350" indent="-514350" algn="just">
                  <a:buAutoNum type="alphaLcParenR"/>
                </a:pPr>
                <a:r>
                  <a:rPr lang="pt-BR" sz="2800" dirty="0"/>
                  <a:t>200.000 elementos. </a:t>
                </a:r>
              </a:p>
              <a:p>
                <a:pPr marL="0" indent="0" algn="just">
                  <a:buNone/>
                </a:pPr>
                <a:r>
                  <a:rPr lang="pt-BR" sz="2800" dirty="0"/>
                  <a:t>A primeira estimativa do tamanho amostral (</a:t>
                </a:r>
                <a14:m>
                  <m:oMath xmlns:m="http://schemas.openxmlformats.org/officeDocument/2006/math">
                    <m:sSub>
                      <m:sSubPr>
                        <m:ctrlPr>
                          <a:rPr lang="pt-BR" sz="2800" i="1">
                            <a:latin typeface="Cambria Math" panose="02040503050406030204" pitchFamily="18" charset="0"/>
                          </a:rPr>
                        </m:ctrlPr>
                      </m:sSubPr>
                      <m:e>
                        <m:r>
                          <a:rPr lang="pt-BR" sz="2800" i="1">
                            <a:latin typeface="Cambria Math" panose="02040503050406030204" pitchFamily="18" charset="0"/>
                          </a:rPr>
                          <m:t>𝑛</m:t>
                        </m:r>
                      </m:e>
                      <m:sub>
                        <m:r>
                          <a:rPr lang="pt-BR" sz="2800" i="1">
                            <a:latin typeface="Cambria Math" panose="02040503050406030204" pitchFamily="18" charset="0"/>
                          </a:rPr>
                          <m:t>0</m:t>
                        </m:r>
                      </m:sub>
                    </m:sSub>
                  </m:oMath>
                </a14:m>
                <a:r>
                  <a:rPr lang="pt-BR" sz="2800" dirty="0"/>
                  <a:t>) não depende do tamanho populacional. Logo, o valor é válido para os dois itens.</a:t>
                </a:r>
              </a:p>
              <a:p>
                <a:pPr marL="0" indent="0" algn="ctr">
                  <a:buNone/>
                </a:pPr>
                <a14:m>
                  <m:oMathPara xmlns:m="http://schemas.openxmlformats.org/officeDocument/2006/math">
                    <m:oMathParaPr>
                      <m:jc m:val="centerGroup"/>
                    </m:oMathParaPr>
                    <m:oMath xmlns:m="http://schemas.openxmlformats.org/officeDocument/2006/math">
                      <m:sSub>
                        <m:sSubPr>
                          <m:ctrlPr>
                            <a:rPr lang="pt-BR" sz="2800" i="1" smtClean="0">
                              <a:latin typeface="Cambria Math" panose="02040503050406030204" pitchFamily="18" charset="0"/>
                            </a:rPr>
                          </m:ctrlPr>
                        </m:sSubPr>
                        <m:e>
                          <m:r>
                            <a:rPr lang="pt-BR" sz="2800" b="0" i="1" smtClean="0">
                              <a:latin typeface="Cambria Math" panose="02040503050406030204" pitchFamily="18" charset="0"/>
                            </a:rPr>
                            <m:t>𝑛</m:t>
                          </m:r>
                        </m:e>
                        <m:sub>
                          <m:r>
                            <a:rPr lang="pt-BR" sz="2800" b="0" i="1" smtClean="0">
                              <a:latin typeface="Cambria Math" panose="02040503050406030204" pitchFamily="18" charset="0"/>
                            </a:rPr>
                            <m:t>0</m:t>
                          </m:r>
                        </m:sub>
                      </m:sSub>
                      <m:r>
                        <a:rPr lang="pt-BR" sz="2800" b="0" i="1" smtClean="0">
                          <a:latin typeface="Cambria Math" panose="02040503050406030204" pitchFamily="18" charset="0"/>
                        </a:rPr>
                        <m:t>=</m:t>
                      </m:r>
                      <m:f>
                        <m:fPr>
                          <m:ctrlPr>
                            <a:rPr lang="pt-BR" sz="2800" b="0" i="1" smtClean="0">
                              <a:latin typeface="Cambria Math" panose="02040503050406030204" pitchFamily="18" charset="0"/>
                            </a:rPr>
                          </m:ctrlPr>
                        </m:fPr>
                        <m:num>
                          <m:r>
                            <a:rPr lang="pt-BR" sz="2800" b="0" i="1" smtClean="0">
                              <a:latin typeface="Cambria Math" panose="02040503050406030204" pitchFamily="18" charset="0"/>
                            </a:rPr>
                            <m:t>1</m:t>
                          </m:r>
                        </m:num>
                        <m:den>
                          <m:sSubSup>
                            <m:sSubSupPr>
                              <m:ctrlPr>
                                <a:rPr lang="pt-BR" sz="2800" b="0" i="1" smtClean="0">
                                  <a:latin typeface="Cambria Math" panose="02040503050406030204" pitchFamily="18" charset="0"/>
                                </a:rPr>
                              </m:ctrlPr>
                            </m:sSubSupPr>
                            <m:e>
                              <m:r>
                                <a:rPr lang="pt-BR" sz="2800" b="0" i="1" smtClean="0">
                                  <a:latin typeface="Cambria Math" panose="02040503050406030204" pitchFamily="18" charset="0"/>
                                </a:rPr>
                                <m:t>𝑒</m:t>
                              </m:r>
                            </m:e>
                            <m:sub>
                              <m:r>
                                <a:rPr lang="pt-BR" sz="2800" b="0" i="1" smtClean="0">
                                  <a:latin typeface="Cambria Math" panose="02040503050406030204" pitchFamily="18" charset="0"/>
                                </a:rPr>
                                <m:t>0</m:t>
                              </m:r>
                            </m:sub>
                            <m:sup>
                              <m:r>
                                <a:rPr lang="pt-BR" sz="2800" b="0" i="1" smtClean="0">
                                  <a:latin typeface="Cambria Math" panose="02040503050406030204" pitchFamily="18" charset="0"/>
                                </a:rPr>
                                <m:t>2</m:t>
                              </m:r>
                            </m:sup>
                          </m:sSubSup>
                        </m:den>
                      </m:f>
                      <m:r>
                        <a:rPr lang="pt-BR" sz="2800" b="0" i="1" smtClean="0">
                          <a:latin typeface="Cambria Math" panose="02040503050406030204" pitchFamily="18" charset="0"/>
                        </a:rPr>
                        <m:t>=</m:t>
                      </m:r>
                      <m:f>
                        <m:fPr>
                          <m:ctrlPr>
                            <a:rPr lang="pt-BR" sz="2800" i="1">
                              <a:latin typeface="Cambria Math" panose="02040503050406030204" pitchFamily="18" charset="0"/>
                            </a:rPr>
                          </m:ctrlPr>
                        </m:fPr>
                        <m:num>
                          <m:r>
                            <a:rPr lang="pt-BR" sz="2800" i="1">
                              <a:latin typeface="Cambria Math" panose="02040503050406030204" pitchFamily="18" charset="0"/>
                            </a:rPr>
                            <m:t>1</m:t>
                          </m:r>
                        </m:num>
                        <m:den>
                          <m:sSup>
                            <m:sSupPr>
                              <m:ctrlPr>
                                <a:rPr lang="pt-BR" sz="2800" i="1" smtClean="0">
                                  <a:latin typeface="Cambria Math" panose="02040503050406030204" pitchFamily="18" charset="0"/>
                                </a:rPr>
                              </m:ctrlPr>
                            </m:sSupPr>
                            <m:e>
                              <m:d>
                                <m:dPr>
                                  <m:ctrlPr>
                                    <a:rPr lang="pt-BR" sz="2800" i="1" smtClean="0">
                                      <a:latin typeface="Cambria Math" panose="02040503050406030204" pitchFamily="18" charset="0"/>
                                    </a:rPr>
                                  </m:ctrlPr>
                                </m:dPr>
                                <m:e>
                                  <m:r>
                                    <a:rPr lang="pt-BR" sz="2800" b="0" i="1" smtClean="0">
                                      <a:latin typeface="Cambria Math" panose="02040503050406030204" pitchFamily="18" charset="0"/>
                                    </a:rPr>
                                    <m:t>0,04</m:t>
                                  </m:r>
                                </m:e>
                              </m:d>
                            </m:e>
                            <m:sup>
                              <m:r>
                                <a:rPr lang="pt-BR" sz="2800" b="0" i="1" smtClean="0">
                                  <a:latin typeface="Cambria Math" panose="02040503050406030204" pitchFamily="18" charset="0"/>
                                </a:rPr>
                                <m:t>2</m:t>
                              </m:r>
                            </m:sup>
                          </m:sSup>
                        </m:den>
                      </m:f>
                      <m:r>
                        <a:rPr lang="pt-BR" sz="2800" b="0" i="1" smtClean="0">
                          <a:latin typeface="Cambria Math" panose="02040503050406030204" pitchFamily="18" charset="0"/>
                        </a:rPr>
                        <m:t>=625</m:t>
                      </m:r>
                    </m:oMath>
                  </m:oMathPara>
                </a14:m>
                <a:endParaRPr lang="pt-BR" sz="2800" dirty="0"/>
              </a:p>
              <a:p>
                <a:pPr marL="0" indent="0" algn="ctr">
                  <a:buNone/>
                </a:pPr>
                <a:r>
                  <a:rPr lang="pt-BR" sz="2800" dirty="0"/>
                  <a:t>Nossa primeira estimativa, para um erro amostral tolerável de 4%, é retirar uma amostra de 625 elementos. </a:t>
                </a:r>
                <a:r>
                  <a:rPr lang="pt-BR" sz="2800" dirty="0">
                    <a:solidFill>
                      <a:srgbClr val="FF0000"/>
                    </a:solidFill>
                  </a:rPr>
                  <a:t>Está coerente?</a:t>
                </a:r>
              </a:p>
            </p:txBody>
          </p:sp>
        </mc:Choice>
        <mc:Fallback xmlns="">
          <p:sp>
            <p:nvSpPr>
              <p:cNvPr id="3" name="Espaço Reservado para Conteúdo 2"/>
              <p:cNvSpPr>
                <a:spLocks noGrp="1" noRot="1" noChangeAspect="1" noMove="1" noResize="1" noEditPoints="1" noAdjustHandles="1" noChangeArrowheads="1" noChangeShapeType="1" noTextEdit="1"/>
              </p:cNvSpPr>
              <p:nvPr>
                <p:ph idx="1"/>
              </p:nvPr>
            </p:nvSpPr>
            <p:spPr>
              <a:xfrm>
                <a:off x="0" y="1268761"/>
                <a:ext cx="9144000" cy="5400599"/>
              </a:xfrm>
              <a:blipFill rotWithShape="0">
                <a:blip r:embed="rId2"/>
                <a:stretch>
                  <a:fillRect l="-1533" t="-1467" r="-1400" b="-1016"/>
                </a:stretch>
              </a:blipFill>
            </p:spPr>
            <p:txBody>
              <a:bodyPr/>
              <a:lstStyle/>
              <a:p>
                <a:r>
                  <a:rPr lang="pt-BR">
                    <a:noFill/>
                  </a:rPr>
                  <a:t> </a:t>
                </a:r>
              </a:p>
            </p:txBody>
          </p:sp>
        </mc:Fallback>
      </mc:AlternateContent>
    </p:spTree>
    <p:extLst>
      <p:ext uri="{BB962C8B-B14F-4D97-AF65-F5344CB8AC3E}">
        <p14:creationId xmlns:p14="http://schemas.microsoft.com/office/powerpoint/2010/main" val="17111152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mc:AlternateContent xmlns:mc="http://schemas.openxmlformats.org/markup-compatibility/2006" xmlns:a14="http://schemas.microsoft.com/office/drawing/2010/main">
        <mc:Choice Requires="a14">
          <p:sp>
            <p:nvSpPr>
              <p:cNvPr id="3" name="Espaço Reservado para Conteúdo 2"/>
              <p:cNvSpPr>
                <a:spLocks noGrp="1"/>
              </p:cNvSpPr>
              <p:nvPr>
                <p:ph idx="1"/>
              </p:nvPr>
            </p:nvSpPr>
            <p:spPr>
              <a:xfrm>
                <a:off x="0" y="1268761"/>
                <a:ext cx="9144000" cy="5400599"/>
              </a:xfrm>
            </p:spPr>
            <p:txBody>
              <a:bodyPr anchor="t">
                <a:normAutofit lnSpcReduction="10000"/>
              </a:bodyPr>
              <a:lstStyle/>
              <a:p>
                <a:pPr algn="just"/>
                <a:r>
                  <a:rPr lang="pt-BR" sz="3500" b="1" dirty="0">
                    <a:solidFill>
                      <a:srgbClr val="FF0000"/>
                    </a:solidFill>
                  </a:rPr>
                  <a:t>Tamanho de uma amostra</a:t>
                </a:r>
                <a:endParaRPr lang="pt-BR" sz="3500" dirty="0"/>
              </a:p>
              <a:p>
                <a:pPr marL="0" indent="0" algn="just">
                  <a:buNone/>
                </a:pPr>
                <a:r>
                  <a:rPr lang="pt-BR" sz="2800" dirty="0">
                    <a:solidFill>
                      <a:srgbClr val="FF0000"/>
                    </a:solidFill>
                  </a:rPr>
                  <a:t>Exemplo:</a:t>
                </a:r>
                <a:r>
                  <a:rPr lang="pt-BR" sz="2800" dirty="0"/>
                  <a:t>Obter o tamanho mínimo de uma amostra aleatória simples, admitindo um erro amostral máximo de 4%, supondo que a população tenha: </a:t>
                </a:r>
              </a:p>
              <a:p>
                <a:pPr marL="514350" indent="-514350" algn="just">
                  <a:buAutoNum type="alphaLcParenR"/>
                </a:pPr>
                <a:r>
                  <a:rPr lang="pt-BR" sz="2800" dirty="0"/>
                  <a:t>200 elementos;</a:t>
                </a:r>
              </a:p>
              <a:p>
                <a:pPr marL="0" indent="0" algn="just">
                  <a:buNone/>
                </a:pPr>
                <a14:m>
                  <m:oMathPara xmlns:m="http://schemas.openxmlformats.org/officeDocument/2006/math">
                    <m:oMathParaPr>
                      <m:jc m:val="centerGroup"/>
                    </m:oMathParaPr>
                    <m:oMath xmlns:m="http://schemas.openxmlformats.org/officeDocument/2006/math">
                      <m:sSub>
                        <m:sSubPr>
                          <m:ctrlPr>
                            <a:rPr lang="pt-BR" sz="2800" i="1" smtClean="0">
                              <a:latin typeface="Cambria Math" panose="02040503050406030204" pitchFamily="18" charset="0"/>
                            </a:rPr>
                          </m:ctrlPr>
                        </m:sSubPr>
                        <m:e>
                          <m:r>
                            <a:rPr lang="pt-BR" sz="2800" b="0" i="1" smtClean="0">
                              <a:latin typeface="Cambria Math" panose="02040503050406030204" pitchFamily="18" charset="0"/>
                            </a:rPr>
                            <m:t>𝑛</m:t>
                          </m:r>
                        </m:e>
                        <m:sub>
                          <m:r>
                            <a:rPr lang="pt-BR" sz="2800" b="0" i="1" smtClean="0">
                              <a:latin typeface="Cambria Math" panose="02040503050406030204" pitchFamily="18" charset="0"/>
                            </a:rPr>
                            <m:t>0</m:t>
                          </m:r>
                        </m:sub>
                      </m:sSub>
                      <m:r>
                        <a:rPr lang="pt-BR" sz="2800" b="0" i="1" smtClean="0">
                          <a:latin typeface="Cambria Math" panose="02040503050406030204" pitchFamily="18" charset="0"/>
                        </a:rPr>
                        <m:t>=625</m:t>
                      </m:r>
                    </m:oMath>
                  </m:oMathPara>
                </a14:m>
                <a:endParaRPr lang="pt-BR" sz="2800" dirty="0"/>
              </a:p>
              <a:p>
                <a:pPr marL="0" indent="0" algn="just">
                  <a:buNone/>
                </a:pPr>
                <a:r>
                  <a:rPr lang="pt-BR" sz="2800" dirty="0"/>
                  <a:t>Para população com 200 elementos é impossível retirar uma amostra de tamanho 625. Corrigindo essa primeira estimativa, temos:</a:t>
                </a:r>
              </a:p>
              <a:p>
                <a:pPr marL="0" indent="0" algn="just">
                  <a:buNone/>
                </a:pPr>
                <a14:m>
                  <m:oMathPara xmlns:m="http://schemas.openxmlformats.org/officeDocument/2006/math">
                    <m:oMathParaPr>
                      <m:jc m:val="center"/>
                    </m:oMathParaPr>
                    <m:oMath xmlns:m="http://schemas.openxmlformats.org/officeDocument/2006/math">
                      <m:r>
                        <a:rPr lang="pt-BR" sz="2600" b="1" i="1">
                          <a:latin typeface="Cambria Math" panose="02040503050406030204" pitchFamily="18" charset="0"/>
                        </a:rPr>
                        <m:t>𝒏</m:t>
                      </m:r>
                      <m:r>
                        <a:rPr lang="pt-BR" sz="2600" b="1" i="1">
                          <a:latin typeface="Cambria Math" panose="02040503050406030204" pitchFamily="18" charset="0"/>
                        </a:rPr>
                        <m:t>=</m:t>
                      </m:r>
                      <m:f>
                        <m:fPr>
                          <m:ctrlPr>
                            <a:rPr lang="pt-BR" sz="2600" b="1" i="1">
                              <a:latin typeface="Cambria Math" panose="02040503050406030204" pitchFamily="18" charset="0"/>
                            </a:rPr>
                          </m:ctrlPr>
                        </m:fPr>
                        <m:num>
                          <m:r>
                            <a:rPr lang="pt-BR" sz="2600" b="1" i="1" smtClean="0">
                              <a:latin typeface="Cambria Math" panose="02040503050406030204" pitchFamily="18" charset="0"/>
                            </a:rPr>
                            <m:t>𝟐𝟎𝟎</m:t>
                          </m:r>
                          <m:r>
                            <a:rPr lang="pt-BR" sz="2600" b="1" i="1">
                              <a:latin typeface="Cambria Math" panose="02040503050406030204" pitchFamily="18" charset="0"/>
                            </a:rPr>
                            <m:t>∗</m:t>
                          </m:r>
                          <m:r>
                            <a:rPr lang="pt-BR" sz="2600" b="1" i="1" smtClean="0">
                              <a:latin typeface="Cambria Math" panose="02040503050406030204" pitchFamily="18" charset="0"/>
                            </a:rPr>
                            <m:t>𝟔𝟐𝟓</m:t>
                          </m:r>
                        </m:num>
                        <m:den>
                          <m:r>
                            <a:rPr lang="pt-BR" sz="2600" b="1" i="1" smtClean="0">
                              <a:latin typeface="Cambria Math" panose="02040503050406030204" pitchFamily="18" charset="0"/>
                            </a:rPr>
                            <m:t>𝟐𝟎𝟎</m:t>
                          </m:r>
                          <m:r>
                            <a:rPr lang="pt-BR" sz="2600" b="1" i="1">
                              <a:latin typeface="Cambria Math" panose="02040503050406030204" pitchFamily="18" charset="0"/>
                            </a:rPr>
                            <m:t>+</m:t>
                          </m:r>
                          <m:r>
                            <a:rPr lang="pt-BR" sz="2600" b="1" i="1" smtClean="0">
                              <a:latin typeface="Cambria Math" panose="02040503050406030204" pitchFamily="18" charset="0"/>
                            </a:rPr>
                            <m:t>𝟔𝟐𝟓</m:t>
                          </m:r>
                        </m:den>
                      </m:f>
                      <m:r>
                        <a:rPr lang="pt-BR" sz="2600" b="1" i="1" smtClean="0">
                          <a:latin typeface="Cambria Math" panose="02040503050406030204" pitchFamily="18" charset="0"/>
                        </a:rPr>
                        <m:t>=</m:t>
                      </m:r>
                      <m:r>
                        <a:rPr lang="pt-BR" sz="2600" b="1" i="1" smtClean="0">
                          <a:latin typeface="Cambria Math" panose="02040503050406030204" pitchFamily="18" charset="0"/>
                        </a:rPr>
                        <m:t>𝟏𝟓𝟏</m:t>
                      </m:r>
                      <m:r>
                        <a:rPr lang="pt-BR" sz="2600" b="1" i="1" smtClean="0">
                          <a:latin typeface="Cambria Math" panose="02040503050406030204" pitchFamily="18" charset="0"/>
                        </a:rPr>
                        <m:t>,</m:t>
                      </m:r>
                      <m:r>
                        <a:rPr lang="pt-BR" sz="2600" b="1" i="1" smtClean="0">
                          <a:latin typeface="Cambria Math" panose="02040503050406030204" pitchFamily="18" charset="0"/>
                        </a:rPr>
                        <m:t>𝟓𝟏</m:t>
                      </m:r>
                    </m:oMath>
                  </m:oMathPara>
                </a14:m>
                <a:endParaRPr lang="pt-BR" sz="2600" b="1" i="1" dirty="0">
                  <a:latin typeface="Cambria Math" panose="02040503050406030204" pitchFamily="18" charset="0"/>
                </a:endParaRPr>
              </a:p>
              <a:p>
                <a:pPr marL="0" indent="0" algn="just">
                  <a:buNone/>
                </a:pPr>
                <a14:m>
                  <m:oMathPara xmlns:m="http://schemas.openxmlformats.org/officeDocument/2006/math">
                    <m:oMathParaPr>
                      <m:jc m:val="center"/>
                    </m:oMathParaPr>
                    <m:oMath xmlns:m="http://schemas.openxmlformats.org/officeDocument/2006/math">
                      <m:r>
                        <a:rPr lang="pt-BR" sz="2600" b="0" i="1" smtClean="0">
                          <a:latin typeface="Cambria Math" panose="02040503050406030204" pitchFamily="18" charset="0"/>
                          <a:ea typeface="Cambria Math" panose="02040503050406030204" pitchFamily="18" charset="0"/>
                        </a:rPr>
                        <m:t>≈152 </m:t>
                      </m:r>
                      <m:r>
                        <a:rPr lang="pt-BR" sz="2600" b="0" i="1" smtClean="0">
                          <a:latin typeface="Cambria Math" panose="02040503050406030204" pitchFamily="18" charset="0"/>
                          <a:ea typeface="Cambria Math" panose="02040503050406030204" pitchFamily="18" charset="0"/>
                        </a:rPr>
                        <m:t>𝑒𝑙𝑒𝑚𝑒𝑛𝑡𝑜𝑠</m:t>
                      </m:r>
                      <m:r>
                        <a:rPr lang="pt-BR" sz="2600" b="0" i="1" smtClean="0">
                          <a:latin typeface="Cambria Math" panose="02040503050406030204" pitchFamily="18" charset="0"/>
                          <a:ea typeface="Cambria Math" panose="02040503050406030204" pitchFamily="18" charset="0"/>
                        </a:rPr>
                        <m:t> (76% </m:t>
                      </m:r>
                      <m:r>
                        <a:rPr lang="pt-BR" sz="2600" b="0" i="1" smtClean="0">
                          <a:latin typeface="Cambria Math" panose="02040503050406030204" pitchFamily="18" charset="0"/>
                          <a:ea typeface="Cambria Math" panose="02040503050406030204" pitchFamily="18" charset="0"/>
                        </a:rPr>
                        <m:t>𝑑𝑎</m:t>
                      </m:r>
                      <m:r>
                        <a:rPr lang="pt-BR" sz="2600" b="0" i="1" smtClean="0">
                          <a:latin typeface="Cambria Math" panose="02040503050406030204" pitchFamily="18" charset="0"/>
                          <a:ea typeface="Cambria Math" panose="02040503050406030204" pitchFamily="18" charset="0"/>
                        </a:rPr>
                        <m:t> </m:t>
                      </m:r>
                      <m:r>
                        <a:rPr lang="pt-BR" sz="2600" b="0" i="1" smtClean="0">
                          <a:latin typeface="Cambria Math" panose="02040503050406030204" pitchFamily="18" charset="0"/>
                          <a:ea typeface="Cambria Math" panose="02040503050406030204" pitchFamily="18" charset="0"/>
                        </a:rPr>
                        <m:t>𝑝𝑜𝑝𝑢𝑙𝑎</m:t>
                      </m:r>
                      <m:r>
                        <a:rPr lang="pt-BR" sz="2600" b="0" i="1" smtClean="0">
                          <a:latin typeface="Cambria Math" panose="02040503050406030204" pitchFamily="18" charset="0"/>
                          <a:ea typeface="Cambria Math" panose="02040503050406030204" pitchFamily="18" charset="0"/>
                        </a:rPr>
                        <m:t>çã</m:t>
                      </m:r>
                      <m:r>
                        <a:rPr lang="pt-BR" sz="2600" b="0" i="1" smtClean="0">
                          <a:latin typeface="Cambria Math" panose="02040503050406030204" pitchFamily="18" charset="0"/>
                          <a:ea typeface="Cambria Math" panose="02040503050406030204" pitchFamily="18" charset="0"/>
                        </a:rPr>
                        <m:t>𝑜</m:t>
                      </m:r>
                      <m:r>
                        <a:rPr lang="pt-BR" sz="2600" b="0" i="1" smtClean="0">
                          <a:latin typeface="Cambria Math" panose="02040503050406030204" pitchFamily="18" charset="0"/>
                          <a:ea typeface="Cambria Math" panose="02040503050406030204" pitchFamily="18" charset="0"/>
                        </a:rPr>
                        <m:t>)</m:t>
                      </m:r>
                    </m:oMath>
                  </m:oMathPara>
                </a14:m>
                <a:endParaRPr lang="pt-BR" sz="2800" dirty="0"/>
              </a:p>
              <a:p>
                <a:pPr marL="0" indent="0" algn="just">
                  <a:buNone/>
                </a:pPr>
                <a:endParaRPr lang="pt-BR" sz="2800" dirty="0"/>
              </a:p>
              <a:p>
                <a:pPr marL="0" indent="0" algn="just">
                  <a:buNone/>
                </a:pPr>
                <a:endParaRPr lang="pt-BR" sz="2800" dirty="0">
                  <a:solidFill>
                    <a:srgbClr val="FF0000"/>
                  </a:solidFill>
                </a:endParaRPr>
              </a:p>
            </p:txBody>
          </p:sp>
        </mc:Choice>
        <mc:Fallback xmlns="">
          <p:sp>
            <p:nvSpPr>
              <p:cNvPr id="3" name="Espaço Reservado para Conteúdo 2"/>
              <p:cNvSpPr>
                <a:spLocks noGrp="1" noRot="1" noChangeAspect="1" noMove="1" noResize="1" noEditPoints="1" noAdjustHandles="1" noChangeArrowheads="1" noChangeShapeType="1" noTextEdit="1"/>
              </p:cNvSpPr>
              <p:nvPr>
                <p:ph idx="1"/>
              </p:nvPr>
            </p:nvSpPr>
            <p:spPr>
              <a:xfrm>
                <a:off x="0" y="1268761"/>
                <a:ext cx="9144000" cy="5400599"/>
              </a:xfrm>
              <a:blipFill rotWithShape="1">
                <a:blip r:embed="rId2"/>
                <a:stretch>
                  <a:fillRect l="-1667" t="-2596" r="-1333"/>
                </a:stretch>
              </a:blipFill>
            </p:spPr>
            <p:txBody>
              <a:bodyPr/>
              <a:lstStyle/>
              <a:p>
                <a:r>
                  <a:rPr lang="pt-BR">
                    <a:noFill/>
                  </a:rPr>
                  <a:t> </a:t>
                </a:r>
              </a:p>
            </p:txBody>
          </p:sp>
        </mc:Fallback>
      </mc:AlternateContent>
    </p:spTree>
    <p:extLst>
      <p:ext uri="{BB962C8B-B14F-4D97-AF65-F5344CB8AC3E}">
        <p14:creationId xmlns:p14="http://schemas.microsoft.com/office/powerpoint/2010/main" val="3175386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p:sp>
        <p:nvSpPr>
          <p:cNvPr id="3" name="Espaço Reservado para Conteúdo 2"/>
          <p:cNvSpPr>
            <a:spLocks noGrp="1"/>
          </p:cNvSpPr>
          <p:nvPr>
            <p:ph idx="1"/>
          </p:nvPr>
        </p:nvSpPr>
        <p:spPr>
          <a:xfrm>
            <a:off x="457200" y="1412776"/>
            <a:ext cx="8229600" cy="5184575"/>
          </a:xfrm>
        </p:spPr>
        <p:txBody>
          <a:bodyPr>
            <a:noAutofit/>
          </a:bodyPr>
          <a:lstStyle/>
          <a:p>
            <a:pPr marL="0" indent="0" algn="just">
              <a:buNone/>
            </a:pPr>
            <a:r>
              <a:rPr lang="pt-BR" sz="1800" b="1" dirty="0"/>
              <a:t>EXEMPLOS: </a:t>
            </a:r>
          </a:p>
          <a:p>
            <a:pPr algn="just">
              <a:buFontTx/>
              <a:buChar char="-"/>
            </a:pPr>
            <a:endParaRPr lang="pt-BR" sz="1800" b="1" dirty="0"/>
          </a:p>
          <a:p>
            <a:pPr algn="just">
              <a:buFontTx/>
              <a:buChar char="-"/>
            </a:pPr>
            <a:r>
              <a:rPr lang="pt-BR" sz="1800" b="1" dirty="0">
                <a:solidFill>
                  <a:srgbClr val="FF0000"/>
                </a:solidFill>
              </a:rPr>
              <a:t>POPULAÇÃO:</a:t>
            </a:r>
            <a:r>
              <a:rPr lang="pt-BR" sz="1800" b="1" dirty="0"/>
              <a:t> Todas as plantas de milho de uma determinada cultivar;</a:t>
            </a:r>
          </a:p>
          <a:p>
            <a:pPr algn="just">
              <a:buFontTx/>
              <a:buChar char="-"/>
            </a:pPr>
            <a:r>
              <a:rPr lang="pt-BR" sz="1800" b="1" dirty="0">
                <a:solidFill>
                  <a:srgbClr val="FF0000"/>
                </a:solidFill>
              </a:rPr>
              <a:t>PARÂMETRO: </a:t>
            </a:r>
            <a:r>
              <a:rPr lang="pt-BR" sz="1800" b="1" dirty="0"/>
              <a:t>Rendimento médio da cultivar, em kg/ha;</a:t>
            </a:r>
          </a:p>
          <a:p>
            <a:pPr algn="just">
              <a:buFontTx/>
              <a:buChar char="-"/>
            </a:pPr>
            <a:r>
              <a:rPr lang="pt-BR" sz="1800" b="1" dirty="0">
                <a:solidFill>
                  <a:srgbClr val="FF0000"/>
                </a:solidFill>
              </a:rPr>
              <a:t>AMOSTRA: </a:t>
            </a:r>
            <a:r>
              <a:rPr lang="pt-BR" sz="1800" b="1" dirty="0"/>
              <a:t>os rendimentos de milho, em kg/ha, de uma amostra de 5 unidades experimentais (canteiros).</a:t>
            </a:r>
          </a:p>
          <a:p>
            <a:pPr algn="just">
              <a:buFontTx/>
              <a:buChar char="-"/>
            </a:pPr>
            <a:endParaRPr lang="pt-BR" sz="1800" b="1" dirty="0"/>
          </a:p>
          <a:p>
            <a:pPr algn="just">
              <a:buFontTx/>
              <a:buChar char="-"/>
            </a:pPr>
            <a:r>
              <a:rPr lang="pt-BR" sz="1800" b="1" dirty="0">
                <a:solidFill>
                  <a:srgbClr val="FF0000"/>
                </a:solidFill>
              </a:rPr>
              <a:t>POPULAÇÃO: </a:t>
            </a:r>
            <a:r>
              <a:rPr lang="pt-BR" sz="1800" b="1" dirty="0"/>
              <a:t>Todos os coelhos da raça gigante;</a:t>
            </a:r>
          </a:p>
          <a:p>
            <a:pPr algn="just">
              <a:buFontTx/>
              <a:buChar char="-"/>
            </a:pPr>
            <a:r>
              <a:rPr lang="pt-BR" sz="1800" b="1" dirty="0">
                <a:solidFill>
                  <a:srgbClr val="FF0000"/>
                </a:solidFill>
              </a:rPr>
              <a:t>PARÂMETRO:</a:t>
            </a:r>
            <a:r>
              <a:rPr lang="pt-BR" sz="1800" b="1" dirty="0"/>
              <a:t> Peso ao nascer, em gramas, dos coelhos da raça;</a:t>
            </a:r>
          </a:p>
          <a:p>
            <a:pPr algn="just">
              <a:buFontTx/>
              <a:buChar char="-"/>
            </a:pPr>
            <a:r>
              <a:rPr lang="pt-BR" sz="1800" b="1" dirty="0">
                <a:solidFill>
                  <a:srgbClr val="FF0000"/>
                </a:solidFill>
              </a:rPr>
              <a:t>AMOSTRA:</a:t>
            </a:r>
            <a:r>
              <a:rPr lang="pt-BR" sz="1800" b="1" dirty="0"/>
              <a:t> Pesos ao nascer, em gramas, da ninhada de 10 fêmeas da raça gigante; </a:t>
            </a:r>
          </a:p>
          <a:p>
            <a:pPr algn="just">
              <a:buFontTx/>
              <a:buChar char="-"/>
            </a:pPr>
            <a:endParaRPr lang="pt-BR" sz="1800" b="1" dirty="0"/>
          </a:p>
          <a:p>
            <a:pPr algn="just">
              <a:buFontTx/>
              <a:buChar char="-"/>
            </a:pPr>
            <a:r>
              <a:rPr lang="pt-BR" sz="1800" b="1" dirty="0">
                <a:solidFill>
                  <a:srgbClr val="FF0000"/>
                </a:solidFill>
              </a:rPr>
              <a:t>POPULAÇÃO:</a:t>
            </a:r>
            <a:r>
              <a:rPr lang="pt-BR" sz="1800" b="1" dirty="0"/>
              <a:t> Todos os Eucaliptos com 4 anos de idade;</a:t>
            </a:r>
          </a:p>
          <a:p>
            <a:pPr algn="just">
              <a:buFontTx/>
              <a:buChar char="-"/>
            </a:pPr>
            <a:r>
              <a:rPr lang="pt-BR" sz="1800" b="1" dirty="0">
                <a:solidFill>
                  <a:srgbClr val="FF0000"/>
                </a:solidFill>
              </a:rPr>
              <a:t>PARÂMETRO:</a:t>
            </a:r>
            <a:r>
              <a:rPr lang="pt-BR" sz="1800" b="1" dirty="0"/>
              <a:t> Diâmetro à altura do peito de Eucaliptos com 4 anos de idade;</a:t>
            </a:r>
          </a:p>
          <a:p>
            <a:pPr algn="just">
              <a:buFontTx/>
              <a:buChar char="-"/>
            </a:pPr>
            <a:r>
              <a:rPr lang="pt-BR" sz="1800" b="1" dirty="0">
                <a:solidFill>
                  <a:srgbClr val="FF0000"/>
                </a:solidFill>
              </a:rPr>
              <a:t>AMOSTRA:</a:t>
            </a:r>
            <a:r>
              <a:rPr lang="pt-BR" sz="1800" b="1" dirty="0"/>
              <a:t> Diâmetro à altura do peito de Eucaliptos com 4 anos de idade, em 2 parcelas de 2 linhas de 10m cada; </a:t>
            </a:r>
          </a:p>
        </p:txBody>
      </p:sp>
    </p:spTree>
    <p:extLst>
      <p:ext uri="{BB962C8B-B14F-4D97-AF65-F5344CB8AC3E}">
        <p14:creationId xmlns:p14="http://schemas.microsoft.com/office/powerpoint/2010/main" val="330288645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mc:AlternateContent xmlns:mc="http://schemas.openxmlformats.org/markup-compatibility/2006" xmlns:a14="http://schemas.microsoft.com/office/drawing/2010/main">
        <mc:Choice Requires="a14">
          <p:sp>
            <p:nvSpPr>
              <p:cNvPr id="3" name="Espaço Reservado para Conteúdo 2"/>
              <p:cNvSpPr>
                <a:spLocks noGrp="1"/>
              </p:cNvSpPr>
              <p:nvPr>
                <p:ph idx="1"/>
              </p:nvPr>
            </p:nvSpPr>
            <p:spPr>
              <a:xfrm>
                <a:off x="0" y="1268761"/>
                <a:ext cx="9144000" cy="5400599"/>
              </a:xfrm>
            </p:spPr>
            <p:txBody>
              <a:bodyPr anchor="t">
                <a:normAutofit lnSpcReduction="10000"/>
              </a:bodyPr>
              <a:lstStyle/>
              <a:p>
                <a:pPr algn="just"/>
                <a:r>
                  <a:rPr lang="pt-BR" sz="3500" b="1" dirty="0">
                    <a:solidFill>
                      <a:srgbClr val="FF0000"/>
                    </a:solidFill>
                  </a:rPr>
                  <a:t>Tamanho de uma amostra</a:t>
                </a:r>
                <a:endParaRPr lang="pt-BR" sz="3500" dirty="0"/>
              </a:p>
              <a:p>
                <a:pPr marL="0" indent="0" algn="just">
                  <a:buNone/>
                </a:pPr>
                <a:r>
                  <a:rPr lang="pt-BR" sz="2800" dirty="0">
                    <a:solidFill>
                      <a:srgbClr val="FF0000"/>
                    </a:solidFill>
                  </a:rPr>
                  <a:t>Exemplo:</a:t>
                </a:r>
                <a:r>
                  <a:rPr lang="pt-BR" sz="2800" dirty="0"/>
                  <a:t>Obter o tamanho mínimo de uma amostra aleatória simples, admitindo um erro amostral máximo de 4%, supondo que a população tenha: </a:t>
                </a:r>
              </a:p>
              <a:p>
                <a:pPr marL="0" indent="0" algn="just">
                  <a:buNone/>
                </a:pPr>
                <a:r>
                  <a:rPr lang="pt-BR" sz="2800" dirty="0"/>
                  <a:t>b)  200.000 elementos;</a:t>
                </a:r>
              </a:p>
              <a:p>
                <a:pPr marL="0" indent="0" algn="just">
                  <a:buNone/>
                </a:pPr>
                <a14:m>
                  <m:oMathPara xmlns:m="http://schemas.openxmlformats.org/officeDocument/2006/math">
                    <m:oMathParaPr>
                      <m:jc m:val="centerGroup"/>
                    </m:oMathParaPr>
                    <m:oMath xmlns:m="http://schemas.openxmlformats.org/officeDocument/2006/math">
                      <m:sSub>
                        <m:sSubPr>
                          <m:ctrlPr>
                            <a:rPr lang="pt-BR" sz="2800" i="1" smtClean="0">
                              <a:latin typeface="Cambria Math" panose="02040503050406030204" pitchFamily="18" charset="0"/>
                            </a:rPr>
                          </m:ctrlPr>
                        </m:sSubPr>
                        <m:e>
                          <m:r>
                            <a:rPr lang="pt-BR" sz="2800" b="0" i="1" smtClean="0">
                              <a:latin typeface="Cambria Math" panose="02040503050406030204" pitchFamily="18" charset="0"/>
                            </a:rPr>
                            <m:t>𝑛</m:t>
                          </m:r>
                        </m:e>
                        <m:sub>
                          <m:r>
                            <a:rPr lang="pt-BR" sz="2800" b="0" i="1" smtClean="0">
                              <a:latin typeface="Cambria Math" panose="02040503050406030204" pitchFamily="18" charset="0"/>
                            </a:rPr>
                            <m:t>0</m:t>
                          </m:r>
                        </m:sub>
                      </m:sSub>
                      <m:r>
                        <a:rPr lang="pt-BR" sz="2800" b="0" i="1" smtClean="0">
                          <a:latin typeface="Cambria Math" panose="02040503050406030204" pitchFamily="18" charset="0"/>
                        </a:rPr>
                        <m:t>=625</m:t>
                      </m:r>
                    </m:oMath>
                  </m:oMathPara>
                </a14:m>
                <a:endParaRPr lang="pt-BR" sz="2800" dirty="0"/>
              </a:p>
              <a:p>
                <a:pPr marL="0" indent="0" algn="just">
                  <a:buNone/>
                </a:pPr>
                <a:r>
                  <a:rPr lang="pt-BR" sz="2800" dirty="0"/>
                  <a:t>Corrigindo essa primeira estimativa, temos:</a:t>
                </a:r>
              </a:p>
              <a:p>
                <a:pPr marL="0" indent="0" algn="just">
                  <a:buNone/>
                </a:pPr>
                <a:endParaRPr lang="pt-BR" sz="1800" i="1" dirty="0">
                  <a:latin typeface="Cambria Math" panose="02040503050406030204" pitchFamily="18" charset="0"/>
                </a:endParaRPr>
              </a:p>
              <a:p>
                <a:pPr marL="0" indent="0" algn="ctr">
                  <a:buNone/>
                </a:pPr>
                <a14:m>
                  <m:oMath xmlns:m="http://schemas.openxmlformats.org/officeDocument/2006/math">
                    <m:r>
                      <a:rPr lang="pt-BR" b="1" i="1">
                        <a:latin typeface="Cambria Math" panose="02040503050406030204" pitchFamily="18" charset="0"/>
                      </a:rPr>
                      <m:t>𝒏</m:t>
                    </m:r>
                    <m:r>
                      <a:rPr lang="pt-BR" b="1" i="1">
                        <a:latin typeface="Cambria Math" panose="02040503050406030204" pitchFamily="18" charset="0"/>
                      </a:rPr>
                      <m:t>=</m:t>
                    </m:r>
                    <m:f>
                      <m:fPr>
                        <m:ctrlPr>
                          <a:rPr lang="pt-BR" b="1" i="1">
                            <a:latin typeface="Cambria Math" panose="02040503050406030204" pitchFamily="18" charset="0"/>
                          </a:rPr>
                        </m:ctrlPr>
                      </m:fPr>
                      <m:num>
                        <m:r>
                          <a:rPr lang="pt-BR" b="1" i="1" smtClean="0">
                            <a:latin typeface="Cambria Math" panose="02040503050406030204" pitchFamily="18" charset="0"/>
                          </a:rPr>
                          <m:t>𝟐𝟎𝟎</m:t>
                        </m:r>
                        <m:r>
                          <a:rPr lang="pt-BR" b="1" i="1" smtClean="0">
                            <a:latin typeface="Cambria Math" panose="02040503050406030204" pitchFamily="18" charset="0"/>
                          </a:rPr>
                          <m:t>.</m:t>
                        </m:r>
                        <m:r>
                          <a:rPr lang="pt-BR" b="1" i="1" smtClean="0">
                            <a:latin typeface="Cambria Math" panose="02040503050406030204" pitchFamily="18" charset="0"/>
                          </a:rPr>
                          <m:t>𝟎𝟎𝟎</m:t>
                        </m:r>
                        <m:r>
                          <a:rPr lang="pt-BR" b="1" i="1">
                            <a:latin typeface="Cambria Math" panose="02040503050406030204" pitchFamily="18" charset="0"/>
                          </a:rPr>
                          <m:t>∗</m:t>
                        </m:r>
                        <m:r>
                          <a:rPr lang="pt-BR" b="1" i="1" smtClean="0">
                            <a:latin typeface="Cambria Math" panose="02040503050406030204" pitchFamily="18" charset="0"/>
                          </a:rPr>
                          <m:t>𝟔𝟐𝟓</m:t>
                        </m:r>
                      </m:num>
                      <m:den>
                        <m:r>
                          <a:rPr lang="pt-BR" b="1" i="1" smtClean="0">
                            <a:latin typeface="Cambria Math" panose="02040503050406030204" pitchFamily="18" charset="0"/>
                          </a:rPr>
                          <m:t>𝟐𝟎𝟎</m:t>
                        </m:r>
                        <m:r>
                          <a:rPr lang="pt-BR" b="1" i="1" smtClean="0">
                            <a:latin typeface="Cambria Math" panose="02040503050406030204" pitchFamily="18" charset="0"/>
                          </a:rPr>
                          <m:t>.</m:t>
                        </m:r>
                        <m:r>
                          <a:rPr lang="pt-BR" b="1" i="1" smtClean="0">
                            <a:latin typeface="Cambria Math" panose="02040503050406030204" pitchFamily="18" charset="0"/>
                          </a:rPr>
                          <m:t>𝟎𝟎𝟎</m:t>
                        </m:r>
                        <m:r>
                          <a:rPr lang="pt-BR" b="1" i="1">
                            <a:latin typeface="Cambria Math" panose="02040503050406030204" pitchFamily="18" charset="0"/>
                          </a:rPr>
                          <m:t>+</m:t>
                        </m:r>
                        <m:r>
                          <a:rPr lang="pt-BR" b="1" i="1" smtClean="0">
                            <a:latin typeface="Cambria Math" panose="02040503050406030204" pitchFamily="18" charset="0"/>
                          </a:rPr>
                          <m:t>𝟔𝟐𝟓</m:t>
                        </m:r>
                      </m:den>
                    </m:f>
                    <m:r>
                      <a:rPr lang="pt-BR" b="1" i="1" smtClean="0">
                        <a:latin typeface="Cambria Math" panose="02040503050406030204" pitchFamily="18" charset="0"/>
                      </a:rPr>
                      <m:t>=</m:t>
                    </m:r>
                    <m:r>
                      <a:rPr lang="pt-BR" b="1" i="1" smtClean="0">
                        <a:latin typeface="Cambria Math" panose="02040503050406030204" pitchFamily="18" charset="0"/>
                      </a:rPr>
                      <m:t>𝟔𝟐𝟑</m:t>
                    </m:r>
                    <m:r>
                      <a:rPr lang="pt-BR" b="1" i="1" smtClean="0">
                        <a:latin typeface="Cambria Math" panose="02040503050406030204" pitchFamily="18" charset="0"/>
                      </a:rPr>
                      <m:t>,</m:t>
                    </m:r>
                  </m:oMath>
                </a14:m>
                <a:r>
                  <a:rPr lang="pt-BR" b="1" dirty="0">
                    <a:latin typeface="Cambria Math" panose="02040503050406030204" pitchFamily="18" charset="0"/>
                  </a:rPr>
                  <a:t>05</a:t>
                </a:r>
              </a:p>
              <a:p>
                <a:pPr marL="0" indent="0" algn="just">
                  <a:buNone/>
                </a:pPr>
                <a:endParaRPr lang="pt-BR" sz="2600" b="0" i="1" dirty="0">
                  <a:latin typeface="Cambria Math" panose="02040503050406030204" pitchFamily="18" charset="0"/>
                  <a:ea typeface="Cambria Math" panose="02040503050406030204" pitchFamily="18" charset="0"/>
                </a:endParaRPr>
              </a:p>
              <a:p>
                <a:pPr marL="0" indent="0" algn="just">
                  <a:buNone/>
                </a:pPr>
                <a14:m>
                  <m:oMathPara xmlns:m="http://schemas.openxmlformats.org/officeDocument/2006/math">
                    <m:oMathParaPr>
                      <m:jc m:val="center"/>
                    </m:oMathParaPr>
                    <m:oMath xmlns:m="http://schemas.openxmlformats.org/officeDocument/2006/math">
                      <m:r>
                        <a:rPr lang="pt-BR" sz="2600" b="0" i="1" smtClean="0">
                          <a:latin typeface="Cambria Math" panose="02040503050406030204" pitchFamily="18" charset="0"/>
                          <a:ea typeface="Cambria Math" panose="02040503050406030204" pitchFamily="18" charset="0"/>
                        </a:rPr>
                        <m:t>≈624 </m:t>
                      </m:r>
                      <m:r>
                        <a:rPr lang="pt-BR" sz="2600" b="0" i="1" smtClean="0">
                          <a:latin typeface="Cambria Math" panose="02040503050406030204" pitchFamily="18" charset="0"/>
                          <a:ea typeface="Cambria Math" panose="02040503050406030204" pitchFamily="18" charset="0"/>
                        </a:rPr>
                        <m:t>𝑒𝑙𝑒𝑚𝑒𝑛𝑡𝑜𝑠</m:t>
                      </m:r>
                      <m:r>
                        <a:rPr lang="pt-BR" sz="2600" b="0" i="1" smtClean="0">
                          <a:latin typeface="Cambria Math" panose="02040503050406030204" pitchFamily="18" charset="0"/>
                          <a:ea typeface="Cambria Math" panose="02040503050406030204" pitchFamily="18" charset="0"/>
                        </a:rPr>
                        <m:t> (0,312% </m:t>
                      </m:r>
                      <m:r>
                        <a:rPr lang="pt-BR" sz="2600" b="0" i="1" smtClean="0">
                          <a:latin typeface="Cambria Math" panose="02040503050406030204" pitchFamily="18" charset="0"/>
                          <a:ea typeface="Cambria Math" panose="02040503050406030204" pitchFamily="18" charset="0"/>
                        </a:rPr>
                        <m:t>𝑑𝑎</m:t>
                      </m:r>
                      <m:r>
                        <a:rPr lang="pt-BR" sz="2600" b="0" i="1" smtClean="0">
                          <a:latin typeface="Cambria Math" panose="02040503050406030204" pitchFamily="18" charset="0"/>
                          <a:ea typeface="Cambria Math" panose="02040503050406030204" pitchFamily="18" charset="0"/>
                        </a:rPr>
                        <m:t> </m:t>
                      </m:r>
                      <m:r>
                        <a:rPr lang="pt-BR" sz="2600" b="0" i="1" smtClean="0">
                          <a:latin typeface="Cambria Math" panose="02040503050406030204" pitchFamily="18" charset="0"/>
                          <a:ea typeface="Cambria Math" panose="02040503050406030204" pitchFamily="18" charset="0"/>
                        </a:rPr>
                        <m:t>𝑝𝑜𝑝𝑢𝑙𝑎</m:t>
                      </m:r>
                      <m:r>
                        <a:rPr lang="pt-BR" sz="2600" b="0" i="1" smtClean="0">
                          <a:latin typeface="Cambria Math" panose="02040503050406030204" pitchFamily="18" charset="0"/>
                          <a:ea typeface="Cambria Math" panose="02040503050406030204" pitchFamily="18" charset="0"/>
                        </a:rPr>
                        <m:t>çã</m:t>
                      </m:r>
                      <m:r>
                        <a:rPr lang="pt-BR" sz="2600" b="0" i="1" smtClean="0">
                          <a:latin typeface="Cambria Math" panose="02040503050406030204" pitchFamily="18" charset="0"/>
                          <a:ea typeface="Cambria Math" panose="02040503050406030204" pitchFamily="18" charset="0"/>
                        </a:rPr>
                        <m:t>𝑜</m:t>
                      </m:r>
                      <m:r>
                        <a:rPr lang="pt-BR" sz="2600" b="0" i="1" smtClean="0">
                          <a:latin typeface="Cambria Math" panose="02040503050406030204" pitchFamily="18" charset="0"/>
                          <a:ea typeface="Cambria Math" panose="02040503050406030204" pitchFamily="18" charset="0"/>
                        </a:rPr>
                        <m:t>)</m:t>
                      </m:r>
                    </m:oMath>
                  </m:oMathPara>
                </a14:m>
                <a:endParaRPr lang="pt-BR" sz="2800" dirty="0"/>
              </a:p>
              <a:p>
                <a:pPr marL="0" indent="0" algn="just">
                  <a:buNone/>
                </a:pPr>
                <a:endParaRPr lang="pt-BR" sz="2800" dirty="0"/>
              </a:p>
              <a:p>
                <a:pPr marL="0" indent="0" algn="just">
                  <a:buNone/>
                </a:pPr>
                <a:endParaRPr lang="pt-BR" sz="2800" dirty="0">
                  <a:solidFill>
                    <a:srgbClr val="FF0000"/>
                  </a:solidFill>
                </a:endParaRPr>
              </a:p>
            </p:txBody>
          </p:sp>
        </mc:Choice>
        <mc:Fallback xmlns="">
          <p:sp>
            <p:nvSpPr>
              <p:cNvPr id="3" name="Espaço Reservado para Conteúdo 2"/>
              <p:cNvSpPr>
                <a:spLocks noGrp="1" noRot="1" noChangeAspect="1" noMove="1" noResize="1" noEditPoints="1" noAdjustHandles="1" noChangeArrowheads="1" noChangeShapeType="1" noTextEdit="1"/>
              </p:cNvSpPr>
              <p:nvPr>
                <p:ph idx="1"/>
              </p:nvPr>
            </p:nvSpPr>
            <p:spPr>
              <a:xfrm>
                <a:off x="0" y="1268761"/>
                <a:ext cx="9144000" cy="5400599"/>
              </a:xfrm>
              <a:blipFill rotWithShape="1">
                <a:blip r:embed="rId2"/>
                <a:stretch>
                  <a:fillRect l="-1667" t="-2596" r="-1333"/>
                </a:stretch>
              </a:blipFill>
            </p:spPr>
            <p:txBody>
              <a:bodyPr/>
              <a:lstStyle/>
              <a:p>
                <a:r>
                  <a:rPr lang="pt-BR">
                    <a:noFill/>
                  </a:rPr>
                  <a:t> </a:t>
                </a:r>
              </a:p>
            </p:txBody>
          </p:sp>
        </mc:Fallback>
      </mc:AlternateContent>
    </p:spTree>
    <p:extLst>
      <p:ext uri="{BB962C8B-B14F-4D97-AF65-F5344CB8AC3E}">
        <p14:creationId xmlns:p14="http://schemas.microsoft.com/office/powerpoint/2010/main" val="36066330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p:sp>
        <p:nvSpPr>
          <p:cNvPr id="3" name="Espaço Reservado para Conteúdo 2"/>
          <p:cNvSpPr>
            <a:spLocks noGrp="1"/>
          </p:cNvSpPr>
          <p:nvPr>
            <p:ph idx="1"/>
          </p:nvPr>
        </p:nvSpPr>
        <p:spPr>
          <a:xfrm>
            <a:off x="0" y="1268761"/>
            <a:ext cx="9144000" cy="5400599"/>
          </a:xfrm>
        </p:spPr>
        <p:txBody>
          <a:bodyPr anchor="t">
            <a:normAutofit/>
          </a:bodyPr>
          <a:lstStyle/>
          <a:p>
            <a:pPr algn="just"/>
            <a:r>
              <a:rPr lang="pt-BR" sz="3500" b="1" dirty="0">
                <a:solidFill>
                  <a:srgbClr val="FF0000"/>
                </a:solidFill>
              </a:rPr>
              <a:t>Tamanho de uma amostra</a:t>
            </a:r>
            <a:endParaRPr lang="pt-BR" sz="3500" dirty="0"/>
          </a:p>
          <a:p>
            <a:pPr marL="0" indent="0" algn="just">
              <a:buNone/>
            </a:pPr>
            <a:endParaRPr lang="pt-BR" sz="2800" dirty="0"/>
          </a:p>
          <a:p>
            <a:pPr marL="0" indent="0" algn="just">
              <a:buNone/>
            </a:pPr>
            <a:endParaRPr lang="pt-BR" sz="2800" dirty="0">
              <a:solidFill>
                <a:srgbClr val="FF0000"/>
              </a:solidFill>
            </a:endParaRPr>
          </a:p>
        </p:txBody>
      </p:sp>
      <p:pic>
        <p:nvPicPr>
          <p:cNvPr id="5" name="Imagem 4"/>
          <p:cNvPicPr>
            <a:picLocks noChangeAspect="1"/>
          </p:cNvPicPr>
          <p:nvPr/>
        </p:nvPicPr>
        <p:blipFill>
          <a:blip r:embed="rId2"/>
          <a:stretch>
            <a:fillRect/>
          </a:stretch>
        </p:blipFill>
        <p:spPr>
          <a:xfrm>
            <a:off x="1259632" y="2096752"/>
            <a:ext cx="6367127" cy="4604351"/>
          </a:xfrm>
          <a:prstGeom prst="rect">
            <a:avLst/>
          </a:prstGeom>
        </p:spPr>
      </p:pic>
    </p:spTree>
    <p:extLst>
      <p:ext uri="{BB962C8B-B14F-4D97-AF65-F5344CB8AC3E}">
        <p14:creationId xmlns:p14="http://schemas.microsoft.com/office/powerpoint/2010/main" val="291484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p:sp>
        <p:nvSpPr>
          <p:cNvPr id="3" name="Espaço Reservado para Conteúdo 2"/>
          <p:cNvSpPr>
            <a:spLocks noGrp="1"/>
          </p:cNvSpPr>
          <p:nvPr>
            <p:ph idx="1"/>
          </p:nvPr>
        </p:nvSpPr>
        <p:spPr>
          <a:xfrm>
            <a:off x="457200" y="1412777"/>
            <a:ext cx="8229600" cy="4896544"/>
          </a:xfrm>
        </p:spPr>
        <p:txBody>
          <a:bodyPr>
            <a:normAutofit fontScale="85000" lnSpcReduction="20000"/>
          </a:bodyPr>
          <a:lstStyle/>
          <a:p>
            <a:pPr algn="just"/>
            <a:r>
              <a:rPr lang="pt-BR" b="1" dirty="0"/>
              <a:t>Por que Amostragem?</a:t>
            </a:r>
          </a:p>
          <a:p>
            <a:pPr marL="514350" indent="-514350" algn="just">
              <a:buAutoNum type="arabicParenR"/>
            </a:pPr>
            <a:r>
              <a:rPr lang="pt-BR" b="1" dirty="0">
                <a:solidFill>
                  <a:srgbClr val="FF0000"/>
                </a:solidFill>
              </a:rPr>
              <a:t>Economia</a:t>
            </a:r>
            <a:r>
              <a:rPr lang="pt-BR" dirty="0"/>
              <a:t>: levantamento de apenas uma parte da população;</a:t>
            </a:r>
          </a:p>
          <a:p>
            <a:pPr marL="514350" indent="-514350" algn="just">
              <a:buAutoNum type="arabicParenR"/>
            </a:pPr>
            <a:r>
              <a:rPr lang="pt-BR" b="1" dirty="0">
                <a:solidFill>
                  <a:srgbClr val="FF0000"/>
                </a:solidFill>
              </a:rPr>
              <a:t>Tempo</a:t>
            </a:r>
            <a:r>
              <a:rPr lang="pt-BR" dirty="0"/>
              <a:t>: Em uma pesquisa eleitoral, a três dias de uma eleição, não haveria tempo hábil para pesquisar toda uma população de eleitores;</a:t>
            </a:r>
          </a:p>
          <a:p>
            <a:pPr marL="514350" indent="-514350" algn="just">
              <a:buAutoNum type="arabicParenR"/>
            </a:pPr>
            <a:r>
              <a:rPr lang="pt-BR" b="1" dirty="0">
                <a:solidFill>
                  <a:srgbClr val="FF0000"/>
                </a:solidFill>
              </a:rPr>
              <a:t>Confiabilidade dos dados</a:t>
            </a:r>
            <a:r>
              <a:rPr lang="pt-BR" dirty="0"/>
              <a:t>: por se trabalhar com um número reduzido de dados é possível dar mais atenção aos casos específicos e evitar algumas fontes de erros;</a:t>
            </a:r>
          </a:p>
          <a:p>
            <a:pPr marL="514350" indent="-514350" algn="just">
              <a:buAutoNum type="arabicParenR"/>
            </a:pPr>
            <a:r>
              <a:rPr lang="pt-BR" b="1" dirty="0">
                <a:solidFill>
                  <a:srgbClr val="FF0000"/>
                </a:solidFill>
              </a:rPr>
              <a:t>Operacionalidade</a:t>
            </a:r>
            <a:r>
              <a:rPr lang="pt-BR" dirty="0"/>
              <a:t>: mais fácil trabalhar em uma pequena escala e realizar intervenções quando necessário. </a:t>
            </a:r>
          </a:p>
          <a:p>
            <a:pPr marL="0" indent="0" algn="just">
              <a:buNone/>
            </a:pPr>
            <a:endParaRPr lang="pt-BR" dirty="0"/>
          </a:p>
        </p:txBody>
      </p:sp>
    </p:spTree>
    <p:extLst>
      <p:ext uri="{BB962C8B-B14F-4D97-AF65-F5344CB8AC3E}">
        <p14:creationId xmlns:p14="http://schemas.microsoft.com/office/powerpoint/2010/main" val="4253692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p:sp>
        <p:nvSpPr>
          <p:cNvPr id="3" name="Espaço Reservado para Conteúdo 2"/>
          <p:cNvSpPr>
            <a:spLocks noGrp="1"/>
          </p:cNvSpPr>
          <p:nvPr>
            <p:ph idx="1"/>
          </p:nvPr>
        </p:nvSpPr>
        <p:spPr>
          <a:xfrm>
            <a:off x="457200" y="1412777"/>
            <a:ext cx="8229600" cy="4896544"/>
          </a:xfrm>
        </p:spPr>
        <p:txBody>
          <a:bodyPr>
            <a:normAutofit fontScale="92500" lnSpcReduction="10000"/>
          </a:bodyPr>
          <a:lstStyle/>
          <a:p>
            <a:pPr algn="just"/>
            <a:r>
              <a:rPr lang="pt-BR" b="1" dirty="0"/>
              <a:t>Por que </a:t>
            </a:r>
            <a:r>
              <a:rPr lang="pt-BR" b="1" u="sng" dirty="0"/>
              <a:t>NÃO</a:t>
            </a:r>
            <a:r>
              <a:rPr lang="pt-BR" b="1" dirty="0"/>
              <a:t> Amostragem?</a:t>
            </a:r>
            <a:r>
              <a:rPr lang="pt-BR" dirty="0"/>
              <a:t> (Quando não é interessante)</a:t>
            </a:r>
          </a:p>
          <a:p>
            <a:pPr marL="514350" indent="-514350" algn="just">
              <a:buAutoNum type="arabicParenR"/>
            </a:pPr>
            <a:r>
              <a:rPr lang="pt-BR" b="1" dirty="0">
                <a:solidFill>
                  <a:srgbClr val="FF0000"/>
                </a:solidFill>
              </a:rPr>
              <a:t>População pequena;</a:t>
            </a:r>
            <a:endParaRPr lang="pt-BR" dirty="0"/>
          </a:p>
          <a:p>
            <a:pPr marL="514350" indent="-514350" algn="just">
              <a:buAutoNum type="arabicParenR"/>
            </a:pPr>
            <a:r>
              <a:rPr lang="pt-BR" b="1" dirty="0">
                <a:solidFill>
                  <a:srgbClr val="FF0000"/>
                </a:solidFill>
              </a:rPr>
              <a:t>Característica de fácil mensuração</a:t>
            </a:r>
            <a:r>
              <a:rPr lang="pt-BR" dirty="0"/>
              <a:t>: talvez a população não seja tão pequena, mas a variável que se quer observar é de tão fácil mensuração que não compensa fazer um plano de amostragem;</a:t>
            </a:r>
          </a:p>
          <a:p>
            <a:pPr marL="514350" indent="-514350" algn="just">
              <a:buAutoNum type="arabicParenR"/>
            </a:pPr>
            <a:r>
              <a:rPr lang="pt-BR" b="1" dirty="0">
                <a:solidFill>
                  <a:srgbClr val="FF0000"/>
                </a:solidFill>
              </a:rPr>
              <a:t>Necessidade de alta precisão</a:t>
            </a:r>
            <a:r>
              <a:rPr lang="pt-BR" dirty="0"/>
              <a:t>: Número de habitantes residentes no Brasil – censo do IBGE a cada 10 anos;</a:t>
            </a:r>
          </a:p>
          <a:p>
            <a:pPr marL="0" indent="0" algn="just">
              <a:buNone/>
            </a:pPr>
            <a:endParaRPr lang="pt-BR" dirty="0"/>
          </a:p>
        </p:txBody>
      </p:sp>
    </p:spTree>
    <p:extLst>
      <p:ext uri="{BB962C8B-B14F-4D97-AF65-F5344CB8AC3E}">
        <p14:creationId xmlns:p14="http://schemas.microsoft.com/office/powerpoint/2010/main" val="2706728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p:sp>
        <p:nvSpPr>
          <p:cNvPr id="3" name="Espaço Reservado para Conteúdo 2"/>
          <p:cNvSpPr>
            <a:spLocks noGrp="1"/>
          </p:cNvSpPr>
          <p:nvPr>
            <p:ph idx="1"/>
          </p:nvPr>
        </p:nvSpPr>
        <p:spPr>
          <a:xfrm>
            <a:off x="457200" y="1340769"/>
            <a:ext cx="8229600" cy="5328591"/>
          </a:xfrm>
        </p:spPr>
        <p:txBody>
          <a:bodyPr>
            <a:noAutofit/>
          </a:bodyPr>
          <a:lstStyle/>
          <a:p>
            <a:pPr algn="just"/>
            <a:r>
              <a:rPr lang="pt-BR" sz="2800" b="1" dirty="0"/>
              <a:t>Plano de Amostragem</a:t>
            </a:r>
          </a:p>
          <a:p>
            <a:pPr marL="457200" lvl="1" indent="0" algn="just">
              <a:buNone/>
            </a:pPr>
            <a:r>
              <a:rPr lang="pt-BR" sz="2400" dirty="0"/>
              <a:t>Objetivos? </a:t>
            </a:r>
            <a:r>
              <a:rPr lang="pt-BR" sz="2400" dirty="0">
                <a:sym typeface="Wingdings" pitchFamily="2" charset="2"/>
              </a:rPr>
              <a:t> População alvo? Parâmetros?</a:t>
            </a:r>
          </a:p>
          <a:p>
            <a:pPr algn="just"/>
            <a:r>
              <a:rPr lang="pt-BR" sz="2800" dirty="0"/>
              <a:t>Plano de Amostragem devem constar a definição de </a:t>
            </a:r>
            <a:r>
              <a:rPr lang="pt-BR" sz="2800" b="1" dirty="0">
                <a:solidFill>
                  <a:srgbClr val="FF0000"/>
                </a:solidFill>
              </a:rPr>
              <a:t>unidade de amostragem</a:t>
            </a:r>
            <a:r>
              <a:rPr lang="pt-BR" sz="2800" dirty="0"/>
              <a:t>, a </a:t>
            </a:r>
            <a:r>
              <a:rPr lang="pt-BR" sz="2800" b="1" dirty="0">
                <a:solidFill>
                  <a:srgbClr val="FF0000"/>
                </a:solidFill>
              </a:rPr>
              <a:t>forma de seleção</a:t>
            </a:r>
            <a:r>
              <a:rPr lang="pt-BR" sz="2800" dirty="0"/>
              <a:t> dos elementos da população e o </a:t>
            </a:r>
            <a:r>
              <a:rPr lang="pt-BR" sz="2800" b="1" dirty="0">
                <a:solidFill>
                  <a:srgbClr val="FF0000"/>
                </a:solidFill>
              </a:rPr>
              <a:t>tamanho da amostra</a:t>
            </a:r>
            <a:r>
              <a:rPr lang="pt-BR" sz="2800" dirty="0"/>
              <a:t>.</a:t>
            </a:r>
          </a:p>
          <a:p>
            <a:pPr algn="just"/>
            <a:r>
              <a:rPr lang="pt-BR" sz="2800" dirty="0"/>
              <a:t>Devemos levar em conta duas questões importantes na retirada de uma amostra: </a:t>
            </a:r>
            <a:r>
              <a:rPr lang="pt-BR" sz="2800" b="1" dirty="0">
                <a:solidFill>
                  <a:srgbClr val="FF0000"/>
                </a:solidFill>
              </a:rPr>
              <a:t>Representatividade e Imparcialidade</a:t>
            </a:r>
            <a:r>
              <a:rPr lang="pt-BR" sz="2800" dirty="0"/>
              <a:t>.</a:t>
            </a:r>
          </a:p>
          <a:p>
            <a:pPr algn="just">
              <a:buNone/>
            </a:pPr>
            <a:endParaRPr lang="pt-BR" sz="2000" dirty="0"/>
          </a:p>
        </p:txBody>
      </p:sp>
    </p:spTree>
    <p:extLst>
      <p:ext uri="{BB962C8B-B14F-4D97-AF65-F5344CB8AC3E}">
        <p14:creationId xmlns:p14="http://schemas.microsoft.com/office/powerpoint/2010/main" val="3730408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Técnicas de Amostragem</a:t>
            </a:r>
          </a:p>
        </p:txBody>
      </p:sp>
      <p:sp>
        <p:nvSpPr>
          <p:cNvPr id="3" name="Espaço Reservado para Conteúdo 2"/>
          <p:cNvSpPr>
            <a:spLocks noGrp="1"/>
          </p:cNvSpPr>
          <p:nvPr>
            <p:ph idx="1"/>
          </p:nvPr>
        </p:nvSpPr>
        <p:spPr>
          <a:xfrm>
            <a:off x="457200" y="1412777"/>
            <a:ext cx="8229600" cy="4896544"/>
          </a:xfrm>
        </p:spPr>
        <p:txBody>
          <a:bodyPr>
            <a:normAutofit fontScale="85000" lnSpcReduction="10000"/>
          </a:bodyPr>
          <a:lstStyle/>
          <a:p>
            <a:pPr algn="just"/>
            <a:endParaRPr lang="pt-BR" dirty="0"/>
          </a:p>
          <a:p>
            <a:pPr algn="just"/>
            <a:r>
              <a:rPr lang="pt-BR" b="1" dirty="0">
                <a:solidFill>
                  <a:srgbClr val="FF0000"/>
                </a:solidFill>
              </a:rPr>
              <a:t>Unidade de amostragem</a:t>
            </a:r>
            <a:r>
              <a:rPr lang="pt-BR" dirty="0"/>
              <a:t>: é a unidade a ser selecionada para se chegar aos elementos da população (propriedade agrícola </a:t>
            </a:r>
            <a:r>
              <a:rPr lang="pt-BR" dirty="0">
                <a:sym typeface="Wingdings" pitchFamily="2" charset="2"/>
              </a:rPr>
              <a:t> agricultores</a:t>
            </a:r>
            <a:r>
              <a:rPr lang="pt-BR" dirty="0"/>
              <a:t>);</a:t>
            </a:r>
          </a:p>
          <a:p>
            <a:pPr algn="just"/>
            <a:r>
              <a:rPr lang="pt-BR" b="1" dirty="0">
                <a:solidFill>
                  <a:srgbClr val="FF0000"/>
                </a:solidFill>
              </a:rPr>
              <a:t>Formas de seleção</a:t>
            </a:r>
            <a:r>
              <a:rPr lang="pt-BR" dirty="0"/>
              <a:t>: amostragens aleatórias (amostragem aleatória simples, sistemática, estratificada, conglomerados) e amostragens não aleatórias (por cotas e por julgamento).</a:t>
            </a:r>
          </a:p>
          <a:p>
            <a:pPr algn="just"/>
            <a:r>
              <a:rPr lang="pt-BR" b="1" dirty="0">
                <a:solidFill>
                  <a:srgbClr val="FF0000"/>
                </a:solidFill>
              </a:rPr>
              <a:t>Tamanho da amostra</a:t>
            </a:r>
            <a:r>
              <a:rPr lang="pt-BR" dirty="0"/>
              <a:t>: existem estudos bastante aprofundados para determinação do tamanho amostral, ficaremos com uma formulação bastante genérica para determinação desse tamanho. </a:t>
            </a:r>
          </a:p>
          <a:p>
            <a:pPr marL="0" indent="0" algn="just">
              <a:buNone/>
            </a:pPr>
            <a:endParaRPr lang="pt-BR" dirty="0"/>
          </a:p>
        </p:txBody>
      </p:sp>
    </p:spTree>
    <p:extLst>
      <p:ext uri="{BB962C8B-B14F-4D97-AF65-F5344CB8AC3E}">
        <p14:creationId xmlns:p14="http://schemas.microsoft.com/office/powerpoint/2010/main" val="3199739283"/>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2181</TotalTime>
  <Words>3921</Words>
  <Application>Microsoft Office PowerPoint</Application>
  <PresentationFormat>Apresentação na tela (4:3)</PresentationFormat>
  <Paragraphs>643</Paragraphs>
  <Slides>51</Slides>
  <Notes>2</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51</vt:i4>
      </vt:variant>
    </vt:vector>
  </HeadingPairs>
  <TitlesOfParts>
    <vt:vector size="56" baseType="lpstr">
      <vt:lpstr>Arial</vt:lpstr>
      <vt:lpstr>Calibri</vt:lpstr>
      <vt:lpstr>Cambria Math</vt:lpstr>
      <vt:lpstr>Wingdings</vt:lpstr>
      <vt:lpstr>Tema do Office</vt:lpstr>
      <vt:lpstr>Escola Superior de Agricultura  “Luiz de Queiroz” Universidade de São Paulo  LCE0211 – Estatística Geral</vt:lpstr>
      <vt:lpstr>Técnicas de Amostragem</vt:lpstr>
      <vt:lpstr>Técnicas de Amostragem</vt:lpstr>
      <vt:lpstr>Técnicas de Amostragem</vt:lpstr>
      <vt:lpstr>Técnicas de Amostragem</vt:lpstr>
      <vt:lpstr>Técnicas de Amostragem</vt:lpstr>
      <vt:lpstr>Técnicas de Amostragem</vt:lpstr>
      <vt:lpstr>Técnicas de Amostragem</vt:lpstr>
      <vt:lpstr>Técnicas de Amostragem</vt:lpstr>
      <vt:lpstr>Técnicas de Amostragem</vt:lpstr>
      <vt:lpstr>Técnicas de Amostragem</vt:lpstr>
      <vt:lpstr>Técnicas de Amostragem</vt:lpstr>
      <vt:lpstr>Técnicas de Amostragem</vt:lpstr>
      <vt:lpstr>Técnicas de Amostragem</vt:lpstr>
      <vt:lpstr>Técnicas de Amostragem</vt:lpstr>
      <vt:lpstr>Técnicas de Amostragem</vt:lpstr>
      <vt:lpstr>Técnicas de Amostragem</vt:lpstr>
      <vt:lpstr>Técnicas de Amostragem</vt:lpstr>
      <vt:lpstr>Técnicas de Amostragem</vt:lpstr>
      <vt:lpstr>Técnicas de Amostragem</vt:lpstr>
      <vt:lpstr>Técnicas de Amostragem</vt:lpstr>
      <vt:lpstr>Técnicas de Amostragem</vt:lpstr>
      <vt:lpstr>Técnicas de Amostragem</vt:lpstr>
      <vt:lpstr>Técnicas de Amostragem</vt:lpstr>
      <vt:lpstr>Técnicas de Amostragem</vt:lpstr>
      <vt:lpstr>Técnicas de Amostragem</vt:lpstr>
      <vt:lpstr>Técnicas de Amostragem</vt:lpstr>
      <vt:lpstr>Técnicas de Amostragem</vt:lpstr>
      <vt:lpstr>Técnicas de Amostragem</vt:lpstr>
      <vt:lpstr>Técnicas de Amostragem</vt:lpstr>
      <vt:lpstr>Técnicas de Amostragem</vt:lpstr>
      <vt:lpstr>Técnicas de Amostragem</vt:lpstr>
      <vt:lpstr>Técnicas de Amostragem</vt:lpstr>
      <vt:lpstr>Técnicas de Amostragem</vt:lpstr>
      <vt:lpstr>Técnicas de Amostragem</vt:lpstr>
      <vt:lpstr>Técnicas de Amostragem</vt:lpstr>
      <vt:lpstr>Técnicas de Amostragem</vt:lpstr>
      <vt:lpstr>Técnicas de Amostragem</vt:lpstr>
      <vt:lpstr>Técnicas de Amostragem</vt:lpstr>
      <vt:lpstr>Técnicas de Amostragem</vt:lpstr>
      <vt:lpstr>Técnicas de Amostragem</vt:lpstr>
      <vt:lpstr>Técnicas de Amostragem</vt:lpstr>
      <vt:lpstr>Técnicas de Amostragem</vt:lpstr>
      <vt:lpstr>Técnicas de Amostragem</vt:lpstr>
      <vt:lpstr>Técnicas de Amostragem</vt:lpstr>
      <vt:lpstr>Técnicas de Amostragem</vt:lpstr>
      <vt:lpstr>Técnicas de Amostragem</vt:lpstr>
      <vt:lpstr>Técnicas de Amostragem</vt:lpstr>
      <vt:lpstr>Técnicas de Amostragem</vt:lpstr>
      <vt:lpstr>Técnicas de Amostragem</vt:lpstr>
      <vt:lpstr>Técnicas de Amostragem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LCE2112 – Estatística Aplicada às Ciências Sociais e Ambientais</dc:title>
  <dc:creator>***</dc:creator>
  <cp:lastModifiedBy>Cepea</cp:lastModifiedBy>
  <cp:revision>194</cp:revision>
  <cp:lastPrinted>2015-03-17T17:30:59Z</cp:lastPrinted>
  <dcterms:created xsi:type="dcterms:W3CDTF">2014-08-05T19:39:36Z</dcterms:created>
  <dcterms:modified xsi:type="dcterms:W3CDTF">2018-03-20T19:58:22Z</dcterms:modified>
</cp:coreProperties>
</file>