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4" r:id="rId4"/>
    <p:sldId id="263" r:id="rId5"/>
    <p:sldId id="274" r:id="rId6"/>
    <p:sldId id="259" r:id="rId7"/>
    <p:sldId id="260" r:id="rId8"/>
    <p:sldId id="261" r:id="rId9"/>
    <p:sldId id="262" r:id="rId10"/>
    <p:sldId id="264" r:id="rId11"/>
    <p:sldId id="265" r:id="rId12"/>
    <p:sldId id="266" r:id="rId13"/>
    <p:sldId id="267" r:id="rId14"/>
    <p:sldId id="268" r:id="rId15"/>
    <p:sldId id="269" r:id="rId16"/>
    <p:sldId id="270" r:id="rId17"/>
    <p:sldId id="281" r:id="rId18"/>
    <p:sldId id="275" r:id="rId19"/>
    <p:sldId id="276" r:id="rId20"/>
    <p:sldId id="304" r:id="rId21"/>
    <p:sldId id="277" r:id="rId22"/>
    <p:sldId id="278" r:id="rId23"/>
    <p:sldId id="297" r:id="rId24"/>
    <p:sldId id="273" r:id="rId25"/>
    <p:sldId id="279" r:id="rId26"/>
    <p:sldId id="280" r:id="rId27"/>
    <p:sldId id="285" r:id="rId28"/>
    <p:sldId id="286" r:id="rId29"/>
    <p:sldId id="282" r:id="rId30"/>
    <p:sldId id="284" r:id="rId31"/>
    <p:sldId id="288" r:id="rId32"/>
    <p:sldId id="289" r:id="rId33"/>
    <p:sldId id="301" r:id="rId34"/>
    <p:sldId id="283" r:id="rId35"/>
    <p:sldId id="271" r:id="rId36"/>
    <p:sldId id="272"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5" autoAdjust="0"/>
    <p:restoredTop sz="94660" autoAdjust="0"/>
  </p:normalViewPr>
  <p:slideViewPr>
    <p:cSldViewPr snapToGrid="0">
      <p:cViewPr varScale="1">
        <p:scale>
          <a:sx n="60" d="100"/>
          <a:sy n="60" d="100"/>
        </p:scale>
        <p:origin x="-102"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273548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382534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117741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404519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31398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A4E6F81-3974-41F5-875A-C3DE9F1E3543}" type="datetimeFigureOut">
              <a:rPr lang="pt-BR" smtClean="0"/>
              <a:t>19/09/2018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20159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A4E6F81-3974-41F5-875A-C3DE9F1E3543}" type="datetimeFigureOut">
              <a:rPr lang="pt-BR" smtClean="0"/>
              <a:t>19/09/2018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87268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A4E6F81-3974-41F5-875A-C3DE9F1E3543}" type="datetimeFigureOut">
              <a:rPr lang="pt-BR" smtClean="0"/>
              <a:t>19/09/2018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142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A4E6F81-3974-41F5-875A-C3DE9F1E3543}" type="datetimeFigureOut">
              <a:rPr lang="pt-BR" smtClean="0"/>
              <a:t>19/09/2018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295964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A4E6F81-3974-41F5-875A-C3DE9F1E3543}" type="datetimeFigureOut">
              <a:rPr lang="pt-BR" smtClean="0"/>
              <a:t>19/09/2018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363657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A4E6F81-3974-41F5-875A-C3DE9F1E3543}" type="datetimeFigureOut">
              <a:rPr lang="pt-BR" smtClean="0"/>
              <a:t>19/09/2018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1CCC5-7B62-4136-BAB5-C0B1037D21D1}" type="slidenum">
              <a:rPr lang="pt-BR" smtClean="0"/>
              <a:t>‹nº›</a:t>
            </a:fld>
            <a:endParaRPr lang="pt-BR"/>
          </a:p>
        </p:txBody>
      </p:sp>
    </p:spTree>
    <p:extLst>
      <p:ext uri="{BB962C8B-B14F-4D97-AF65-F5344CB8AC3E}">
        <p14:creationId xmlns:p14="http://schemas.microsoft.com/office/powerpoint/2010/main" val="241208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E6F81-3974-41F5-875A-C3DE9F1E3543}" type="datetimeFigureOut">
              <a:rPr lang="pt-BR" smtClean="0"/>
              <a:t>19/09/2018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1CCC5-7B62-4136-BAB5-C0B1037D21D1}" type="slidenum">
              <a:rPr lang="pt-BR" smtClean="0"/>
              <a:t>‹nº›</a:t>
            </a:fld>
            <a:endParaRPr lang="pt-BR"/>
          </a:p>
        </p:txBody>
      </p:sp>
    </p:spTree>
    <p:extLst>
      <p:ext uri="{BB962C8B-B14F-4D97-AF65-F5344CB8AC3E}">
        <p14:creationId xmlns:p14="http://schemas.microsoft.com/office/powerpoint/2010/main" val="358562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Men0yCBLD3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atadata.org/maparacia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1852550-1060-4B63-8FD3-F65E2EC908FA}"/>
              </a:ext>
            </a:extLst>
          </p:cNvPr>
          <p:cNvSpPr>
            <a:spLocks noGrp="1"/>
          </p:cNvSpPr>
          <p:nvPr>
            <p:ph idx="1"/>
          </p:nvPr>
        </p:nvSpPr>
        <p:spPr>
          <a:xfrm>
            <a:off x="838200" y="1825625"/>
            <a:ext cx="10515600" cy="4351338"/>
          </a:xfrm>
        </p:spPr>
        <p:txBody>
          <a:bodyPr>
            <a:noAutofit/>
          </a:bodyPr>
          <a:lstStyle/>
          <a:p>
            <a:pPr marL="914400" lvl="2" indent="0">
              <a:buNone/>
            </a:pPr>
            <a:endParaRPr lang="pt-BR" dirty="0"/>
          </a:p>
          <a:p>
            <a:pPr marL="0" indent="0">
              <a:buNone/>
            </a:pPr>
            <a:endParaRPr lang="pt-BR" dirty="0"/>
          </a:p>
        </p:txBody>
      </p:sp>
      <p:pic>
        <p:nvPicPr>
          <p:cNvPr id="6" name="Imagem 5">
            <a:extLst>
              <a:ext uri="{FF2B5EF4-FFF2-40B4-BE49-F238E27FC236}">
                <a16:creationId xmlns:a16="http://schemas.microsoft.com/office/drawing/2014/main" xmlns="" id="{855D19E6-744F-462E-A13E-A3013A73F2D3}"/>
              </a:ext>
            </a:extLst>
          </p:cNvPr>
          <p:cNvPicPr>
            <a:picLocks noChangeAspect="1"/>
          </p:cNvPicPr>
          <p:nvPr/>
        </p:nvPicPr>
        <p:blipFill>
          <a:blip r:embed="rId2"/>
          <a:stretch>
            <a:fillRect/>
          </a:stretch>
        </p:blipFill>
        <p:spPr>
          <a:xfrm>
            <a:off x="4055957" y="145700"/>
            <a:ext cx="4064866" cy="6712300"/>
          </a:xfrm>
          <a:prstGeom prst="rect">
            <a:avLst/>
          </a:prstGeom>
        </p:spPr>
      </p:pic>
    </p:spTree>
    <p:extLst>
      <p:ext uri="{BB962C8B-B14F-4D97-AF65-F5344CB8AC3E}">
        <p14:creationId xmlns:p14="http://schemas.microsoft.com/office/powerpoint/2010/main" val="380420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75D09-4347-4CB1-8CC3-55B21DFFB923}"/>
              </a:ext>
            </a:extLst>
          </p:cNvPr>
          <p:cNvSpPr>
            <a:spLocks noGrp="1"/>
          </p:cNvSpPr>
          <p:nvPr>
            <p:ph type="title"/>
          </p:nvPr>
        </p:nvSpPr>
        <p:spPr/>
        <p:txBody>
          <a:bodyPr/>
          <a:lstStyle/>
          <a:p>
            <a:pPr>
              <a:defRPr/>
            </a:pPr>
            <a:endParaRPr lang="en-GB"/>
          </a:p>
        </p:txBody>
      </p:sp>
      <p:sp>
        <p:nvSpPr>
          <p:cNvPr id="120835" name="Content Placeholder 2">
            <a:extLst>
              <a:ext uri="{FF2B5EF4-FFF2-40B4-BE49-F238E27FC236}">
                <a16:creationId xmlns:a16="http://schemas.microsoft.com/office/drawing/2014/main" xmlns="" id="{75D8D8BB-4C1B-4D9E-B2A9-4F19296C7828}"/>
              </a:ext>
            </a:extLst>
          </p:cNvPr>
          <p:cNvSpPr>
            <a:spLocks noGrp="1"/>
          </p:cNvSpPr>
          <p:nvPr>
            <p:ph sz="quarter" idx="1"/>
          </p:nvPr>
        </p:nvSpPr>
        <p:spPr/>
        <p:txBody>
          <a:bodyPr/>
          <a:lstStyle/>
          <a:p>
            <a:endParaRPr lang="en-GB" altLang="en-US"/>
          </a:p>
        </p:txBody>
      </p:sp>
      <p:pic>
        <p:nvPicPr>
          <p:cNvPr id="120836" name="Picture 2" descr="C:\Users\Vinicius\Downloads\MyChart (11).png">
            <a:extLst>
              <a:ext uri="{FF2B5EF4-FFF2-40B4-BE49-F238E27FC236}">
                <a16:creationId xmlns:a16="http://schemas.microsoft.com/office/drawing/2014/main" xmlns="" id="{515731F8-58C1-4194-BF08-289901100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0"/>
            <a:ext cx="8570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207E95D6-E272-4349-B743-DECAC56761BB}"/>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B5EBC2-3E2F-4DB5-BE1C-A6A87F2DD42B}" type="slidenum">
              <a:rPr lang="en-GB" altLang="en-US">
                <a:solidFill>
                  <a:srgbClr val="FFFFFF"/>
                </a:solidFill>
              </a:rPr>
              <a:pPr eaLnBrk="1" hangingPunct="1"/>
              <a:t>10</a:t>
            </a:fld>
            <a:endParaRPr lang="en-GB" altLang="en-US">
              <a:solidFill>
                <a:srgbClr val="FFFFFF"/>
              </a:solidFill>
            </a:endParaRPr>
          </a:p>
        </p:txBody>
      </p:sp>
    </p:spTree>
    <p:extLst>
      <p:ext uri="{BB962C8B-B14F-4D97-AF65-F5344CB8AC3E}">
        <p14:creationId xmlns:p14="http://schemas.microsoft.com/office/powerpoint/2010/main" val="3877497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CF188-2433-42FD-BEC4-DF0326048C7E}"/>
              </a:ext>
            </a:extLst>
          </p:cNvPr>
          <p:cNvSpPr>
            <a:spLocks noGrp="1"/>
          </p:cNvSpPr>
          <p:nvPr>
            <p:ph type="title"/>
          </p:nvPr>
        </p:nvSpPr>
        <p:spPr/>
        <p:txBody>
          <a:bodyPr/>
          <a:lstStyle/>
          <a:p>
            <a:pPr>
              <a:defRPr/>
            </a:pPr>
            <a:endParaRPr lang="en-GB" dirty="0"/>
          </a:p>
        </p:txBody>
      </p:sp>
      <p:sp>
        <p:nvSpPr>
          <p:cNvPr id="121859" name="Content Placeholder 2">
            <a:extLst>
              <a:ext uri="{FF2B5EF4-FFF2-40B4-BE49-F238E27FC236}">
                <a16:creationId xmlns:a16="http://schemas.microsoft.com/office/drawing/2014/main" xmlns="" id="{B9CDA4EB-1E34-4A4E-B1F9-07D53D6A7274}"/>
              </a:ext>
            </a:extLst>
          </p:cNvPr>
          <p:cNvSpPr>
            <a:spLocks noGrp="1"/>
          </p:cNvSpPr>
          <p:nvPr>
            <p:ph sz="quarter" idx="1"/>
          </p:nvPr>
        </p:nvSpPr>
        <p:spPr/>
        <p:txBody>
          <a:bodyPr/>
          <a:lstStyle/>
          <a:p>
            <a:endParaRPr lang="en-GB" altLang="en-US"/>
          </a:p>
        </p:txBody>
      </p:sp>
      <p:pic>
        <p:nvPicPr>
          <p:cNvPr id="121860" name="Picture 2" descr="C:\Users\Vinicius\Downloads\MyChart (10).png">
            <a:extLst>
              <a:ext uri="{FF2B5EF4-FFF2-40B4-BE49-F238E27FC236}">
                <a16:creationId xmlns:a16="http://schemas.microsoft.com/office/drawing/2014/main" xmlns="" id="{88A09FEF-75A8-4A47-AAFF-2CE200332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1" y="0"/>
            <a:ext cx="8570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AB9DFAB4-A7E6-4E0B-8FA4-D24BF8E1CB50}"/>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85A833-4E01-4585-A573-1B829DD8353C}" type="slidenum">
              <a:rPr lang="en-GB" altLang="en-US">
                <a:solidFill>
                  <a:srgbClr val="FFFFFF"/>
                </a:solidFill>
              </a:rPr>
              <a:pPr eaLnBrk="1" hangingPunct="1"/>
              <a:t>11</a:t>
            </a:fld>
            <a:endParaRPr lang="en-GB" altLang="en-US">
              <a:solidFill>
                <a:srgbClr val="FFFFFF"/>
              </a:solidFill>
            </a:endParaRPr>
          </a:p>
        </p:txBody>
      </p:sp>
    </p:spTree>
    <p:extLst>
      <p:ext uri="{BB962C8B-B14F-4D97-AF65-F5344CB8AC3E}">
        <p14:creationId xmlns:p14="http://schemas.microsoft.com/office/powerpoint/2010/main" val="173370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5D813-EE16-4C32-827B-A3D5686FBF12}"/>
              </a:ext>
            </a:extLst>
          </p:cNvPr>
          <p:cNvSpPr>
            <a:spLocks noGrp="1"/>
          </p:cNvSpPr>
          <p:nvPr>
            <p:ph type="title"/>
          </p:nvPr>
        </p:nvSpPr>
        <p:spPr/>
        <p:txBody>
          <a:bodyPr/>
          <a:lstStyle/>
          <a:p>
            <a:pPr>
              <a:defRPr/>
            </a:pPr>
            <a:endParaRPr lang="en-GB" dirty="0"/>
          </a:p>
        </p:txBody>
      </p:sp>
      <p:sp>
        <p:nvSpPr>
          <p:cNvPr id="122883" name="Content Placeholder 2">
            <a:extLst>
              <a:ext uri="{FF2B5EF4-FFF2-40B4-BE49-F238E27FC236}">
                <a16:creationId xmlns:a16="http://schemas.microsoft.com/office/drawing/2014/main" xmlns="" id="{89404A2D-3662-4418-B8B8-72A409385485}"/>
              </a:ext>
            </a:extLst>
          </p:cNvPr>
          <p:cNvSpPr>
            <a:spLocks noGrp="1"/>
          </p:cNvSpPr>
          <p:nvPr>
            <p:ph sz="quarter" idx="1"/>
          </p:nvPr>
        </p:nvSpPr>
        <p:spPr/>
        <p:txBody>
          <a:bodyPr/>
          <a:lstStyle/>
          <a:p>
            <a:endParaRPr lang="en-GB" altLang="en-US"/>
          </a:p>
        </p:txBody>
      </p:sp>
      <p:pic>
        <p:nvPicPr>
          <p:cNvPr id="122884" name="Picture 2" descr="C:\Users\Vinicius\Downloads\MyChart (7).png">
            <a:extLst>
              <a:ext uri="{FF2B5EF4-FFF2-40B4-BE49-F238E27FC236}">
                <a16:creationId xmlns:a16="http://schemas.microsoft.com/office/drawing/2014/main" xmlns="" id="{20A0E5F7-9A6C-4964-B708-C8120CDB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4" y="-20638"/>
            <a:ext cx="8662987"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F80059A6-F590-47AE-B86D-772C56FAFEE3}"/>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961A73-4735-43DD-94E3-798BB4748E3D}" type="slidenum">
              <a:rPr lang="en-GB" altLang="en-US">
                <a:solidFill>
                  <a:srgbClr val="FFFFFF"/>
                </a:solidFill>
              </a:rPr>
              <a:pPr eaLnBrk="1" hangingPunct="1"/>
              <a:t>12</a:t>
            </a:fld>
            <a:endParaRPr lang="en-GB" altLang="en-US">
              <a:solidFill>
                <a:srgbClr val="FFFFFF"/>
              </a:solidFill>
            </a:endParaRPr>
          </a:p>
        </p:txBody>
      </p:sp>
    </p:spTree>
    <p:extLst>
      <p:ext uri="{BB962C8B-B14F-4D97-AF65-F5344CB8AC3E}">
        <p14:creationId xmlns:p14="http://schemas.microsoft.com/office/powerpoint/2010/main" val="289837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AF562-BC54-4BE1-900D-DE20ADE1F09A}"/>
              </a:ext>
            </a:extLst>
          </p:cNvPr>
          <p:cNvSpPr>
            <a:spLocks noGrp="1"/>
          </p:cNvSpPr>
          <p:nvPr>
            <p:ph type="title"/>
          </p:nvPr>
        </p:nvSpPr>
        <p:spPr/>
        <p:txBody>
          <a:bodyPr/>
          <a:lstStyle/>
          <a:p>
            <a:pPr>
              <a:defRPr/>
            </a:pPr>
            <a:endParaRPr lang="en-GB" dirty="0"/>
          </a:p>
        </p:txBody>
      </p:sp>
      <p:sp>
        <p:nvSpPr>
          <p:cNvPr id="123907" name="Content Placeholder 2">
            <a:extLst>
              <a:ext uri="{FF2B5EF4-FFF2-40B4-BE49-F238E27FC236}">
                <a16:creationId xmlns:a16="http://schemas.microsoft.com/office/drawing/2014/main" xmlns="" id="{9440C963-250F-4859-B68A-E1366D30EDB0}"/>
              </a:ext>
            </a:extLst>
          </p:cNvPr>
          <p:cNvSpPr>
            <a:spLocks noGrp="1"/>
          </p:cNvSpPr>
          <p:nvPr>
            <p:ph sz="quarter" idx="1"/>
          </p:nvPr>
        </p:nvSpPr>
        <p:spPr/>
        <p:txBody>
          <a:bodyPr/>
          <a:lstStyle/>
          <a:p>
            <a:endParaRPr lang="en-GB" altLang="en-US"/>
          </a:p>
        </p:txBody>
      </p:sp>
      <p:pic>
        <p:nvPicPr>
          <p:cNvPr id="123908" name="Picture 2" descr="C:\Users\Vinicius\Downloads\MyChart (8).png">
            <a:extLst>
              <a:ext uri="{FF2B5EF4-FFF2-40B4-BE49-F238E27FC236}">
                <a16:creationId xmlns:a16="http://schemas.microsoft.com/office/drawing/2014/main" xmlns="" id="{DE18A6F8-1A6A-4CB8-98C0-16BD243E6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6988"/>
            <a:ext cx="85725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7F667238-0603-46CC-A7DE-4780D5630B6E}"/>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049262D-87CD-4FCD-8448-BEE28A279FDF}" type="slidenum">
              <a:rPr lang="en-GB" altLang="en-US">
                <a:solidFill>
                  <a:srgbClr val="FFFFFF"/>
                </a:solidFill>
              </a:rPr>
              <a:pPr eaLnBrk="1" hangingPunct="1"/>
              <a:t>13</a:t>
            </a:fld>
            <a:endParaRPr lang="en-GB" altLang="en-US">
              <a:solidFill>
                <a:srgbClr val="FFFFFF"/>
              </a:solidFill>
            </a:endParaRPr>
          </a:p>
        </p:txBody>
      </p:sp>
    </p:spTree>
    <p:extLst>
      <p:ext uri="{BB962C8B-B14F-4D97-AF65-F5344CB8AC3E}">
        <p14:creationId xmlns:p14="http://schemas.microsoft.com/office/powerpoint/2010/main" val="98313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2">
            <a:extLst>
              <a:ext uri="{FF2B5EF4-FFF2-40B4-BE49-F238E27FC236}">
                <a16:creationId xmlns:a16="http://schemas.microsoft.com/office/drawing/2014/main" xmlns="" id="{7D069025-A911-4628-94F6-D13CD0B94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4509"/>
            <a:ext cx="12011890" cy="463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xmlns="" id="{A75E465F-B7E6-4AD6-96C0-28096A5EB467}"/>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5C02182-5F6B-417D-B712-359DD99568F7}" type="slidenum">
              <a:rPr lang="en-GB" altLang="en-US">
                <a:solidFill>
                  <a:srgbClr val="FFFFFF"/>
                </a:solidFill>
              </a:rPr>
              <a:pPr eaLnBrk="1" hangingPunct="1"/>
              <a:t>14</a:t>
            </a:fld>
            <a:endParaRPr lang="en-GB" altLang="en-US">
              <a:solidFill>
                <a:srgbClr val="FFFFFF"/>
              </a:solidFill>
            </a:endParaRPr>
          </a:p>
        </p:txBody>
      </p:sp>
    </p:spTree>
    <p:extLst>
      <p:ext uri="{BB962C8B-B14F-4D97-AF65-F5344CB8AC3E}">
        <p14:creationId xmlns:p14="http://schemas.microsoft.com/office/powerpoint/2010/main" val="2678983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7082E-A455-47FD-A102-A444D3BBF1A4}"/>
              </a:ext>
            </a:extLst>
          </p:cNvPr>
          <p:cNvSpPr>
            <a:spLocks noGrp="1"/>
          </p:cNvSpPr>
          <p:nvPr>
            <p:ph type="title"/>
          </p:nvPr>
        </p:nvSpPr>
        <p:spPr/>
        <p:txBody>
          <a:bodyPr/>
          <a:lstStyle/>
          <a:p>
            <a:pPr>
              <a:defRPr/>
            </a:pPr>
            <a:endParaRPr lang="en-GB" dirty="0"/>
          </a:p>
        </p:txBody>
      </p:sp>
      <p:sp>
        <p:nvSpPr>
          <p:cNvPr id="125955" name="Content Placeholder 2">
            <a:extLst>
              <a:ext uri="{FF2B5EF4-FFF2-40B4-BE49-F238E27FC236}">
                <a16:creationId xmlns:a16="http://schemas.microsoft.com/office/drawing/2014/main" xmlns="" id="{C550E5A7-8B8E-48D0-92A9-59FC8A347ABF}"/>
              </a:ext>
            </a:extLst>
          </p:cNvPr>
          <p:cNvSpPr>
            <a:spLocks noGrp="1"/>
          </p:cNvSpPr>
          <p:nvPr>
            <p:ph sz="quarter" idx="1"/>
          </p:nvPr>
        </p:nvSpPr>
        <p:spPr/>
        <p:txBody>
          <a:bodyPr/>
          <a:lstStyle/>
          <a:p>
            <a:endParaRPr lang="en-GB" altLang="en-US"/>
          </a:p>
        </p:txBody>
      </p:sp>
      <p:pic>
        <p:nvPicPr>
          <p:cNvPr id="125956" name="Picture 2" descr="C:\Users\Vinicius\Downloads\MyChart (9).png">
            <a:extLst>
              <a:ext uri="{FF2B5EF4-FFF2-40B4-BE49-F238E27FC236}">
                <a16:creationId xmlns:a16="http://schemas.microsoft.com/office/drawing/2014/main" xmlns="" id="{6280210F-1BBA-4F75-9C5C-CDD9D009A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4450"/>
            <a:ext cx="8675687"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B58AAA71-7F5C-449F-BD6C-7699DB7B81FC}"/>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7A1219-C5CF-435C-AB2C-551CE62C1F25}" type="slidenum">
              <a:rPr lang="en-GB" altLang="en-US">
                <a:solidFill>
                  <a:srgbClr val="FFFFFF"/>
                </a:solidFill>
              </a:rPr>
              <a:pPr eaLnBrk="1" hangingPunct="1"/>
              <a:t>15</a:t>
            </a:fld>
            <a:endParaRPr lang="en-GB" altLang="en-US">
              <a:solidFill>
                <a:srgbClr val="FFFFFF"/>
              </a:solidFill>
            </a:endParaRPr>
          </a:p>
        </p:txBody>
      </p:sp>
    </p:spTree>
    <p:extLst>
      <p:ext uri="{BB962C8B-B14F-4D97-AF65-F5344CB8AC3E}">
        <p14:creationId xmlns:p14="http://schemas.microsoft.com/office/powerpoint/2010/main" val="1017925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2" descr="C:\Users\Vinicius\Downloads\MyChart (12).png">
            <a:extLst>
              <a:ext uri="{FF2B5EF4-FFF2-40B4-BE49-F238E27FC236}">
                <a16:creationId xmlns:a16="http://schemas.microsoft.com/office/drawing/2014/main" xmlns="" id="{2F53A94A-E8A6-49EE-8185-FD5CC465C56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63751" y="-100013"/>
            <a:ext cx="8696325" cy="6958013"/>
          </a:xfrm>
        </p:spPr>
      </p:pic>
      <p:sp>
        <p:nvSpPr>
          <p:cNvPr id="3" name="Slide Number Placeholder 2">
            <a:extLst>
              <a:ext uri="{FF2B5EF4-FFF2-40B4-BE49-F238E27FC236}">
                <a16:creationId xmlns:a16="http://schemas.microsoft.com/office/drawing/2014/main" xmlns="" id="{F5909813-C773-4D75-83C4-8EB05EF78866}"/>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CA1A6E-AD47-4ADD-AA87-379B56DDD3C8}" type="slidenum">
              <a:rPr lang="en-GB" altLang="en-US">
                <a:solidFill>
                  <a:srgbClr val="FFFFFF"/>
                </a:solidFill>
              </a:rPr>
              <a:pPr eaLnBrk="1" hangingPunct="1"/>
              <a:t>16</a:t>
            </a:fld>
            <a:endParaRPr lang="en-GB" altLang="en-US">
              <a:solidFill>
                <a:srgbClr val="FFFFFF"/>
              </a:solidFill>
            </a:endParaRPr>
          </a:p>
        </p:txBody>
      </p:sp>
    </p:spTree>
    <p:extLst>
      <p:ext uri="{BB962C8B-B14F-4D97-AF65-F5344CB8AC3E}">
        <p14:creationId xmlns:p14="http://schemas.microsoft.com/office/powerpoint/2010/main" val="72588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a:t>The </a:t>
            </a:r>
            <a:r>
              <a:rPr lang="pt-BR" dirty="0" err="1"/>
              <a:t>shadow</a:t>
            </a:r>
            <a:r>
              <a:rPr lang="pt-BR" dirty="0"/>
              <a:t> </a:t>
            </a:r>
            <a:r>
              <a:rPr lang="pt-BR" dirty="0" err="1"/>
              <a:t>of</a:t>
            </a:r>
            <a:r>
              <a:rPr lang="pt-BR" dirty="0"/>
              <a:t> </a:t>
            </a:r>
            <a:r>
              <a:rPr lang="pt-BR" dirty="0" err="1"/>
              <a:t>the</a:t>
            </a:r>
            <a:r>
              <a:rPr lang="pt-BR" dirty="0"/>
              <a:t> past...</a:t>
            </a:r>
          </a:p>
        </p:txBody>
      </p:sp>
      <p:pic>
        <p:nvPicPr>
          <p:cNvPr id="8" name="Imagem 7">
            <a:extLst>
              <a:ext uri="{FF2B5EF4-FFF2-40B4-BE49-F238E27FC236}">
                <a16:creationId xmlns:a16="http://schemas.microsoft.com/office/drawing/2014/main" xmlns="" id="{1EA96177-4605-4236-85BC-9ED37202E6DD}"/>
              </a:ext>
            </a:extLst>
          </p:cNvPr>
          <p:cNvPicPr>
            <a:picLocks noChangeAspect="1"/>
          </p:cNvPicPr>
          <p:nvPr/>
        </p:nvPicPr>
        <p:blipFill>
          <a:blip r:embed="rId2"/>
          <a:stretch>
            <a:fillRect/>
          </a:stretch>
        </p:blipFill>
        <p:spPr>
          <a:xfrm>
            <a:off x="973488" y="1565328"/>
            <a:ext cx="5550625" cy="4726984"/>
          </a:xfrm>
          <a:prstGeom prst="rect">
            <a:avLst/>
          </a:prstGeom>
        </p:spPr>
      </p:pic>
      <p:pic>
        <p:nvPicPr>
          <p:cNvPr id="9" name="Imagem 8">
            <a:extLst>
              <a:ext uri="{FF2B5EF4-FFF2-40B4-BE49-F238E27FC236}">
                <a16:creationId xmlns:a16="http://schemas.microsoft.com/office/drawing/2014/main" xmlns="" id="{829A53F4-999E-45A7-B038-BBE6B50B6803}"/>
              </a:ext>
            </a:extLst>
          </p:cNvPr>
          <p:cNvPicPr>
            <a:picLocks noChangeAspect="1"/>
          </p:cNvPicPr>
          <p:nvPr/>
        </p:nvPicPr>
        <p:blipFill>
          <a:blip r:embed="rId3"/>
          <a:stretch>
            <a:fillRect/>
          </a:stretch>
        </p:blipFill>
        <p:spPr>
          <a:xfrm>
            <a:off x="6814655" y="145700"/>
            <a:ext cx="4064866" cy="6712300"/>
          </a:xfrm>
          <a:prstGeom prst="rect">
            <a:avLst/>
          </a:prstGeom>
        </p:spPr>
      </p:pic>
    </p:spTree>
    <p:extLst>
      <p:ext uri="{BB962C8B-B14F-4D97-AF65-F5344CB8AC3E}">
        <p14:creationId xmlns:p14="http://schemas.microsoft.com/office/powerpoint/2010/main" val="160316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5909813-C773-4D75-83C4-8EB05EF78866}"/>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CA1A6E-AD47-4ADD-AA87-379B56DDD3C8}" type="slidenum">
              <a:rPr lang="en-GB" altLang="en-US">
                <a:solidFill>
                  <a:srgbClr val="FFFFFF"/>
                </a:solidFill>
              </a:rPr>
              <a:pPr eaLnBrk="1" hangingPunct="1"/>
              <a:t>18</a:t>
            </a:fld>
            <a:endParaRPr lang="en-GB" altLang="en-US">
              <a:solidFill>
                <a:srgbClr val="FFFFFF"/>
              </a:solidFill>
            </a:endParaRPr>
          </a:p>
        </p:txBody>
      </p:sp>
      <p:pic>
        <p:nvPicPr>
          <p:cNvPr id="6" name="Picture 2" descr="http://1.bp.blogspot.com/-StRjO207exE/T1ipFe1xtCI/AAAAAAAAG-k/xoYXYFdVI6U/s1600/gini.png">
            <a:hlinkClick r:id="rId2"/>
            <a:extLst>
              <a:ext uri="{FF2B5EF4-FFF2-40B4-BE49-F238E27FC236}">
                <a16:creationId xmlns:a16="http://schemas.microsoft.com/office/drawing/2014/main" xmlns="" id="{0B81D4CE-3359-4987-AF58-308950CB90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1872" y="150667"/>
            <a:ext cx="8943110" cy="670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47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5909813-C773-4D75-83C4-8EB05EF78866}"/>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CA1A6E-AD47-4ADD-AA87-379B56DDD3C8}" type="slidenum">
              <a:rPr lang="en-GB" altLang="en-US">
                <a:solidFill>
                  <a:srgbClr val="FFFFFF"/>
                </a:solidFill>
              </a:rPr>
              <a:pPr eaLnBrk="1" hangingPunct="1"/>
              <a:t>19</a:t>
            </a:fld>
            <a:endParaRPr lang="en-GB" altLang="en-US">
              <a:solidFill>
                <a:srgbClr val="FFFFFF"/>
              </a:solidFill>
            </a:endParaRPr>
          </a:p>
        </p:txBody>
      </p:sp>
      <p:pic>
        <p:nvPicPr>
          <p:cNvPr id="7" name="Imagem 6">
            <a:extLst>
              <a:ext uri="{FF2B5EF4-FFF2-40B4-BE49-F238E27FC236}">
                <a16:creationId xmlns:a16="http://schemas.microsoft.com/office/drawing/2014/main" xmlns="" id="{AAC220B9-B171-4FFC-9D35-0EDF43C150F8}"/>
              </a:ext>
            </a:extLst>
          </p:cNvPr>
          <p:cNvPicPr>
            <a:picLocks noChangeAspect="1"/>
          </p:cNvPicPr>
          <p:nvPr/>
        </p:nvPicPr>
        <p:blipFill>
          <a:blip r:embed="rId2"/>
          <a:stretch>
            <a:fillRect/>
          </a:stretch>
        </p:blipFill>
        <p:spPr>
          <a:xfrm>
            <a:off x="1945697" y="638608"/>
            <a:ext cx="8043429" cy="5528339"/>
          </a:xfrm>
          <a:prstGeom prst="rect">
            <a:avLst/>
          </a:prstGeom>
        </p:spPr>
      </p:pic>
    </p:spTree>
    <p:extLst>
      <p:ext uri="{BB962C8B-B14F-4D97-AF65-F5344CB8AC3E}">
        <p14:creationId xmlns:p14="http://schemas.microsoft.com/office/powerpoint/2010/main" val="1640171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1C2E148B-7182-4650-9930-D37D48E83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450" y="660400"/>
            <a:ext cx="8293100" cy="5537200"/>
          </a:xfrm>
          <a:prstGeom prst="rect">
            <a:avLst/>
          </a:prstGeom>
        </p:spPr>
      </p:pic>
    </p:spTree>
    <p:extLst>
      <p:ext uri="{BB962C8B-B14F-4D97-AF65-F5344CB8AC3E}">
        <p14:creationId xmlns:p14="http://schemas.microsoft.com/office/powerpoint/2010/main" val="1599701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Is</a:t>
            </a:r>
            <a:r>
              <a:rPr lang="pt-BR" dirty="0"/>
              <a:t> </a:t>
            </a:r>
            <a:r>
              <a:rPr lang="pt-BR" dirty="0" err="1"/>
              <a:t>Brazil</a:t>
            </a:r>
            <a:r>
              <a:rPr lang="pt-BR" dirty="0"/>
              <a:t> a Racial </a:t>
            </a:r>
            <a:r>
              <a:rPr lang="pt-BR" dirty="0" err="1"/>
              <a:t>Democracy</a:t>
            </a:r>
            <a:r>
              <a:rPr lang="pt-BR" dirty="0"/>
              <a:t>?</a:t>
            </a:r>
          </a:p>
        </p:txBody>
      </p:sp>
      <p:pic>
        <p:nvPicPr>
          <p:cNvPr id="4" name="Imagem 3">
            <a:extLst>
              <a:ext uri="{FF2B5EF4-FFF2-40B4-BE49-F238E27FC236}">
                <a16:creationId xmlns:a16="http://schemas.microsoft.com/office/drawing/2014/main" xmlns="" id="{1C2E148B-7182-4650-9930-D37D48E83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065" y="1690688"/>
            <a:ext cx="7087870" cy="4732483"/>
          </a:xfrm>
          <a:prstGeom prst="rect">
            <a:avLst/>
          </a:prstGeom>
        </p:spPr>
      </p:pic>
    </p:spTree>
    <p:extLst>
      <p:ext uri="{BB962C8B-B14F-4D97-AF65-F5344CB8AC3E}">
        <p14:creationId xmlns:p14="http://schemas.microsoft.com/office/powerpoint/2010/main" val="376554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5909813-C773-4D75-83C4-8EB05EF78866}"/>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CA1A6E-AD47-4ADD-AA87-379B56DDD3C8}" type="slidenum">
              <a:rPr lang="en-GB" altLang="en-US">
                <a:solidFill>
                  <a:srgbClr val="FFFFFF"/>
                </a:solidFill>
              </a:rPr>
              <a:pPr eaLnBrk="1" hangingPunct="1"/>
              <a:t>21</a:t>
            </a:fld>
            <a:endParaRPr lang="en-GB" altLang="en-US">
              <a:solidFill>
                <a:srgbClr val="FFFFFF"/>
              </a:solidFill>
            </a:endParaRPr>
          </a:p>
        </p:txBody>
      </p:sp>
      <p:pic>
        <p:nvPicPr>
          <p:cNvPr id="4" name="Imagem 3">
            <a:extLst>
              <a:ext uri="{FF2B5EF4-FFF2-40B4-BE49-F238E27FC236}">
                <a16:creationId xmlns:a16="http://schemas.microsoft.com/office/drawing/2014/main" xmlns="" id="{04037AC1-08D3-42DF-83D9-A6CBE7AD59C0}"/>
              </a:ext>
            </a:extLst>
          </p:cNvPr>
          <p:cNvPicPr>
            <a:picLocks noChangeAspect="1"/>
          </p:cNvPicPr>
          <p:nvPr/>
        </p:nvPicPr>
        <p:blipFill>
          <a:blip r:embed="rId2"/>
          <a:stretch>
            <a:fillRect/>
          </a:stretch>
        </p:blipFill>
        <p:spPr>
          <a:xfrm>
            <a:off x="2403763" y="109590"/>
            <a:ext cx="7807036" cy="6611885"/>
          </a:xfrm>
          <a:prstGeom prst="rect">
            <a:avLst/>
          </a:prstGeom>
        </p:spPr>
      </p:pic>
    </p:spTree>
    <p:extLst>
      <p:ext uri="{BB962C8B-B14F-4D97-AF65-F5344CB8AC3E}">
        <p14:creationId xmlns:p14="http://schemas.microsoft.com/office/powerpoint/2010/main" val="134447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5909813-C773-4D75-83C4-8EB05EF78866}"/>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CA1A6E-AD47-4ADD-AA87-379B56DDD3C8}" type="slidenum">
              <a:rPr lang="en-GB" altLang="en-US">
                <a:solidFill>
                  <a:srgbClr val="FFFFFF"/>
                </a:solidFill>
              </a:rPr>
              <a:pPr eaLnBrk="1" hangingPunct="1"/>
              <a:t>22</a:t>
            </a:fld>
            <a:endParaRPr lang="en-GB" altLang="en-US">
              <a:solidFill>
                <a:srgbClr val="FFFFFF"/>
              </a:solidFill>
            </a:endParaRPr>
          </a:p>
        </p:txBody>
      </p:sp>
      <p:pic>
        <p:nvPicPr>
          <p:cNvPr id="2" name="Imagem 1">
            <a:hlinkClick r:id="rId2"/>
            <a:extLst>
              <a:ext uri="{FF2B5EF4-FFF2-40B4-BE49-F238E27FC236}">
                <a16:creationId xmlns:a16="http://schemas.microsoft.com/office/drawing/2014/main" xmlns="" id="{2A52E8C9-5309-4BBB-97A3-EEDFDEF8AB1E}"/>
              </a:ext>
            </a:extLst>
          </p:cNvPr>
          <p:cNvPicPr>
            <a:picLocks noChangeAspect="1"/>
          </p:cNvPicPr>
          <p:nvPr/>
        </p:nvPicPr>
        <p:blipFill>
          <a:blip r:embed="rId3"/>
          <a:stretch>
            <a:fillRect/>
          </a:stretch>
        </p:blipFill>
        <p:spPr>
          <a:xfrm>
            <a:off x="1895475" y="0"/>
            <a:ext cx="8401050" cy="6858000"/>
          </a:xfrm>
          <a:prstGeom prst="rect">
            <a:avLst/>
          </a:prstGeom>
        </p:spPr>
      </p:pic>
    </p:spTree>
    <p:extLst>
      <p:ext uri="{BB962C8B-B14F-4D97-AF65-F5344CB8AC3E}">
        <p14:creationId xmlns:p14="http://schemas.microsoft.com/office/powerpoint/2010/main" val="3933890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a migracao nordes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179614"/>
            <a:ext cx="6522810" cy="652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65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38F52-7789-4920-9FA2-C33D5D86223F}"/>
              </a:ext>
            </a:extLst>
          </p:cNvPr>
          <p:cNvSpPr>
            <a:spLocks noGrp="1"/>
          </p:cNvSpPr>
          <p:nvPr>
            <p:ph type="title"/>
          </p:nvPr>
        </p:nvSpPr>
        <p:spPr/>
        <p:txBody>
          <a:bodyPr/>
          <a:lstStyle/>
          <a:p>
            <a:r>
              <a:rPr lang="en-GB" dirty="0"/>
              <a:t>The economic miracle ended in…</a:t>
            </a:r>
            <a:endParaRPr lang="en-US" dirty="0"/>
          </a:p>
        </p:txBody>
      </p:sp>
      <p:sp>
        <p:nvSpPr>
          <p:cNvPr id="3" name="Espaço Reservado para Conteúdo 2">
            <a:extLst>
              <a:ext uri="{FF2B5EF4-FFF2-40B4-BE49-F238E27FC236}">
                <a16:creationId xmlns:a16="http://schemas.microsoft.com/office/drawing/2014/main" xmlns="" id="{C73AAB18-8007-4C23-AECC-C56F09C54275}"/>
              </a:ext>
            </a:extLst>
          </p:cNvPr>
          <p:cNvSpPr>
            <a:spLocks noGrp="1"/>
          </p:cNvSpPr>
          <p:nvPr>
            <p:ph idx="1"/>
          </p:nvPr>
        </p:nvSpPr>
        <p:spPr/>
        <p:txBody>
          <a:bodyPr/>
          <a:lstStyle/>
          <a:p>
            <a:r>
              <a:rPr lang="en-GB" dirty="0"/>
              <a:t>“The Brazilian Miracle of high growth was short- lived and ended in early 1973 with an oil shock that brought external indebtedness and rekindled inflation. Instead of adjusting to the new reality by slowing down the economy, the government chose to go ahead with import substitution in the hope of reducing Brazilian dependence on imported products</a:t>
            </a:r>
            <a:r>
              <a:rPr lang="en-GB" b="1" dirty="0"/>
              <a:t>. The strategy still retained substantial economic growth (6– 7 percent a year) but at the expense of increased public spending, unbalanced government accounts, foreign debt, and inflation</a:t>
            </a:r>
            <a:r>
              <a:rPr lang="en-GB" dirty="0"/>
              <a:t>” (Alston et al. 2016, p. 57)</a:t>
            </a:r>
            <a:endParaRPr lang="en-US" dirty="0"/>
          </a:p>
        </p:txBody>
      </p:sp>
    </p:spTree>
    <p:extLst>
      <p:ext uri="{BB962C8B-B14F-4D97-AF65-F5344CB8AC3E}">
        <p14:creationId xmlns:p14="http://schemas.microsoft.com/office/powerpoint/2010/main" val="1463685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38F52-7789-4920-9FA2-C33D5D86223F}"/>
              </a:ext>
            </a:extLst>
          </p:cNvPr>
          <p:cNvSpPr>
            <a:spLocks noGrp="1"/>
          </p:cNvSpPr>
          <p:nvPr>
            <p:ph type="title"/>
          </p:nvPr>
        </p:nvSpPr>
        <p:spPr/>
        <p:txBody>
          <a:bodyPr/>
          <a:lstStyle/>
          <a:p>
            <a:r>
              <a:rPr lang="en-GB" dirty="0"/>
              <a:t>… inflation, which brings more inequality… </a:t>
            </a:r>
            <a:endParaRPr lang="en-US" dirty="0"/>
          </a:p>
        </p:txBody>
      </p:sp>
      <p:sp>
        <p:nvSpPr>
          <p:cNvPr id="3" name="Espaço Reservado para Conteúdo 2">
            <a:extLst>
              <a:ext uri="{FF2B5EF4-FFF2-40B4-BE49-F238E27FC236}">
                <a16:creationId xmlns:a16="http://schemas.microsoft.com/office/drawing/2014/main" xmlns="" id="{C73AAB18-8007-4C23-AECC-C56F09C54275}"/>
              </a:ext>
            </a:extLst>
          </p:cNvPr>
          <p:cNvSpPr>
            <a:spLocks noGrp="1"/>
          </p:cNvSpPr>
          <p:nvPr>
            <p:ph idx="1"/>
          </p:nvPr>
        </p:nvSpPr>
        <p:spPr>
          <a:xfrm>
            <a:off x="838200" y="1825624"/>
            <a:ext cx="10515600" cy="5240193"/>
          </a:xfrm>
        </p:spPr>
        <p:txBody>
          <a:bodyPr>
            <a:normAutofit/>
          </a:bodyPr>
          <a:lstStyle/>
          <a:p>
            <a:r>
              <a:rPr lang="en-GB" dirty="0"/>
              <a:t>“Geisel’s plans failed to materialize, in part because the international economic environment deteriorated further in the late 1970s with the second oil shock, which led to massive increases in the value of imports. Unfazed, </a:t>
            </a:r>
            <a:r>
              <a:rPr lang="en-GB" b="1" dirty="0"/>
              <a:t>the government maintained the policy of pursuing accelerated growth without further concerns for inflation</a:t>
            </a:r>
            <a:r>
              <a:rPr lang="en-GB" dirty="0"/>
              <a:t>, which shot from 15 to 35 percent</a:t>
            </a:r>
            <a:r>
              <a:rPr lang="en-GB" b="1" dirty="0"/>
              <a:t>” </a:t>
            </a:r>
            <a:r>
              <a:rPr lang="en-GB" dirty="0"/>
              <a:t>(Alston et al. 2016, p. 57)</a:t>
            </a:r>
            <a:endParaRPr lang="en-US" dirty="0"/>
          </a:p>
        </p:txBody>
      </p:sp>
    </p:spTree>
    <p:extLst>
      <p:ext uri="{BB962C8B-B14F-4D97-AF65-F5344CB8AC3E}">
        <p14:creationId xmlns:p14="http://schemas.microsoft.com/office/powerpoint/2010/main" val="369850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38F52-7789-4920-9FA2-C33D5D86223F}"/>
              </a:ext>
            </a:extLst>
          </p:cNvPr>
          <p:cNvSpPr>
            <a:spLocks noGrp="1"/>
          </p:cNvSpPr>
          <p:nvPr>
            <p:ph type="title"/>
          </p:nvPr>
        </p:nvSpPr>
        <p:spPr/>
        <p:txBody>
          <a:bodyPr/>
          <a:lstStyle/>
          <a:p>
            <a:r>
              <a:rPr lang="en-GB" dirty="0"/>
              <a:t>… and more dependent development</a:t>
            </a:r>
            <a:endParaRPr lang="en-US" dirty="0"/>
          </a:p>
        </p:txBody>
      </p:sp>
      <p:sp>
        <p:nvSpPr>
          <p:cNvPr id="3" name="Espaço Reservado para Conteúdo 2">
            <a:extLst>
              <a:ext uri="{FF2B5EF4-FFF2-40B4-BE49-F238E27FC236}">
                <a16:creationId xmlns:a16="http://schemas.microsoft.com/office/drawing/2014/main" xmlns="" id="{C73AAB18-8007-4C23-AECC-C56F09C54275}"/>
              </a:ext>
            </a:extLst>
          </p:cNvPr>
          <p:cNvSpPr>
            <a:spLocks noGrp="1"/>
          </p:cNvSpPr>
          <p:nvPr>
            <p:ph idx="1"/>
          </p:nvPr>
        </p:nvSpPr>
        <p:spPr>
          <a:xfrm>
            <a:off x="838200" y="1825624"/>
            <a:ext cx="10515600" cy="5240193"/>
          </a:xfrm>
        </p:spPr>
        <p:txBody>
          <a:bodyPr>
            <a:normAutofit/>
          </a:bodyPr>
          <a:lstStyle/>
          <a:p>
            <a:r>
              <a:rPr lang="en-GB" b="1" dirty="0"/>
              <a:t>“The easy availability of foreign capital allowed Geisel to pursue his strategy, but it ran the country deeper into debt. Geisel undertook a new vigorous wave of import substitution</a:t>
            </a:r>
            <a:r>
              <a:rPr lang="en-GB" dirty="0"/>
              <a:t>. Now, the government extended the dominant network to include producers of sugarcane and ethanol, steel, iron, cellulose, petrochemicals, and other raw materials. The government directly and heavily invested in electricity, transportation, and communication.” (Alston et al. 2016, p. 57)</a:t>
            </a:r>
          </a:p>
          <a:p>
            <a:endParaRPr lang="en-GB" dirty="0"/>
          </a:p>
          <a:p>
            <a:pPr marL="0" indent="0" algn="ctr">
              <a:buNone/>
            </a:pPr>
            <a:r>
              <a:rPr lang="en-GB" dirty="0"/>
              <a:t>NOT TO MENTION INEQUALITY BEYOND CLASS!!!</a:t>
            </a:r>
            <a:endParaRPr lang="en-US" dirty="0"/>
          </a:p>
        </p:txBody>
      </p:sp>
    </p:spTree>
    <p:extLst>
      <p:ext uri="{BB962C8B-B14F-4D97-AF65-F5344CB8AC3E}">
        <p14:creationId xmlns:p14="http://schemas.microsoft.com/office/powerpoint/2010/main" val="2149774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7B7C8CD0-8905-4AAB-82EF-7E47CA1D03E7}"/>
              </a:ext>
            </a:extLst>
          </p:cNvPr>
          <p:cNvPicPr>
            <a:picLocks noChangeAspect="1"/>
          </p:cNvPicPr>
          <p:nvPr/>
        </p:nvPicPr>
        <p:blipFill>
          <a:blip r:embed="rId2"/>
          <a:stretch>
            <a:fillRect/>
          </a:stretch>
        </p:blipFill>
        <p:spPr>
          <a:xfrm>
            <a:off x="3172691" y="332509"/>
            <a:ext cx="6012873" cy="15428606"/>
          </a:xfrm>
          <a:prstGeom prst="rect">
            <a:avLst/>
          </a:prstGeom>
        </p:spPr>
      </p:pic>
    </p:spTree>
    <p:extLst>
      <p:ext uri="{BB962C8B-B14F-4D97-AF65-F5344CB8AC3E}">
        <p14:creationId xmlns:p14="http://schemas.microsoft.com/office/powerpoint/2010/main" val="1466116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B8E88C3-B655-4715-85EB-315E87698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92" y="227143"/>
            <a:ext cx="9120037"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42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To</a:t>
            </a:r>
            <a:r>
              <a:rPr lang="pt-BR" dirty="0"/>
              <a:t> </a:t>
            </a:r>
            <a:r>
              <a:rPr lang="pt-BR" dirty="0" err="1"/>
              <a:t>avoid</a:t>
            </a:r>
            <a:r>
              <a:rPr lang="pt-BR" dirty="0"/>
              <a:t> </a:t>
            </a:r>
            <a:r>
              <a:rPr lang="pt-BR" dirty="0" err="1"/>
              <a:t>this</a:t>
            </a:r>
            <a:r>
              <a:rPr lang="pt-BR" dirty="0"/>
              <a:t>...</a:t>
            </a:r>
          </a:p>
        </p:txBody>
      </p:sp>
      <p:pic>
        <p:nvPicPr>
          <p:cNvPr id="8" name="Imagem 7">
            <a:extLst>
              <a:ext uri="{FF2B5EF4-FFF2-40B4-BE49-F238E27FC236}">
                <a16:creationId xmlns:a16="http://schemas.microsoft.com/office/drawing/2014/main" xmlns="" id="{1EA96177-4605-4236-85BC-9ED37202E6DD}"/>
              </a:ext>
            </a:extLst>
          </p:cNvPr>
          <p:cNvPicPr>
            <a:picLocks noChangeAspect="1"/>
          </p:cNvPicPr>
          <p:nvPr/>
        </p:nvPicPr>
        <p:blipFill>
          <a:blip r:embed="rId2"/>
          <a:stretch>
            <a:fillRect/>
          </a:stretch>
        </p:blipFill>
        <p:spPr>
          <a:xfrm>
            <a:off x="973488" y="1565328"/>
            <a:ext cx="5550625" cy="4726984"/>
          </a:xfrm>
          <a:prstGeom prst="rect">
            <a:avLst/>
          </a:prstGeom>
        </p:spPr>
      </p:pic>
      <p:pic>
        <p:nvPicPr>
          <p:cNvPr id="9" name="Imagem 8">
            <a:extLst>
              <a:ext uri="{FF2B5EF4-FFF2-40B4-BE49-F238E27FC236}">
                <a16:creationId xmlns:a16="http://schemas.microsoft.com/office/drawing/2014/main" xmlns="" id="{829A53F4-999E-45A7-B038-BBE6B50B6803}"/>
              </a:ext>
            </a:extLst>
          </p:cNvPr>
          <p:cNvPicPr>
            <a:picLocks noChangeAspect="1"/>
          </p:cNvPicPr>
          <p:nvPr/>
        </p:nvPicPr>
        <p:blipFill>
          <a:blip r:embed="rId3"/>
          <a:stretch>
            <a:fillRect/>
          </a:stretch>
        </p:blipFill>
        <p:spPr>
          <a:xfrm>
            <a:off x="6814655" y="145700"/>
            <a:ext cx="4064866" cy="6712300"/>
          </a:xfrm>
          <a:prstGeom prst="rect">
            <a:avLst/>
          </a:prstGeom>
        </p:spPr>
      </p:pic>
    </p:spTree>
    <p:extLst>
      <p:ext uri="{BB962C8B-B14F-4D97-AF65-F5344CB8AC3E}">
        <p14:creationId xmlns:p14="http://schemas.microsoft.com/office/powerpoint/2010/main" val="1326451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40D4FC-8C34-4786-AD0D-6E24576D24A2}"/>
              </a:ext>
            </a:extLst>
          </p:cNvPr>
          <p:cNvSpPr>
            <a:spLocks noGrp="1"/>
          </p:cNvSpPr>
          <p:nvPr>
            <p:ph type="ctrTitle"/>
          </p:nvPr>
        </p:nvSpPr>
        <p:spPr/>
        <p:txBody>
          <a:bodyPr/>
          <a:lstStyle/>
          <a:p>
            <a:r>
              <a:rPr lang="en-GB" dirty="0"/>
              <a:t>The Political Economy of Nationalism</a:t>
            </a:r>
            <a:endParaRPr lang="en-US" dirty="0"/>
          </a:p>
        </p:txBody>
      </p:sp>
      <p:sp>
        <p:nvSpPr>
          <p:cNvPr id="3" name="Subtítulo 2">
            <a:extLst>
              <a:ext uri="{FF2B5EF4-FFF2-40B4-BE49-F238E27FC236}">
                <a16:creationId xmlns:a16="http://schemas.microsoft.com/office/drawing/2014/main" xmlns="" id="{AF48B3C1-BB38-4028-8781-99C7E85D7F69}"/>
              </a:ext>
            </a:extLst>
          </p:cNvPr>
          <p:cNvSpPr>
            <a:spLocks noGrp="1"/>
          </p:cNvSpPr>
          <p:nvPr>
            <p:ph type="subTitle" idx="1"/>
          </p:nvPr>
        </p:nvSpPr>
        <p:spPr/>
        <p:txBody>
          <a:bodyPr>
            <a:normAutofit lnSpcReduction="10000"/>
          </a:bodyPr>
          <a:lstStyle/>
          <a:p>
            <a:r>
              <a:rPr lang="en-GB" b="1" dirty="0"/>
              <a:t>Class 6</a:t>
            </a:r>
          </a:p>
          <a:p>
            <a:r>
              <a:rPr lang="en-US" dirty="0"/>
              <a:t>Which are the Limits of State-Led Development?</a:t>
            </a:r>
          </a:p>
          <a:p>
            <a:r>
              <a:rPr lang="en-GB" dirty="0" err="1"/>
              <a:t>Dr.</a:t>
            </a:r>
            <a:r>
              <a:rPr lang="en-GB" dirty="0"/>
              <a:t> Vin</a:t>
            </a:r>
            <a:r>
              <a:rPr lang="pt-BR" dirty="0" err="1"/>
              <a:t>ícius</a:t>
            </a:r>
            <a:r>
              <a:rPr lang="pt-BR" dirty="0"/>
              <a:t> Rodrigues Vieira </a:t>
            </a:r>
            <a:r>
              <a:rPr lang="pt-BR" dirty="0" smtClean="0"/>
              <a:t>(IRI-USP)</a:t>
            </a:r>
          </a:p>
          <a:p>
            <a:r>
              <a:rPr lang="en-US" dirty="0" smtClean="0"/>
              <a:t>September </a:t>
            </a:r>
            <a:r>
              <a:rPr lang="en-US" dirty="0"/>
              <a:t>19, 2018</a:t>
            </a:r>
          </a:p>
        </p:txBody>
      </p:sp>
    </p:spTree>
    <p:extLst>
      <p:ext uri="{BB962C8B-B14F-4D97-AF65-F5344CB8AC3E}">
        <p14:creationId xmlns:p14="http://schemas.microsoft.com/office/powerpoint/2010/main" val="2306415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38F52-7789-4920-9FA2-C33D5D86223F}"/>
              </a:ext>
            </a:extLst>
          </p:cNvPr>
          <p:cNvSpPr>
            <a:spLocks noGrp="1"/>
          </p:cNvSpPr>
          <p:nvPr>
            <p:ph type="title"/>
          </p:nvPr>
        </p:nvSpPr>
        <p:spPr/>
        <p:txBody>
          <a:bodyPr/>
          <a:lstStyle/>
          <a:p>
            <a:r>
              <a:rPr lang="en-GB" dirty="0"/>
              <a:t>… seek this</a:t>
            </a:r>
            <a:endParaRPr lang="en-US" dirty="0"/>
          </a:p>
        </p:txBody>
      </p:sp>
      <p:sp>
        <p:nvSpPr>
          <p:cNvPr id="3" name="Espaço Reservado para Conteúdo 2">
            <a:extLst>
              <a:ext uri="{FF2B5EF4-FFF2-40B4-BE49-F238E27FC236}">
                <a16:creationId xmlns:a16="http://schemas.microsoft.com/office/drawing/2014/main" xmlns="" id="{C73AAB18-8007-4C23-AECC-C56F09C54275}"/>
              </a:ext>
            </a:extLst>
          </p:cNvPr>
          <p:cNvSpPr>
            <a:spLocks noGrp="1"/>
          </p:cNvSpPr>
          <p:nvPr>
            <p:ph idx="1"/>
          </p:nvPr>
        </p:nvSpPr>
        <p:spPr>
          <a:xfrm>
            <a:off x="838200" y="1825624"/>
            <a:ext cx="10515600" cy="5240193"/>
          </a:xfrm>
        </p:spPr>
        <p:txBody>
          <a:bodyPr>
            <a:normAutofit/>
          </a:bodyPr>
          <a:lstStyle/>
          <a:p>
            <a:r>
              <a:rPr lang="en-GB" b="1" dirty="0"/>
              <a:t>More domestic savings</a:t>
            </a:r>
          </a:p>
          <a:p>
            <a:r>
              <a:rPr lang="en-GB" b="1" dirty="0"/>
              <a:t>Less foreign debt</a:t>
            </a:r>
          </a:p>
          <a:p>
            <a:endParaRPr lang="en-GB" b="1" dirty="0"/>
          </a:p>
          <a:p>
            <a:pPr marL="0" indent="0">
              <a:buNone/>
            </a:pPr>
            <a:r>
              <a:rPr lang="en-GB" b="1" dirty="0">
                <a:sym typeface="Wingdings" panose="05000000000000000000" pitchFamily="2" charset="2"/>
              </a:rPr>
              <a:t> India since the 1980s fits those patterns…</a:t>
            </a:r>
            <a:endParaRPr lang="en-US" dirty="0"/>
          </a:p>
        </p:txBody>
      </p:sp>
    </p:spTree>
    <p:extLst>
      <p:ext uri="{BB962C8B-B14F-4D97-AF65-F5344CB8AC3E}">
        <p14:creationId xmlns:p14="http://schemas.microsoft.com/office/powerpoint/2010/main" val="3018229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2" descr="C:\Users\Vinicius\Downloads\MyChart (3).png">
            <a:extLst>
              <a:ext uri="{FF2B5EF4-FFF2-40B4-BE49-F238E27FC236}">
                <a16:creationId xmlns:a16="http://schemas.microsoft.com/office/drawing/2014/main" xmlns="" id="{F033491D-D9AC-4541-A8A6-85433196B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7464"/>
            <a:ext cx="8551862"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B8A0C091-953C-4F96-97A5-FC4A933DA287}"/>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21B405-17AA-4486-94B2-B2A7DAF2E654}" type="slidenum">
              <a:rPr lang="en-GB" altLang="en-US">
                <a:solidFill>
                  <a:srgbClr val="FFFFFF"/>
                </a:solidFill>
              </a:rPr>
              <a:pPr eaLnBrk="1" hangingPunct="1"/>
              <a:t>31</a:t>
            </a:fld>
            <a:endParaRPr lang="en-GB" altLang="en-US">
              <a:solidFill>
                <a:srgbClr val="FFFFFF"/>
              </a:solidFill>
            </a:endParaRPr>
          </a:p>
        </p:txBody>
      </p:sp>
    </p:spTree>
    <p:extLst>
      <p:ext uri="{BB962C8B-B14F-4D97-AF65-F5344CB8AC3E}">
        <p14:creationId xmlns:p14="http://schemas.microsoft.com/office/powerpoint/2010/main" val="140143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B332D-5326-4081-8ED3-2687E7EDCD60}"/>
              </a:ext>
            </a:extLst>
          </p:cNvPr>
          <p:cNvSpPr>
            <a:spLocks noGrp="1"/>
          </p:cNvSpPr>
          <p:nvPr>
            <p:ph type="title"/>
          </p:nvPr>
        </p:nvSpPr>
        <p:spPr/>
        <p:txBody>
          <a:bodyPr/>
          <a:lstStyle/>
          <a:p>
            <a:pPr>
              <a:defRPr/>
            </a:pPr>
            <a:endParaRPr lang="en-GB"/>
          </a:p>
        </p:txBody>
      </p:sp>
      <p:pic>
        <p:nvPicPr>
          <p:cNvPr id="113667" name="Picture 2" descr="C:\Users\Vinicius\Downloads\MyChart.png">
            <a:extLst>
              <a:ext uri="{FF2B5EF4-FFF2-40B4-BE49-F238E27FC236}">
                <a16:creationId xmlns:a16="http://schemas.microsoft.com/office/drawing/2014/main" xmlns="" id="{C505E681-B83F-4E50-B465-549431E7186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12963" y="-15875"/>
            <a:ext cx="8591550" cy="6873875"/>
          </a:xfrm>
        </p:spPr>
      </p:pic>
      <p:sp>
        <p:nvSpPr>
          <p:cNvPr id="3" name="Slide Number Placeholder 2">
            <a:extLst>
              <a:ext uri="{FF2B5EF4-FFF2-40B4-BE49-F238E27FC236}">
                <a16:creationId xmlns:a16="http://schemas.microsoft.com/office/drawing/2014/main" xmlns="" id="{EB6F38F2-99AE-48C5-B9CA-7DBC1EC583CB}"/>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2FE6ABC-BA74-4DE3-8F15-1A30D42392F7}" type="slidenum">
              <a:rPr lang="en-GB" altLang="en-US">
                <a:solidFill>
                  <a:srgbClr val="FFFFFF"/>
                </a:solidFill>
              </a:rPr>
              <a:pPr eaLnBrk="1" hangingPunct="1"/>
              <a:t>32</a:t>
            </a:fld>
            <a:endParaRPr lang="en-GB" altLang="en-US">
              <a:solidFill>
                <a:srgbClr val="FFFFFF"/>
              </a:solidFill>
            </a:endParaRPr>
          </a:p>
        </p:txBody>
      </p:sp>
    </p:spTree>
    <p:extLst>
      <p:ext uri="{BB962C8B-B14F-4D97-AF65-F5344CB8AC3E}">
        <p14:creationId xmlns:p14="http://schemas.microsoft.com/office/powerpoint/2010/main" val="4090322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E38F52-7789-4920-9FA2-C33D5D86223F}"/>
              </a:ext>
            </a:extLst>
          </p:cNvPr>
          <p:cNvSpPr>
            <a:spLocks noGrp="1"/>
          </p:cNvSpPr>
          <p:nvPr>
            <p:ph type="title"/>
          </p:nvPr>
        </p:nvSpPr>
        <p:spPr/>
        <p:txBody>
          <a:bodyPr/>
          <a:lstStyle/>
          <a:p>
            <a:r>
              <a:rPr lang="en-GB" dirty="0"/>
              <a:t>Yet, that has not been always the case…</a:t>
            </a:r>
            <a:endParaRPr lang="en-US" dirty="0"/>
          </a:p>
        </p:txBody>
      </p:sp>
      <p:sp>
        <p:nvSpPr>
          <p:cNvPr id="3" name="Espaço Reservado para Conteúdo 2">
            <a:extLst>
              <a:ext uri="{FF2B5EF4-FFF2-40B4-BE49-F238E27FC236}">
                <a16:creationId xmlns:a16="http://schemas.microsoft.com/office/drawing/2014/main" xmlns="" id="{C73AAB18-8007-4C23-AECC-C56F09C54275}"/>
              </a:ext>
            </a:extLst>
          </p:cNvPr>
          <p:cNvSpPr>
            <a:spLocks noGrp="1"/>
          </p:cNvSpPr>
          <p:nvPr>
            <p:ph idx="1"/>
          </p:nvPr>
        </p:nvSpPr>
        <p:spPr>
          <a:xfrm>
            <a:off x="838200" y="1825624"/>
            <a:ext cx="10515600" cy="5240193"/>
          </a:xfrm>
        </p:spPr>
        <p:txBody>
          <a:bodyPr>
            <a:normAutofit/>
          </a:bodyPr>
          <a:lstStyle/>
          <a:p>
            <a:r>
              <a:rPr lang="en-US" dirty="0"/>
              <a:t>1950-1980: low rates of growth;</a:t>
            </a:r>
          </a:p>
          <a:p>
            <a:r>
              <a:rPr lang="en-US" dirty="0"/>
              <a:t>Secularist ideology </a:t>
            </a:r>
            <a:r>
              <a:rPr lang="en-US" dirty="0">
                <a:sym typeface="Wingdings" panose="05000000000000000000" pitchFamily="2" charset="2"/>
              </a:rPr>
              <a:t> like racial democracy in Brazil, ignored inequalities and discrimination.</a:t>
            </a:r>
            <a:endParaRPr lang="en-US" dirty="0"/>
          </a:p>
        </p:txBody>
      </p:sp>
    </p:spTree>
    <p:extLst>
      <p:ext uri="{BB962C8B-B14F-4D97-AF65-F5344CB8AC3E}">
        <p14:creationId xmlns:p14="http://schemas.microsoft.com/office/powerpoint/2010/main" val="140132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53057" cy="1325563"/>
          </a:xfrm>
        </p:spPr>
        <p:txBody>
          <a:bodyPr/>
          <a:lstStyle/>
          <a:p>
            <a:r>
              <a:rPr lang="pt-BR" dirty="0" err="1"/>
              <a:t>Before</a:t>
            </a:r>
            <a:r>
              <a:rPr lang="pt-BR" dirty="0"/>
              <a:t>: Hindu rate </a:t>
            </a:r>
            <a:r>
              <a:rPr lang="pt-BR" dirty="0" err="1"/>
              <a:t>of</a:t>
            </a:r>
            <a:r>
              <a:rPr lang="pt-BR" dirty="0"/>
              <a:t> </a:t>
            </a:r>
            <a:r>
              <a:rPr lang="pt-BR" dirty="0" err="1"/>
              <a:t>growth</a:t>
            </a:r>
            <a:endParaRPr lang="pt-BR" dirty="0"/>
          </a:p>
        </p:txBody>
      </p:sp>
      <p:pic>
        <p:nvPicPr>
          <p:cNvPr id="3" name="Imagem 2">
            <a:extLst>
              <a:ext uri="{FF2B5EF4-FFF2-40B4-BE49-F238E27FC236}">
                <a16:creationId xmlns:a16="http://schemas.microsoft.com/office/drawing/2014/main" xmlns="" id="{575618A4-0643-4AA7-A94F-47FB9F5DA46C}"/>
              </a:ext>
            </a:extLst>
          </p:cNvPr>
          <p:cNvPicPr>
            <a:picLocks noChangeAspect="1"/>
          </p:cNvPicPr>
          <p:nvPr/>
        </p:nvPicPr>
        <p:blipFill>
          <a:blip r:embed="rId2"/>
          <a:stretch>
            <a:fillRect/>
          </a:stretch>
        </p:blipFill>
        <p:spPr>
          <a:xfrm>
            <a:off x="1406236" y="1568161"/>
            <a:ext cx="9968346" cy="4921871"/>
          </a:xfrm>
          <a:prstGeom prst="rect">
            <a:avLst/>
          </a:prstGeom>
        </p:spPr>
      </p:pic>
    </p:spTree>
    <p:extLst>
      <p:ext uri="{BB962C8B-B14F-4D97-AF65-F5344CB8AC3E}">
        <p14:creationId xmlns:p14="http://schemas.microsoft.com/office/powerpoint/2010/main" val="3272987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The “</a:t>
            </a:r>
            <a:r>
              <a:rPr lang="pt-BR" dirty="0" err="1"/>
              <a:t>Danger</a:t>
            </a:r>
            <a:r>
              <a:rPr lang="pt-BR" dirty="0"/>
              <a:t>”— Keynes (</a:t>
            </a:r>
            <a:r>
              <a:rPr lang="pt-BR" dirty="0" err="1"/>
              <a:t>and</a:t>
            </a:r>
            <a:r>
              <a:rPr lang="pt-BR" dirty="0"/>
              <a:t> </a:t>
            </a:r>
            <a:r>
              <a:rPr lang="pt-BR" dirty="0" err="1"/>
              <a:t>his</a:t>
            </a:r>
            <a:r>
              <a:rPr lang="pt-BR" dirty="0"/>
              <a:t> </a:t>
            </a:r>
            <a:r>
              <a:rPr lang="pt-BR" dirty="0" err="1"/>
              <a:t>ideas</a:t>
            </a:r>
            <a:r>
              <a:rPr lang="pt-BR" dirty="0"/>
              <a:t>) “</a:t>
            </a:r>
            <a:r>
              <a:rPr lang="pt-BR" dirty="0" err="1"/>
              <a:t>died</a:t>
            </a:r>
            <a:r>
              <a:rPr lang="pt-BR" dirty="0"/>
              <a:t>”</a:t>
            </a:r>
          </a:p>
        </p:txBody>
      </p:sp>
      <p:pic>
        <p:nvPicPr>
          <p:cNvPr id="3" name="Imagem 2">
            <a:extLst>
              <a:ext uri="{FF2B5EF4-FFF2-40B4-BE49-F238E27FC236}">
                <a16:creationId xmlns:a16="http://schemas.microsoft.com/office/drawing/2014/main" xmlns="" id="{784744E5-07E6-494F-B4B3-1CE3FA1EE5E3}"/>
              </a:ext>
            </a:extLst>
          </p:cNvPr>
          <p:cNvPicPr>
            <a:picLocks noChangeAspect="1"/>
          </p:cNvPicPr>
          <p:nvPr/>
        </p:nvPicPr>
        <p:blipFill>
          <a:blip r:embed="rId2"/>
          <a:stretch>
            <a:fillRect/>
          </a:stretch>
        </p:blipFill>
        <p:spPr>
          <a:xfrm>
            <a:off x="976745" y="1365609"/>
            <a:ext cx="10515601" cy="4948519"/>
          </a:xfrm>
          <a:prstGeom prst="rect">
            <a:avLst/>
          </a:prstGeom>
        </p:spPr>
      </p:pic>
    </p:spTree>
    <p:extLst>
      <p:ext uri="{BB962C8B-B14F-4D97-AF65-F5344CB8AC3E}">
        <p14:creationId xmlns:p14="http://schemas.microsoft.com/office/powerpoint/2010/main" val="159331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E21622-E205-4835-B9C5-C17BB3605DB6}"/>
              </a:ext>
            </a:extLst>
          </p:cNvPr>
          <p:cNvSpPr>
            <a:spLocks noGrp="1"/>
          </p:cNvSpPr>
          <p:nvPr>
            <p:ph type="title"/>
          </p:nvPr>
        </p:nvSpPr>
        <p:spPr/>
        <p:txBody>
          <a:bodyPr/>
          <a:lstStyle/>
          <a:p>
            <a:r>
              <a:rPr lang="en-GB" dirty="0"/>
              <a:t>Back to Economic Liberalism </a:t>
            </a:r>
            <a:r>
              <a:rPr lang="en-GB" dirty="0">
                <a:sym typeface="Wingdings" panose="05000000000000000000" pitchFamily="2" charset="2"/>
              </a:rPr>
              <a:t> Neoliberalism</a:t>
            </a:r>
            <a:endParaRPr lang="en-US" dirty="0"/>
          </a:p>
        </p:txBody>
      </p:sp>
      <p:sp>
        <p:nvSpPr>
          <p:cNvPr id="3" name="Espaço Reservado para Conteúdo 2">
            <a:extLst>
              <a:ext uri="{FF2B5EF4-FFF2-40B4-BE49-F238E27FC236}">
                <a16:creationId xmlns:a16="http://schemas.microsoft.com/office/drawing/2014/main" xmlns="" id="{33FE9C22-A62E-47DB-ADCE-81ACE8F99E73}"/>
              </a:ext>
            </a:extLst>
          </p:cNvPr>
          <p:cNvSpPr>
            <a:spLocks noGrp="1"/>
          </p:cNvSpPr>
          <p:nvPr>
            <p:ph idx="1"/>
          </p:nvPr>
        </p:nvSpPr>
        <p:spPr>
          <a:xfrm>
            <a:off x="5846618" y="1825625"/>
            <a:ext cx="5507182" cy="4351338"/>
          </a:xfrm>
        </p:spPr>
        <p:txBody>
          <a:bodyPr/>
          <a:lstStyle/>
          <a:p>
            <a:pPr marL="0" indent="0">
              <a:buNone/>
            </a:pPr>
            <a:r>
              <a:rPr lang="en-GB" dirty="0"/>
              <a:t>The role of the state comprised:</a:t>
            </a:r>
          </a:p>
          <a:p>
            <a:r>
              <a:rPr lang="en-GB" dirty="0"/>
              <a:t>Defence;</a:t>
            </a:r>
          </a:p>
          <a:p>
            <a:r>
              <a:rPr lang="en-GB" dirty="0"/>
              <a:t>Justice;</a:t>
            </a:r>
          </a:p>
          <a:p>
            <a:r>
              <a:rPr lang="en-GB" dirty="0"/>
              <a:t>Certain public works (and not always!!!)</a:t>
            </a:r>
          </a:p>
          <a:p>
            <a:pPr lvl="1">
              <a:buFont typeface="Wingdings" panose="05000000000000000000" pitchFamily="2" charset="2"/>
              <a:buChar char="à"/>
            </a:pPr>
            <a:r>
              <a:rPr lang="en-GB" dirty="0">
                <a:sym typeface="Wingdings" panose="05000000000000000000" pitchFamily="2" charset="2"/>
              </a:rPr>
              <a:t>Yet, which ones?</a:t>
            </a:r>
          </a:p>
          <a:p>
            <a:pPr lvl="1">
              <a:buFont typeface="Wingdings" panose="05000000000000000000" pitchFamily="2" charset="2"/>
              <a:buChar char="§"/>
            </a:pPr>
            <a:r>
              <a:rPr lang="en-GB" dirty="0">
                <a:sym typeface="Wingdings" panose="05000000000000000000" pitchFamily="2" charset="2"/>
              </a:rPr>
              <a:t>To facilitate trade</a:t>
            </a:r>
          </a:p>
          <a:p>
            <a:pPr lvl="1">
              <a:buFont typeface="Wingdings" panose="05000000000000000000" pitchFamily="2" charset="2"/>
              <a:buChar char="§"/>
            </a:pPr>
            <a:r>
              <a:rPr lang="en-GB" dirty="0">
                <a:sym typeface="Wingdings" panose="05000000000000000000" pitchFamily="2" charset="2"/>
              </a:rPr>
              <a:t>To educate the young</a:t>
            </a:r>
            <a:endParaRPr lang="en-US" dirty="0"/>
          </a:p>
        </p:txBody>
      </p:sp>
      <p:pic>
        <p:nvPicPr>
          <p:cNvPr id="5" name="Imagem 4">
            <a:extLst>
              <a:ext uri="{FF2B5EF4-FFF2-40B4-BE49-F238E27FC236}">
                <a16:creationId xmlns:a16="http://schemas.microsoft.com/office/drawing/2014/main" xmlns="" id="{D619EB15-3FF3-466E-8BAD-A2FB6C0FF50E}"/>
              </a:ext>
            </a:extLst>
          </p:cNvPr>
          <p:cNvPicPr>
            <a:picLocks noChangeAspect="1"/>
          </p:cNvPicPr>
          <p:nvPr/>
        </p:nvPicPr>
        <p:blipFill>
          <a:blip r:embed="rId2"/>
          <a:stretch>
            <a:fillRect/>
          </a:stretch>
        </p:blipFill>
        <p:spPr>
          <a:xfrm>
            <a:off x="838200" y="1641677"/>
            <a:ext cx="4719234" cy="4719234"/>
          </a:xfrm>
          <a:prstGeom prst="rect">
            <a:avLst/>
          </a:prstGeom>
        </p:spPr>
      </p:pic>
    </p:spTree>
    <p:extLst>
      <p:ext uri="{BB962C8B-B14F-4D97-AF65-F5344CB8AC3E}">
        <p14:creationId xmlns:p14="http://schemas.microsoft.com/office/powerpoint/2010/main" val="355575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091F5F-FBE7-4D4B-A362-F912D1479BBE}"/>
              </a:ext>
            </a:extLst>
          </p:cNvPr>
          <p:cNvSpPr>
            <a:spLocks noGrp="1"/>
          </p:cNvSpPr>
          <p:nvPr>
            <p:ph type="title"/>
          </p:nvPr>
        </p:nvSpPr>
        <p:spPr/>
        <p:txBody>
          <a:bodyPr/>
          <a:lstStyle/>
          <a:p>
            <a:r>
              <a:rPr lang="en-GB" dirty="0"/>
              <a:t>Core characteristics of ISI in Brazil</a:t>
            </a:r>
            <a:endParaRPr lang="en-US" dirty="0"/>
          </a:p>
        </p:txBody>
      </p:sp>
      <p:sp>
        <p:nvSpPr>
          <p:cNvPr id="3" name="Espaço Reservado para Conteúdo 2">
            <a:extLst>
              <a:ext uri="{FF2B5EF4-FFF2-40B4-BE49-F238E27FC236}">
                <a16:creationId xmlns:a16="http://schemas.microsoft.com/office/drawing/2014/main" xmlns="" id="{BF7151B1-16DF-4679-A053-1E2D2EDFE547}"/>
              </a:ext>
            </a:extLst>
          </p:cNvPr>
          <p:cNvSpPr>
            <a:spLocks noGrp="1"/>
          </p:cNvSpPr>
          <p:nvPr>
            <p:ph idx="1"/>
          </p:nvPr>
        </p:nvSpPr>
        <p:spPr>
          <a:xfrm>
            <a:off x="838200" y="1825625"/>
            <a:ext cx="10515600" cy="4796848"/>
          </a:xfrm>
        </p:spPr>
        <p:txBody>
          <a:bodyPr>
            <a:normAutofit fontScale="92500" lnSpcReduction="10000"/>
          </a:bodyPr>
          <a:lstStyle/>
          <a:p>
            <a:pPr marL="0" indent="0">
              <a:buNone/>
            </a:pPr>
            <a:r>
              <a:rPr lang="en-GB" dirty="0"/>
              <a:t>According to Alston et al (2016, 57)</a:t>
            </a:r>
          </a:p>
          <a:p>
            <a:r>
              <a:rPr lang="en-GB" dirty="0"/>
              <a:t>“The belief in developmentalism started after the 1930 revolution but intensified in the early 1950s Vargas era”;</a:t>
            </a:r>
          </a:p>
          <a:p>
            <a:r>
              <a:rPr lang="en-GB" dirty="0"/>
              <a:t>“This belief formed the basis of the Import Substitution Industrialization (ISI) model driven by state-led industrialization associated with </a:t>
            </a:r>
            <a:r>
              <a:rPr lang="en-GB" b="1" dirty="0"/>
              <a:t>foreign indebtedness </a:t>
            </a:r>
            <a:r>
              <a:rPr lang="en-GB" dirty="0"/>
              <a:t>and populist incorporation of diverse sectors of the society, in particular workers and middle classes”;</a:t>
            </a:r>
          </a:p>
          <a:p>
            <a:r>
              <a:rPr lang="en-GB" dirty="0"/>
              <a:t>“Developmentalism established growth, economic might, and industrial progress as imperatives, leaving issues of democracy and combating inequality and poverty as secondary and subservient objectives”.</a:t>
            </a:r>
          </a:p>
          <a:p>
            <a:pPr marL="0" indent="0">
              <a:buNone/>
            </a:pPr>
            <a:endParaRPr lang="en-GB" dirty="0"/>
          </a:p>
          <a:p>
            <a:pPr marL="0" indent="0" algn="ctr">
              <a:buNone/>
            </a:pPr>
            <a:r>
              <a:rPr lang="en-GB" dirty="0">
                <a:sym typeface="Wingdings" panose="05000000000000000000" pitchFamily="2" charset="2"/>
              </a:rPr>
              <a:t> A STRATEGY OF DEPENDENT DEVELOPMENT</a:t>
            </a:r>
            <a:endParaRPr lang="en-US" dirty="0"/>
          </a:p>
        </p:txBody>
      </p:sp>
    </p:spTree>
    <p:extLst>
      <p:ext uri="{BB962C8B-B14F-4D97-AF65-F5344CB8AC3E}">
        <p14:creationId xmlns:p14="http://schemas.microsoft.com/office/powerpoint/2010/main" val="250683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091F5F-FBE7-4D4B-A362-F912D1479BBE}"/>
              </a:ext>
            </a:extLst>
          </p:cNvPr>
          <p:cNvSpPr>
            <a:spLocks noGrp="1"/>
          </p:cNvSpPr>
          <p:nvPr>
            <p:ph type="title"/>
          </p:nvPr>
        </p:nvSpPr>
        <p:spPr/>
        <p:txBody>
          <a:bodyPr/>
          <a:lstStyle/>
          <a:p>
            <a:r>
              <a:rPr lang="en-GB" dirty="0"/>
              <a:t>Has ISI worked in the long term?</a:t>
            </a:r>
            <a:endParaRPr lang="en-US" dirty="0"/>
          </a:p>
        </p:txBody>
      </p:sp>
      <p:sp>
        <p:nvSpPr>
          <p:cNvPr id="3" name="Espaço Reservado para Conteúdo 2">
            <a:extLst>
              <a:ext uri="{FF2B5EF4-FFF2-40B4-BE49-F238E27FC236}">
                <a16:creationId xmlns:a16="http://schemas.microsoft.com/office/drawing/2014/main" xmlns="" id="{BF7151B1-16DF-4679-A053-1E2D2EDFE547}"/>
              </a:ext>
            </a:extLst>
          </p:cNvPr>
          <p:cNvSpPr>
            <a:spLocks noGrp="1"/>
          </p:cNvSpPr>
          <p:nvPr>
            <p:ph idx="1"/>
          </p:nvPr>
        </p:nvSpPr>
        <p:spPr/>
        <p:txBody>
          <a:bodyPr>
            <a:normAutofit/>
          </a:bodyPr>
          <a:lstStyle/>
          <a:p>
            <a:pPr marL="0" indent="0">
              <a:buNone/>
            </a:pPr>
            <a:r>
              <a:rPr lang="en-GB" dirty="0"/>
              <a:t>How to assess it?</a:t>
            </a:r>
            <a:endParaRPr lang="en-US" dirty="0"/>
          </a:p>
        </p:txBody>
      </p:sp>
    </p:spTree>
    <p:extLst>
      <p:ext uri="{BB962C8B-B14F-4D97-AF65-F5344CB8AC3E}">
        <p14:creationId xmlns:p14="http://schemas.microsoft.com/office/powerpoint/2010/main" val="409076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nicius\Downloads\MyChart (1).png">
            <a:extLst>
              <a:ext uri="{FF2B5EF4-FFF2-40B4-BE49-F238E27FC236}">
                <a16:creationId xmlns:a16="http://schemas.microsoft.com/office/drawing/2014/main" xmlns="" id="{6443327D-F89B-404A-9838-E391A71BEFE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32107" y="-3175"/>
            <a:ext cx="8575675" cy="6861175"/>
          </a:xfrm>
        </p:spPr>
      </p:pic>
    </p:spTree>
    <p:extLst>
      <p:ext uri="{BB962C8B-B14F-4D97-AF65-F5344CB8AC3E}">
        <p14:creationId xmlns:p14="http://schemas.microsoft.com/office/powerpoint/2010/main" val="112679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155ACDF3-56E0-4D6B-8F9A-22CABC5957DC}"/>
              </a:ext>
            </a:extLst>
          </p:cNvPr>
          <p:cNvPicPr>
            <a:picLocks noChangeAspect="1"/>
          </p:cNvPicPr>
          <p:nvPr/>
        </p:nvPicPr>
        <p:blipFill>
          <a:blip r:embed="rId2"/>
          <a:stretch>
            <a:fillRect/>
          </a:stretch>
        </p:blipFill>
        <p:spPr>
          <a:xfrm>
            <a:off x="1856310" y="259624"/>
            <a:ext cx="8797835" cy="6598376"/>
          </a:xfrm>
          <a:prstGeom prst="rect">
            <a:avLst/>
          </a:prstGeom>
        </p:spPr>
      </p:pic>
    </p:spTree>
    <p:extLst>
      <p:ext uri="{BB962C8B-B14F-4D97-AF65-F5344CB8AC3E}">
        <p14:creationId xmlns:p14="http://schemas.microsoft.com/office/powerpoint/2010/main" val="16423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Vinicius\Downloads\MyChart (5).png">
            <a:extLst>
              <a:ext uri="{FF2B5EF4-FFF2-40B4-BE49-F238E27FC236}">
                <a16:creationId xmlns:a16="http://schemas.microsoft.com/office/drawing/2014/main" xmlns="" id="{4AADC36F-D9EA-400A-8588-34E55049D76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97496" y="0"/>
            <a:ext cx="8604250" cy="6883400"/>
          </a:xfrm>
        </p:spPr>
      </p:pic>
    </p:spTree>
    <p:extLst>
      <p:ext uri="{BB962C8B-B14F-4D97-AF65-F5344CB8AC3E}">
        <p14:creationId xmlns:p14="http://schemas.microsoft.com/office/powerpoint/2010/main" val="59493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CF6B5B8F-89CD-471B-AEB6-6CCC3EE70155}"/>
              </a:ext>
            </a:extLst>
          </p:cNvPr>
          <p:cNvPicPr>
            <a:picLocks noChangeAspect="1"/>
          </p:cNvPicPr>
          <p:nvPr/>
        </p:nvPicPr>
        <p:blipFill>
          <a:blip r:embed="rId2"/>
          <a:stretch>
            <a:fillRect/>
          </a:stretch>
        </p:blipFill>
        <p:spPr>
          <a:xfrm>
            <a:off x="1810509" y="0"/>
            <a:ext cx="8570981" cy="6858000"/>
          </a:xfrm>
          <a:prstGeom prst="rect">
            <a:avLst/>
          </a:prstGeom>
        </p:spPr>
      </p:pic>
    </p:spTree>
    <p:extLst>
      <p:ext uri="{BB962C8B-B14F-4D97-AF65-F5344CB8AC3E}">
        <p14:creationId xmlns:p14="http://schemas.microsoft.com/office/powerpoint/2010/main" val="3901851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576</Words>
  <Application>Microsoft Office PowerPoint</Application>
  <PresentationFormat>Personalizar</PresentationFormat>
  <Paragraphs>56</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Apresentação do PowerPoint</vt:lpstr>
      <vt:lpstr>Apresentação do PowerPoint</vt:lpstr>
      <vt:lpstr>The Political Economy of Nationalism</vt:lpstr>
      <vt:lpstr>Core characteristics of ISI in Brazil</vt:lpstr>
      <vt:lpstr>Has ISI worked in the long term?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The shadow of the past...</vt:lpstr>
      <vt:lpstr>Apresentação do PowerPoint</vt:lpstr>
      <vt:lpstr>Apresentação do PowerPoint</vt:lpstr>
      <vt:lpstr>Is Brazil a Racial Democracy?</vt:lpstr>
      <vt:lpstr>Apresentação do PowerPoint</vt:lpstr>
      <vt:lpstr>Apresentação do PowerPoint</vt:lpstr>
      <vt:lpstr>Apresentação do PowerPoint</vt:lpstr>
      <vt:lpstr>The economic miracle ended in…</vt:lpstr>
      <vt:lpstr>… inflation, which brings more inequality… </vt:lpstr>
      <vt:lpstr>… and more dependent development</vt:lpstr>
      <vt:lpstr>Apresentação do PowerPoint</vt:lpstr>
      <vt:lpstr>Apresentação do PowerPoint</vt:lpstr>
      <vt:lpstr>To avoid this...</vt:lpstr>
      <vt:lpstr>… seek this</vt:lpstr>
      <vt:lpstr>Apresentação do PowerPoint</vt:lpstr>
      <vt:lpstr>Apresentação do PowerPoint</vt:lpstr>
      <vt:lpstr>Yet, that has not been always the case…</vt:lpstr>
      <vt:lpstr>Before: Hindu rate of growth</vt:lpstr>
      <vt:lpstr>The “Danger”— Keynes (and his ideas) “died”</vt:lpstr>
      <vt:lpstr>Back to Economic Liberalism  Neoliberalism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Vinícius Guilherme Rodrigues Vieira</dc:creator>
  <cp:lastModifiedBy>Sala B</cp:lastModifiedBy>
  <cp:revision>19</cp:revision>
  <dcterms:created xsi:type="dcterms:W3CDTF">2017-10-03T17:06:38Z</dcterms:created>
  <dcterms:modified xsi:type="dcterms:W3CDTF">2018-09-20T04:10:14Z</dcterms:modified>
</cp:coreProperties>
</file>