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7" r:id="rId2"/>
    <p:sldMasterId id="2147483699" r:id="rId3"/>
    <p:sldMasterId id="2147483711" r:id="rId4"/>
    <p:sldMasterId id="2147483723" r:id="rId5"/>
    <p:sldMasterId id="2147483869" r:id="rId6"/>
    <p:sldMasterId id="2147483882" r:id="rId7"/>
    <p:sldMasterId id="2147483894" r:id="rId8"/>
  </p:sldMasterIdLst>
  <p:notesMasterIdLst>
    <p:notesMasterId r:id="rId75"/>
  </p:notesMasterIdLst>
  <p:sldIdLst>
    <p:sldId id="439" r:id="rId9"/>
    <p:sldId id="457" r:id="rId10"/>
    <p:sldId id="458" r:id="rId11"/>
    <p:sldId id="504" r:id="rId12"/>
    <p:sldId id="459" r:id="rId13"/>
    <p:sldId id="530" r:id="rId14"/>
    <p:sldId id="531" r:id="rId15"/>
    <p:sldId id="527" r:id="rId16"/>
    <p:sldId id="529" r:id="rId17"/>
    <p:sldId id="528" r:id="rId18"/>
    <p:sldId id="463" r:id="rId19"/>
    <p:sldId id="464" r:id="rId20"/>
    <p:sldId id="474" r:id="rId21"/>
    <p:sldId id="476" r:id="rId22"/>
    <p:sldId id="477" r:id="rId23"/>
    <p:sldId id="478" r:id="rId24"/>
    <p:sldId id="481" r:id="rId25"/>
    <p:sldId id="479" r:id="rId26"/>
    <p:sldId id="482" r:id="rId27"/>
    <p:sldId id="480" r:id="rId28"/>
    <p:sldId id="487" r:id="rId29"/>
    <p:sldId id="488" r:id="rId30"/>
    <p:sldId id="503" r:id="rId31"/>
    <p:sldId id="515" r:id="rId32"/>
    <p:sldId id="506" r:id="rId33"/>
    <p:sldId id="507" r:id="rId34"/>
    <p:sldId id="508" r:id="rId35"/>
    <p:sldId id="510" r:id="rId36"/>
    <p:sldId id="512" r:id="rId37"/>
    <p:sldId id="513" r:id="rId38"/>
    <p:sldId id="514" r:id="rId39"/>
    <p:sldId id="516" r:id="rId40"/>
    <p:sldId id="522" r:id="rId41"/>
    <p:sldId id="517" r:id="rId42"/>
    <p:sldId id="518" r:id="rId43"/>
    <p:sldId id="519" r:id="rId44"/>
    <p:sldId id="521" r:id="rId45"/>
    <p:sldId id="465" r:id="rId46"/>
    <p:sldId id="466" r:id="rId47"/>
    <p:sldId id="525" r:id="rId48"/>
    <p:sldId id="467" r:id="rId49"/>
    <p:sldId id="469" r:id="rId50"/>
    <p:sldId id="470" r:id="rId51"/>
    <p:sldId id="471" r:id="rId52"/>
    <p:sldId id="472" r:id="rId53"/>
    <p:sldId id="473" r:id="rId54"/>
    <p:sldId id="486" r:id="rId55"/>
    <p:sldId id="489" r:id="rId56"/>
    <p:sldId id="491" r:id="rId57"/>
    <p:sldId id="492" r:id="rId58"/>
    <p:sldId id="495" r:id="rId59"/>
    <p:sldId id="494" r:id="rId60"/>
    <p:sldId id="493" r:id="rId61"/>
    <p:sldId id="490" r:id="rId62"/>
    <p:sldId id="450" r:id="rId63"/>
    <p:sldId id="451" r:id="rId64"/>
    <p:sldId id="452" r:id="rId65"/>
    <p:sldId id="453" r:id="rId66"/>
    <p:sldId id="496" r:id="rId67"/>
    <p:sldId id="498" r:id="rId68"/>
    <p:sldId id="454" r:id="rId69"/>
    <p:sldId id="455" r:id="rId70"/>
    <p:sldId id="456" r:id="rId71"/>
    <p:sldId id="499" r:id="rId72"/>
    <p:sldId id="484" r:id="rId73"/>
    <p:sldId id="485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687FF"/>
    <a:srgbClr val="32C3FF"/>
    <a:srgbClr val="2777E3"/>
    <a:srgbClr val="58A0E3"/>
    <a:srgbClr val="2C7CFF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B5EEFA-D493-4A02-8EA0-F15DC272921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8F1FFB-0A95-4EAD-A385-0B3C654F53E7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800" b="1" dirty="0" err="1"/>
            <a:t>Arka</a:t>
          </a:r>
          <a:r>
            <a:rPr lang="en-US" sz="2800" b="1" dirty="0"/>
            <a:t> Lights</a:t>
          </a:r>
        </a:p>
      </dgm:t>
    </dgm:pt>
    <dgm:pt modelId="{6E8ABF13-3168-49A8-872D-6BBF5E8E0F6D}" type="parTrans" cxnId="{54EFFBE1-2B21-4140-842A-15B29052BD2B}">
      <dgm:prSet/>
      <dgm:spPr/>
      <dgm:t>
        <a:bodyPr/>
        <a:lstStyle/>
        <a:p>
          <a:pPr algn="ctr"/>
          <a:endParaRPr lang="en-US"/>
        </a:p>
      </dgm:t>
    </dgm:pt>
    <dgm:pt modelId="{491B2C29-F33B-440D-9C96-81293BDF7816}" type="sibTrans" cxnId="{54EFFBE1-2B21-4140-842A-15B29052BD2B}">
      <dgm:prSet/>
      <dgm:spPr/>
      <dgm:t>
        <a:bodyPr/>
        <a:lstStyle/>
        <a:p>
          <a:pPr algn="ctr"/>
          <a:endParaRPr lang="en-US"/>
        </a:p>
      </dgm:t>
    </dgm:pt>
    <dgm:pt modelId="{90B8D282-C9F9-4BC0-8D4E-B3ED43A51A01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1600" b="1" dirty="0"/>
            <a:t>Division?</a:t>
          </a:r>
        </a:p>
        <a:p>
          <a:pPr algn="ctr"/>
          <a:r>
            <a:rPr lang="en-US" sz="1600" b="1" dirty="0"/>
            <a:t>Partnership?</a:t>
          </a:r>
        </a:p>
      </dgm:t>
    </dgm:pt>
    <dgm:pt modelId="{864487A7-6E6A-4588-AE36-41C14B462553}" type="parTrans" cxnId="{D0D91F07-380B-4FC4-B9E9-9020608C7ED9}">
      <dgm:prSet/>
      <dgm:spPr/>
      <dgm:t>
        <a:bodyPr/>
        <a:lstStyle/>
        <a:p>
          <a:pPr algn="ctr"/>
          <a:endParaRPr lang="en-US"/>
        </a:p>
      </dgm:t>
    </dgm:pt>
    <dgm:pt modelId="{1877CD58-7148-40AC-8370-318D31E9FABF}" type="sibTrans" cxnId="{D0D91F07-380B-4FC4-B9E9-9020608C7ED9}">
      <dgm:prSet/>
      <dgm:spPr/>
      <dgm:t>
        <a:bodyPr/>
        <a:lstStyle/>
        <a:p>
          <a:pPr algn="ctr"/>
          <a:endParaRPr lang="en-US"/>
        </a:p>
      </dgm:t>
    </dgm:pt>
    <dgm:pt modelId="{88311D03-FF7F-4FC3-A616-7AE90F420F57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>
            <a:spcAft>
              <a:spcPts val="400"/>
            </a:spcAft>
          </a:pPr>
          <a:r>
            <a:rPr lang="en-US" sz="2400" b="1" dirty="0"/>
            <a:t>Market</a:t>
          </a:r>
        </a:p>
        <a:p>
          <a:pPr algn="ctr">
            <a:spcAft>
              <a:spcPts val="400"/>
            </a:spcAft>
          </a:pPr>
          <a:r>
            <a:rPr lang="en-US" sz="2400" b="1" dirty="0"/>
            <a:t>Market</a:t>
          </a:r>
        </a:p>
        <a:p>
          <a:pPr algn="ctr">
            <a:spcAft>
              <a:spcPts val="400"/>
            </a:spcAft>
          </a:pPr>
          <a:r>
            <a:rPr lang="en-US" sz="2400" b="1" dirty="0"/>
            <a:t>…</a:t>
          </a:r>
        </a:p>
      </dgm:t>
    </dgm:pt>
    <dgm:pt modelId="{4F8D6144-72A1-4E08-90F8-D92CE5CA34B4}" type="parTrans" cxnId="{F96B89FF-070B-437B-83A2-0E96DE4A1C48}">
      <dgm:prSet/>
      <dgm:spPr/>
      <dgm:t>
        <a:bodyPr/>
        <a:lstStyle/>
        <a:p>
          <a:pPr algn="ctr"/>
          <a:endParaRPr lang="en-US"/>
        </a:p>
      </dgm:t>
    </dgm:pt>
    <dgm:pt modelId="{0D55C8FE-6DBB-406E-AFE9-02B2F7BBEB39}" type="sibTrans" cxnId="{F96B89FF-070B-437B-83A2-0E96DE4A1C48}">
      <dgm:prSet/>
      <dgm:spPr/>
      <dgm:t>
        <a:bodyPr/>
        <a:lstStyle/>
        <a:p>
          <a:pPr algn="ctr"/>
          <a:endParaRPr lang="en-US"/>
        </a:p>
      </dgm:t>
    </dgm:pt>
    <dgm:pt modelId="{ED8CD70B-B6F2-467F-A086-5E4AB2C4A508}" type="pres">
      <dgm:prSet presAssocID="{92B5EEFA-D493-4A02-8EA0-F15DC2729212}" presName="rootnode" presStyleCnt="0">
        <dgm:presLayoutVars>
          <dgm:chMax/>
          <dgm:chPref/>
          <dgm:dir/>
          <dgm:animLvl val="lvl"/>
        </dgm:presLayoutVars>
      </dgm:prSet>
      <dgm:spPr/>
    </dgm:pt>
    <dgm:pt modelId="{294EBF77-7404-48D6-92FC-F78376EAD85B}" type="pres">
      <dgm:prSet presAssocID="{318F1FFB-0A95-4EAD-A385-0B3C654F53E7}" presName="composite" presStyleCnt="0"/>
      <dgm:spPr/>
    </dgm:pt>
    <dgm:pt modelId="{E84E5546-575D-408F-B6EA-8B9F1C4F3D1C}" type="pres">
      <dgm:prSet presAssocID="{318F1FFB-0A95-4EAD-A385-0B3C654F53E7}" presName="bentUpArrow1" presStyleLbl="alignImgPlace1" presStyleIdx="0" presStyleCnt="2" custScaleX="71912" custScaleY="69175" custLinFactNeighborX="26400" custLinFactNeighborY="-30234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B1705B64-5A27-43A0-B8B4-8ECBDB0A04B9}" type="pres">
      <dgm:prSet presAssocID="{318F1FFB-0A95-4EAD-A385-0B3C654F53E7}" presName="ParentText" presStyleLbl="node1" presStyleIdx="0" presStyleCnt="3" custScaleX="60626" custScaleY="73683">
        <dgm:presLayoutVars>
          <dgm:chMax val="1"/>
          <dgm:chPref val="1"/>
          <dgm:bulletEnabled val="1"/>
        </dgm:presLayoutVars>
      </dgm:prSet>
      <dgm:spPr/>
    </dgm:pt>
    <dgm:pt modelId="{85D798D2-A5B3-4729-AFDB-00489787E491}" type="pres">
      <dgm:prSet presAssocID="{318F1FFB-0A95-4EAD-A385-0B3C654F53E7}" presName="ChildText" presStyleLbl="revTx" presStyleIdx="0" presStyleCnt="2" custLinFactX="-100000" custLinFactY="8255" custLinFactNeighborX="-111488" custLinFactNeighborY="100000">
        <dgm:presLayoutVars>
          <dgm:chMax val="0"/>
          <dgm:chPref val="0"/>
          <dgm:bulletEnabled val="1"/>
        </dgm:presLayoutVars>
      </dgm:prSet>
      <dgm:spPr/>
    </dgm:pt>
    <dgm:pt modelId="{DA54CB9C-988B-496D-94B6-7450387F44EE}" type="pres">
      <dgm:prSet presAssocID="{491B2C29-F33B-440D-9C96-81293BDF7816}" presName="sibTrans" presStyleCnt="0"/>
      <dgm:spPr/>
    </dgm:pt>
    <dgm:pt modelId="{86424ABB-33C7-4A57-8E0F-B710234EABE7}" type="pres">
      <dgm:prSet presAssocID="{90B8D282-C9F9-4BC0-8D4E-B3ED43A51A01}" presName="composite" presStyleCnt="0"/>
      <dgm:spPr/>
    </dgm:pt>
    <dgm:pt modelId="{78D4F190-1722-4FE0-B61A-D6A646B0D526}" type="pres">
      <dgm:prSet presAssocID="{90B8D282-C9F9-4BC0-8D4E-B3ED43A51A01}" presName="bentUpArrow1" presStyleLbl="alignImgPlace1" presStyleIdx="1" presStyleCnt="2" custAng="10800000" custFlipVert="1" custScaleX="62626" custScaleY="71671" custLinFactNeighborX="-21755" custLinFactNeighborY="-3724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9237FFB0-6BF3-4744-813C-ABA039E81A50}" type="pres">
      <dgm:prSet presAssocID="{90B8D282-C9F9-4BC0-8D4E-B3ED43A51A01}" presName="ParentText" presStyleLbl="node1" presStyleIdx="1" presStyleCnt="3" custScaleX="57431" custScaleY="62687" custLinFactNeighborX="-7726" custLinFactNeighborY="-1648">
        <dgm:presLayoutVars>
          <dgm:chMax val="1"/>
          <dgm:chPref val="1"/>
          <dgm:bulletEnabled val="1"/>
        </dgm:presLayoutVars>
      </dgm:prSet>
      <dgm:spPr/>
    </dgm:pt>
    <dgm:pt modelId="{1AEF22DD-2F7D-493B-BF4F-F306937B1876}" type="pres">
      <dgm:prSet presAssocID="{90B8D282-C9F9-4BC0-8D4E-B3ED43A51A01}" presName="ChildText" presStyleLbl="revTx" presStyleIdx="1" presStyleCnt="2" custLinFactX="-100000" custLinFactY="39820" custLinFactNeighborX="-111199" custLinFactNeighborY="100000">
        <dgm:presLayoutVars>
          <dgm:chMax val="0"/>
          <dgm:chPref val="0"/>
          <dgm:bulletEnabled val="1"/>
        </dgm:presLayoutVars>
      </dgm:prSet>
      <dgm:spPr/>
    </dgm:pt>
    <dgm:pt modelId="{D8908FB4-0CC4-4F83-A182-22BF667ADEBE}" type="pres">
      <dgm:prSet presAssocID="{1877CD58-7148-40AC-8370-318D31E9FABF}" presName="sibTrans" presStyleCnt="0"/>
      <dgm:spPr/>
    </dgm:pt>
    <dgm:pt modelId="{75A591D4-98BE-4AC1-96A8-9801CFE884F8}" type="pres">
      <dgm:prSet presAssocID="{88311D03-FF7F-4FC3-A616-7AE90F420F57}" presName="composite" presStyleCnt="0"/>
      <dgm:spPr/>
    </dgm:pt>
    <dgm:pt modelId="{A4B4D99B-8687-4CE9-85FD-7D3C43D6BBDE}" type="pres">
      <dgm:prSet presAssocID="{88311D03-FF7F-4FC3-A616-7AE90F420F57}" presName="ParentText" presStyleLbl="node1" presStyleIdx="2" presStyleCnt="3" custScaleX="58953" custScaleY="76481" custLinFactX="-43560" custLinFactNeighborX="-100000" custLinFactNeighborY="1344">
        <dgm:presLayoutVars>
          <dgm:chMax val="1"/>
          <dgm:chPref val="1"/>
          <dgm:bulletEnabled val="1"/>
        </dgm:presLayoutVars>
      </dgm:prSet>
      <dgm:spPr/>
    </dgm:pt>
  </dgm:ptLst>
  <dgm:cxnLst>
    <dgm:cxn modelId="{F96B89FF-070B-437B-83A2-0E96DE4A1C48}" srcId="{92B5EEFA-D493-4A02-8EA0-F15DC2729212}" destId="{88311D03-FF7F-4FC3-A616-7AE90F420F57}" srcOrd="2" destOrd="0" parTransId="{4F8D6144-72A1-4E08-90F8-D92CE5CA34B4}" sibTransId="{0D55C8FE-6DBB-406E-AFE9-02B2F7BBEB39}"/>
    <dgm:cxn modelId="{FD649854-BCEA-3149-BBF8-A774983FD28F}" type="presOf" srcId="{90B8D282-C9F9-4BC0-8D4E-B3ED43A51A01}" destId="{9237FFB0-6BF3-4744-813C-ABA039E81A50}" srcOrd="0" destOrd="0" presId="urn:microsoft.com/office/officeart/2005/8/layout/StepDownProcess"/>
    <dgm:cxn modelId="{D0D91F07-380B-4FC4-B9E9-9020608C7ED9}" srcId="{92B5EEFA-D493-4A02-8EA0-F15DC2729212}" destId="{90B8D282-C9F9-4BC0-8D4E-B3ED43A51A01}" srcOrd="1" destOrd="0" parTransId="{864487A7-6E6A-4588-AE36-41C14B462553}" sibTransId="{1877CD58-7148-40AC-8370-318D31E9FABF}"/>
    <dgm:cxn modelId="{54EFFBE1-2B21-4140-842A-15B29052BD2B}" srcId="{92B5EEFA-D493-4A02-8EA0-F15DC2729212}" destId="{318F1FFB-0A95-4EAD-A385-0B3C654F53E7}" srcOrd="0" destOrd="0" parTransId="{6E8ABF13-3168-49A8-872D-6BBF5E8E0F6D}" sibTransId="{491B2C29-F33B-440D-9C96-81293BDF7816}"/>
    <dgm:cxn modelId="{52C823A5-7494-D042-A999-E1E51D6A152D}" type="presOf" srcId="{92B5EEFA-D493-4A02-8EA0-F15DC2729212}" destId="{ED8CD70B-B6F2-467F-A086-5E4AB2C4A508}" srcOrd="0" destOrd="0" presId="urn:microsoft.com/office/officeart/2005/8/layout/StepDownProcess"/>
    <dgm:cxn modelId="{D3D1444E-AD3F-844D-824E-03680283A7A3}" type="presOf" srcId="{88311D03-FF7F-4FC3-A616-7AE90F420F57}" destId="{A4B4D99B-8687-4CE9-85FD-7D3C43D6BBDE}" srcOrd="0" destOrd="0" presId="urn:microsoft.com/office/officeart/2005/8/layout/StepDownProcess"/>
    <dgm:cxn modelId="{68B7BA0B-983A-B54E-8F83-E3C13CE4C881}" type="presOf" srcId="{318F1FFB-0A95-4EAD-A385-0B3C654F53E7}" destId="{B1705B64-5A27-43A0-B8B4-8ECBDB0A04B9}" srcOrd="0" destOrd="0" presId="urn:microsoft.com/office/officeart/2005/8/layout/StepDownProcess"/>
    <dgm:cxn modelId="{4CFBC28B-CB0F-4148-8658-B6C8E73FBDE0}" type="presParOf" srcId="{ED8CD70B-B6F2-467F-A086-5E4AB2C4A508}" destId="{294EBF77-7404-48D6-92FC-F78376EAD85B}" srcOrd="0" destOrd="0" presId="urn:microsoft.com/office/officeart/2005/8/layout/StepDownProcess"/>
    <dgm:cxn modelId="{D604D01B-6F22-C245-9E5D-1DB7128A5BDA}" type="presParOf" srcId="{294EBF77-7404-48D6-92FC-F78376EAD85B}" destId="{E84E5546-575D-408F-B6EA-8B9F1C4F3D1C}" srcOrd="0" destOrd="0" presId="urn:microsoft.com/office/officeart/2005/8/layout/StepDownProcess"/>
    <dgm:cxn modelId="{C9D7A456-674A-004F-AE32-0546AF30CF3E}" type="presParOf" srcId="{294EBF77-7404-48D6-92FC-F78376EAD85B}" destId="{B1705B64-5A27-43A0-B8B4-8ECBDB0A04B9}" srcOrd="1" destOrd="0" presId="urn:microsoft.com/office/officeart/2005/8/layout/StepDownProcess"/>
    <dgm:cxn modelId="{F2A36C29-50F4-994F-91D4-B2B174A11974}" type="presParOf" srcId="{294EBF77-7404-48D6-92FC-F78376EAD85B}" destId="{85D798D2-A5B3-4729-AFDB-00489787E491}" srcOrd="2" destOrd="0" presId="urn:microsoft.com/office/officeart/2005/8/layout/StepDownProcess"/>
    <dgm:cxn modelId="{6DDFF290-0603-BC4A-B53C-81781C37B91B}" type="presParOf" srcId="{ED8CD70B-B6F2-467F-A086-5E4AB2C4A508}" destId="{DA54CB9C-988B-496D-94B6-7450387F44EE}" srcOrd="1" destOrd="0" presId="urn:microsoft.com/office/officeart/2005/8/layout/StepDownProcess"/>
    <dgm:cxn modelId="{E487299A-4005-AE42-B480-54082E6A88DC}" type="presParOf" srcId="{ED8CD70B-B6F2-467F-A086-5E4AB2C4A508}" destId="{86424ABB-33C7-4A57-8E0F-B710234EABE7}" srcOrd="2" destOrd="0" presId="urn:microsoft.com/office/officeart/2005/8/layout/StepDownProcess"/>
    <dgm:cxn modelId="{86A4A4D9-8754-9446-B50A-36EB55557BBE}" type="presParOf" srcId="{86424ABB-33C7-4A57-8E0F-B710234EABE7}" destId="{78D4F190-1722-4FE0-B61A-D6A646B0D526}" srcOrd="0" destOrd="0" presId="urn:microsoft.com/office/officeart/2005/8/layout/StepDownProcess"/>
    <dgm:cxn modelId="{EEEEBBB1-1550-7344-9CD6-1FE9C3EDAD97}" type="presParOf" srcId="{86424ABB-33C7-4A57-8E0F-B710234EABE7}" destId="{9237FFB0-6BF3-4744-813C-ABA039E81A50}" srcOrd="1" destOrd="0" presId="urn:microsoft.com/office/officeart/2005/8/layout/StepDownProcess"/>
    <dgm:cxn modelId="{2385683F-495C-1E46-AFF0-BD2EB067EE5C}" type="presParOf" srcId="{86424ABB-33C7-4A57-8E0F-B710234EABE7}" destId="{1AEF22DD-2F7D-493B-BF4F-F306937B1876}" srcOrd="2" destOrd="0" presId="urn:microsoft.com/office/officeart/2005/8/layout/StepDownProcess"/>
    <dgm:cxn modelId="{B080A5FB-5C69-004E-8E4E-1A8A06742491}" type="presParOf" srcId="{ED8CD70B-B6F2-467F-A086-5E4AB2C4A508}" destId="{D8908FB4-0CC4-4F83-A182-22BF667ADEBE}" srcOrd="3" destOrd="0" presId="urn:microsoft.com/office/officeart/2005/8/layout/StepDownProcess"/>
    <dgm:cxn modelId="{D4514241-E77B-A64F-8E81-A9AD16B5B8EF}" type="presParOf" srcId="{ED8CD70B-B6F2-467F-A086-5E4AB2C4A508}" destId="{75A591D4-98BE-4AC1-96A8-9801CFE884F8}" srcOrd="4" destOrd="0" presId="urn:microsoft.com/office/officeart/2005/8/layout/StepDownProcess"/>
    <dgm:cxn modelId="{5891D72A-4636-1D41-A8BF-B1CB17AC2303}" type="presParOf" srcId="{75A591D4-98BE-4AC1-96A8-9801CFE884F8}" destId="{A4B4D99B-8687-4CE9-85FD-7D3C43D6BBD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422164-6A04-4A74-9585-EF85B9C67F01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5B9284-2E7C-42DA-B05B-7FFC64A9BF90}">
      <dgm:prSet phldrT="[Text]"/>
      <dgm:spPr/>
      <dgm:t>
        <a:bodyPr/>
        <a:lstStyle/>
        <a:p>
          <a:r>
            <a:rPr lang="en-US" dirty="0"/>
            <a:t>Patients</a:t>
          </a:r>
        </a:p>
      </dgm:t>
    </dgm:pt>
    <dgm:pt modelId="{5D6C8361-7213-4418-972C-D4A270130DC2}" type="parTrans" cxnId="{D2BD9766-B758-4B46-A9F8-879CC9B3ACFB}">
      <dgm:prSet/>
      <dgm:spPr/>
      <dgm:t>
        <a:bodyPr/>
        <a:lstStyle/>
        <a:p>
          <a:endParaRPr lang="en-US"/>
        </a:p>
      </dgm:t>
    </dgm:pt>
    <dgm:pt modelId="{2B2A1E04-2E7B-4C8A-B1DE-80371424D1EA}" type="sibTrans" cxnId="{D2BD9766-B758-4B46-A9F8-879CC9B3ACFB}">
      <dgm:prSet/>
      <dgm:spPr>
        <a:noFill/>
      </dgm:spPr>
      <dgm:t>
        <a:bodyPr/>
        <a:lstStyle/>
        <a:p>
          <a:endParaRPr lang="en-US"/>
        </a:p>
      </dgm:t>
    </dgm:pt>
    <dgm:pt modelId="{A2548D40-0121-4D11-809F-7C3BA620BD35}">
      <dgm:prSet phldrT="[Text]"/>
      <dgm:spPr/>
      <dgm:t>
        <a:bodyPr/>
        <a:lstStyle/>
        <a:p>
          <a:r>
            <a:rPr lang="en-US" dirty="0"/>
            <a:t>Insurance</a:t>
          </a:r>
        </a:p>
      </dgm:t>
    </dgm:pt>
    <dgm:pt modelId="{BC649E48-8BA2-4EB6-9E62-274F4C699381}" type="parTrans" cxnId="{9070E790-467E-417A-9EAB-F83B352CDFE9}">
      <dgm:prSet/>
      <dgm:spPr/>
      <dgm:t>
        <a:bodyPr/>
        <a:lstStyle/>
        <a:p>
          <a:endParaRPr lang="en-US"/>
        </a:p>
      </dgm:t>
    </dgm:pt>
    <dgm:pt modelId="{57AB69CC-9C80-4F96-A164-DE4ED4498BE6}" type="sibTrans" cxnId="{9070E790-467E-417A-9EAB-F83B352CDFE9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F35D2D38-0F00-4184-A69A-E590D0EA90EC}">
      <dgm:prSet phldrT="[Text]"/>
      <dgm:spPr/>
      <dgm:t>
        <a:bodyPr/>
        <a:lstStyle/>
        <a:p>
          <a:r>
            <a:rPr lang="en-US" dirty="0"/>
            <a:t>Hospitals / Clinics</a:t>
          </a:r>
        </a:p>
      </dgm:t>
    </dgm:pt>
    <dgm:pt modelId="{AEEF45F0-4049-4C84-981F-7165C5DA9EFA}" type="parTrans" cxnId="{AF779CFD-79A6-4205-AE16-2E04CBAF9DB3}">
      <dgm:prSet/>
      <dgm:spPr/>
      <dgm:t>
        <a:bodyPr/>
        <a:lstStyle/>
        <a:p>
          <a:endParaRPr lang="en-US"/>
        </a:p>
      </dgm:t>
    </dgm:pt>
    <dgm:pt modelId="{36165963-D0F2-48DB-99FE-E99208D4C15B}" type="sibTrans" cxnId="{AF779CFD-79A6-4205-AE16-2E04CBAF9DB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F99F3430-44C2-4398-B1AA-A75461400323}" type="pres">
      <dgm:prSet presAssocID="{AE422164-6A04-4A74-9585-EF85B9C67F01}" presName="Name0" presStyleCnt="0">
        <dgm:presLayoutVars>
          <dgm:dir/>
          <dgm:resizeHandles val="exact"/>
        </dgm:presLayoutVars>
      </dgm:prSet>
      <dgm:spPr/>
    </dgm:pt>
    <dgm:pt modelId="{E7BB0616-CF4C-42A6-B4E0-3D17A91CEF23}" type="pres">
      <dgm:prSet presAssocID="{835B9284-2E7C-42DA-B05B-7FFC64A9BF90}" presName="node" presStyleLbl="node1" presStyleIdx="0" presStyleCnt="3">
        <dgm:presLayoutVars>
          <dgm:bulletEnabled val="1"/>
        </dgm:presLayoutVars>
      </dgm:prSet>
      <dgm:spPr/>
    </dgm:pt>
    <dgm:pt modelId="{CF91100F-3B39-4834-A6B0-997065200265}" type="pres">
      <dgm:prSet presAssocID="{2B2A1E04-2E7B-4C8A-B1DE-80371424D1EA}" presName="sibTrans" presStyleLbl="sibTrans2D1" presStyleIdx="0" presStyleCnt="3"/>
      <dgm:spPr/>
    </dgm:pt>
    <dgm:pt modelId="{C7E84EFD-CE18-4EF1-AA6A-CF27D024ABDA}" type="pres">
      <dgm:prSet presAssocID="{2B2A1E04-2E7B-4C8A-B1DE-80371424D1EA}" presName="connectorText" presStyleLbl="sibTrans2D1" presStyleIdx="0" presStyleCnt="3"/>
      <dgm:spPr/>
    </dgm:pt>
    <dgm:pt modelId="{E14DF9C7-3490-4D70-B58C-FAEF6A609B68}" type="pres">
      <dgm:prSet presAssocID="{A2548D40-0121-4D11-809F-7C3BA620BD35}" presName="node" presStyleLbl="node1" presStyleIdx="1" presStyleCnt="3">
        <dgm:presLayoutVars>
          <dgm:bulletEnabled val="1"/>
        </dgm:presLayoutVars>
      </dgm:prSet>
      <dgm:spPr/>
    </dgm:pt>
    <dgm:pt modelId="{19C54D52-FC85-4A24-89A4-CA242821B30B}" type="pres">
      <dgm:prSet presAssocID="{57AB69CC-9C80-4F96-A164-DE4ED4498BE6}" presName="sibTrans" presStyleLbl="sibTrans2D1" presStyleIdx="1" presStyleCnt="3"/>
      <dgm:spPr>
        <a:prstGeom prst="rightArrow">
          <a:avLst/>
        </a:prstGeom>
      </dgm:spPr>
    </dgm:pt>
    <dgm:pt modelId="{35593479-B4CA-4735-948D-8CE0DBC1F678}" type="pres">
      <dgm:prSet presAssocID="{57AB69CC-9C80-4F96-A164-DE4ED4498BE6}" presName="connectorText" presStyleLbl="sibTrans2D1" presStyleIdx="1" presStyleCnt="3"/>
      <dgm:spPr/>
    </dgm:pt>
    <dgm:pt modelId="{85A3B791-6D37-45DF-92D8-D70B8D3765D9}" type="pres">
      <dgm:prSet presAssocID="{F35D2D38-0F00-4184-A69A-E590D0EA90EC}" presName="node" presStyleLbl="node1" presStyleIdx="2" presStyleCnt="3">
        <dgm:presLayoutVars>
          <dgm:bulletEnabled val="1"/>
        </dgm:presLayoutVars>
      </dgm:prSet>
      <dgm:spPr/>
    </dgm:pt>
    <dgm:pt modelId="{C0501E85-B6A9-44A6-BC08-2A39B634C191}" type="pres">
      <dgm:prSet presAssocID="{36165963-D0F2-48DB-99FE-E99208D4C15B}" presName="sibTrans" presStyleLbl="sibTrans2D1" presStyleIdx="2" presStyleCnt="3"/>
      <dgm:spPr>
        <a:prstGeom prst="rightArrow">
          <a:avLst/>
        </a:prstGeom>
      </dgm:spPr>
    </dgm:pt>
    <dgm:pt modelId="{6E6061D4-8A6D-49C3-8EB7-C2D8B849F760}" type="pres">
      <dgm:prSet presAssocID="{36165963-D0F2-48DB-99FE-E99208D4C15B}" presName="connectorText" presStyleLbl="sibTrans2D1" presStyleIdx="2" presStyleCnt="3"/>
      <dgm:spPr/>
    </dgm:pt>
  </dgm:ptLst>
  <dgm:cxnLst>
    <dgm:cxn modelId="{AF779CFD-79A6-4205-AE16-2E04CBAF9DB3}" srcId="{AE422164-6A04-4A74-9585-EF85B9C67F01}" destId="{F35D2D38-0F00-4184-A69A-E590D0EA90EC}" srcOrd="2" destOrd="0" parTransId="{AEEF45F0-4049-4C84-981F-7165C5DA9EFA}" sibTransId="{36165963-D0F2-48DB-99FE-E99208D4C15B}"/>
    <dgm:cxn modelId="{B46833FC-D022-1845-9D0C-2A60724F4705}" type="presOf" srcId="{2B2A1E04-2E7B-4C8A-B1DE-80371424D1EA}" destId="{CF91100F-3B39-4834-A6B0-997065200265}" srcOrd="0" destOrd="0" presId="urn:microsoft.com/office/officeart/2005/8/layout/cycle7"/>
    <dgm:cxn modelId="{844F3F29-71C3-3E48-9880-139AA42CE33F}" type="presOf" srcId="{835B9284-2E7C-42DA-B05B-7FFC64A9BF90}" destId="{E7BB0616-CF4C-42A6-B4E0-3D17A91CEF23}" srcOrd="0" destOrd="0" presId="urn:microsoft.com/office/officeart/2005/8/layout/cycle7"/>
    <dgm:cxn modelId="{AE8C80E9-F061-124F-A556-D05C5374DBDE}" type="presOf" srcId="{36165963-D0F2-48DB-99FE-E99208D4C15B}" destId="{6E6061D4-8A6D-49C3-8EB7-C2D8B849F760}" srcOrd="1" destOrd="0" presId="urn:microsoft.com/office/officeart/2005/8/layout/cycle7"/>
    <dgm:cxn modelId="{35D17D81-1943-BE45-9C31-2526892BB9CC}" type="presOf" srcId="{AE422164-6A04-4A74-9585-EF85B9C67F01}" destId="{F99F3430-44C2-4398-B1AA-A75461400323}" srcOrd="0" destOrd="0" presId="urn:microsoft.com/office/officeart/2005/8/layout/cycle7"/>
    <dgm:cxn modelId="{201C9579-FC6D-FE4E-931F-6CBDB9C83EE9}" type="presOf" srcId="{36165963-D0F2-48DB-99FE-E99208D4C15B}" destId="{C0501E85-B6A9-44A6-BC08-2A39B634C191}" srcOrd="0" destOrd="0" presId="urn:microsoft.com/office/officeart/2005/8/layout/cycle7"/>
    <dgm:cxn modelId="{D2BD9766-B758-4B46-A9F8-879CC9B3ACFB}" srcId="{AE422164-6A04-4A74-9585-EF85B9C67F01}" destId="{835B9284-2E7C-42DA-B05B-7FFC64A9BF90}" srcOrd="0" destOrd="0" parTransId="{5D6C8361-7213-4418-972C-D4A270130DC2}" sibTransId="{2B2A1E04-2E7B-4C8A-B1DE-80371424D1EA}"/>
    <dgm:cxn modelId="{68F087E5-27CA-1E42-A69A-F4A2E6E0C16A}" type="presOf" srcId="{57AB69CC-9C80-4F96-A164-DE4ED4498BE6}" destId="{35593479-B4CA-4735-948D-8CE0DBC1F678}" srcOrd="1" destOrd="0" presId="urn:microsoft.com/office/officeart/2005/8/layout/cycle7"/>
    <dgm:cxn modelId="{CD1B5C93-14BA-6F40-ACDC-9B1C826F63F3}" type="presOf" srcId="{F35D2D38-0F00-4184-A69A-E590D0EA90EC}" destId="{85A3B791-6D37-45DF-92D8-D70B8D3765D9}" srcOrd="0" destOrd="0" presId="urn:microsoft.com/office/officeart/2005/8/layout/cycle7"/>
    <dgm:cxn modelId="{AC663C62-272D-7748-9F1D-86DB65EFE5E3}" type="presOf" srcId="{57AB69CC-9C80-4F96-A164-DE4ED4498BE6}" destId="{19C54D52-FC85-4A24-89A4-CA242821B30B}" srcOrd="0" destOrd="0" presId="urn:microsoft.com/office/officeart/2005/8/layout/cycle7"/>
    <dgm:cxn modelId="{774D1D2B-8508-C743-819D-B171E05CA30F}" type="presOf" srcId="{A2548D40-0121-4D11-809F-7C3BA620BD35}" destId="{E14DF9C7-3490-4D70-B58C-FAEF6A609B68}" srcOrd="0" destOrd="0" presId="urn:microsoft.com/office/officeart/2005/8/layout/cycle7"/>
    <dgm:cxn modelId="{F044CC8E-BD99-0047-A315-C74B43C464B8}" type="presOf" srcId="{2B2A1E04-2E7B-4C8A-B1DE-80371424D1EA}" destId="{C7E84EFD-CE18-4EF1-AA6A-CF27D024ABDA}" srcOrd="1" destOrd="0" presId="urn:microsoft.com/office/officeart/2005/8/layout/cycle7"/>
    <dgm:cxn modelId="{9070E790-467E-417A-9EAB-F83B352CDFE9}" srcId="{AE422164-6A04-4A74-9585-EF85B9C67F01}" destId="{A2548D40-0121-4D11-809F-7C3BA620BD35}" srcOrd="1" destOrd="0" parTransId="{BC649E48-8BA2-4EB6-9E62-274F4C699381}" sibTransId="{57AB69CC-9C80-4F96-A164-DE4ED4498BE6}"/>
    <dgm:cxn modelId="{9620A48A-53A4-2345-8367-207FA8E8E865}" type="presParOf" srcId="{F99F3430-44C2-4398-B1AA-A75461400323}" destId="{E7BB0616-CF4C-42A6-B4E0-3D17A91CEF23}" srcOrd="0" destOrd="0" presId="urn:microsoft.com/office/officeart/2005/8/layout/cycle7"/>
    <dgm:cxn modelId="{CA7DFD30-A3CF-7045-A6FB-CADC55372F3C}" type="presParOf" srcId="{F99F3430-44C2-4398-B1AA-A75461400323}" destId="{CF91100F-3B39-4834-A6B0-997065200265}" srcOrd="1" destOrd="0" presId="urn:microsoft.com/office/officeart/2005/8/layout/cycle7"/>
    <dgm:cxn modelId="{9BCB4341-86B1-B548-86F1-3B7D91B2A3ED}" type="presParOf" srcId="{CF91100F-3B39-4834-A6B0-997065200265}" destId="{C7E84EFD-CE18-4EF1-AA6A-CF27D024ABDA}" srcOrd="0" destOrd="0" presId="urn:microsoft.com/office/officeart/2005/8/layout/cycle7"/>
    <dgm:cxn modelId="{439309D2-9BC7-EB4F-8F87-FDCDC7B9AA0F}" type="presParOf" srcId="{F99F3430-44C2-4398-B1AA-A75461400323}" destId="{E14DF9C7-3490-4D70-B58C-FAEF6A609B68}" srcOrd="2" destOrd="0" presId="urn:microsoft.com/office/officeart/2005/8/layout/cycle7"/>
    <dgm:cxn modelId="{BA22FE4F-84BC-D245-AC36-B1332974D12F}" type="presParOf" srcId="{F99F3430-44C2-4398-B1AA-A75461400323}" destId="{19C54D52-FC85-4A24-89A4-CA242821B30B}" srcOrd="3" destOrd="0" presId="urn:microsoft.com/office/officeart/2005/8/layout/cycle7"/>
    <dgm:cxn modelId="{D6F410D9-2C2F-9F44-9C35-960013A2A996}" type="presParOf" srcId="{19C54D52-FC85-4A24-89A4-CA242821B30B}" destId="{35593479-B4CA-4735-948D-8CE0DBC1F678}" srcOrd="0" destOrd="0" presId="urn:microsoft.com/office/officeart/2005/8/layout/cycle7"/>
    <dgm:cxn modelId="{49FD3A3E-5258-B243-B8A0-CD1ED43AB941}" type="presParOf" srcId="{F99F3430-44C2-4398-B1AA-A75461400323}" destId="{85A3B791-6D37-45DF-92D8-D70B8D3765D9}" srcOrd="4" destOrd="0" presId="urn:microsoft.com/office/officeart/2005/8/layout/cycle7"/>
    <dgm:cxn modelId="{415DC139-E5DB-4A48-A7B4-B8B8A50C4C52}" type="presParOf" srcId="{F99F3430-44C2-4398-B1AA-A75461400323}" destId="{C0501E85-B6A9-44A6-BC08-2A39B634C191}" srcOrd="5" destOrd="0" presId="urn:microsoft.com/office/officeart/2005/8/layout/cycle7"/>
    <dgm:cxn modelId="{05D578D5-3793-384A-9F04-5C9BFB316CE6}" type="presParOf" srcId="{C0501E85-B6A9-44A6-BC08-2A39B634C191}" destId="{6E6061D4-8A6D-49C3-8EB7-C2D8B849F76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FCFE62-3132-4E3C-97AC-9B3F0A2290B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</dgm:pt>
    <dgm:pt modelId="{27F49513-E111-4C6B-8D8E-E803ECCB8EAB}">
      <dgm:prSet phldrT="[Text]" custT="1"/>
      <dgm:spPr/>
      <dgm:t>
        <a:bodyPr/>
        <a:lstStyle/>
        <a:p>
          <a:pPr algn="ctr"/>
          <a:r>
            <a:rPr lang="en-US" sz="1800" dirty="0"/>
            <a:t>Reagents</a:t>
          </a:r>
        </a:p>
      </dgm:t>
    </dgm:pt>
    <dgm:pt modelId="{B56FCE1A-F072-4392-9B68-C543512B88EF}" type="parTrans" cxnId="{76B0ACB4-98FD-45B5-9247-DA4CB0CDE159}">
      <dgm:prSet/>
      <dgm:spPr/>
      <dgm:t>
        <a:bodyPr/>
        <a:lstStyle/>
        <a:p>
          <a:pPr algn="l"/>
          <a:endParaRPr lang="en-US"/>
        </a:p>
      </dgm:t>
    </dgm:pt>
    <dgm:pt modelId="{53FF3C40-CC33-435E-9CE9-0DED4CDB62D7}" type="sibTrans" cxnId="{76B0ACB4-98FD-45B5-9247-DA4CB0CDE159}">
      <dgm:prSet/>
      <dgm:spPr/>
      <dgm:t>
        <a:bodyPr/>
        <a:lstStyle/>
        <a:p>
          <a:pPr algn="l"/>
          <a:endParaRPr lang="en-US"/>
        </a:p>
      </dgm:t>
    </dgm:pt>
    <dgm:pt modelId="{799D496F-2285-4FDA-95F2-89B4A056D075}">
      <dgm:prSet phldrT="[Text]" custT="1"/>
      <dgm:spPr/>
      <dgm:t>
        <a:bodyPr/>
        <a:lstStyle/>
        <a:p>
          <a:pPr algn="ctr"/>
          <a:r>
            <a:rPr lang="en-US" sz="1400" dirty="0"/>
            <a:t>GMP Cassette   Components</a:t>
          </a:r>
        </a:p>
      </dgm:t>
    </dgm:pt>
    <dgm:pt modelId="{BA10A4F2-DAE4-4F41-B5E2-A0F8091CACEA}" type="parTrans" cxnId="{09D79B54-F862-4545-B00F-1983EEF5AF34}">
      <dgm:prSet/>
      <dgm:spPr/>
      <dgm:t>
        <a:bodyPr/>
        <a:lstStyle/>
        <a:p>
          <a:pPr algn="l"/>
          <a:endParaRPr lang="en-US"/>
        </a:p>
      </dgm:t>
    </dgm:pt>
    <dgm:pt modelId="{B99EB283-DE43-4BAF-9855-325F2443E73D}" type="sibTrans" cxnId="{09D79B54-F862-4545-B00F-1983EEF5AF34}">
      <dgm:prSet/>
      <dgm:spPr/>
      <dgm:t>
        <a:bodyPr/>
        <a:lstStyle/>
        <a:p>
          <a:pPr algn="l"/>
          <a:endParaRPr lang="en-US"/>
        </a:p>
      </dgm:t>
    </dgm:pt>
    <dgm:pt modelId="{2B31DFF8-06F1-49E7-A560-03341BD2AC20}">
      <dgm:prSet phldrT="[Text]" custT="1"/>
      <dgm:spPr/>
      <dgm:t>
        <a:bodyPr/>
        <a:lstStyle/>
        <a:p>
          <a:pPr algn="ctr"/>
          <a:r>
            <a:rPr lang="en-US" sz="1600" dirty="0"/>
            <a:t>GMP</a:t>
          </a:r>
          <a:r>
            <a:rPr lang="en-US" sz="1000" dirty="0"/>
            <a:t> </a:t>
          </a:r>
          <a:r>
            <a:rPr lang="en-US" sz="1400" dirty="0"/>
            <a:t>Compliant</a:t>
          </a:r>
          <a:r>
            <a:rPr lang="en-US" sz="1000" dirty="0"/>
            <a:t> </a:t>
          </a:r>
          <a:r>
            <a:rPr lang="en-US" sz="1400" dirty="0"/>
            <a:t>Synthesizer</a:t>
          </a:r>
        </a:p>
      </dgm:t>
    </dgm:pt>
    <dgm:pt modelId="{195016FA-CFDE-4307-BA22-338EEFEB298C}" type="parTrans" cxnId="{99075184-C4D0-4032-A81A-8A26963B45FA}">
      <dgm:prSet/>
      <dgm:spPr/>
      <dgm:t>
        <a:bodyPr/>
        <a:lstStyle/>
        <a:p>
          <a:pPr algn="l"/>
          <a:endParaRPr lang="en-US"/>
        </a:p>
      </dgm:t>
    </dgm:pt>
    <dgm:pt modelId="{EBB7F21F-2E91-442D-A5CD-8F2E1939F3F1}" type="sibTrans" cxnId="{99075184-C4D0-4032-A81A-8A26963B45FA}">
      <dgm:prSet/>
      <dgm:spPr/>
      <dgm:t>
        <a:bodyPr/>
        <a:lstStyle/>
        <a:p>
          <a:pPr algn="l"/>
          <a:endParaRPr lang="en-US"/>
        </a:p>
      </dgm:t>
    </dgm:pt>
    <dgm:pt modelId="{CA19BB44-5228-45E7-8C68-4530C3A23378}">
      <dgm:prSet custT="1"/>
      <dgm:spPr/>
      <dgm:t>
        <a:bodyPr/>
        <a:lstStyle/>
        <a:p>
          <a:pPr algn="ctr"/>
          <a:r>
            <a:rPr lang="en-US" sz="1600" dirty="0"/>
            <a:t>PET Drug Distributor</a:t>
          </a:r>
        </a:p>
      </dgm:t>
    </dgm:pt>
    <dgm:pt modelId="{32D2D3A5-AE3C-46F6-81E3-77929BFEC78C}" type="parTrans" cxnId="{3FD7A530-75DF-4A02-B2E7-EA500C6B3933}">
      <dgm:prSet/>
      <dgm:spPr/>
      <dgm:t>
        <a:bodyPr/>
        <a:lstStyle/>
        <a:p>
          <a:pPr algn="l"/>
          <a:endParaRPr lang="en-US"/>
        </a:p>
      </dgm:t>
    </dgm:pt>
    <dgm:pt modelId="{928DBFCF-7506-4EDD-9A2C-BC62AC718247}" type="sibTrans" cxnId="{3FD7A530-75DF-4A02-B2E7-EA500C6B3933}">
      <dgm:prSet/>
      <dgm:spPr/>
      <dgm:t>
        <a:bodyPr/>
        <a:lstStyle/>
        <a:p>
          <a:pPr algn="l"/>
          <a:endParaRPr lang="en-US"/>
        </a:p>
      </dgm:t>
    </dgm:pt>
    <dgm:pt modelId="{D971BB57-CBAB-48AF-A1DB-FB70BF27F614}">
      <dgm:prSet custT="1"/>
      <dgm:spPr/>
      <dgm:t>
        <a:bodyPr/>
        <a:lstStyle/>
        <a:p>
          <a:pPr algn="l"/>
          <a:r>
            <a:rPr lang="en-US" sz="1800" dirty="0"/>
            <a:t>F-</a:t>
          </a:r>
          <a:r>
            <a:rPr lang="en-US" sz="1800" dirty="0" err="1"/>
            <a:t>dopa</a:t>
          </a:r>
          <a:r>
            <a:rPr lang="en-US" sz="1800" dirty="0"/>
            <a:t> </a:t>
          </a:r>
          <a:r>
            <a:rPr lang="en-US" sz="1800" dirty="0" err="1"/>
            <a:t>iodonium</a:t>
          </a:r>
          <a:r>
            <a:rPr lang="en-US" sz="1800" dirty="0"/>
            <a:t> intermediate</a:t>
          </a:r>
        </a:p>
      </dgm:t>
    </dgm:pt>
    <dgm:pt modelId="{47541D40-17E9-4C0F-9AC7-C22E7A8634EC}" type="parTrans" cxnId="{D9BB5D65-DE36-4183-9FD8-B1242135B617}">
      <dgm:prSet/>
      <dgm:spPr/>
      <dgm:t>
        <a:bodyPr/>
        <a:lstStyle/>
        <a:p>
          <a:pPr algn="l"/>
          <a:endParaRPr lang="en-US"/>
        </a:p>
      </dgm:t>
    </dgm:pt>
    <dgm:pt modelId="{1289B83B-C827-4C3D-B13E-686998F24E30}" type="sibTrans" cxnId="{D9BB5D65-DE36-4183-9FD8-B1242135B617}">
      <dgm:prSet/>
      <dgm:spPr/>
      <dgm:t>
        <a:bodyPr/>
        <a:lstStyle/>
        <a:p>
          <a:pPr algn="l"/>
          <a:endParaRPr lang="en-US"/>
        </a:p>
      </dgm:t>
    </dgm:pt>
    <dgm:pt modelId="{A35CC448-2425-4BD4-AFDA-436695949F10}">
      <dgm:prSet custT="1"/>
      <dgm:spPr/>
      <dgm:t>
        <a:bodyPr/>
        <a:lstStyle/>
        <a:p>
          <a:pPr algn="l"/>
          <a:r>
            <a:rPr lang="en-US" sz="1800" dirty="0"/>
            <a:t>F-dopamine </a:t>
          </a:r>
          <a:r>
            <a:rPr lang="en-US" sz="1800" dirty="0" err="1"/>
            <a:t>iodonium</a:t>
          </a:r>
          <a:r>
            <a:rPr lang="en-US" sz="1800" dirty="0"/>
            <a:t> intermediate</a:t>
          </a:r>
        </a:p>
      </dgm:t>
    </dgm:pt>
    <dgm:pt modelId="{E574FA22-82C6-4877-A947-04FD943D4E4D}" type="parTrans" cxnId="{608719E7-0855-4944-A091-3BCA7C917C74}">
      <dgm:prSet/>
      <dgm:spPr/>
      <dgm:t>
        <a:bodyPr/>
        <a:lstStyle/>
        <a:p>
          <a:pPr algn="l"/>
          <a:endParaRPr lang="en-US"/>
        </a:p>
      </dgm:t>
    </dgm:pt>
    <dgm:pt modelId="{12C32BE9-679E-4CD1-8D55-5D321BEA846F}" type="sibTrans" cxnId="{608719E7-0855-4944-A091-3BCA7C917C74}">
      <dgm:prSet/>
      <dgm:spPr/>
      <dgm:t>
        <a:bodyPr/>
        <a:lstStyle/>
        <a:p>
          <a:pPr algn="l"/>
          <a:endParaRPr lang="en-US"/>
        </a:p>
      </dgm:t>
    </dgm:pt>
    <dgm:pt modelId="{42601554-51A6-4CF6-B9BB-C0083AE39043}">
      <dgm:prSet custT="1"/>
      <dgm:spPr/>
      <dgm:t>
        <a:bodyPr/>
        <a:lstStyle/>
        <a:p>
          <a:pPr algn="l"/>
          <a:r>
            <a:rPr lang="en-US" sz="1600" dirty="0"/>
            <a:t>ABX		• Siemens </a:t>
          </a:r>
          <a:r>
            <a:rPr lang="en-US" sz="1600" dirty="0" err="1"/>
            <a:t>Explora</a:t>
          </a:r>
          <a:endParaRPr lang="en-US" sz="1600" dirty="0"/>
        </a:p>
      </dgm:t>
    </dgm:pt>
    <dgm:pt modelId="{9B4892DD-4913-446D-BB3B-253574191E4F}" type="parTrans" cxnId="{34A37EB7-4308-4821-93F3-47E889F6E04A}">
      <dgm:prSet/>
      <dgm:spPr/>
      <dgm:t>
        <a:bodyPr/>
        <a:lstStyle/>
        <a:p>
          <a:pPr algn="l"/>
          <a:endParaRPr lang="en-US"/>
        </a:p>
      </dgm:t>
    </dgm:pt>
    <dgm:pt modelId="{A23D0D23-2949-4547-A09C-5F3322FF6CD8}" type="sibTrans" cxnId="{34A37EB7-4308-4821-93F3-47E889F6E04A}">
      <dgm:prSet/>
      <dgm:spPr/>
      <dgm:t>
        <a:bodyPr/>
        <a:lstStyle/>
        <a:p>
          <a:pPr algn="l"/>
          <a:endParaRPr lang="en-US"/>
        </a:p>
      </dgm:t>
    </dgm:pt>
    <dgm:pt modelId="{7E0C9156-EF29-4841-BE63-A08A38727367}">
      <dgm:prSet custT="1"/>
      <dgm:spPr/>
      <dgm:t>
        <a:bodyPr/>
        <a:lstStyle/>
        <a:p>
          <a:pPr algn="l"/>
          <a:r>
            <a:rPr lang="en-US" sz="1600" dirty="0"/>
            <a:t>Eckert &amp; Ziegler</a:t>
          </a:r>
        </a:p>
      </dgm:t>
    </dgm:pt>
    <dgm:pt modelId="{8F9F1BA3-4825-4963-A4AB-CEC16E3C8C30}" type="parTrans" cxnId="{704E7414-5E8A-44A7-8024-9D3E7D19CED9}">
      <dgm:prSet/>
      <dgm:spPr/>
      <dgm:t>
        <a:bodyPr/>
        <a:lstStyle/>
        <a:p>
          <a:pPr algn="l"/>
          <a:endParaRPr lang="en-US"/>
        </a:p>
      </dgm:t>
    </dgm:pt>
    <dgm:pt modelId="{D3481417-A9DB-4BE7-A5DB-314EAB5BAA5D}" type="sibTrans" cxnId="{704E7414-5E8A-44A7-8024-9D3E7D19CED9}">
      <dgm:prSet/>
      <dgm:spPr/>
      <dgm:t>
        <a:bodyPr/>
        <a:lstStyle/>
        <a:p>
          <a:pPr algn="l"/>
          <a:endParaRPr lang="en-US"/>
        </a:p>
      </dgm:t>
    </dgm:pt>
    <dgm:pt modelId="{03A49925-3BC9-47F4-9B81-BD80A1DFBFC5}">
      <dgm:prSet custT="1"/>
      <dgm:spPr/>
      <dgm:t>
        <a:bodyPr/>
        <a:lstStyle/>
        <a:p>
          <a:pPr algn="l"/>
          <a:r>
            <a:rPr lang="en-US" sz="1600" dirty="0"/>
            <a:t>GE MX module for </a:t>
          </a:r>
          <a:r>
            <a:rPr lang="en-US" sz="1600" dirty="0" err="1"/>
            <a:t>TracerLab</a:t>
          </a:r>
          <a:endParaRPr lang="en-US" sz="1600" dirty="0"/>
        </a:p>
      </dgm:t>
    </dgm:pt>
    <dgm:pt modelId="{D38A812D-EFEB-42AC-8B87-53A234D32D7D}" type="parTrans" cxnId="{C2297786-2F77-4473-B085-A4362137F826}">
      <dgm:prSet/>
      <dgm:spPr/>
      <dgm:t>
        <a:bodyPr/>
        <a:lstStyle/>
        <a:p>
          <a:pPr algn="l"/>
          <a:endParaRPr lang="en-US"/>
        </a:p>
      </dgm:t>
    </dgm:pt>
    <dgm:pt modelId="{95C85B26-FB19-49EF-A0EB-24511BA79D38}" type="sibTrans" cxnId="{C2297786-2F77-4473-B085-A4362137F826}">
      <dgm:prSet/>
      <dgm:spPr/>
      <dgm:t>
        <a:bodyPr/>
        <a:lstStyle/>
        <a:p>
          <a:pPr algn="l"/>
          <a:endParaRPr lang="en-US"/>
        </a:p>
      </dgm:t>
    </dgm:pt>
    <dgm:pt modelId="{1A3E8BF9-2A74-4459-BC3B-6725AC6B9E97}">
      <dgm:prSet custT="1"/>
      <dgm:spPr/>
      <dgm:t>
        <a:bodyPr/>
        <a:lstStyle/>
        <a:p>
          <a:pPr algn="l"/>
          <a:r>
            <a:rPr lang="en-US" sz="1800" dirty="0"/>
            <a:t>Eckert &amp; Ziegler	• </a:t>
          </a:r>
          <a:r>
            <a:rPr lang="en-US" sz="1800" dirty="0" err="1"/>
            <a:t>Synthra</a:t>
          </a:r>
          <a:endParaRPr lang="en-US" sz="1800" dirty="0"/>
        </a:p>
      </dgm:t>
    </dgm:pt>
    <dgm:pt modelId="{9DDC76EF-5938-4BBB-AF33-0A3187C9BB91}" type="parTrans" cxnId="{6416B026-1699-4275-A38B-4894BB9C9A1B}">
      <dgm:prSet/>
      <dgm:spPr/>
      <dgm:t>
        <a:bodyPr/>
        <a:lstStyle/>
        <a:p>
          <a:pPr algn="l"/>
          <a:endParaRPr lang="en-US"/>
        </a:p>
      </dgm:t>
    </dgm:pt>
    <dgm:pt modelId="{EB494E18-A895-4C97-B8CE-342063B6F25E}" type="sibTrans" cxnId="{6416B026-1699-4275-A38B-4894BB9C9A1B}">
      <dgm:prSet/>
      <dgm:spPr/>
      <dgm:t>
        <a:bodyPr/>
        <a:lstStyle/>
        <a:p>
          <a:pPr algn="l"/>
          <a:endParaRPr lang="en-US"/>
        </a:p>
      </dgm:t>
    </dgm:pt>
    <dgm:pt modelId="{C815828F-8D30-4593-A46E-172B4044062B}">
      <dgm:prSet custT="1"/>
      <dgm:spPr/>
      <dgm:t>
        <a:bodyPr/>
        <a:lstStyle/>
        <a:p>
          <a:pPr algn="l"/>
          <a:r>
            <a:rPr lang="en-US" sz="1800" dirty="0"/>
            <a:t>Siemens </a:t>
          </a:r>
          <a:r>
            <a:rPr lang="en-US" sz="1800" dirty="0" err="1"/>
            <a:t>Explora</a:t>
          </a:r>
          <a:endParaRPr lang="en-US" sz="1800" dirty="0"/>
        </a:p>
      </dgm:t>
    </dgm:pt>
    <dgm:pt modelId="{3700B86D-7E38-40C7-86EA-FA4EECB4C1C7}" type="parTrans" cxnId="{6BBB4F19-157A-4FCC-85D1-01EEAC199645}">
      <dgm:prSet/>
      <dgm:spPr/>
      <dgm:t>
        <a:bodyPr/>
        <a:lstStyle/>
        <a:p>
          <a:pPr algn="l"/>
          <a:endParaRPr lang="en-US"/>
        </a:p>
      </dgm:t>
    </dgm:pt>
    <dgm:pt modelId="{A457E909-FC72-4B8C-B479-1926341FDC1E}" type="sibTrans" cxnId="{6BBB4F19-157A-4FCC-85D1-01EEAC199645}">
      <dgm:prSet/>
      <dgm:spPr/>
      <dgm:t>
        <a:bodyPr/>
        <a:lstStyle/>
        <a:p>
          <a:pPr algn="l"/>
          <a:endParaRPr lang="en-US"/>
        </a:p>
      </dgm:t>
    </dgm:pt>
    <dgm:pt modelId="{F3B31D54-D4BA-49BD-8C51-1EB6CB630A9A}">
      <dgm:prSet custT="1"/>
      <dgm:spPr/>
      <dgm:t>
        <a:bodyPr/>
        <a:lstStyle/>
        <a:p>
          <a:pPr algn="l"/>
          <a:r>
            <a:rPr lang="en-US" sz="1600" dirty="0"/>
            <a:t>Siemens </a:t>
          </a:r>
          <a:r>
            <a:rPr lang="en-US" sz="1600" dirty="0" err="1"/>
            <a:t>PETNet</a:t>
          </a:r>
          <a:endParaRPr lang="en-US" sz="1600" dirty="0"/>
        </a:p>
      </dgm:t>
    </dgm:pt>
    <dgm:pt modelId="{C62A804B-04AE-4FBF-85FB-9A61E06E235B}" type="parTrans" cxnId="{6F147E38-4467-4E4F-AEF9-4D78C4275C44}">
      <dgm:prSet/>
      <dgm:spPr/>
      <dgm:t>
        <a:bodyPr/>
        <a:lstStyle/>
        <a:p>
          <a:pPr algn="l"/>
          <a:endParaRPr lang="en-US"/>
        </a:p>
      </dgm:t>
    </dgm:pt>
    <dgm:pt modelId="{5C6D70C3-7FB4-4EA6-88CE-DAAD9D6E78B7}" type="sibTrans" cxnId="{6F147E38-4467-4E4F-AEF9-4D78C4275C44}">
      <dgm:prSet/>
      <dgm:spPr/>
      <dgm:t>
        <a:bodyPr/>
        <a:lstStyle/>
        <a:p>
          <a:pPr algn="l"/>
          <a:endParaRPr lang="en-US"/>
        </a:p>
      </dgm:t>
    </dgm:pt>
    <dgm:pt modelId="{CD4B4AC9-B3E0-4F5C-B6C8-3777DC06E36B}">
      <dgm:prSet custT="1"/>
      <dgm:spPr/>
      <dgm:t>
        <a:bodyPr/>
        <a:lstStyle/>
        <a:p>
          <a:pPr algn="l"/>
          <a:r>
            <a:rPr lang="en-US" sz="1600" dirty="0"/>
            <a:t>GE </a:t>
          </a:r>
          <a:r>
            <a:rPr lang="en-US" sz="1600" dirty="0" err="1"/>
            <a:t>Amersham</a:t>
          </a:r>
          <a:endParaRPr lang="en-US" sz="1600" dirty="0"/>
        </a:p>
      </dgm:t>
    </dgm:pt>
    <dgm:pt modelId="{862CF56A-D4A6-4F85-AB4D-43CD80E8E461}" type="parTrans" cxnId="{46DF2695-64C2-4B73-91AA-8BD1E7A7A344}">
      <dgm:prSet/>
      <dgm:spPr/>
      <dgm:t>
        <a:bodyPr/>
        <a:lstStyle/>
        <a:p>
          <a:pPr algn="l"/>
          <a:endParaRPr lang="en-US"/>
        </a:p>
      </dgm:t>
    </dgm:pt>
    <dgm:pt modelId="{0A0ADA1B-0989-47C6-8792-E7343093F9C7}" type="sibTrans" cxnId="{46DF2695-64C2-4B73-91AA-8BD1E7A7A344}">
      <dgm:prSet/>
      <dgm:spPr/>
      <dgm:t>
        <a:bodyPr/>
        <a:lstStyle/>
        <a:p>
          <a:pPr algn="l"/>
          <a:endParaRPr lang="en-US"/>
        </a:p>
      </dgm:t>
    </dgm:pt>
    <dgm:pt modelId="{3E98A6F8-2ECD-45BD-9F0C-43E49BE58D47}">
      <dgm:prSet custT="1"/>
      <dgm:spPr/>
      <dgm:t>
        <a:bodyPr/>
        <a:lstStyle/>
        <a:p>
          <a:pPr algn="l"/>
          <a:r>
            <a:rPr lang="en-US" sz="1600" dirty="0"/>
            <a:t>Cardinal Health</a:t>
          </a:r>
        </a:p>
      </dgm:t>
    </dgm:pt>
    <dgm:pt modelId="{1AA5A04C-B16F-4B4B-99D8-5851643F6ED4}" type="parTrans" cxnId="{5D5E4859-ECA4-4AF3-8E56-7F50241159AD}">
      <dgm:prSet/>
      <dgm:spPr/>
      <dgm:t>
        <a:bodyPr/>
        <a:lstStyle/>
        <a:p>
          <a:pPr algn="l"/>
          <a:endParaRPr lang="en-US"/>
        </a:p>
      </dgm:t>
    </dgm:pt>
    <dgm:pt modelId="{D01A6F61-3F3E-452A-BE8C-39FABBACE435}" type="sibTrans" cxnId="{5D5E4859-ECA4-4AF3-8E56-7F50241159AD}">
      <dgm:prSet/>
      <dgm:spPr/>
      <dgm:t>
        <a:bodyPr/>
        <a:lstStyle/>
        <a:p>
          <a:pPr algn="l"/>
          <a:endParaRPr lang="en-US"/>
        </a:p>
      </dgm:t>
    </dgm:pt>
    <dgm:pt modelId="{F1BC6650-3D73-4727-BACC-DDF3AE087F18}">
      <dgm:prSet custT="1"/>
      <dgm:spPr/>
      <dgm:t>
        <a:bodyPr/>
        <a:lstStyle/>
        <a:p>
          <a:pPr algn="l"/>
          <a:r>
            <a:rPr lang="en-US" sz="1600" dirty="0"/>
            <a:t>AAA	• </a:t>
          </a:r>
          <a:r>
            <a:rPr lang="en-US" sz="1600" dirty="0" err="1"/>
            <a:t>Iason</a:t>
          </a:r>
          <a:endParaRPr lang="en-US" sz="1600" dirty="0"/>
        </a:p>
      </dgm:t>
    </dgm:pt>
    <dgm:pt modelId="{F981047F-FE3B-4043-9179-F58AE62C8483}" type="parTrans" cxnId="{C3A319C7-A56B-4BE5-BA5C-79C0968D12B8}">
      <dgm:prSet/>
      <dgm:spPr/>
      <dgm:t>
        <a:bodyPr/>
        <a:lstStyle/>
        <a:p>
          <a:endParaRPr lang="en-US"/>
        </a:p>
      </dgm:t>
    </dgm:pt>
    <dgm:pt modelId="{1BD9EA19-BEE6-4007-99F0-56E32F37628A}" type="sibTrans" cxnId="{C3A319C7-A56B-4BE5-BA5C-79C0968D12B8}">
      <dgm:prSet/>
      <dgm:spPr/>
      <dgm:t>
        <a:bodyPr/>
        <a:lstStyle/>
        <a:p>
          <a:endParaRPr lang="en-US"/>
        </a:p>
      </dgm:t>
    </dgm:pt>
    <dgm:pt modelId="{7E42F216-3699-4BC1-A3D6-843F29391943}">
      <dgm:prSet custT="1"/>
      <dgm:spPr/>
      <dgm:t>
        <a:bodyPr/>
        <a:lstStyle/>
        <a:p>
          <a:pPr algn="l"/>
          <a:r>
            <a:rPr lang="en-US" sz="1800" dirty="0" err="1"/>
            <a:t>Neoprobe</a:t>
          </a:r>
          <a:r>
            <a:rPr lang="en-US" sz="1800" dirty="0"/>
            <a:t>	• </a:t>
          </a:r>
          <a:r>
            <a:rPr lang="en-US" sz="1800" dirty="0" err="1"/>
            <a:t>TracerLab</a:t>
          </a:r>
          <a:r>
            <a:rPr lang="en-US" sz="1800" dirty="0"/>
            <a:t>/ GE</a:t>
          </a:r>
        </a:p>
      </dgm:t>
    </dgm:pt>
    <dgm:pt modelId="{83C2DCE1-532E-48C5-952F-9CCAF3C0C82D}" type="parTrans" cxnId="{2E02860C-1F55-4FD5-BE47-59E92CA01D15}">
      <dgm:prSet/>
      <dgm:spPr/>
      <dgm:t>
        <a:bodyPr/>
        <a:lstStyle/>
        <a:p>
          <a:endParaRPr lang="en-US"/>
        </a:p>
      </dgm:t>
    </dgm:pt>
    <dgm:pt modelId="{81416ED9-2220-4402-A055-0C3BF17989C9}" type="sibTrans" cxnId="{2E02860C-1F55-4FD5-BE47-59E92CA01D15}">
      <dgm:prSet/>
      <dgm:spPr/>
      <dgm:t>
        <a:bodyPr/>
        <a:lstStyle/>
        <a:p>
          <a:endParaRPr lang="en-US"/>
        </a:p>
      </dgm:t>
    </dgm:pt>
    <dgm:pt modelId="{C4FAF11C-63F9-4D20-B711-5C25857B86F0}" type="pres">
      <dgm:prSet presAssocID="{94FCFE62-3132-4E3C-97AC-9B3F0A2290B4}" presName="linearFlow" presStyleCnt="0">
        <dgm:presLayoutVars>
          <dgm:dir/>
          <dgm:animLvl val="lvl"/>
          <dgm:resizeHandles val="exact"/>
        </dgm:presLayoutVars>
      </dgm:prSet>
      <dgm:spPr/>
    </dgm:pt>
    <dgm:pt modelId="{8A05A226-460B-4C6D-9CA0-CEC7B777E60E}" type="pres">
      <dgm:prSet presAssocID="{27F49513-E111-4C6B-8D8E-E803ECCB8EAB}" presName="composite" presStyleCnt="0"/>
      <dgm:spPr/>
    </dgm:pt>
    <dgm:pt modelId="{0E7CD42A-006C-44FE-824E-A3A278D9D2DC}" type="pres">
      <dgm:prSet presAssocID="{27F49513-E111-4C6B-8D8E-E803ECCB8EA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123D813-ACF5-4A9C-9D3F-CC38126A7C41}" type="pres">
      <dgm:prSet presAssocID="{27F49513-E111-4C6B-8D8E-E803ECCB8EAB}" presName="descendantText" presStyleLbl="alignAcc1" presStyleIdx="0" presStyleCnt="4" custLinFactNeighborY="-310">
        <dgm:presLayoutVars>
          <dgm:bulletEnabled val="1"/>
        </dgm:presLayoutVars>
      </dgm:prSet>
      <dgm:spPr/>
    </dgm:pt>
    <dgm:pt modelId="{EE9818B9-23D8-4D72-91AD-AB8D2EC097C4}" type="pres">
      <dgm:prSet presAssocID="{53FF3C40-CC33-435E-9CE9-0DED4CDB62D7}" presName="sp" presStyleCnt="0"/>
      <dgm:spPr/>
    </dgm:pt>
    <dgm:pt modelId="{10A89F05-2817-4108-8E9B-10996532BB90}" type="pres">
      <dgm:prSet presAssocID="{799D496F-2285-4FDA-95F2-89B4A056D075}" presName="composite" presStyleCnt="0"/>
      <dgm:spPr/>
    </dgm:pt>
    <dgm:pt modelId="{2CF9BCE9-5FCC-4815-993A-60E379941BAD}" type="pres">
      <dgm:prSet presAssocID="{799D496F-2285-4FDA-95F2-89B4A056D07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384DEDF-9B1B-4731-B9F0-3E032DF2EE12}" type="pres">
      <dgm:prSet presAssocID="{799D496F-2285-4FDA-95F2-89B4A056D075}" presName="descendantText" presStyleLbl="alignAcc1" presStyleIdx="1" presStyleCnt="4">
        <dgm:presLayoutVars>
          <dgm:bulletEnabled val="1"/>
        </dgm:presLayoutVars>
      </dgm:prSet>
      <dgm:spPr/>
    </dgm:pt>
    <dgm:pt modelId="{FFDCC8E5-6876-4E81-A623-BEDB834D89B3}" type="pres">
      <dgm:prSet presAssocID="{B99EB283-DE43-4BAF-9855-325F2443E73D}" presName="sp" presStyleCnt="0"/>
      <dgm:spPr/>
    </dgm:pt>
    <dgm:pt modelId="{D693AE1C-BA37-4A8A-A3C8-11D621A63349}" type="pres">
      <dgm:prSet presAssocID="{2B31DFF8-06F1-49E7-A560-03341BD2AC20}" presName="composite" presStyleCnt="0"/>
      <dgm:spPr/>
    </dgm:pt>
    <dgm:pt modelId="{064EF134-DCBA-4114-94A1-4CB39D2D1338}" type="pres">
      <dgm:prSet presAssocID="{2B31DFF8-06F1-49E7-A560-03341BD2AC20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E0BDE0E-78DB-4B50-AE0E-B596405CB23E}" type="pres">
      <dgm:prSet presAssocID="{2B31DFF8-06F1-49E7-A560-03341BD2AC20}" presName="descendantText" presStyleLbl="alignAcc1" presStyleIdx="2" presStyleCnt="4">
        <dgm:presLayoutVars>
          <dgm:bulletEnabled val="1"/>
        </dgm:presLayoutVars>
      </dgm:prSet>
      <dgm:spPr/>
    </dgm:pt>
    <dgm:pt modelId="{0E49EF33-56B0-4E35-8D6B-24321ED591B7}" type="pres">
      <dgm:prSet presAssocID="{EBB7F21F-2E91-442D-A5CD-8F2E1939F3F1}" presName="sp" presStyleCnt="0"/>
      <dgm:spPr/>
    </dgm:pt>
    <dgm:pt modelId="{FA115D8D-32B5-4B9D-8108-10789BA883B4}" type="pres">
      <dgm:prSet presAssocID="{CA19BB44-5228-45E7-8C68-4530C3A23378}" presName="composite" presStyleCnt="0"/>
      <dgm:spPr/>
    </dgm:pt>
    <dgm:pt modelId="{764EC338-CE0F-4079-B3C2-90B184D38430}" type="pres">
      <dgm:prSet presAssocID="{CA19BB44-5228-45E7-8C68-4530C3A23378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821900A-3DF5-4AB5-8A79-C63F68CB5EB7}" type="pres">
      <dgm:prSet presAssocID="{CA19BB44-5228-45E7-8C68-4530C3A23378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25E5DED-4288-9949-976B-7529D6B71D85}" type="presOf" srcId="{7E42F216-3699-4BC1-A3D6-843F29391943}" destId="{7E0BDE0E-78DB-4B50-AE0E-B596405CB23E}" srcOrd="0" destOrd="2" presId="urn:microsoft.com/office/officeart/2005/8/layout/chevron2"/>
    <dgm:cxn modelId="{C3A319C7-A56B-4BE5-BA5C-79C0968D12B8}" srcId="{CA19BB44-5228-45E7-8C68-4530C3A23378}" destId="{F1BC6650-3D73-4727-BACC-DDF3AE087F18}" srcOrd="3" destOrd="0" parTransId="{F981047F-FE3B-4043-9179-F58AE62C8483}" sibTransId="{1BD9EA19-BEE6-4007-99F0-56E32F37628A}"/>
    <dgm:cxn modelId="{3FD7A530-75DF-4A02-B2E7-EA500C6B3933}" srcId="{94FCFE62-3132-4E3C-97AC-9B3F0A2290B4}" destId="{CA19BB44-5228-45E7-8C68-4530C3A23378}" srcOrd="3" destOrd="0" parTransId="{32D2D3A5-AE3C-46F6-81E3-77929BFEC78C}" sibTransId="{928DBFCF-7506-4EDD-9A2C-BC62AC718247}"/>
    <dgm:cxn modelId="{C2297786-2F77-4473-B085-A4362137F826}" srcId="{799D496F-2285-4FDA-95F2-89B4A056D075}" destId="{03A49925-3BC9-47F4-9B81-BD80A1DFBFC5}" srcOrd="2" destOrd="0" parTransId="{D38A812D-EFEB-42AC-8B87-53A234D32D7D}" sibTransId="{95C85B26-FB19-49EF-A0EB-24511BA79D38}"/>
    <dgm:cxn modelId="{B79BF726-39AB-B140-9200-BC5556203889}" type="presOf" srcId="{03A49925-3BC9-47F4-9B81-BD80A1DFBFC5}" destId="{D384DEDF-9B1B-4731-B9F0-3E032DF2EE12}" srcOrd="0" destOrd="2" presId="urn:microsoft.com/office/officeart/2005/8/layout/chevron2"/>
    <dgm:cxn modelId="{99075184-C4D0-4032-A81A-8A26963B45FA}" srcId="{94FCFE62-3132-4E3C-97AC-9B3F0A2290B4}" destId="{2B31DFF8-06F1-49E7-A560-03341BD2AC20}" srcOrd="2" destOrd="0" parTransId="{195016FA-CFDE-4307-BA22-338EEFEB298C}" sibTransId="{EBB7F21F-2E91-442D-A5CD-8F2E1939F3F1}"/>
    <dgm:cxn modelId="{34A37EB7-4308-4821-93F3-47E889F6E04A}" srcId="{799D496F-2285-4FDA-95F2-89B4A056D075}" destId="{42601554-51A6-4CF6-B9BB-C0083AE39043}" srcOrd="0" destOrd="0" parTransId="{9B4892DD-4913-446D-BB3B-253574191E4F}" sibTransId="{A23D0D23-2949-4547-A09C-5F3322FF6CD8}"/>
    <dgm:cxn modelId="{644C29B5-175E-9A45-BE06-E0F3274E456B}" type="presOf" srcId="{C815828F-8D30-4593-A46E-172B4044062B}" destId="{7E0BDE0E-78DB-4B50-AE0E-B596405CB23E}" srcOrd="0" destOrd="1" presId="urn:microsoft.com/office/officeart/2005/8/layout/chevron2"/>
    <dgm:cxn modelId="{704E7414-5E8A-44A7-8024-9D3E7D19CED9}" srcId="{799D496F-2285-4FDA-95F2-89B4A056D075}" destId="{7E0C9156-EF29-4841-BE63-A08A38727367}" srcOrd="1" destOrd="0" parTransId="{8F9F1BA3-4825-4963-A4AB-CEC16E3C8C30}" sibTransId="{D3481417-A9DB-4BE7-A5DB-314EAB5BAA5D}"/>
    <dgm:cxn modelId="{05984EB7-4B71-F247-8D1D-661701653AFC}" type="presOf" srcId="{94FCFE62-3132-4E3C-97AC-9B3F0A2290B4}" destId="{C4FAF11C-63F9-4D20-B711-5C25857B86F0}" srcOrd="0" destOrd="0" presId="urn:microsoft.com/office/officeart/2005/8/layout/chevron2"/>
    <dgm:cxn modelId="{74F864B6-0970-7A4D-8913-E6072C60BBA8}" type="presOf" srcId="{F1BC6650-3D73-4727-BACC-DDF3AE087F18}" destId="{E821900A-3DF5-4AB5-8A79-C63F68CB5EB7}" srcOrd="0" destOrd="3" presId="urn:microsoft.com/office/officeart/2005/8/layout/chevron2"/>
    <dgm:cxn modelId="{342C8331-F22F-414C-8E3D-4CA78AC43131}" type="presOf" srcId="{7E0C9156-EF29-4841-BE63-A08A38727367}" destId="{D384DEDF-9B1B-4731-B9F0-3E032DF2EE12}" srcOrd="0" destOrd="1" presId="urn:microsoft.com/office/officeart/2005/8/layout/chevron2"/>
    <dgm:cxn modelId="{E3354A85-C525-6D43-9EA1-305094F6EE7A}" type="presOf" srcId="{CA19BB44-5228-45E7-8C68-4530C3A23378}" destId="{764EC338-CE0F-4079-B3C2-90B184D38430}" srcOrd="0" destOrd="0" presId="urn:microsoft.com/office/officeart/2005/8/layout/chevron2"/>
    <dgm:cxn modelId="{907A0D37-90B8-7243-B203-2F713633AB9C}" type="presOf" srcId="{27F49513-E111-4C6B-8D8E-E803ECCB8EAB}" destId="{0E7CD42A-006C-44FE-824E-A3A278D9D2DC}" srcOrd="0" destOrd="0" presId="urn:microsoft.com/office/officeart/2005/8/layout/chevron2"/>
    <dgm:cxn modelId="{BD1CA3E1-84D5-E344-83EE-AEEBD2B35F05}" type="presOf" srcId="{D971BB57-CBAB-48AF-A1DB-FB70BF27F614}" destId="{6123D813-ACF5-4A9C-9D3F-CC38126A7C41}" srcOrd="0" destOrd="0" presId="urn:microsoft.com/office/officeart/2005/8/layout/chevron2"/>
    <dgm:cxn modelId="{09D79B54-F862-4545-B00F-1983EEF5AF34}" srcId="{94FCFE62-3132-4E3C-97AC-9B3F0A2290B4}" destId="{799D496F-2285-4FDA-95F2-89B4A056D075}" srcOrd="1" destOrd="0" parTransId="{BA10A4F2-DAE4-4F41-B5E2-A0F8091CACEA}" sibTransId="{B99EB283-DE43-4BAF-9855-325F2443E73D}"/>
    <dgm:cxn modelId="{6BBB4F19-157A-4FCC-85D1-01EEAC199645}" srcId="{2B31DFF8-06F1-49E7-A560-03341BD2AC20}" destId="{C815828F-8D30-4593-A46E-172B4044062B}" srcOrd="1" destOrd="0" parTransId="{3700B86D-7E38-40C7-86EA-FA4EECB4C1C7}" sibTransId="{A457E909-FC72-4B8C-B479-1926341FDC1E}"/>
    <dgm:cxn modelId="{608719E7-0855-4944-A091-3BCA7C917C74}" srcId="{27F49513-E111-4C6B-8D8E-E803ECCB8EAB}" destId="{A35CC448-2425-4BD4-AFDA-436695949F10}" srcOrd="1" destOrd="0" parTransId="{E574FA22-82C6-4877-A947-04FD943D4E4D}" sibTransId="{12C32BE9-679E-4CD1-8D55-5D321BEA846F}"/>
    <dgm:cxn modelId="{76B0ACB4-98FD-45B5-9247-DA4CB0CDE159}" srcId="{94FCFE62-3132-4E3C-97AC-9B3F0A2290B4}" destId="{27F49513-E111-4C6B-8D8E-E803ECCB8EAB}" srcOrd="0" destOrd="0" parTransId="{B56FCE1A-F072-4392-9B68-C543512B88EF}" sibTransId="{53FF3C40-CC33-435E-9CE9-0DED4CDB62D7}"/>
    <dgm:cxn modelId="{891F86E6-BCFB-0248-A346-130FC94ED50C}" type="presOf" srcId="{A35CC448-2425-4BD4-AFDA-436695949F10}" destId="{6123D813-ACF5-4A9C-9D3F-CC38126A7C41}" srcOrd="0" destOrd="1" presId="urn:microsoft.com/office/officeart/2005/8/layout/chevron2"/>
    <dgm:cxn modelId="{6F147E38-4467-4E4F-AEF9-4D78C4275C44}" srcId="{CA19BB44-5228-45E7-8C68-4530C3A23378}" destId="{F3B31D54-D4BA-49BD-8C51-1EB6CB630A9A}" srcOrd="0" destOrd="0" parTransId="{C62A804B-04AE-4FBF-85FB-9A61E06E235B}" sibTransId="{5C6D70C3-7FB4-4EA6-88CE-DAAD9D6E78B7}"/>
    <dgm:cxn modelId="{12672A0F-8F88-0741-A8A5-2EBF0BC5EF1B}" type="presOf" srcId="{3E98A6F8-2ECD-45BD-9F0C-43E49BE58D47}" destId="{E821900A-3DF5-4AB5-8A79-C63F68CB5EB7}" srcOrd="0" destOrd="2" presId="urn:microsoft.com/office/officeart/2005/8/layout/chevron2"/>
    <dgm:cxn modelId="{983B4792-89D4-8E46-9087-34D44861D581}" type="presOf" srcId="{2B31DFF8-06F1-49E7-A560-03341BD2AC20}" destId="{064EF134-DCBA-4114-94A1-4CB39D2D1338}" srcOrd="0" destOrd="0" presId="urn:microsoft.com/office/officeart/2005/8/layout/chevron2"/>
    <dgm:cxn modelId="{46DF2695-64C2-4B73-91AA-8BD1E7A7A344}" srcId="{CA19BB44-5228-45E7-8C68-4530C3A23378}" destId="{CD4B4AC9-B3E0-4F5C-B6C8-3777DC06E36B}" srcOrd="1" destOrd="0" parTransId="{862CF56A-D4A6-4F85-AB4D-43CD80E8E461}" sibTransId="{0A0ADA1B-0989-47C6-8792-E7343093F9C7}"/>
    <dgm:cxn modelId="{6416B026-1699-4275-A38B-4894BB9C9A1B}" srcId="{2B31DFF8-06F1-49E7-A560-03341BD2AC20}" destId="{1A3E8BF9-2A74-4459-BC3B-6725AC6B9E97}" srcOrd="0" destOrd="0" parTransId="{9DDC76EF-5938-4BBB-AF33-0A3187C9BB91}" sibTransId="{EB494E18-A895-4C97-B8CE-342063B6F25E}"/>
    <dgm:cxn modelId="{5D5E4859-ECA4-4AF3-8E56-7F50241159AD}" srcId="{CA19BB44-5228-45E7-8C68-4530C3A23378}" destId="{3E98A6F8-2ECD-45BD-9F0C-43E49BE58D47}" srcOrd="2" destOrd="0" parTransId="{1AA5A04C-B16F-4B4B-99D8-5851643F6ED4}" sibTransId="{D01A6F61-3F3E-452A-BE8C-39FABBACE435}"/>
    <dgm:cxn modelId="{FFEBAE57-622D-A44E-9948-626B98CF057E}" type="presOf" srcId="{799D496F-2285-4FDA-95F2-89B4A056D075}" destId="{2CF9BCE9-5FCC-4815-993A-60E379941BAD}" srcOrd="0" destOrd="0" presId="urn:microsoft.com/office/officeart/2005/8/layout/chevron2"/>
    <dgm:cxn modelId="{D9BB5D65-DE36-4183-9FD8-B1242135B617}" srcId="{27F49513-E111-4C6B-8D8E-E803ECCB8EAB}" destId="{D971BB57-CBAB-48AF-A1DB-FB70BF27F614}" srcOrd="0" destOrd="0" parTransId="{47541D40-17E9-4C0F-9AC7-C22E7A8634EC}" sibTransId="{1289B83B-C827-4C3D-B13E-686998F24E30}"/>
    <dgm:cxn modelId="{1CC3A65D-C882-A444-B955-441F666DB297}" type="presOf" srcId="{CD4B4AC9-B3E0-4F5C-B6C8-3777DC06E36B}" destId="{E821900A-3DF5-4AB5-8A79-C63F68CB5EB7}" srcOrd="0" destOrd="1" presId="urn:microsoft.com/office/officeart/2005/8/layout/chevron2"/>
    <dgm:cxn modelId="{BDF9BA63-7C91-C94A-9551-6F620C6434B9}" type="presOf" srcId="{F3B31D54-D4BA-49BD-8C51-1EB6CB630A9A}" destId="{E821900A-3DF5-4AB5-8A79-C63F68CB5EB7}" srcOrd="0" destOrd="0" presId="urn:microsoft.com/office/officeart/2005/8/layout/chevron2"/>
    <dgm:cxn modelId="{D45C35C7-1571-9B44-94B5-E7DDA549F7FD}" type="presOf" srcId="{1A3E8BF9-2A74-4459-BC3B-6725AC6B9E97}" destId="{7E0BDE0E-78DB-4B50-AE0E-B596405CB23E}" srcOrd="0" destOrd="0" presId="urn:microsoft.com/office/officeart/2005/8/layout/chevron2"/>
    <dgm:cxn modelId="{F65405F5-61CC-B04E-8155-D7E683C4DB42}" type="presOf" srcId="{42601554-51A6-4CF6-B9BB-C0083AE39043}" destId="{D384DEDF-9B1B-4731-B9F0-3E032DF2EE12}" srcOrd="0" destOrd="0" presId="urn:microsoft.com/office/officeart/2005/8/layout/chevron2"/>
    <dgm:cxn modelId="{2E02860C-1F55-4FD5-BE47-59E92CA01D15}" srcId="{2B31DFF8-06F1-49E7-A560-03341BD2AC20}" destId="{7E42F216-3699-4BC1-A3D6-843F29391943}" srcOrd="2" destOrd="0" parTransId="{83C2DCE1-532E-48C5-952F-9CCAF3C0C82D}" sibTransId="{81416ED9-2220-4402-A055-0C3BF17989C9}"/>
    <dgm:cxn modelId="{7E0B85C1-7130-1741-BCAD-EA23EC41E8C3}" type="presParOf" srcId="{C4FAF11C-63F9-4D20-B711-5C25857B86F0}" destId="{8A05A226-460B-4C6D-9CA0-CEC7B777E60E}" srcOrd="0" destOrd="0" presId="urn:microsoft.com/office/officeart/2005/8/layout/chevron2"/>
    <dgm:cxn modelId="{7E781BA9-FB5C-B242-ADBA-C45D4889402F}" type="presParOf" srcId="{8A05A226-460B-4C6D-9CA0-CEC7B777E60E}" destId="{0E7CD42A-006C-44FE-824E-A3A278D9D2DC}" srcOrd="0" destOrd="0" presId="urn:microsoft.com/office/officeart/2005/8/layout/chevron2"/>
    <dgm:cxn modelId="{6EF5241A-0A7F-5D4C-9017-BBDE9FB3C8BB}" type="presParOf" srcId="{8A05A226-460B-4C6D-9CA0-CEC7B777E60E}" destId="{6123D813-ACF5-4A9C-9D3F-CC38126A7C41}" srcOrd="1" destOrd="0" presId="urn:microsoft.com/office/officeart/2005/8/layout/chevron2"/>
    <dgm:cxn modelId="{0135B424-A8FE-AF46-B303-E2EFC5349966}" type="presParOf" srcId="{C4FAF11C-63F9-4D20-B711-5C25857B86F0}" destId="{EE9818B9-23D8-4D72-91AD-AB8D2EC097C4}" srcOrd="1" destOrd="0" presId="urn:microsoft.com/office/officeart/2005/8/layout/chevron2"/>
    <dgm:cxn modelId="{BF5D06C3-F6E1-C044-9CAB-4C1C9F45F738}" type="presParOf" srcId="{C4FAF11C-63F9-4D20-B711-5C25857B86F0}" destId="{10A89F05-2817-4108-8E9B-10996532BB90}" srcOrd="2" destOrd="0" presId="urn:microsoft.com/office/officeart/2005/8/layout/chevron2"/>
    <dgm:cxn modelId="{2905219A-01FC-014C-8BBE-94601B2A3406}" type="presParOf" srcId="{10A89F05-2817-4108-8E9B-10996532BB90}" destId="{2CF9BCE9-5FCC-4815-993A-60E379941BAD}" srcOrd="0" destOrd="0" presId="urn:microsoft.com/office/officeart/2005/8/layout/chevron2"/>
    <dgm:cxn modelId="{1023EA2D-9A58-2847-953A-65D23DC61601}" type="presParOf" srcId="{10A89F05-2817-4108-8E9B-10996532BB90}" destId="{D384DEDF-9B1B-4731-B9F0-3E032DF2EE12}" srcOrd="1" destOrd="0" presId="urn:microsoft.com/office/officeart/2005/8/layout/chevron2"/>
    <dgm:cxn modelId="{E4F80288-078D-AC48-8A2E-16B05334F53E}" type="presParOf" srcId="{C4FAF11C-63F9-4D20-B711-5C25857B86F0}" destId="{FFDCC8E5-6876-4E81-A623-BEDB834D89B3}" srcOrd="3" destOrd="0" presId="urn:microsoft.com/office/officeart/2005/8/layout/chevron2"/>
    <dgm:cxn modelId="{3A85FA49-3508-2A48-A7DB-EBAB26187FE5}" type="presParOf" srcId="{C4FAF11C-63F9-4D20-B711-5C25857B86F0}" destId="{D693AE1C-BA37-4A8A-A3C8-11D621A63349}" srcOrd="4" destOrd="0" presId="urn:microsoft.com/office/officeart/2005/8/layout/chevron2"/>
    <dgm:cxn modelId="{FC256F0C-55D9-D646-940E-F76C7B328B59}" type="presParOf" srcId="{D693AE1C-BA37-4A8A-A3C8-11D621A63349}" destId="{064EF134-DCBA-4114-94A1-4CB39D2D1338}" srcOrd="0" destOrd="0" presId="urn:microsoft.com/office/officeart/2005/8/layout/chevron2"/>
    <dgm:cxn modelId="{A6C91F99-E17F-CE4D-9A47-8242942575C7}" type="presParOf" srcId="{D693AE1C-BA37-4A8A-A3C8-11D621A63349}" destId="{7E0BDE0E-78DB-4B50-AE0E-B596405CB23E}" srcOrd="1" destOrd="0" presId="urn:microsoft.com/office/officeart/2005/8/layout/chevron2"/>
    <dgm:cxn modelId="{0FEB09DA-5718-FA4A-88CE-3FA0CAB351C0}" type="presParOf" srcId="{C4FAF11C-63F9-4D20-B711-5C25857B86F0}" destId="{0E49EF33-56B0-4E35-8D6B-24321ED591B7}" srcOrd="5" destOrd="0" presId="urn:microsoft.com/office/officeart/2005/8/layout/chevron2"/>
    <dgm:cxn modelId="{FE30855F-6B39-C342-8C63-29151AEED0AE}" type="presParOf" srcId="{C4FAF11C-63F9-4D20-B711-5C25857B86F0}" destId="{FA115D8D-32B5-4B9D-8108-10789BA883B4}" srcOrd="6" destOrd="0" presId="urn:microsoft.com/office/officeart/2005/8/layout/chevron2"/>
    <dgm:cxn modelId="{8A60B585-1309-0E46-8891-905CD2815817}" type="presParOf" srcId="{FA115D8D-32B5-4B9D-8108-10789BA883B4}" destId="{764EC338-CE0F-4079-B3C2-90B184D38430}" srcOrd="0" destOrd="0" presId="urn:microsoft.com/office/officeart/2005/8/layout/chevron2"/>
    <dgm:cxn modelId="{D119DAC8-2EA0-3749-830B-15B4BB07F697}" type="presParOf" srcId="{FA115D8D-32B5-4B9D-8108-10789BA883B4}" destId="{E821900A-3DF5-4AB5-8A79-C63F68CB5E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E5546-575D-408F-B6EA-8B9F1C4F3D1C}">
      <dsp:nvSpPr>
        <dsp:cNvPr id="0" name=""/>
        <dsp:cNvSpPr/>
      </dsp:nvSpPr>
      <dsp:spPr>
        <a:xfrm rot="5400000">
          <a:off x="679931" y="1279827"/>
          <a:ext cx="1018501" cy="12054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B1705B64-5A27-43A0-B8B4-8ECBDB0A04B9}">
      <dsp:nvSpPr>
        <dsp:cNvPr id="0" name=""/>
        <dsp:cNvSpPr/>
      </dsp:nvSpPr>
      <dsp:spPr>
        <a:xfrm>
          <a:off x="108355" y="85725"/>
          <a:ext cx="1502662" cy="1278344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Arka</a:t>
          </a:r>
          <a:r>
            <a:rPr lang="en-US" sz="2800" b="1" kern="1200" dirty="0"/>
            <a:t> Lights</a:t>
          </a:r>
        </a:p>
      </dsp:txBody>
      <dsp:txXfrm>
        <a:off x="170770" y="148140"/>
        <a:ext cx="1377832" cy="1153514"/>
      </dsp:txXfrm>
    </dsp:sp>
    <dsp:sp modelId="{85D798D2-A5B3-4729-AFDB-00489787E491}">
      <dsp:nvSpPr>
        <dsp:cNvPr id="0" name=""/>
        <dsp:cNvSpPr/>
      </dsp:nvSpPr>
      <dsp:spPr>
        <a:xfrm>
          <a:off x="0" y="1540897"/>
          <a:ext cx="1802681" cy="140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4F190-1722-4FE0-B61A-D6A646B0D526}">
      <dsp:nvSpPr>
        <dsp:cNvPr id="0" name=""/>
        <dsp:cNvSpPr/>
      </dsp:nvSpPr>
      <dsp:spPr>
        <a:xfrm rot="5400000" flipV="1">
          <a:off x="1635560" y="2810899"/>
          <a:ext cx="1055250" cy="10497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9237FFB0-6BF3-4744-813C-ABA039E81A50}">
      <dsp:nvSpPr>
        <dsp:cNvPr id="0" name=""/>
        <dsp:cNvSpPr/>
      </dsp:nvSpPr>
      <dsp:spPr>
        <a:xfrm>
          <a:off x="1737644" y="1709021"/>
          <a:ext cx="1423472" cy="1087571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Division?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Partnership?</a:t>
          </a:r>
        </a:p>
      </dsp:txBody>
      <dsp:txXfrm>
        <a:off x="1790744" y="1762121"/>
        <a:ext cx="1317272" cy="981371"/>
      </dsp:txXfrm>
    </dsp:sp>
    <dsp:sp modelId="{1AEF22DD-2F7D-493B-BF4F-F306937B1876}">
      <dsp:nvSpPr>
        <dsp:cNvPr id="0" name=""/>
        <dsp:cNvSpPr/>
      </dsp:nvSpPr>
      <dsp:spPr>
        <a:xfrm>
          <a:off x="72919" y="3101822"/>
          <a:ext cx="1802681" cy="140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4D99B-8687-4CE9-85FD-7D3C43D6BBDE}">
      <dsp:nvSpPr>
        <dsp:cNvPr id="0" name=""/>
        <dsp:cNvSpPr/>
      </dsp:nvSpPr>
      <dsp:spPr>
        <a:xfrm>
          <a:off x="191678" y="3177177"/>
          <a:ext cx="1461195" cy="1326887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2400" b="1" kern="1200" dirty="0"/>
            <a:t>Market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2400" b="1" kern="1200" dirty="0"/>
            <a:t>Market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2400" b="1" kern="1200" dirty="0"/>
            <a:t>…</a:t>
          </a:r>
        </a:p>
      </dsp:txBody>
      <dsp:txXfrm>
        <a:off x="256463" y="3241962"/>
        <a:ext cx="1331625" cy="1197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B0616-CF4C-42A6-B4E0-3D17A91CEF23}">
      <dsp:nvSpPr>
        <dsp:cNvPr id="0" name=""/>
        <dsp:cNvSpPr/>
      </dsp:nvSpPr>
      <dsp:spPr>
        <a:xfrm>
          <a:off x="1667526" y="839"/>
          <a:ext cx="1617947" cy="808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Patients</a:t>
          </a:r>
        </a:p>
      </dsp:txBody>
      <dsp:txXfrm>
        <a:off x="1691220" y="24533"/>
        <a:ext cx="1570559" cy="761585"/>
      </dsp:txXfrm>
    </dsp:sp>
    <dsp:sp modelId="{CF91100F-3B39-4834-A6B0-997065200265}">
      <dsp:nvSpPr>
        <dsp:cNvPr id="0" name=""/>
        <dsp:cNvSpPr/>
      </dsp:nvSpPr>
      <dsp:spPr>
        <a:xfrm rot="3600000">
          <a:off x="2722960" y="1420529"/>
          <a:ext cx="842805" cy="283140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807902" y="1477157"/>
        <a:ext cx="672921" cy="169884"/>
      </dsp:txXfrm>
    </dsp:sp>
    <dsp:sp modelId="{E14DF9C7-3490-4D70-B58C-FAEF6A609B68}">
      <dsp:nvSpPr>
        <dsp:cNvPr id="0" name=""/>
        <dsp:cNvSpPr/>
      </dsp:nvSpPr>
      <dsp:spPr>
        <a:xfrm>
          <a:off x="3003253" y="2314387"/>
          <a:ext cx="1617947" cy="808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Insurance</a:t>
          </a:r>
        </a:p>
      </dsp:txBody>
      <dsp:txXfrm>
        <a:off x="3026947" y="2338081"/>
        <a:ext cx="1570559" cy="761585"/>
      </dsp:txXfrm>
    </dsp:sp>
    <dsp:sp modelId="{19C54D52-FC85-4A24-89A4-CA242821B30B}">
      <dsp:nvSpPr>
        <dsp:cNvPr id="0" name=""/>
        <dsp:cNvSpPr/>
      </dsp:nvSpPr>
      <dsp:spPr>
        <a:xfrm rot="10800000">
          <a:off x="2055097" y="2577303"/>
          <a:ext cx="842805" cy="283140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140039" y="2633931"/>
        <a:ext cx="672921" cy="169884"/>
      </dsp:txXfrm>
    </dsp:sp>
    <dsp:sp modelId="{85A3B791-6D37-45DF-92D8-D70B8D3765D9}">
      <dsp:nvSpPr>
        <dsp:cNvPr id="0" name=""/>
        <dsp:cNvSpPr/>
      </dsp:nvSpPr>
      <dsp:spPr>
        <a:xfrm>
          <a:off x="331798" y="2314387"/>
          <a:ext cx="1617947" cy="808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Hospitals / Clinics</a:t>
          </a:r>
        </a:p>
      </dsp:txBody>
      <dsp:txXfrm>
        <a:off x="355492" y="2338081"/>
        <a:ext cx="1570559" cy="761585"/>
      </dsp:txXfrm>
    </dsp:sp>
    <dsp:sp modelId="{C0501E85-B6A9-44A6-BC08-2A39B634C191}">
      <dsp:nvSpPr>
        <dsp:cNvPr id="0" name=""/>
        <dsp:cNvSpPr/>
      </dsp:nvSpPr>
      <dsp:spPr>
        <a:xfrm rot="18000000">
          <a:off x="1387233" y="1420529"/>
          <a:ext cx="842805" cy="283140"/>
        </a:xfrm>
        <a:prstGeom prst="rightArrow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472175" y="1477157"/>
        <a:ext cx="672921" cy="169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CD42A-006C-44FE-824E-A3A278D9D2DC}">
      <dsp:nvSpPr>
        <dsp:cNvPr id="0" name=""/>
        <dsp:cNvSpPr/>
      </dsp:nvSpPr>
      <dsp:spPr>
        <a:xfrm rot="5400000">
          <a:off x="-221596" y="226534"/>
          <a:ext cx="1477312" cy="1034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Reagents</a:t>
          </a:r>
        </a:p>
      </dsp:txBody>
      <dsp:txXfrm rot="-5400000">
        <a:off x="1" y="521996"/>
        <a:ext cx="1034118" cy="443194"/>
      </dsp:txXfrm>
    </dsp:sp>
    <dsp:sp modelId="{6123D813-ACF5-4A9C-9D3F-CC38126A7C41}">
      <dsp:nvSpPr>
        <dsp:cNvPr id="0" name=""/>
        <dsp:cNvSpPr/>
      </dsp:nvSpPr>
      <dsp:spPr>
        <a:xfrm rot="5400000">
          <a:off x="2589632" y="-1553553"/>
          <a:ext cx="960252" cy="40712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F-</a:t>
          </a:r>
          <a:r>
            <a:rPr lang="en-US" sz="1800" kern="1200" dirty="0" err="1"/>
            <a:t>dopa</a:t>
          </a:r>
          <a:r>
            <a:rPr lang="en-US" sz="1800" kern="1200" dirty="0"/>
            <a:t> </a:t>
          </a:r>
          <a:r>
            <a:rPr lang="en-US" sz="1800" kern="1200" dirty="0" err="1"/>
            <a:t>iodonium</a:t>
          </a:r>
          <a:r>
            <a:rPr lang="en-US" sz="1800" kern="1200" dirty="0"/>
            <a:t> intermediate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F-dopamine </a:t>
          </a:r>
          <a:r>
            <a:rPr lang="en-US" sz="1800" kern="1200" dirty="0" err="1"/>
            <a:t>iodonium</a:t>
          </a:r>
          <a:r>
            <a:rPr lang="en-US" sz="1800" kern="1200" dirty="0"/>
            <a:t> intermediate</a:t>
          </a:r>
        </a:p>
      </dsp:txBody>
      <dsp:txXfrm rot="-5400000">
        <a:off x="1034118" y="48837"/>
        <a:ext cx="4024405" cy="866500"/>
      </dsp:txXfrm>
    </dsp:sp>
    <dsp:sp modelId="{2CF9BCE9-5FCC-4815-993A-60E379941BAD}">
      <dsp:nvSpPr>
        <dsp:cNvPr id="0" name=""/>
        <dsp:cNvSpPr/>
      </dsp:nvSpPr>
      <dsp:spPr>
        <a:xfrm rot="5400000">
          <a:off x="-221596" y="1559605"/>
          <a:ext cx="1477312" cy="1034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GMP Cassette   Components</a:t>
          </a:r>
        </a:p>
      </dsp:txBody>
      <dsp:txXfrm rot="-5400000">
        <a:off x="1" y="1855067"/>
        <a:ext cx="1034118" cy="443194"/>
      </dsp:txXfrm>
    </dsp:sp>
    <dsp:sp modelId="{D384DEDF-9B1B-4731-B9F0-3E032DF2EE12}">
      <dsp:nvSpPr>
        <dsp:cNvPr id="0" name=""/>
        <dsp:cNvSpPr/>
      </dsp:nvSpPr>
      <dsp:spPr>
        <a:xfrm rot="5400000">
          <a:off x="2589380" y="-217253"/>
          <a:ext cx="960757" cy="40712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ABX		• Siemens </a:t>
          </a:r>
          <a:r>
            <a:rPr lang="en-US" sz="1600" kern="1200" dirty="0" err="1"/>
            <a:t>Explora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Eckert &amp; Ziegler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GE MX module for </a:t>
          </a:r>
          <a:r>
            <a:rPr lang="en-US" sz="1600" kern="1200" dirty="0" err="1"/>
            <a:t>TracerLab</a:t>
          </a:r>
          <a:endParaRPr lang="en-US" sz="1600" kern="1200" dirty="0"/>
        </a:p>
      </dsp:txBody>
      <dsp:txXfrm rot="-5400000">
        <a:off x="1034118" y="1384909"/>
        <a:ext cx="4024381" cy="866957"/>
      </dsp:txXfrm>
    </dsp:sp>
    <dsp:sp modelId="{064EF134-DCBA-4114-94A1-4CB39D2D1338}">
      <dsp:nvSpPr>
        <dsp:cNvPr id="0" name=""/>
        <dsp:cNvSpPr/>
      </dsp:nvSpPr>
      <dsp:spPr>
        <a:xfrm rot="5400000">
          <a:off x="-221596" y="2892676"/>
          <a:ext cx="1477312" cy="1034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GMP</a:t>
          </a:r>
          <a:r>
            <a:rPr lang="en-US" sz="1000" kern="1200" dirty="0"/>
            <a:t> </a:t>
          </a:r>
          <a:r>
            <a:rPr lang="en-US" sz="1400" kern="1200" dirty="0"/>
            <a:t>Compliant</a:t>
          </a:r>
          <a:r>
            <a:rPr lang="en-US" sz="1000" kern="1200" dirty="0"/>
            <a:t> </a:t>
          </a:r>
          <a:r>
            <a:rPr lang="en-US" sz="1400" kern="1200" dirty="0"/>
            <a:t>Synthesizer</a:t>
          </a:r>
        </a:p>
      </dsp:txBody>
      <dsp:txXfrm rot="-5400000">
        <a:off x="1" y="3188138"/>
        <a:ext cx="1034118" cy="443194"/>
      </dsp:txXfrm>
    </dsp:sp>
    <dsp:sp modelId="{7E0BDE0E-78DB-4B50-AE0E-B596405CB23E}">
      <dsp:nvSpPr>
        <dsp:cNvPr id="0" name=""/>
        <dsp:cNvSpPr/>
      </dsp:nvSpPr>
      <dsp:spPr>
        <a:xfrm rot="5400000">
          <a:off x="2589632" y="1115564"/>
          <a:ext cx="960252" cy="40712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Eckert &amp; Ziegler	• </a:t>
          </a:r>
          <a:r>
            <a:rPr lang="en-US" sz="1800" kern="1200" dirty="0" err="1"/>
            <a:t>Synthra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Siemens </a:t>
          </a:r>
          <a:r>
            <a:rPr lang="en-US" sz="1800" kern="1200" dirty="0" err="1"/>
            <a:t>Explora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Neoprobe</a:t>
          </a:r>
          <a:r>
            <a:rPr lang="en-US" sz="1800" kern="1200" dirty="0"/>
            <a:t>	• </a:t>
          </a:r>
          <a:r>
            <a:rPr lang="en-US" sz="1800" kern="1200" dirty="0" err="1"/>
            <a:t>TracerLab</a:t>
          </a:r>
          <a:r>
            <a:rPr lang="en-US" sz="1800" kern="1200" dirty="0"/>
            <a:t>/ GE</a:t>
          </a:r>
        </a:p>
      </dsp:txBody>
      <dsp:txXfrm rot="-5400000">
        <a:off x="1034118" y="2717954"/>
        <a:ext cx="4024405" cy="866500"/>
      </dsp:txXfrm>
    </dsp:sp>
    <dsp:sp modelId="{764EC338-CE0F-4079-B3C2-90B184D38430}">
      <dsp:nvSpPr>
        <dsp:cNvPr id="0" name=""/>
        <dsp:cNvSpPr/>
      </dsp:nvSpPr>
      <dsp:spPr>
        <a:xfrm rot="5400000">
          <a:off x="-221596" y="4225746"/>
          <a:ext cx="1477312" cy="1034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PET Drug Distributor</a:t>
          </a:r>
        </a:p>
      </dsp:txBody>
      <dsp:txXfrm rot="-5400000">
        <a:off x="1" y="4521208"/>
        <a:ext cx="1034118" cy="443194"/>
      </dsp:txXfrm>
    </dsp:sp>
    <dsp:sp modelId="{E821900A-3DF5-4AB5-8A79-C63F68CB5EB7}">
      <dsp:nvSpPr>
        <dsp:cNvPr id="0" name=""/>
        <dsp:cNvSpPr/>
      </dsp:nvSpPr>
      <dsp:spPr>
        <a:xfrm rot="5400000">
          <a:off x="2589632" y="2448635"/>
          <a:ext cx="960252" cy="40712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Siemens </a:t>
          </a:r>
          <a:r>
            <a:rPr lang="en-US" sz="1600" kern="1200" dirty="0" err="1"/>
            <a:t>PETNet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GE </a:t>
          </a:r>
          <a:r>
            <a:rPr lang="en-US" sz="1600" kern="1200" dirty="0" err="1"/>
            <a:t>Amersham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Cardinal Health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AAA	• </a:t>
          </a:r>
          <a:r>
            <a:rPr lang="en-US" sz="1600" kern="1200" dirty="0" err="1"/>
            <a:t>Iason</a:t>
          </a:r>
          <a:endParaRPr lang="en-US" sz="1600" kern="1200" dirty="0"/>
        </a:p>
      </dsp:txBody>
      <dsp:txXfrm rot="-5400000">
        <a:off x="1034118" y="4051025"/>
        <a:ext cx="4024405" cy="866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26D268D2-9BB5-C542-9876-92E084EB30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15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segments have different value props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FF103-202E-4443-B6DC-EC17614847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86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F448F-DEDC-5D4B-8976-12C10F1123D0}" type="slidenum">
              <a:rPr lang="en-US"/>
              <a:pPr/>
              <a:t>32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93DCD-99ED-E54E-A353-9C92679B5389}" type="slidenum">
              <a:rPr lang="en-US"/>
              <a:pPr/>
              <a:t>33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93DCD-99ED-E54E-A353-9C92679B5389}" type="slidenum">
              <a:rPr lang="en-US"/>
              <a:pPr/>
              <a:t>36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F83010-00A7-1B4C-B506-DAF844800A91}" type="slidenum">
              <a:rPr lang="en-US"/>
              <a:pPr/>
              <a:t>37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4B3E9-A96B-C14D-A3CE-2F9D11E352EF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38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1" charset="0"/>
                <a:ea typeface="ＭＳ Ｐゴシック" pitchFamily="1" charset="-128"/>
              </a:rPr>
              <a:t>-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E78F4-80B7-104F-BF3B-B9002D1EA3BD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39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US">
                <a:latin typeface="Arial" pitchFamily="1" charset="0"/>
                <a:ea typeface="ＭＳ Ｐゴシック" pitchFamily="1" charset="-128"/>
              </a:rPr>
              <a:t>So why are we going to spend a valuable two hours talking about what type of market we are in?</a:t>
            </a:r>
          </a:p>
          <a:p>
            <a:pPr>
              <a:buFontTx/>
              <a:buChar char="-"/>
            </a:pPr>
            <a:r>
              <a:rPr lang="en-US">
                <a:latin typeface="Arial" pitchFamily="1" charset="0"/>
                <a:ea typeface="ＭＳ Ｐゴシック" pitchFamily="1" charset="-128"/>
              </a:rPr>
              <a:t>What possible relevance can it have to how we set up our company and bring our product to market?</a:t>
            </a:r>
          </a:p>
          <a:p>
            <a:r>
              <a:rPr lang="en-US">
                <a:latin typeface="Arial" pitchFamily="1" charset="0"/>
                <a:ea typeface="ＭＳ Ｐゴシック" pitchFamily="1" charset="-128"/>
              </a:rPr>
              <a:t>- Anyone?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51477-99DB-BC49-9F88-89C5602CCB3A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40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US">
                <a:latin typeface="Arial" pitchFamily="1" charset="0"/>
                <a:ea typeface="ＭＳ Ｐゴシック" pitchFamily="1" charset="-128"/>
              </a:rPr>
              <a:t>In looking at how companies succeed and fail, their success tends to be organized around groupings of customers and markets.</a:t>
            </a:r>
          </a:p>
          <a:p>
            <a:pPr>
              <a:buFontTx/>
              <a:buChar char="-"/>
            </a:pPr>
            <a:r>
              <a:rPr lang="en-US">
                <a:latin typeface="Arial" pitchFamily="1" charset="0"/>
                <a:ea typeface="ＭＳ Ｐゴシック" pitchFamily="1" charset="-128"/>
              </a:rPr>
              <a:t> More importantly it is how these groupings of customers view their needs and how your new product satisfies those needs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91DDF-3362-4146-A74C-12880B7B8D24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41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US">
                <a:latin typeface="Arial" pitchFamily="1" charset="0"/>
                <a:ea typeface="ＭＳ Ｐゴシック" pitchFamily="1" charset="-128"/>
              </a:rPr>
              <a:t> Each “type of market” is radically different</a:t>
            </a:r>
          </a:p>
          <a:p>
            <a:pPr>
              <a:buFontTx/>
              <a:buChar char="-"/>
            </a:pPr>
            <a:r>
              <a:rPr lang="en-US">
                <a:latin typeface="Arial" pitchFamily="1" charset="0"/>
                <a:ea typeface="ＭＳ Ｐゴシック" pitchFamily="1" charset="-128"/>
              </a:rPr>
              <a:t> Different ways to size the market opportunity</a:t>
            </a:r>
          </a:p>
          <a:p>
            <a:pPr>
              <a:buFontTx/>
              <a:buChar char="-"/>
            </a:pPr>
            <a:r>
              <a:rPr lang="en-US">
                <a:latin typeface="Arial" pitchFamily="1" charset="0"/>
                <a:ea typeface="ＭＳ Ｐゴシック" pitchFamily="1" charset="-128"/>
              </a:rPr>
              <a:t> Different sales costs</a:t>
            </a:r>
          </a:p>
          <a:p>
            <a:pPr>
              <a:buFontTx/>
              <a:buChar char="-"/>
            </a:pPr>
            <a:r>
              <a:rPr lang="en-US">
                <a:latin typeface="Arial" pitchFamily="1" charset="0"/>
                <a:ea typeface="ＭＳ Ｐゴシック" pitchFamily="1" charset="-128"/>
              </a:rPr>
              <a:t> Different demand creation costs</a:t>
            </a:r>
          </a:p>
          <a:p>
            <a:pPr>
              <a:buFontTx/>
              <a:buChar char="-"/>
            </a:pPr>
            <a:r>
              <a:rPr lang="en-US">
                <a:latin typeface="Arial" pitchFamily="1" charset="0"/>
                <a:ea typeface="ＭＳ Ｐゴシック" pitchFamily="1" charset="-128"/>
              </a:rPr>
              <a:t> Different time to liquidity</a:t>
            </a:r>
          </a:p>
          <a:p>
            <a:pPr>
              <a:buFontTx/>
              <a:buChar char="-"/>
            </a:pPr>
            <a:r>
              <a:rPr lang="en-US">
                <a:latin typeface="Arial" pitchFamily="1" charset="0"/>
                <a:ea typeface="ＭＳ Ｐゴシック" pitchFamily="1" charset="-128"/>
              </a:rPr>
              <a:t> Very different capital requirements</a:t>
            </a:r>
          </a:p>
          <a:p>
            <a:pPr>
              <a:buFontTx/>
              <a:buChar char="-"/>
            </a:pPr>
            <a:r>
              <a:rPr lang="en-US">
                <a:latin typeface="Arial" pitchFamily="1" charset="0"/>
                <a:ea typeface="ＭＳ Ｐゴシック" pitchFamily="1" charset="-128"/>
              </a:rPr>
              <a:t> And as we’ll see market type choices radically effect the Customer Development process.</a:t>
            </a:r>
          </a:p>
          <a:p>
            <a:pPr>
              <a:buFontTx/>
              <a:buChar char="-"/>
            </a:pPr>
            <a:endParaRPr lang="en-US">
              <a:latin typeface="Arial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93DCD-99ED-E54E-A353-9C92679B5389}" type="slidenum">
              <a:rPr lang="en-US"/>
              <a:pPr/>
              <a:t>47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r>
              <a:rPr sz="1800" b="0" i="0" u="none" strike="noStrike" cap="none" baseline="0"/>
              <a:t>Woods</a:t>
            </a:r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4B3E9-A96B-C14D-A3CE-2F9D11E352EF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21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1" charset="0"/>
                <a:ea typeface="ＭＳ Ｐゴシック" pitchFamily="1" charset="-128"/>
              </a:rPr>
              <a:t>-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r>
              <a:rPr sz="1800" b="0" i="0" u="none" strike="noStrike" cap="none" baseline="0"/>
              <a:t>Woods</a:t>
            </a:r>
          </a:p>
        </p:txBody>
      </p:sp>
      <p:sp>
        <p:nvSpPr>
          <p:cNvPr id="708" name="Shape 7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Piggyback on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5E010-EB9A-47D4-81E3-21797D1579B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47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92" indent="-172792">
              <a:buFontTx/>
              <a:buChar char="-"/>
            </a:pPr>
            <a:r>
              <a:rPr lang="en-US" baseline="0" dirty="0"/>
              <a:t>While we have looked at one company in the market, lets take a broader look at the entire market.</a:t>
            </a:r>
          </a:p>
          <a:p>
            <a:pPr marL="172792" indent="-172792">
              <a:buFontTx/>
              <a:buChar char="-"/>
            </a:pPr>
            <a:endParaRPr lang="en-US" baseline="0" dirty="0"/>
          </a:p>
          <a:p>
            <a:pPr marL="172792" indent="-172792">
              <a:buFontTx/>
              <a:buChar char="-"/>
            </a:pPr>
            <a:r>
              <a:rPr lang="en-US" baseline="0" dirty="0"/>
              <a:t>The US protein expression kit market was estimated at 200 M in 2008 and had experienced 20% growth</a:t>
            </a:r>
          </a:p>
          <a:p>
            <a:pPr marL="172792" indent="-172792">
              <a:buFontTx/>
              <a:buChar char="-"/>
            </a:pPr>
            <a:r>
              <a:rPr lang="en-US" baseline="0" dirty="0"/>
              <a:t>The global market for cells and cells lines was over 1.4B in 2011 and experiencing 10% 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D8006-751F-4A32-9840-5D6DD901C47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39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9AA02-4B76-194E-82DF-5C5705ED4E92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F68FE-F55A-2B40-B6B5-D0FCEEE8E852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</a:rPr>
              <a:t>Opportunity to innovate in the EHR </a:t>
            </a:r>
          </a:p>
          <a:p>
            <a:r>
              <a:rPr lang="en-US">
                <a:ea typeface="ＭＳ Ｐゴシック" charset="-128"/>
              </a:rPr>
              <a:t>Future of medicine is in EHR no competitive products that are compatible with HER</a:t>
            </a:r>
          </a:p>
          <a:p>
            <a:r>
              <a:rPr lang="en-US">
                <a:ea typeface="ＭＳ Ｐゴシック" charset="-128"/>
              </a:rPr>
              <a:t>Is a great opportunity and we need to understand how to capitalize and offer the first an only HER enabled pump</a:t>
            </a:r>
          </a:p>
          <a:p>
            <a:endParaRPr lang="en-US">
              <a:ea typeface="ＭＳ Ｐゴシック" charset="-128"/>
            </a:endParaRPr>
          </a:p>
          <a:p>
            <a:r>
              <a:rPr lang="en-US">
                <a:ea typeface="ＭＳ Ｐゴシック" charset="-128"/>
              </a:rPr>
              <a:t>New CPT code $2-3MM; Approval not guaranteed ~2-3 years review process (lost sales)</a:t>
            </a:r>
          </a:p>
          <a:p>
            <a:endParaRPr lang="en-US">
              <a:ea typeface="ＭＳ Ｐゴシック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08914E-8A4B-3744-AF63-3A79DA786A39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Then I will say that until now, we had been focusing</a:t>
            </a:r>
            <a:r>
              <a:rPr lang="en-US" baseline="0" dirty="0"/>
              <a:t> on Tech Development and Integrated Bio/</a:t>
            </a:r>
            <a:r>
              <a:rPr lang="en-US" baseline="0" dirty="0" err="1"/>
              <a:t>Chem</a:t>
            </a:r>
            <a:r>
              <a:rPr lang="en-US" baseline="0" dirty="0"/>
              <a:t> companies like DSM, </a:t>
            </a:r>
            <a:r>
              <a:rPr lang="en-US" baseline="0" dirty="0" err="1"/>
              <a:t>Elevance</a:t>
            </a:r>
            <a:r>
              <a:rPr lang="en-US" baseline="0" dirty="0"/>
              <a:t>, </a:t>
            </a:r>
            <a:r>
              <a:rPr lang="en-US" baseline="0" dirty="0" err="1"/>
              <a:t>Solazyme</a:t>
            </a:r>
            <a:r>
              <a:rPr lang="en-US" baseline="0" dirty="0"/>
              <a:t>. After talking to some of these companies, we realized that we need to shift our focus!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A783D9-B017-4397-A8C8-435B87E39670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6750-5EDB-40EF-A527-D5446ADC4314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</a:rPr>
              <a:t>This is how our product would be deployed in the cosmetic market and how the money flows …</a:t>
            </a:r>
          </a:p>
          <a:p>
            <a:r>
              <a:rPr lang="en-US">
                <a:ea typeface="ＭＳ Ｐゴシック" charset="-128"/>
              </a:rPr>
              <a:t>This only possible because we can offer and </a:t>
            </a:r>
            <a:r>
              <a:rPr lang="en-US" b="1">
                <a:ea typeface="ＭＳ Ｐゴシック" charset="-128"/>
              </a:rPr>
              <a:t>inexpensive</a:t>
            </a:r>
            <a:r>
              <a:rPr lang="en-US">
                <a:ea typeface="ＭＳ Ｐゴシック" charset="-128"/>
              </a:rPr>
              <a:t> and simple device that can be broadly deployed.</a:t>
            </a:r>
          </a:p>
          <a:p>
            <a:r>
              <a:rPr lang="en-US">
                <a:ea typeface="ＭＳ Ｐゴシック" charset="-128"/>
              </a:rPr>
              <a:t>The example of the market size is taken from Prestige and In-home sales.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227FF-BEA4-6748-A32D-E2C33357DBD6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436B8-CE63-844C-B44F-EE7DA6233D56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6BC56-7E66-7541-AA3A-F1DF0E617C5D}" type="slidenum">
              <a:rPr lang="en-US"/>
              <a:pPr/>
              <a:t>25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06CDD-6E67-C14D-85F1-738C08CF16E9}" type="slidenum">
              <a:rPr lang="en-US"/>
              <a:pPr/>
              <a:t>26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AF6102-B061-9645-8817-785005BBD61E}" type="slidenum">
              <a:rPr lang="en-US"/>
              <a:pPr/>
              <a:t>27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1A4CC-E346-9847-A199-65D143E8EA7B}" type="slidenum">
              <a:rPr lang="en-US"/>
              <a:pPr/>
              <a:t>28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61582-B0B3-D048-B1EB-3BC49157D2C8}" type="slidenum">
              <a:rPr lang="en-US"/>
              <a:pPr/>
              <a:t>29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80D8A-C787-E747-ADBC-4AA8D5A955C2}" type="slidenum">
              <a:rPr lang="en-US"/>
              <a:pPr/>
              <a:t>30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B52B7-B118-024D-A35E-509488A0FED2}" type="slidenum">
              <a:rPr lang="en-US"/>
              <a:pPr/>
              <a:t>31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AE79B-DCE8-2245-9E61-FF672B07DC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07529-8CD6-F141-9736-E101188D87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4862D-633C-D94F-88C8-3B59C2937A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DD3C5-C398-3940-A9D9-FEFE987AB747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263D1-24AB-144E-A7A3-63B04B0BC6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0DB4-2970-0740-8D8C-7E44FC114E9F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03708-9D8D-5943-BEFE-4F0064BA19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7215F-53C0-1A47-9ED1-DBE8661AA151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AEA3F-66F3-2241-8DFA-C6E8F459AE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66E1A-0AA7-0046-BCA7-2B9F99F56804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FAB58-191C-A441-8BB1-8213492643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9C875-2A8B-5840-B322-5D375B37FCCD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FE95E-E977-6E44-A086-12055B3A57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F3D2-41E5-3D44-A68E-E7F94F302BB9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F823D-4815-0949-BDFD-0687981984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A3AC4-193D-7C4C-A863-56EFEF32DAE6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09D8-3B67-A849-910D-744BF0FC51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10BDE-F083-CA4A-9972-5619AD86997B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CE6F-6D3E-5645-9BD5-C395BC6D25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BCD45-DCDA-D549-8819-D803F0CFA5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1252B-F955-D945-9686-6271D824B9AF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DC69-12C7-334B-9B75-336E9EA08F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1534-CB1A-AE40-9970-F47F024F0FB4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5B353-1D92-5D48-9825-7548FCF1F1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882E-183D-0C42-84FE-7C113BC21F84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096F3-9B52-AA48-92F4-B6B653012A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893FA-B888-5943-8239-15A3B3C537A0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AC10D-1E8F-D242-9639-1BF2797B799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BBD33-E220-4D4D-B989-954E544836F8}" type="datetime1">
              <a:rPr lang="en-US"/>
              <a:pPr>
                <a:defRPr/>
              </a:pPr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E6211-20EC-C44C-B022-8D1C6D5C4B4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1D86-93B2-CA4E-87DD-6F1F23DD1A2A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FC13-6F78-224D-BC61-EF73723478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29AE1-012C-A745-BFD4-161A1334CEB9}" type="datetime1">
              <a:rPr lang="en-US"/>
              <a:pPr>
                <a:defRPr/>
              </a:pPr>
              <a:t>8/23/2016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7B95-1DBB-544E-9292-43FFA5351AD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E5D13-ADF0-9441-8FD7-8F8342C0E147}" type="datetime1">
              <a:rPr lang="en-US"/>
              <a:pPr>
                <a:defRPr/>
              </a:pPr>
              <a:t>8/23/2016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71968-9865-3340-A52F-778B2E972F3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ED8E4-41C8-7C49-A1A2-20E0856140F4}" type="datetime1">
              <a:rPr lang="en-US"/>
              <a:pPr>
                <a:defRPr/>
              </a:pPr>
              <a:t>8/23/2016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FB267-AA1E-DE4A-8714-07E325CD237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C4E2F-308B-134D-AC39-34B06E57EF9F}" type="datetime1">
              <a:rPr lang="en-US"/>
              <a:pPr>
                <a:defRPr/>
              </a:pPr>
              <a:t>8/23/2016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756A9-EE51-7742-A687-7C860008BE7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7B85A-A1D1-1D41-B10F-D43FD5BDA9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6DE5E-5807-3840-88A2-5F95FD42DACB}" type="datetime1">
              <a:rPr lang="en-US"/>
              <a:pPr>
                <a:defRPr/>
              </a:pPr>
              <a:t>8/23/2016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C857-AFB1-B140-A29F-76C8819B0A2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C2E79-8D1B-0743-BDD0-9FCA2A1A97E5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48CC-C756-A14A-8160-47D71ABA82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7BF1-1DC8-0B4B-904F-3F6B59ACDEF5}" type="datetime1">
              <a:rPr lang="en-US"/>
              <a:pPr>
                <a:defRPr/>
              </a:pPr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42DF3-6C3B-B846-AEFE-E1251BAC080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36C24-8171-554C-AF84-FA5457268DA3}" type="datetime1">
              <a:rPr lang="en-US"/>
              <a:pPr>
                <a:defRPr/>
              </a:pPr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E91C1-A05A-BE4C-BE76-BF98DAAC2A4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7D412-0592-5443-9195-5C53DDB28AA4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A874-F483-8442-BA19-E8EEC10F00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96046-0636-AB43-8AF8-64D4B46C8A24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5A53E-B19B-F94A-BC8C-21ACF2734E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99C37-929E-CC48-9C85-BEE7A57658AA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9AFB-E5BB-5C45-8FFD-704BDC4F1F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DBC98-546F-E24E-A1A8-98D3B4A4A8F6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8AC1-1D1C-3149-9BB5-95B39FD601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A1C6D-B771-4740-AE41-857295722109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6A7B-4D15-A14A-9EDB-E8B3EA08AD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D65F6-018A-D847-AE52-C3D3CCAD2FA0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2A1BE-B52A-0940-8BC6-D834F36200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65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65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9921B-5CCB-3D41-A4ED-95A0A03692A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F789A-1A05-7F46-B1CA-C9301352A805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CEA-591A-9343-8245-A150C5BED6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134EE-006D-6446-B319-CF9672364EDC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33A9-0129-E741-9DC8-62228B6A06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AFC4-33BD-5E44-B4F8-1C0EE6D787AE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610A3-5DB3-F344-AE90-6369A30AE0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5E71-FCA9-6C41-95BB-962A20DF31D6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BA3D-D73B-C943-AADF-E11381149E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F6D03-9441-AA4B-8F43-C5AE5068589C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DEF0-67CE-E94E-94DF-143B1D9B3A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217863" y="0"/>
            <a:ext cx="5926137" cy="569913"/>
          </a:xfrm>
          <a:prstGeom prst="rect">
            <a:avLst/>
          </a:prstGeom>
          <a:solidFill>
            <a:srgbClr val="CA2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pitchFamily="1" charset="0"/>
              <a:ea typeface="ＭＳ Ｐゴシック" pitchFamily="1" charset="-128"/>
              <a:cs typeface="Arial" charset="0"/>
            </a:endParaRPr>
          </a:p>
        </p:txBody>
      </p:sp>
      <p:pic>
        <p:nvPicPr>
          <p:cNvPr id="5" name="Picture 7" descr="https://psoft.neu.edu/cs/neuhrprdpub/cache/NEU_LOGO_200811_2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52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30BF6-A223-AB40-AE4F-A39B0F28C0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3254375" y="0"/>
            <a:ext cx="5889625" cy="569913"/>
          </a:xfrm>
          <a:prstGeom prst="rect">
            <a:avLst/>
          </a:prstGeom>
          <a:solidFill>
            <a:srgbClr val="CA2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pitchFamily="1" charset="0"/>
              <a:ea typeface="ＭＳ Ｐゴシック" pitchFamily="1" charset="-128"/>
              <a:cs typeface="Arial" charset="0"/>
            </a:endParaRPr>
          </a:p>
        </p:txBody>
      </p:sp>
      <p:pic>
        <p:nvPicPr>
          <p:cNvPr id="15" name="Picture 7" descr="https://psoft.neu.edu/cs/neuhrprdpub/cache/NEU_LOGO_200811_2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52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63562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905000"/>
            <a:ext cx="2590800" cy="4724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20650" indent="-109538">
              <a:spcBef>
                <a:spcPts val="800"/>
              </a:spcBef>
              <a:defRPr sz="1100"/>
            </a:lvl1pPr>
            <a:lvl2pPr marL="233363" indent="-115888">
              <a:spcBef>
                <a:spcPts val="400"/>
              </a:spcBef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371600"/>
            <a:ext cx="2590800" cy="381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276600" y="1371600"/>
            <a:ext cx="2590800" cy="381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1371600"/>
            <a:ext cx="2590800" cy="381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276600" y="1905000"/>
            <a:ext cx="2590800" cy="4724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17475" indent="-117475">
              <a:spcBef>
                <a:spcPts val="800"/>
              </a:spcBef>
              <a:defRPr sz="1100"/>
            </a:lvl1pPr>
            <a:lvl2pPr marL="233363" indent="-115888">
              <a:spcBef>
                <a:spcPts val="400"/>
              </a:spcBef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096000" y="1905000"/>
            <a:ext cx="2590800" cy="4724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17475" indent="-106363">
              <a:spcBef>
                <a:spcPts val="800"/>
              </a:spcBef>
              <a:defRPr sz="1100"/>
            </a:lvl1pPr>
            <a:lvl2pPr marL="233363" indent="-115888">
              <a:spcBef>
                <a:spcPts val="400"/>
              </a:spcBef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C634-F823-8F4C-A77B-212633D660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B9EA-B45E-4248-A160-0B974819A1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2AE97-A16A-3B45-A320-7E1EC02694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8C12F-5C96-0443-9D97-E618C0156E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8A549-0242-BF4A-8808-461C9AFDEA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9AEF-3166-E343-8AA2-8635768571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86739-BCEB-DF4C-B2AB-07FEC6DFAC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70019-2D7F-524A-8704-A37CC356A2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41AF3-BDE2-FD48-A911-6C39CECCAA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34DF-4E35-8F40-930A-D6492C42C5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4334B-EE15-B44D-B4DB-0B15E645198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itl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E7D661-1836-44F7-8FAF-35E8F866ECD3}" type="datetime1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83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E6B357-51B9-47D2-A71D-0D06CB03185D}" type="datetime1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1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D28F3-848A-0041-9EA9-60A689A32C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8CB827-F132-4DF6-9FB9-4035A4C798EF}" type="datetime1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702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92A601-7D32-4ED7-AD1A-974B6DDBDCDC}" type="datetime1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2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A17B41-4A0C-4639-A132-E5C8F99A4BE8}" type="datetime1">
              <a:rPr lang="en-US" smtClean="0"/>
              <a:pPr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893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967FD-6084-4075-993E-77EC8038773F}" type="datetime1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822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988B47-74BA-4873-ADAE-EB0120124E83}" type="datetime1">
              <a:rPr lang="en-US" smtClean="0"/>
              <a:pPr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586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CF52C1-9A39-494C-9977-BBEFAB872C1F}" type="datetime1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777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1EACE2-EA00-4376-9A66-47ABB8B02CF5}" type="datetime1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543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F71CE-B899-4B2B-848D-9F12F0C901B6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97606D-E5C4-4C2F-8241-EC2663EF1CD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446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2CF1CA-F464-4B29-B867-EAF8A9B936E3}" type="datetime1">
              <a:rPr lang="en-US" smtClean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292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752600"/>
            <a:ext cx="41148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1148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839200" y="6629400"/>
            <a:ext cx="381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6AD57D-3195-D846-B199-B5433F21944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152400" y="6477000"/>
            <a:ext cx="7783513" cy="2286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	        Customer Development in the High-Tech Enterprise            Spring 2009</a:t>
            </a:r>
          </a:p>
        </p:txBody>
      </p:sp>
    </p:spTree>
    <p:extLst>
      <p:ext uri="{BB962C8B-B14F-4D97-AF65-F5344CB8AC3E}">
        <p14:creationId xmlns:p14="http://schemas.microsoft.com/office/powerpoint/2010/main" val="31515076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01F3F-D237-B140-BFD2-03BA71DE51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05" y="0"/>
            <a:ext cx="823081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6605" y="1294815"/>
            <a:ext cx="8230810" cy="483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928873"/>
      </p:ext>
    </p:extLst>
  </p:cSld>
  <p:clrMapOvr>
    <a:masterClrMapping/>
  </p:clrMapOvr>
  <p:transition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656" y="2178844"/>
            <a:ext cx="3839766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2178844"/>
            <a:ext cx="3839766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F0FC-6DF6-B24E-912C-52C3B74E99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8672" y="214312"/>
            <a:ext cx="1946672" cy="59828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8656" y="214312"/>
            <a:ext cx="5732859" cy="59828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A3288-A8BC-7D4E-917A-593178C944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65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3E628F3-B46C-CA40-A0A7-B9846E6F83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347663" algn="l"/>
          <a:tab pos="457200" algn="l"/>
        </a:tabLst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347663" algn="l"/>
          <a:tab pos="45720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347663" algn="l"/>
          <a:tab pos="45720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347663" algn="l"/>
          <a:tab pos="4572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347663" algn="l"/>
          <a:tab pos="4572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tabLst>
          <a:tab pos="347663" algn="l"/>
          <a:tab pos="4572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tabLst>
          <a:tab pos="347663" algn="l"/>
          <a:tab pos="4572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tabLst>
          <a:tab pos="347663" algn="l"/>
          <a:tab pos="4572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tabLst>
          <a:tab pos="347663" algn="l"/>
          <a:tab pos="4572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fld id="{8DB4C444-FA03-B448-93B6-14171ECEDB71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fld id="{E53B735E-14B0-2B48-9DDA-4943A534E7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61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fld id="{214E7F99-5196-2543-97CC-001F79B46918}" type="datetime1">
              <a:rPr lang="en-US"/>
              <a:pPr>
                <a:defRPr/>
              </a:pPr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fld id="{4B68A18F-4F5C-A34F-BA8F-CA5338CE6C1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34" r:id="rId2"/>
    <p:sldLayoutId id="2147483861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62" r:id="rId9"/>
    <p:sldLayoutId id="2147483840" r:id="rId10"/>
    <p:sldLayoutId id="2147483841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ＭＳ Ｐゴシック" pitchFamily="1" charset="-128"/>
          <a:cs typeface="ＭＳ Ｐゴシック" pitchFamily="1" charset="-128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pitchFamily="1" charset="0"/>
          <a:ea typeface="ＭＳ Ｐゴシック" pitchFamily="1" charset="-128"/>
          <a:cs typeface="ＭＳ Ｐゴシック" pitchFamily="1" charset="-128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pitchFamily="1" charset="0"/>
          <a:ea typeface="ＭＳ Ｐゴシック" pitchFamily="1" charset="-128"/>
          <a:cs typeface="ＭＳ Ｐゴシック" pitchFamily="1" charset="-128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pitchFamily="1" charset="0"/>
          <a:ea typeface="ＭＳ Ｐゴシック" pitchFamily="1" charset="-128"/>
          <a:cs typeface="ＭＳ Ｐゴシック" pitchFamily="1" charset="-128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pitchFamily="1" charset="0"/>
          <a:ea typeface="ＭＳ Ｐゴシック" pitchFamily="1" charset="-128"/>
          <a:cs typeface="ＭＳ Ｐゴシック" pitchFamily="1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2200" kern="1200">
          <a:solidFill>
            <a:srgbClr val="404040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2000" kern="1200">
          <a:solidFill>
            <a:srgbClr val="404040"/>
          </a:solidFill>
          <a:latin typeface="+mn-lt"/>
          <a:ea typeface="ＭＳ Ｐゴシック" pitchFamily="1" charset="-128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kern="1200">
          <a:solidFill>
            <a:srgbClr val="404040"/>
          </a:solidFill>
          <a:latin typeface="+mn-lt"/>
          <a:ea typeface="ＭＳ Ｐゴシック" pitchFamily="1" charset="-128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1600" kern="1200">
          <a:solidFill>
            <a:srgbClr val="404040"/>
          </a:solidFill>
          <a:latin typeface="+mn-lt"/>
          <a:ea typeface="ＭＳ Ｐゴシック" pitchFamily="1" charset="-128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1400" kern="1200">
          <a:solidFill>
            <a:srgbClr val="404040"/>
          </a:solidFill>
          <a:latin typeface="+mn-lt"/>
          <a:ea typeface="ＭＳ Ｐゴシック" pitchFamily="1" charset="-128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9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fld id="{C732EE57-FE9B-F64A-A023-37DC85CEC292}" type="datetime1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fld id="{6EB1AB25-CD2F-5F42-9ADD-A600E43F64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42" r:id="rId2"/>
    <p:sldLayoutId id="2147483864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65" r:id="rId9"/>
    <p:sldLayoutId id="2147483848" r:id="rId10"/>
    <p:sldLayoutId id="2147483849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ＭＳ Ｐゴシック" pitchFamily="1" charset="-128"/>
          <a:cs typeface="ＭＳ Ｐゴシック" pitchFamily="1" charset="-128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pitchFamily="1" charset="0"/>
          <a:ea typeface="ＭＳ Ｐゴシック" pitchFamily="1" charset="-128"/>
          <a:cs typeface="ＭＳ Ｐゴシック" pitchFamily="1" charset="-128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pitchFamily="1" charset="0"/>
          <a:ea typeface="ＭＳ Ｐゴシック" pitchFamily="1" charset="-128"/>
          <a:cs typeface="ＭＳ Ｐゴシック" pitchFamily="1" charset="-128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pitchFamily="1" charset="0"/>
          <a:ea typeface="ＭＳ Ｐゴシック" pitchFamily="1" charset="-128"/>
          <a:cs typeface="ＭＳ Ｐゴシック" pitchFamily="1" charset="-128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pitchFamily="1" charset="0"/>
          <a:ea typeface="ＭＳ Ｐゴシック" pitchFamily="1" charset="-128"/>
          <a:cs typeface="ＭＳ Ｐゴシック" pitchFamily="1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2200" kern="1200">
          <a:solidFill>
            <a:srgbClr val="404040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2000" kern="1200">
          <a:solidFill>
            <a:srgbClr val="404040"/>
          </a:solidFill>
          <a:latin typeface="+mn-lt"/>
          <a:ea typeface="ＭＳ Ｐゴシック" pitchFamily="1" charset="-128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kern="1200">
          <a:solidFill>
            <a:srgbClr val="404040"/>
          </a:solidFill>
          <a:latin typeface="+mn-lt"/>
          <a:ea typeface="ＭＳ Ｐゴシック" pitchFamily="1" charset="-128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1600" kern="1200">
          <a:solidFill>
            <a:srgbClr val="404040"/>
          </a:solidFill>
          <a:latin typeface="+mn-lt"/>
          <a:ea typeface="ＭＳ Ｐゴシック" pitchFamily="1" charset="-128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1400" kern="1200">
          <a:solidFill>
            <a:srgbClr val="404040"/>
          </a:solidFill>
          <a:latin typeface="+mn-lt"/>
          <a:ea typeface="ＭＳ Ｐゴシック" pitchFamily="1" charset="-128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fld id="{A649EC11-6D97-3046-AF2C-6A1A08A8C4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50183" name="Picture 7" descr="https://psoft.neu.edu/cs/neuhrprdpub/cache/NEU_LOGO_200811_2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17863" y="0"/>
            <a:ext cx="5926137" cy="609600"/>
          </a:xfrm>
          <a:prstGeom prst="rect">
            <a:avLst/>
          </a:prstGeom>
          <a:solidFill>
            <a:srgbClr val="CA2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pitchFamily="1" charset="0"/>
              <a:ea typeface="ＭＳ Ｐゴシック" pitchFamily="1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582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906" r:id="rId12"/>
    <p:sldLayoutId id="2147483907" r:id="rId1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" y="1496840"/>
            <a:ext cx="8249915" cy="46992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8656" y="214312"/>
            <a:ext cx="7786688" cy="1464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8656" y="2178844"/>
            <a:ext cx="7786688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500">
          <a:solidFill>
            <a:srgbClr val="ECECEC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500">
          <a:solidFill>
            <a:srgbClr val="ECECEC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500">
          <a:solidFill>
            <a:srgbClr val="ECECEC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500">
          <a:solidFill>
            <a:srgbClr val="ECECEC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500">
          <a:solidFill>
            <a:srgbClr val="ECECEC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4500">
          <a:solidFill>
            <a:srgbClr val="ECECEC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4500">
          <a:solidFill>
            <a:srgbClr val="ECECEC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4500">
          <a:solidFill>
            <a:srgbClr val="ECECEC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4500">
          <a:solidFill>
            <a:srgbClr val="ECECEC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285740" indent="-285740" algn="l" rtl="0" fontAlgn="base">
        <a:spcBef>
          <a:spcPts val="2250"/>
        </a:spcBef>
        <a:spcAft>
          <a:spcPct val="0"/>
        </a:spcAft>
        <a:buSzPct val="5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62550" indent="-285740" algn="l" rtl="0" fontAlgn="base">
        <a:spcBef>
          <a:spcPts val="2250"/>
        </a:spcBef>
        <a:spcAft>
          <a:spcPct val="0"/>
        </a:spcAft>
        <a:buSzPct val="5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75078" indent="-285740" algn="l" rtl="0" fontAlgn="base">
        <a:spcBef>
          <a:spcPts val="2250"/>
        </a:spcBef>
        <a:spcAft>
          <a:spcPct val="0"/>
        </a:spcAft>
        <a:buSzPct val="5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87606" indent="-285740" algn="l" rtl="0" fontAlgn="base">
        <a:spcBef>
          <a:spcPts val="2250"/>
        </a:spcBef>
        <a:spcAft>
          <a:spcPct val="0"/>
        </a:spcAft>
        <a:buSzPct val="5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00134" indent="-285740" algn="l" rtl="0" fontAlgn="base">
        <a:spcBef>
          <a:spcPts val="2250"/>
        </a:spcBef>
        <a:spcAft>
          <a:spcPct val="0"/>
        </a:spcAft>
        <a:buSzPct val="5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821591" indent="-285740" algn="l" rtl="0" fontAlgn="base">
        <a:spcBef>
          <a:spcPts val="2250"/>
        </a:spcBef>
        <a:spcAft>
          <a:spcPct val="0"/>
        </a:spcAft>
        <a:buSzPct val="5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143049" indent="-285740" algn="l" rtl="0" fontAlgn="base">
        <a:spcBef>
          <a:spcPts val="2250"/>
        </a:spcBef>
        <a:spcAft>
          <a:spcPct val="0"/>
        </a:spcAft>
        <a:buSzPct val="5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464506" indent="-285740" algn="l" rtl="0" fontAlgn="base">
        <a:spcBef>
          <a:spcPts val="2250"/>
        </a:spcBef>
        <a:spcAft>
          <a:spcPct val="0"/>
        </a:spcAft>
        <a:buSzPct val="5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85963" indent="-285740" algn="l" rtl="0" fontAlgn="base">
        <a:spcBef>
          <a:spcPts val="2250"/>
        </a:spcBef>
        <a:spcAft>
          <a:spcPct val="0"/>
        </a:spcAft>
        <a:buSzPct val="5600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 l="19375" t="45000" r="43125" b="42000"/>
          <a:stretch>
            <a:fillRect/>
          </a:stretch>
        </p:blipFill>
        <p:spPr bwMode="auto">
          <a:xfrm>
            <a:off x="5627077" y="0"/>
            <a:ext cx="351692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\\localhost\Users\sblank\Documents\Teaching\Presentations\Animated%2520Videos\Steve%2520QT%2520files%2520\Fast%2520Version\Customer%2520Segments-1x.mov" TargetMode="External"/><Relationship Id="rId1" Type="http://schemas.microsoft.com/office/2007/relationships/media" Target="file:///\\localhost\Users\sblank\Documents\Teaching\Presentations\Animated%2520Videos\Steve%2520QT%2520files%2520\Fast%2520Version\Customer%2520Segments-1x.mov" TargetMode="Externa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90600" y="2133600"/>
            <a:ext cx="7239000" cy="2133600"/>
          </a:xfrm>
        </p:spPr>
        <p:txBody>
          <a:bodyPr>
            <a:normAutofit fontScale="90000"/>
          </a:bodyPr>
          <a:lstStyle/>
          <a:p>
            <a:pPr algn="l">
              <a:tabLst>
                <a:tab pos="7423150" algn="l"/>
              </a:tabLst>
              <a:defRPr/>
            </a:pPr>
            <a:r>
              <a:rPr lang="en-US" sz="4000" dirty="0"/>
              <a:t>                     </a:t>
            </a:r>
            <a:r>
              <a:rPr lang="en-US" sz="4000" dirty="0">
                <a:latin typeface="Calibri" panose="020F0502020204030204" pitchFamily="34" charset="0"/>
              </a:rPr>
              <a:t>Aula</a:t>
            </a:r>
            <a:r>
              <a:rPr lang="en-US" sz="4000" dirty="0">
                <a:latin typeface="Calibri" panose="020F0502020204030204" pitchFamily="34" charset="0"/>
                <a:cs typeface="Calibri"/>
              </a:rPr>
              <a:t> 2</a:t>
            </a:r>
            <a:br>
              <a:rPr lang="en-US" sz="4444" dirty="0">
                <a:latin typeface="Calibri" panose="020F0502020204030204" pitchFamily="34" charset="0"/>
                <a:cs typeface="Calibri"/>
              </a:rPr>
            </a:br>
            <a:r>
              <a:rPr lang="en-US" sz="4444" dirty="0">
                <a:latin typeface="Calibri" panose="020F0502020204030204" pitchFamily="34" charset="0"/>
                <a:cs typeface="Calibri"/>
              </a:rPr>
              <a:t>              </a:t>
            </a:r>
            <a:br>
              <a:rPr lang="en-US" sz="4444" dirty="0">
                <a:latin typeface="Calibri" panose="020F0502020204030204" pitchFamily="34" charset="0"/>
                <a:cs typeface="Calibri"/>
              </a:rPr>
            </a:br>
            <a:r>
              <a:rPr lang="en-US" sz="4444" dirty="0">
                <a:latin typeface="Calibri" panose="020F0502020204030204" pitchFamily="34" charset="0"/>
                <a:cs typeface="Calibri"/>
              </a:rPr>
              <a:t>        </a:t>
            </a:r>
            <a:r>
              <a:rPr lang="en-US" sz="4900" dirty="0" err="1">
                <a:latin typeface="Calibri" panose="020F0502020204030204" pitchFamily="34" charset="0"/>
                <a:cs typeface="Calibri"/>
              </a:rPr>
              <a:t>Segmentos</a:t>
            </a:r>
            <a:r>
              <a:rPr lang="en-US" sz="4900" dirty="0">
                <a:latin typeface="Calibri" panose="020F0502020204030204" pitchFamily="34" charset="0"/>
                <a:cs typeface="Calibri"/>
              </a:rPr>
              <a:t> de </a:t>
            </a:r>
            <a:r>
              <a:rPr lang="en-US" sz="4900" dirty="0" err="1">
                <a:latin typeface="Calibri" panose="020F0502020204030204" pitchFamily="34" charset="0"/>
                <a:cs typeface="Calibri"/>
              </a:rPr>
              <a:t>Cliente</a:t>
            </a:r>
            <a:br>
              <a:rPr lang="en-US" sz="4900" dirty="0">
                <a:latin typeface="Calibri" panose="020F0502020204030204" pitchFamily="34" charset="0"/>
                <a:cs typeface="Calibri"/>
              </a:rPr>
            </a:br>
            <a:r>
              <a:rPr lang="en-US" dirty="0">
                <a:latin typeface="Calibri" panose="020F0502020204030204" pitchFamily="34" charset="0"/>
              </a:rPr>
              <a:t>	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4114800"/>
            <a:ext cx="7353300" cy="1905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00"/>
                </a:solidFill>
                <a:cs typeface="Verdana"/>
              </a:rPr>
              <a:t>     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Verdana"/>
              </a:rPr>
              <a:t>Flavio Grynszpan</a:t>
            </a:r>
          </a:p>
          <a:p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Verdana"/>
            </a:endParaRPr>
          </a:p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Verdana"/>
              </a:rPr>
              <a:t>          </a:t>
            </a:r>
            <a:r>
              <a:rPr lang="en-US" sz="1800" b="1" dirty="0" err="1">
                <a:solidFill>
                  <a:srgbClr val="00B050"/>
                </a:solidFill>
                <a:latin typeface="Calibri" panose="020F0502020204030204" pitchFamily="34" charset="0"/>
                <a:cs typeface="Verdana"/>
              </a:rPr>
              <a:t>Diretor</a:t>
            </a: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Verdana"/>
              </a:rPr>
              <a:t> do </a:t>
            </a:r>
            <a:r>
              <a:rPr lang="en-US" sz="1800" b="1" dirty="0" err="1">
                <a:solidFill>
                  <a:srgbClr val="00B050"/>
                </a:solidFill>
                <a:latin typeface="Calibri" panose="020F0502020204030204" pitchFamily="34" charset="0"/>
                <a:cs typeface="Verdana"/>
              </a:rPr>
              <a:t>Instituto</a:t>
            </a: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Verdana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Calibri" panose="020F0502020204030204" pitchFamily="34" charset="0"/>
                <a:cs typeface="Verdana"/>
              </a:rPr>
              <a:t>i</a:t>
            </a: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Verdana"/>
              </a:rPr>
              <a:t>-Corps Brazil</a:t>
            </a:r>
          </a:p>
          <a:p>
            <a:endParaRPr lang="en-US" sz="1800" b="1" dirty="0">
              <a:solidFill>
                <a:srgbClr val="00B050"/>
              </a:solidFill>
              <a:latin typeface="Calibri" panose="020F0502020204030204" pitchFamily="34" charset="0"/>
              <a:cs typeface="Verdana"/>
            </a:endParaRPr>
          </a:p>
          <a:p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Verdana"/>
              </a:rPr>
              <a:t>      </a:t>
            </a:r>
            <a:r>
              <a:rPr lang="en-US" sz="1800" b="1" dirty="0" err="1">
                <a:solidFill>
                  <a:srgbClr val="00B050"/>
                </a:solidFill>
                <a:latin typeface="Calibri" panose="020F0502020204030204" pitchFamily="34" charset="0"/>
                <a:cs typeface="Verdana"/>
              </a:rPr>
              <a:t>Julho</a:t>
            </a: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Verdana"/>
              </a:rPr>
              <a:t>, 2016</a:t>
            </a:r>
          </a:p>
          <a:p>
            <a:pPr>
              <a:defRPr/>
            </a:pP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5897" y="6581001"/>
            <a:ext cx="698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6/18/12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/>
          <p:nvPr/>
        </p:nvGrpSpPr>
        <p:grpSpPr>
          <a:xfrm>
            <a:off x="2270125" y="1809750"/>
            <a:ext cx="4873625" cy="3413125"/>
            <a:chOff x="1968500" y="1825625"/>
            <a:chExt cx="4873625" cy="3413125"/>
          </a:xfrm>
        </p:grpSpPr>
        <p:sp>
          <p:nvSpPr>
            <p:cNvPr id="4" name="Rectangle 3"/>
            <p:cNvSpPr/>
            <p:nvPr/>
          </p:nvSpPr>
          <p:spPr>
            <a:xfrm>
              <a:off x="2032000" y="1825625"/>
              <a:ext cx="4810125" cy="341312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3698875" y="2794000"/>
              <a:ext cx="1809750" cy="152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MVP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079625" y="1857375"/>
              <a:ext cx="1603375" cy="1254125"/>
            </a:xfrm>
            <a:prstGeom prst="line">
              <a:avLst/>
            </a:prstGeom>
            <a:ln w="762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063750" y="3921125"/>
              <a:ext cx="1698625" cy="1301750"/>
            </a:xfrm>
            <a:prstGeom prst="line">
              <a:avLst/>
            </a:prstGeom>
            <a:ln w="762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968500" y="3048000"/>
              <a:ext cx="18446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Products </a:t>
              </a:r>
              <a:r>
                <a:rPr lang="en-US" sz="2400" dirty="0">
                  <a:solidFill>
                    <a:schemeClr val="bg1"/>
                  </a:solidFill>
                </a:rPr>
                <a:t>&amp; </a:t>
              </a:r>
              <a:r>
                <a:rPr lang="en-US" sz="2800" dirty="0">
                  <a:solidFill>
                    <a:schemeClr val="bg1"/>
                  </a:solidFill>
                </a:rPr>
                <a:t>Services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78273" y="2041525"/>
              <a:ext cx="2501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Gain Creators</a:t>
              </a:r>
            </a:p>
          </p:txBody>
        </p:sp>
        <p:cxnSp>
          <p:nvCxnSpPr>
            <p:cNvPr id="25" name="Straight Connector 24"/>
            <p:cNvCxnSpPr>
              <a:stCxn id="5" idx="6"/>
              <a:endCxn id="4" idx="3"/>
            </p:cNvCxnSpPr>
            <p:nvPr/>
          </p:nvCxnSpPr>
          <p:spPr>
            <a:xfrm flipV="1">
              <a:off x="5508625" y="3532188"/>
              <a:ext cx="1333500" cy="23812"/>
            </a:xfrm>
            <a:prstGeom prst="line">
              <a:avLst/>
            </a:prstGeom>
            <a:ln w="76200"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225924" y="4448175"/>
              <a:ext cx="21780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Pain Killers</a:t>
              </a:r>
            </a:p>
          </p:txBody>
        </p:sp>
      </p:grpSp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Na </a:t>
            </a:r>
            <a:r>
              <a:rPr lang="en-US" b="1" dirty="0" err="1"/>
              <a:t>próxima</a:t>
            </a:r>
            <a:r>
              <a:rPr lang="en-US" b="1" dirty="0"/>
              <a:t> aula: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b="1" dirty="0" err="1"/>
              <a:t>Proposição</a:t>
            </a:r>
            <a:r>
              <a:rPr lang="en-US" b="1" dirty="0"/>
              <a:t> de Valor </a:t>
            </a:r>
          </a:p>
        </p:txBody>
      </p:sp>
    </p:spTree>
    <p:extLst>
      <p:ext uri="{BB962C8B-B14F-4D97-AF65-F5344CB8AC3E}">
        <p14:creationId xmlns:p14="http://schemas.microsoft.com/office/powerpoint/2010/main" val="3307386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-471356" y="926645"/>
            <a:ext cx="9615356" cy="5738217"/>
            <a:chOff x="-377859" y="376696"/>
            <a:chExt cx="9281270" cy="5738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r="3532"/>
            <a:stretch>
              <a:fillRect/>
            </a:stretch>
          </p:blipFill>
          <p:spPr>
            <a:xfrm>
              <a:off x="-36065" y="376696"/>
              <a:ext cx="8939476" cy="573821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-377859" y="1891183"/>
              <a:ext cx="465734" cy="4223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5524501" y="920750"/>
            <a:ext cx="1555750" cy="387349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331432" y="3165823"/>
            <a:ext cx="1832110" cy="57104"/>
          </a:xfrm>
          <a:prstGeom prst="straightConnector1">
            <a:avLst/>
          </a:prstGeom>
          <a:ln w="152400">
            <a:solidFill>
              <a:srgbClr val="FF0000"/>
            </a:solidFill>
            <a:headEnd type="arrow"/>
            <a:tailEnd type="arrow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/>
          <p:nvPr/>
        </p:nvGrpSpPr>
        <p:grpSpPr>
          <a:xfrm>
            <a:off x="3444874" y="2159000"/>
            <a:ext cx="1925764" cy="1612900"/>
            <a:chOff x="1714900" y="1825625"/>
            <a:chExt cx="5127225" cy="3413125"/>
          </a:xfrm>
        </p:grpSpPr>
        <p:sp>
          <p:nvSpPr>
            <p:cNvPr id="11" name="Rectangle 10"/>
            <p:cNvSpPr/>
            <p:nvPr/>
          </p:nvSpPr>
          <p:spPr>
            <a:xfrm>
              <a:off x="2032000" y="1825625"/>
              <a:ext cx="4810125" cy="341312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698875" y="2794000"/>
              <a:ext cx="1809750" cy="152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rgbClr val="FF0000"/>
                  </a:solidFill>
                </a:rPr>
                <a:t>MVP</a:t>
              </a:r>
              <a:endParaRPr lang="en-US" sz="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079625" y="1857375"/>
              <a:ext cx="1603375" cy="1254125"/>
            </a:xfrm>
            <a:prstGeom prst="line">
              <a:avLst/>
            </a:prstGeom>
            <a:ln w="762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063750" y="3921125"/>
              <a:ext cx="1698625" cy="1301750"/>
            </a:xfrm>
            <a:prstGeom prst="line">
              <a:avLst/>
            </a:prstGeom>
            <a:ln w="762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714900" y="3048002"/>
              <a:ext cx="2263372" cy="78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Products </a:t>
              </a:r>
              <a:r>
                <a:rPr lang="en-US" sz="800" dirty="0">
                  <a:solidFill>
                    <a:schemeClr val="bg1"/>
                  </a:solidFill>
                </a:rPr>
                <a:t>&amp; </a:t>
              </a:r>
              <a:r>
                <a:rPr lang="en-US" sz="900" dirty="0">
                  <a:solidFill>
                    <a:schemeClr val="bg1"/>
                  </a:solidFill>
                </a:rPr>
                <a:t>Services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78275" y="2041524"/>
              <a:ext cx="2212975" cy="488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Gain Creators</a:t>
              </a:r>
            </a:p>
          </p:txBody>
        </p:sp>
        <p:cxnSp>
          <p:nvCxnSpPr>
            <p:cNvPr id="21" name="Straight Connector 20"/>
            <p:cNvCxnSpPr>
              <a:stCxn id="12" idx="6"/>
              <a:endCxn id="11" idx="3"/>
            </p:cNvCxnSpPr>
            <p:nvPr/>
          </p:nvCxnSpPr>
          <p:spPr>
            <a:xfrm flipV="1">
              <a:off x="5508625" y="3532188"/>
              <a:ext cx="1333500" cy="23812"/>
            </a:xfrm>
            <a:prstGeom prst="line">
              <a:avLst/>
            </a:prstGeom>
            <a:ln w="76200"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225924" y="4448174"/>
              <a:ext cx="1790702" cy="78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Pain Killers</a:t>
              </a:r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7239000" y="2301875"/>
            <a:ext cx="1905000" cy="1651000"/>
            <a:chOff x="2238375" y="1524001"/>
            <a:chExt cx="5191125" cy="4254500"/>
          </a:xfrm>
        </p:grpSpPr>
        <p:sp>
          <p:nvSpPr>
            <p:cNvPr id="24" name="Oval 23"/>
            <p:cNvSpPr/>
            <p:nvPr/>
          </p:nvSpPr>
          <p:spPr>
            <a:xfrm>
              <a:off x="2238375" y="1524001"/>
              <a:ext cx="5191125" cy="42545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5" name="Oval 24"/>
            <p:cNvSpPr/>
            <p:nvPr/>
          </p:nvSpPr>
          <p:spPr>
            <a:xfrm>
              <a:off x="3730625" y="2682875"/>
              <a:ext cx="2381250" cy="163512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FF0000"/>
                  </a:solidFill>
                </a:rPr>
                <a:t>Persona /Archetype</a:t>
              </a:r>
              <a:endParaRPr lang="en-US" sz="400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Connector 25"/>
            <p:cNvCxnSpPr>
              <a:endCxn id="25" idx="1"/>
            </p:cNvCxnSpPr>
            <p:nvPr/>
          </p:nvCxnSpPr>
          <p:spPr>
            <a:xfrm>
              <a:off x="3143251" y="2016124"/>
              <a:ext cx="936100" cy="906210"/>
            </a:xfrm>
            <a:prstGeom prst="line">
              <a:avLst/>
            </a:prstGeom>
            <a:ln w="762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3254376" y="4191001"/>
              <a:ext cx="1111249" cy="1047750"/>
            </a:xfrm>
            <a:prstGeom prst="line">
              <a:avLst/>
            </a:prstGeom>
            <a:ln w="762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54248" y="3111502"/>
              <a:ext cx="2079627" cy="1070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700" dirty="0">
                  <a:solidFill>
                    <a:schemeClr val="bg1"/>
                  </a:solidFill>
                </a:rPr>
                <a:t> Jobs</a:t>
              </a:r>
            </a:p>
            <a:p>
              <a:pPr marL="174625" indent="-174625">
                <a:buFont typeface="Arial"/>
                <a:buChar char="•"/>
                <a:tabLst>
                  <a:tab pos="206375" algn="l"/>
                </a:tabLst>
              </a:pPr>
              <a:r>
                <a:rPr lang="en-US" sz="700" dirty="0">
                  <a:solidFill>
                    <a:schemeClr val="bg1"/>
                  </a:solidFill>
                </a:rPr>
                <a:t>Problem or Need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78271" y="2041524"/>
              <a:ext cx="1879599" cy="555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Gains</a:t>
              </a:r>
            </a:p>
          </p:txBody>
        </p:sp>
        <p:cxnSp>
          <p:nvCxnSpPr>
            <p:cNvPr id="30" name="Straight Connector 29"/>
            <p:cNvCxnSpPr>
              <a:stCxn id="25" idx="6"/>
            </p:cNvCxnSpPr>
            <p:nvPr/>
          </p:nvCxnSpPr>
          <p:spPr>
            <a:xfrm>
              <a:off x="6111875" y="3500438"/>
              <a:ext cx="1285875" cy="23812"/>
            </a:xfrm>
            <a:prstGeom prst="line">
              <a:avLst/>
            </a:prstGeom>
            <a:ln w="76200"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591050" y="4448175"/>
              <a:ext cx="1539876" cy="555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Pains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-1" y="962025"/>
            <a:ext cx="3444875" cy="54991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544423" y="4030875"/>
            <a:ext cx="5599577" cy="2840741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69782" y="4100266"/>
            <a:ext cx="2916834" cy="6939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800" b="1" dirty="0">
                <a:solidFill>
                  <a:srgbClr val="008000"/>
                </a:solidFill>
              </a:rPr>
              <a:t>Product/Market</a:t>
            </a:r>
          </a:p>
          <a:p>
            <a:pPr algn="ctr"/>
            <a:r>
              <a:rPr lang="en-US" sz="2800" b="1" dirty="0">
                <a:solidFill>
                  <a:srgbClr val="008000"/>
                </a:solidFill>
              </a:rPr>
              <a:t>Fit</a:t>
            </a:r>
          </a:p>
        </p:txBody>
      </p:sp>
    </p:spTree>
  </p:cSld>
  <p:clrMapOvr>
    <a:masterClrMapping/>
  </p:clrMapOvr>
  <p:transition advTm="4366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667000"/>
          </a:xfrm>
        </p:spPr>
        <p:txBody>
          <a:bodyPr>
            <a:normAutofit fontScale="90000"/>
          </a:bodyPr>
          <a:lstStyle/>
          <a:p>
            <a:r>
              <a:rPr lang="en-US" sz="4900" b="1" dirty="0" err="1"/>
              <a:t>Os</a:t>
            </a:r>
            <a:r>
              <a:rPr lang="en-US" sz="4900" b="1" dirty="0"/>
              <a:t> </a:t>
            </a:r>
            <a:r>
              <a:rPr lang="en-US" sz="4900" b="1" dirty="0" err="1"/>
              <a:t>Segmentos</a:t>
            </a:r>
            <a:r>
              <a:rPr lang="en-US" sz="4900" b="1" dirty="0"/>
              <a:t> de </a:t>
            </a:r>
            <a:r>
              <a:rPr lang="en-US" sz="4900" b="1" dirty="0" err="1"/>
              <a:t>Cliente</a:t>
            </a:r>
            <a:br>
              <a:rPr lang="en-US" b="1" dirty="0"/>
            </a:br>
            <a:br>
              <a:rPr lang="en-US" b="1" dirty="0"/>
            </a:br>
            <a:r>
              <a:rPr lang="en-US" sz="4000" b="1" dirty="0" err="1"/>
              <a:t>Tarefas</a:t>
            </a:r>
            <a:r>
              <a:rPr lang="en-US" sz="4000" b="1" dirty="0"/>
              <a:t> a </a:t>
            </a:r>
            <a:r>
              <a:rPr lang="en-US" sz="4000" b="1" dirty="0" err="1"/>
              <a:t>serem</a:t>
            </a:r>
            <a:r>
              <a:rPr lang="en-US" sz="4000" b="1" dirty="0"/>
              <a:t> </a:t>
            </a:r>
            <a:r>
              <a:rPr lang="en-US" sz="4000" b="1" dirty="0" err="1"/>
              <a:t>feitas</a:t>
            </a:r>
            <a:br>
              <a:rPr lang="en-US" sz="4900" b="1" dirty="0"/>
            </a:br>
            <a:r>
              <a:rPr lang="en-US" sz="3100" b="1" dirty="0">
                <a:solidFill>
                  <a:srgbClr val="008000"/>
                </a:solidFill>
              </a:rPr>
              <a:t>(Jobs to be done)</a:t>
            </a:r>
            <a:br>
              <a:rPr lang="en-US" b="1" dirty="0"/>
            </a:br>
            <a:br>
              <a:rPr lang="en-US" b="1" dirty="0"/>
            </a:br>
            <a:r>
              <a:rPr lang="en-US" sz="4000" b="1" dirty="0" err="1"/>
              <a:t>Problemas</a:t>
            </a:r>
            <a:r>
              <a:rPr lang="en-US" sz="4000" b="1" dirty="0"/>
              <a:t> e </a:t>
            </a:r>
            <a:r>
              <a:rPr lang="en-US" sz="4000" b="1" dirty="0" err="1"/>
              <a:t>Necessidades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696200" cy="1752600"/>
          </a:xfrm>
        </p:spPr>
        <p:txBody>
          <a:bodyPr>
            <a:normAutofit fontScale="92500" lnSpcReduction="20000"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O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que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o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segmento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de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cliente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está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tentando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fazer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?</a:t>
            </a:r>
          </a:p>
          <a:p>
            <a:endParaRPr lang="en-US" b="1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É um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problema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ou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uma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necessidade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b="1" dirty="0" err="1"/>
              <a:t>Tarefas</a:t>
            </a:r>
            <a:r>
              <a:rPr lang="en-US" sz="4900" b="1" dirty="0"/>
              <a:t> e </a:t>
            </a:r>
            <a:r>
              <a:rPr lang="en-US" sz="4900" b="1" dirty="0" err="1"/>
              <a:t>Necessidades</a:t>
            </a:r>
            <a:endParaRPr lang="en-US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37" y="2057401"/>
            <a:ext cx="8554901" cy="401078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 err="1">
                <a:latin typeface="Calibri" panose="020F0502020204030204" pitchFamily="34" charset="0"/>
              </a:rPr>
              <a:t>Que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tarefas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funcionais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ou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sociais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estão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sendo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feitas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fazer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completar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uma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tarefa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específica</a:t>
            </a:r>
            <a:r>
              <a:rPr lang="en-US" dirty="0">
                <a:latin typeface="Calibri" panose="020F0502020204030204" pitchFamily="34" charset="0"/>
              </a:rPr>
              <a:t>, resolver um </a:t>
            </a:r>
            <a:r>
              <a:rPr lang="en-US" dirty="0" err="1">
                <a:latin typeface="Calibri" panose="020F0502020204030204" pitchFamily="34" charset="0"/>
              </a:rPr>
              <a:t>problema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específico</a:t>
            </a:r>
            <a:r>
              <a:rPr lang="en-US" dirty="0">
                <a:latin typeface="Calibri" panose="020F0502020204030204" pitchFamily="34" charset="0"/>
              </a:rPr>
              <a:t>,  </a:t>
            </a:r>
            <a:r>
              <a:rPr lang="en-US" dirty="0" err="1">
                <a:latin typeface="Calibri" panose="020F0502020204030204" pitchFamily="34" charset="0"/>
              </a:rPr>
              <a:t>tentar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ficar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bem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aumentar</a:t>
            </a:r>
            <a:r>
              <a:rPr lang="en-US" dirty="0">
                <a:latin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</a:rPr>
              <a:t>poder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ganhar</a:t>
            </a:r>
            <a:r>
              <a:rPr lang="en-US" dirty="0">
                <a:latin typeface="Calibri" panose="020F0502020204030204" pitchFamily="34" charset="0"/>
              </a:rPr>
              <a:t> status, …)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 err="1">
                <a:latin typeface="Calibri" panose="020F0502020204030204" pitchFamily="34" charset="0"/>
              </a:rPr>
              <a:t>Tarefas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emocionais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estética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sentir</a:t>
            </a:r>
            <a:r>
              <a:rPr lang="en-US" dirty="0">
                <a:latin typeface="Calibri" panose="020F0502020204030204" pitchFamily="34" charset="0"/>
              </a:rPr>
              <a:t>-se </a:t>
            </a:r>
            <a:r>
              <a:rPr lang="en-US" dirty="0" err="1">
                <a:latin typeface="Calibri" panose="020F0502020204030204" pitchFamily="34" charset="0"/>
              </a:rPr>
              <a:t>bem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sentir</a:t>
            </a:r>
            <a:r>
              <a:rPr lang="en-US" dirty="0">
                <a:latin typeface="Calibri" panose="020F0502020204030204" pitchFamily="34" charset="0"/>
              </a:rPr>
              <a:t>-se </a:t>
            </a:r>
            <a:r>
              <a:rPr lang="en-US" dirty="0" err="1">
                <a:latin typeface="Calibri" panose="020F0502020204030204" pitchFamily="34" charset="0"/>
              </a:rPr>
              <a:t>seguro</a:t>
            </a:r>
            <a:r>
              <a:rPr lang="en-US" dirty="0">
                <a:latin typeface="Calibri" panose="020F0502020204030204" pitchFamily="34" charset="0"/>
              </a:rPr>
              <a:t>, … )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 err="1">
                <a:latin typeface="Calibri" panose="020F0502020204030204" pitchFamily="34" charset="0"/>
              </a:rPr>
              <a:t>Que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necessidades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básicas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você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está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ajudando</a:t>
            </a:r>
            <a:r>
              <a:rPr lang="en-US" b="1" dirty="0">
                <a:latin typeface="Calibri" panose="020F0502020204030204" pitchFamily="34" charset="0"/>
              </a:rPr>
              <a:t> o </a:t>
            </a:r>
            <a:r>
              <a:rPr lang="en-US" b="1" dirty="0" err="1">
                <a:latin typeface="Calibri" panose="020F0502020204030204" pitchFamily="34" charset="0"/>
              </a:rPr>
              <a:t>seu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cliente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satisfazer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diversão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comunicação</a:t>
            </a:r>
            <a:r>
              <a:rPr lang="en-US" dirty="0">
                <a:latin typeface="Calibri" panose="020F0502020204030204" pitchFamily="34" charset="0"/>
              </a:rPr>
              <a:t>, … )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4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 </a:t>
            </a:r>
            <a:r>
              <a:rPr lang="en-US" b="1" dirty="0" err="1"/>
              <a:t>Classificação</a:t>
            </a:r>
            <a:r>
              <a:rPr lang="en-US" b="1" dirty="0"/>
              <a:t> das </a:t>
            </a:r>
            <a:r>
              <a:rPr lang="en-US" b="1" dirty="0" err="1"/>
              <a:t>Tarefas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1-Classifique </a:t>
            </a:r>
            <a:r>
              <a:rPr lang="en-US" b="1" dirty="0" err="1">
                <a:latin typeface="Calibri" panose="020F0502020204030204" pitchFamily="34" charset="0"/>
              </a:rPr>
              <a:t>cada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tarefa</a:t>
            </a:r>
            <a:r>
              <a:rPr lang="en-US" b="1" dirty="0">
                <a:latin typeface="Calibri" panose="020F0502020204030204" pitchFamily="34" charset="0"/>
              </a:rPr>
              <a:t> de </a:t>
            </a:r>
            <a:r>
              <a:rPr lang="en-US" b="1" dirty="0" err="1">
                <a:latin typeface="Calibri" panose="020F0502020204030204" pitchFamily="34" charset="0"/>
              </a:rPr>
              <a:t>acordo</a:t>
            </a:r>
            <a:r>
              <a:rPr lang="en-US" b="1" dirty="0">
                <a:latin typeface="Calibri" panose="020F0502020204030204" pitchFamily="34" charset="0"/>
              </a:rPr>
              <a:t> com a </a:t>
            </a:r>
            <a:r>
              <a:rPr lang="en-US" b="1" dirty="0" err="1">
                <a:latin typeface="Calibri" panose="020F0502020204030204" pitchFamily="34" charset="0"/>
              </a:rPr>
              <a:t>sua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significância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>para o </a:t>
            </a:r>
            <a:r>
              <a:rPr lang="en-US" b="1" dirty="0" err="1">
                <a:latin typeface="Calibri" panose="020F0502020204030204" pitchFamily="34" charset="0"/>
              </a:rPr>
              <a:t>cliente</a:t>
            </a:r>
            <a:r>
              <a:rPr lang="en-US" b="1" dirty="0">
                <a:latin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     A </a:t>
            </a:r>
            <a:r>
              <a:rPr lang="en-US" dirty="0" err="1">
                <a:latin typeface="Calibri" panose="020F0502020204030204" pitchFamily="34" charset="0"/>
              </a:rPr>
              <a:t>tarefa</a:t>
            </a:r>
            <a:r>
              <a:rPr lang="en-US" dirty="0">
                <a:latin typeface="Calibri" panose="020F0502020204030204" pitchFamily="34" charset="0"/>
              </a:rPr>
              <a:t> é crucial </a:t>
            </a:r>
            <a:r>
              <a:rPr lang="en-US" dirty="0" err="1">
                <a:latin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</a:rPr>
              <a:t> trivial?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2-Para </a:t>
            </a:r>
            <a:r>
              <a:rPr lang="en-US" b="1" dirty="0" err="1">
                <a:latin typeface="Calibri" panose="020F0502020204030204" pitchFamily="34" charset="0"/>
              </a:rPr>
              <a:t>cada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tarefa</a:t>
            </a:r>
            <a:r>
              <a:rPr lang="en-US" b="1" dirty="0">
                <a:latin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</a:rPr>
              <a:t>indique</a:t>
            </a:r>
            <a:r>
              <a:rPr lang="en-US" b="1" dirty="0">
                <a:latin typeface="Calibri" panose="020F0502020204030204" pitchFamily="34" charset="0"/>
              </a:rPr>
              <a:t> a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frequência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que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ela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ocorre</a:t>
            </a:r>
            <a:r>
              <a:rPr lang="en-US" b="1" dirty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133600"/>
          </a:xfrm>
        </p:spPr>
        <p:txBody>
          <a:bodyPr/>
          <a:lstStyle/>
          <a:p>
            <a:r>
              <a:rPr lang="en-US" b="1" dirty="0" err="1"/>
              <a:t>Dores</a:t>
            </a:r>
            <a:r>
              <a:rPr lang="en-US" b="1" dirty="0"/>
              <a:t> do </a:t>
            </a:r>
            <a:r>
              <a:rPr lang="en-US" b="1" dirty="0" err="1"/>
              <a:t>Cliente</a:t>
            </a:r>
            <a:br>
              <a:rPr lang="en-US" b="1" dirty="0"/>
            </a:br>
            <a:r>
              <a:rPr lang="en-US" sz="2800" b="1" dirty="0">
                <a:solidFill>
                  <a:srgbClr val="008000"/>
                </a:solidFill>
              </a:rPr>
              <a:t>(Costumer Pains)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267200"/>
            <a:ext cx="8839200" cy="13716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custos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e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situações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indesejadas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, </a:t>
            </a:r>
          </a:p>
          <a:p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riscos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emoções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negativas</a:t>
            </a:r>
            <a:endParaRPr lang="en-US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err="1"/>
              <a:t>Dores</a:t>
            </a:r>
            <a:r>
              <a:rPr lang="en-US" b="1" dirty="0"/>
              <a:t> do </a:t>
            </a:r>
            <a:r>
              <a:rPr lang="en-US" b="1" dirty="0" err="1"/>
              <a:t>Cliente</a:t>
            </a:r>
            <a:r>
              <a:rPr lang="en-US" b="1" dirty="0"/>
              <a:t>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37" y="1905000"/>
            <a:ext cx="8554901" cy="457199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latin typeface="Calibri" panose="020F0502020204030204" pitchFamily="34" charset="0"/>
              </a:rPr>
              <a:t>O </a:t>
            </a:r>
            <a:r>
              <a:rPr lang="en-US" b="1" dirty="0" err="1">
                <a:latin typeface="Calibri" panose="020F0502020204030204" pitchFamily="34" charset="0"/>
              </a:rPr>
              <a:t>que</a:t>
            </a:r>
            <a:r>
              <a:rPr lang="en-US" b="1" dirty="0">
                <a:latin typeface="Calibri" panose="020F0502020204030204" pitchFamily="34" charset="0"/>
              </a:rPr>
              <a:t> o </a:t>
            </a:r>
            <a:r>
              <a:rPr lang="en-US" b="1" dirty="0" err="1">
                <a:latin typeface="Calibri" panose="020F0502020204030204" pitchFamily="34" charset="0"/>
              </a:rPr>
              <a:t>cliente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acha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muito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custoso</a:t>
            </a:r>
            <a:r>
              <a:rPr lang="en-US" b="1" dirty="0">
                <a:latin typeface="Calibri" panose="020F0502020204030204" pitchFamily="34" charset="0"/>
              </a:rPr>
              <a:t>? 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demora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muito</a:t>
            </a:r>
            <a:r>
              <a:rPr lang="en-US" dirty="0">
                <a:latin typeface="Calibri" panose="020F0502020204030204" pitchFamily="34" charset="0"/>
              </a:rPr>
              <a:t> tempo, é </a:t>
            </a:r>
            <a:r>
              <a:rPr lang="en-US" dirty="0" err="1">
                <a:latin typeface="Calibri" panose="020F0502020204030204" pitchFamily="34" charset="0"/>
              </a:rPr>
              <a:t>muito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caro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exige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muito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esforço</a:t>
            </a:r>
            <a:r>
              <a:rPr lang="en-US" dirty="0">
                <a:latin typeface="Calibri" panose="020F0502020204030204" pitchFamily="34" charset="0"/>
              </a:rPr>
              <a:t>, …)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 err="1">
                <a:latin typeface="Calibri" panose="020F0502020204030204" pitchFamily="34" charset="0"/>
              </a:rPr>
              <a:t>Quais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soluções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não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estão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funcionando</a:t>
            </a:r>
            <a:r>
              <a:rPr lang="en-US" b="1" dirty="0">
                <a:latin typeface="Calibri" panose="020F0502020204030204" pitchFamily="34" charset="0"/>
              </a:rPr>
              <a:t> a </a:t>
            </a:r>
            <a:r>
              <a:rPr lang="en-US" b="1" dirty="0" err="1">
                <a:latin typeface="Calibri" panose="020F0502020204030204" pitchFamily="34" charset="0"/>
              </a:rPr>
              <a:t>contento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faltam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recursos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baixo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rendimento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não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funciona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bem</a:t>
            </a:r>
            <a:r>
              <a:rPr lang="en-US" dirty="0">
                <a:latin typeface="Calibri" panose="020F0502020204030204" pitchFamily="34" charset="0"/>
              </a:rPr>
              <a:t>, …)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 err="1">
                <a:latin typeface="Calibri" panose="020F0502020204030204" pitchFamily="34" charset="0"/>
              </a:rPr>
              <a:t>Quais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são</a:t>
            </a:r>
            <a:r>
              <a:rPr lang="en-US" b="1" dirty="0">
                <a:latin typeface="Calibri" panose="020F0502020204030204" pitchFamily="34" charset="0"/>
              </a:rPr>
              <a:t> as </a:t>
            </a:r>
            <a:r>
              <a:rPr lang="en-US" b="1" dirty="0" err="1">
                <a:latin typeface="Calibri" panose="020F0502020204030204" pitchFamily="34" charset="0"/>
              </a:rPr>
              <a:t>principais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dificuldades</a:t>
            </a:r>
            <a:r>
              <a:rPr lang="en-US" b="1" dirty="0">
                <a:latin typeface="Calibri" panose="020F0502020204030204" pitchFamily="34" charset="0"/>
              </a:rPr>
              <a:t> e </a:t>
            </a:r>
            <a:r>
              <a:rPr lang="en-US" b="1" dirty="0" err="1">
                <a:latin typeface="Calibri" panose="020F0502020204030204" pitchFamily="34" charset="0"/>
              </a:rPr>
              <a:t>desafios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dificuldades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realizar</a:t>
            </a:r>
            <a:r>
              <a:rPr lang="en-US" dirty="0">
                <a:latin typeface="Calibri" panose="020F0502020204030204" pitchFamily="34" charset="0"/>
              </a:rPr>
              <a:t> as </a:t>
            </a:r>
            <a:r>
              <a:rPr lang="en-US" dirty="0" err="1">
                <a:latin typeface="Calibri" panose="020F0502020204030204" pitchFamily="34" charset="0"/>
              </a:rPr>
              <a:t>coisas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resistência</a:t>
            </a:r>
            <a:r>
              <a:rPr lang="en-US" dirty="0">
                <a:latin typeface="Calibri" panose="020F0502020204030204" pitchFamily="34" charset="0"/>
              </a:rPr>
              <a:t>, … )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latin typeface="Calibri" panose="020F0502020204030204" pitchFamily="34" charset="0"/>
              </a:rPr>
              <a:t>O </a:t>
            </a:r>
            <a:r>
              <a:rPr lang="en-US" b="1" dirty="0" err="1">
                <a:latin typeface="Calibri" panose="020F0502020204030204" pitchFamily="34" charset="0"/>
              </a:rPr>
              <a:t>que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deixa</a:t>
            </a:r>
            <a:r>
              <a:rPr lang="en-US" b="1" dirty="0">
                <a:latin typeface="Calibri" panose="020F0502020204030204" pitchFamily="34" charset="0"/>
              </a:rPr>
              <a:t> o </a:t>
            </a:r>
            <a:r>
              <a:rPr lang="en-US" b="1" dirty="0" err="1">
                <a:latin typeface="Calibri" panose="020F0502020204030204" pitchFamily="34" charset="0"/>
              </a:rPr>
              <a:t>cliente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acordado</a:t>
            </a:r>
            <a:r>
              <a:rPr lang="en-US" b="1" dirty="0">
                <a:latin typeface="Calibri" panose="020F0502020204030204" pitchFamily="34" charset="0"/>
              </a:rPr>
              <a:t> de </a:t>
            </a:r>
            <a:r>
              <a:rPr lang="en-US" b="1" dirty="0" err="1">
                <a:latin typeface="Calibri" panose="020F0502020204030204" pitchFamily="34" charset="0"/>
              </a:rPr>
              <a:t>noite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grandes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desafios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problemas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crônicos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preocupações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ansiedades</a:t>
            </a:r>
            <a:r>
              <a:rPr lang="en-US" dirty="0">
                <a:latin typeface="Calibri" panose="020F0502020204030204" pitchFamily="34" charset="0"/>
              </a:rPr>
              <a:t>, … )</a:t>
            </a:r>
          </a:p>
        </p:txBody>
      </p:sp>
    </p:spTree>
    <p:extLst>
      <p:ext uri="{BB962C8B-B14F-4D97-AF65-F5344CB8AC3E}">
        <p14:creationId xmlns:p14="http://schemas.microsoft.com/office/powerpoint/2010/main" val="393684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Dores</a:t>
            </a:r>
            <a:r>
              <a:rPr lang="en-US" b="1" dirty="0"/>
              <a:t> do </a:t>
            </a:r>
            <a:r>
              <a:rPr lang="en-US" b="1" dirty="0" err="1"/>
              <a:t>Cliente</a:t>
            </a:r>
            <a:r>
              <a:rPr lang="en-US" b="1" dirty="0"/>
              <a:t>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37" y="2133599"/>
            <a:ext cx="8554901" cy="393458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 err="1">
                <a:latin typeface="Calibri" panose="020F0502020204030204" pitchFamily="34" charset="0"/>
              </a:rPr>
              <a:t>Que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barreiras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impedem</a:t>
            </a:r>
            <a:r>
              <a:rPr lang="en-US" b="1" dirty="0">
                <a:latin typeface="Calibri" panose="020F0502020204030204" pitchFamily="34" charset="0"/>
              </a:rPr>
              <a:t> o </a:t>
            </a:r>
            <a:r>
              <a:rPr lang="en-US" b="1" dirty="0" err="1">
                <a:latin typeface="Calibri" panose="020F0502020204030204" pitchFamily="34" charset="0"/>
              </a:rPr>
              <a:t>cliente</a:t>
            </a:r>
            <a:r>
              <a:rPr lang="en-US" b="1" dirty="0">
                <a:latin typeface="Calibri" panose="020F0502020204030204" pitchFamily="34" charset="0"/>
              </a:rPr>
              <a:t> de </a:t>
            </a:r>
            <a:r>
              <a:rPr lang="en-US" b="1" dirty="0" err="1">
                <a:latin typeface="Calibri" panose="020F0502020204030204" pitchFamily="34" charset="0"/>
              </a:rPr>
              <a:t>adotar</a:t>
            </a:r>
            <a:r>
              <a:rPr lang="en-US" b="1" dirty="0">
                <a:latin typeface="Calibri" panose="020F0502020204030204" pitchFamily="34" charset="0"/>
              </a:rPr>
              <a:t> nova </a:t>
            </a:r>
            <a:r>
              <a:rPr lang="en-US" b="1" dirty="0" err="1">
                <a:latin typeface="Calibri" panose="020F0502020204030204" pitchFamily="34" charset="0"/>
              </a:rPr>
              <a:t>solução</a:t>
            </a:r>
            <a:r>
              <a:rPr lang="en-US" b="1" dirty="0">
                <a:latin typeface="Calibri" panose="020F0502020204030204" pitchFamily="34" charset="0"/>
              </a:rPr>
              <a:t>? 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grandes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investimentos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iniciais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curva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aprendizado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resistência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à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mudança</a:t>
            </a:r>
            <a:r>
              <a:rPr lang="en-US" dirty="0">
                <a:latin typeface="Calibri" panose="020F0502020204030204" pitchFamily="34" charset="0"/>
              </a:rPr>
              <a:t>, ...)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latin typeface="Calibri" panose="020F0502020204030204" pitchFamily="34" charset="0"/>
              </a:rPr>
              <a:t>O </a:t>
            </a:r>
            <a:r>
              <a:rPr lang="en-US" b="1" dirty="0" err="1">
                <a:latin typeface="Calibri" panose="020F0502020204030204" pitchFamily="34" charset="0"/>
              </a:rPr>
              <a:t>que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faz</a:t>
            </a:r>
            <a:r>
              <a:rPr lang="en-US" b="1" dirty="0">
                <a:latin typeface="Calibri" panose="020F0502020204030204" pitchFamily="34" charset="0"/>
              </a:rPr>
              <a:t> o </a:t>
            </a:r>
            <a:r>
              <a:rPr lang="en-US" b="1" dirty="0" err="1">
                <a:latin typeface="Calibri" panose="020F0502020204030204" pitchFamily="34" charset="0"/>
              </a:rPr>
              <a:t>cliente</a:t>
            </a:r>
            <a:r>
              <a:rPr lang="en-US" b="1" dirty="0">
                <a:latin typeface="Calibri" panose="020F0502020204030204" pitchFamily="34" charset="0"/>
              </a:rPr>
              <a:t> se </a:t>
            </a:r>
            <a:r>
              <a:rPr lang="en-US" b="1" dirty="0" err="1">
                <a:latin typeface="Calibri" panose="020F0502020204030204" pitchFamily="34" charset="0"/>
              </a:rPr>
              <a:t>sentir</a:t>
            </a:r>
            <a:r>
              <a:rPr lang="en-US" b="1" dirty="0">
                <a:latin typeface="Calibri" panose="020F0502020204030204" pitchFamily="34" charset="0"/>
              </a:rPr>
              <a:t> mal?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frustrações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aborrecimentos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coisas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que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dão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dor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cabeça</a:t>
            </a:r>
            <a:r>
              <a:rPr lang="en-US" dirty="0">
                <a:latin typeface="Calibri" panose="020F0502020204030204" pitchFamily="34" charset="0"/>
              </a:rPr>
              <a:t>, …)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 err="1">
                <a:latin typeface="Calibri" panose="020F0502020204030204" pitchFamily="34" charset="0"/>
              </a:rPr>
              <a:t>Que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riscos</a:t>
            </a:r>
            <a:r>
              <a:rPr lang="en-US" b="1" dirty="0">
                <a:latin typeface="Calibri" panose="020F0502020204030204" pitchFamily="34" charset="0"/>
              </a:rPr>
              <a:t> e </a:t>
            </a:r>
            <a:r>
              <a:rPr lang="en-US" b="1" dirty="0" err="1">
                <a:latin typeface="Calibri" panose="020F0502020204030204" pitchFamily="34" charset="0"/>
              </a:rPr>
              <a:t>medos</a:t>
            </a:r>
            <a:r>
              <a:rPr lang="en-US" b="1" dirty="0">
                <a:latin typeface="Calibri" panose="020F0502020204030204" pitchFamily="34" charset="0"/>
              </a:rPr>
              <a:t> o </a:t>
            </a:r>
            <a:r>
              <a:rPr lang="en-US" b="1" dirty="0" err="1">
                <a:latin typeface="Calibri" panose="020F0502020204030204" pitchFamily="34" charset="0"/>
              </a:rPr>
              <a:t>cliente</a:t>
            </a:r>
            <a:r>
              <a:rPr lang="en-US" b="1" dirty="0">
                <a:latin typeface="Calibri" panose="020F0502020204030204" pitchFamily="34" charset="0"/>
              </a:rPr>
              <a:t> tem? 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riscos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financeiro</a:t>
            </a:r>
            <a:r>
              <a:rPr lang="en-US" dirty="0">
                <a:latin typeface="Calibri" panose="020F0502020204030204" pitchFamily="34" charset="0"/>
              </a:rPr>
              <a:t>, social, </a:t>
            </a:r>
            <a:r>
              <a:rPr lang="en-US" dirty="0" err="1">
                <a:latin typeface="Calibri" panose="020F0502020204030204" pitchFamily="34" charset="0"/>
              </a:rPr>
              <a:t>tecnológico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</a:rPr>
              <a:t>que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pode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muito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errado</a:t>
            </a:r>
            <a:r>
              <a:rPr lang="en-US" dirty="0">
                <a:latin typeface="Calibri" panose="020F0502020204030204" pitchFamily="34" charset="0"/>
              </a:rPr>
              <a:t>, … )</a:t>
            </a:r>
          </a:p>
        </p:txBody>
      </p:sp>
    </p:spTree>
    <p:extLst>
      <p:ext uri="{BB962C8B-B14F-4D97-AF65-F5344CB8AC3E}">
        <p14:creationId xmlns:p14="http://schemas.microsoft.com/office/powerpoint/2010/main" val="393684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524000"/>
          </a:xfrm>
        </p:spPr>
        <p:txBody>
          <a:bodyPr>
            <a:normAutofit/>
          </a:bodyPr>
          <a:lstStyle/>
          <a:p>
            <a:r>
              <a:rPr lang="en-US" b="1" dirty="0" err="1"/>
              <a:t>Ganhos</a:t>
            </a:r>
            <a:r>
              <a:rPr lang="en-US" b="1" dirty="0"/>
              <a:t> dos </a:t>
            </a:r>
            <a:r>
              <a:rPr lang="en-US" b="1" dirty="0" err="1"/>
              <a:t>Cliente</a:t>
            </a:r>
            <a:br>
              <a:rPr lang="en-US" b="1" dirty="0"/>
            </a:br>
            <a:r>
              <a:rPr lang="en-US" sz="2800" b="1" dirty="0">
                <a:solidFill>
                  <a:srgbClr val="008000"/>
                </a:solidFill>
              </a:rPr>
              <a:t>(Costumer Gains)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543800" cy="17526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benefícios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que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o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cliente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espera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deseja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ou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é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surpreendido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por.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Incluem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aí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os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ganhos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sociais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emoções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positivas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utilidades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funcionais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do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produto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ou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serviço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e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economia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de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custo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Ganhos</a:t>
            </a:r>
            <a:r>
              <a:rPr lang="en-US" b="1" dirty="0"/>
              <a:t> do </a:t>
            </a:r>
            <a:r>
              <a:rPr lang="en-US" b="1" dirty="0" err="1"/>
              <a:t>Cliente</a:t>
            </a:r>
            <a:r>
              <a:rPr lang="en-US" b="1" dirty="0"/>
              <a:t>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37" y="1600200"/>
            <a:ext cx="8554901" cy="446798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 err="1">
                <a:latin typeface="Calibri" panose="020F0502020204030204" pitchFamily="34" charset="0"/>
              </a:rPr>
              <a:t>Que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economia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faz</a:t>
            </a:r>
            <a:r>
              <a:rPr lang="en-US" b="1" dirty="0">
                <a:latin typeface="Calibri" panose="020F0502020204030204" pitchFamily="34" charset="0"/>
              </a:rPr>
              <a:t> o </a:t>
            </a:r>
            <a:r>
              <a:rPr lang="en-US" b="1" dirty="0" err="1">
                <a:latin typeface="Calibri" panose="020F0502020204030204" pitchFamily="34" charset="0"/>
              </a:rPr>
              <a:t>seu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cliente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feliz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( </a:t>
            </a:r>
            <a:r>
              <a:rPr lang="en-US" dirty="0" err="1">
                <a:latin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termos</a:t>
            </a:r>
            <a:r>
              <a:rPr lang="en-US" dirty="0">
                <a:latin typeface="Calibri" panose="020F0502020204030204" pitchFamily="34" charset="0"/>
              </a:rPr>
              <a:t> de tempo, </a:t>
            </a:r>
            <a:r>
              <a:rPr lang="en-US" dirty="0" err="1">
                <a:latin typeface="Calibri" panose="020F0502020204030204" pitchFamily="34" charset="0"/>
              </a:rPr>
              <a:t>dinheiro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esforço</a:t>
            </a:r>
            <a:r>
              <a:rPr lang="en-US" dirty="0">
                <a:latin typeface="Calibri" panose="020F0502020204030204" pitchFamily="34" charset="0"/>
              </a:rPr>
              <a:t>,…)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 err="1">
                <a:latin typeface="Calibri" panose="020F0502020204030204" pitchFamily="34" charset="0"/>
              </a:rPr>
              <a:t>Que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resultados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são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esperados</a:t>
            </a:r>
            <a:r>
              <a:rPr lang="en-US" b="1" dirty="0">
                <a:latin typeface="Calibri" panose="020F0502020204030204" pitchFamily="34" charset="0"/>
              </a:rPr>
              <a:t> e </a:t>
            </a:r>
            <a:r>
              <a:rPr lang="en-US" b="1" dirty="0" err="1">
                <a:latin typeface="Calibri" panose="020F0502020204030204" pitchFamily="34" charset="0"/>
              </a:rPr>
              <a:t>quais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podem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ir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além</a:t>
            </a:r>
            <a:r>
              <a:rPr lang="en-US" b="1" dirty="0">
                <a:latin typeface="Calibri" panose="020F0502020204030204" pitchFamily="34" charset="0"/>
              </a:rPr>
              <a:t> das </a:t>
            </a:r>
            <a:r>
              <a:rPr lang="en-US" b="1" dirty="0" err="1">
                <a:latin typeface="Calibri" panose="020F0502020204030204" pitchFamily="34" charset="0"/>
              </a:rPr>
              <a:t>suas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expectativas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nível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qualidade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mais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que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alguma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coisa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menos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que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alguma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coisa</a:t>
            </a:r>
            <a:r>
              <a:rPr lang="en-US" dirty="0">
                <a:latin typeface="Calibri" panose="020F0502020204030204" pitchFamily="34" charset="0"/>
              </a:rPr>
              <a:t>,…) 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latin typeface="Calibri" panose="020F0502020204030204" pitchFamily="34" charset="0"/>
              </a:rPr>
              <a:t>O </a:t>
            </a:r>
            <a:r>
              <a:rPr lang="en-US" b="1" dirty="0" err="1">
                <a:latin typeface="Calibri" panose="020F0502020204030204" pitchFamily="34" charset="0"/>
              </a:rPr>
              <a:t>que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dá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prazer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cliente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nas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atuais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soluções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características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específicas</a:t>
            </a:r>
            <a:r>
              <a:rPr lang="en-US" dirty="0">
                <a:latin typeface="Calibri" panose="020F0502020204030204" pitchFamily="34" charset="0"/>
              </a:rPr>
              <a:t>, performance, </a:t>
            </a:r>
            <a:r>
              <a:rPr lang="en-US" dirty="0" err="1">
                <a:latin typeface="Calibri" panose="020F0502020204030204" pitchFamily="34" charset="0"/>
              </a:rPr>
              <a:t>qualidade</a:t>
            </a:r>
            <a:r>
              <a:rPr lang="en-US" dirty="0">
                <a:latin typeface="Calibri" panose="020F0502020204030204" pitchFamily="34" charset="0"/>
              </a:rPr>
              <a:t>, ...)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latin typeface="Calibri" panose="020F0502020204030204" pitchFamily="34" charset="0"/>
              </a:rPr>
              <a:t>O </a:t>
            </a:r>
            <a:r>
              <a:rPr lang="en-US" b="1" dirty="0" err="1">
                <a:latin typeface="Calibri" panose="020F0502020204030204" pitchFamily="34" charset="0"/>
              </a:rPr>
              <a:t>que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pode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fazer</a:t>
            </a:r>
            <a:r>
              <a:rPr lang="en-US" b="1" dirty="0">
                <a:latin typeface="Calibri" panose="020F0502020204030204" pitchFamily="34" charset="0"/>
              </a:rPr>
              <a:t> a </a:t>
            </a:r>
            <a:r>
              <a:rPr lang="en-US" b="1" dirty="0" err="1">
                <a:latin typeface="Calibri" panose="020F0502020204030204" pitchFamily="34" charset="0"/>
              </a:rPr>
              <a:t>vida</a:t>
            </a:r>
            <a:r>
              <a:rPr lang="en-US" b="1" dirty="0">
                <a:latin typeface="Calibri" panose="020F0502020204030204" pitchFamily="34" charset="0"/>
              </a:rPr>
              <a:t> do </a:t>
            </a:r>
            <a:r>
              <a:rPr lang="en-US" b="1" dirty="0" err="1">
                <a:latin typeface="Calibri" panose="020F0502020204030204" pitchFamily="34" charset="0"/>
              </a:rPr>
              <a:t>cliente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mais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fácil</a:t>
            </a:r>
            <a:r>
              <a:rPr lang="en-US" b="1" dirty="0">
                <a:latin typeface="Calibri" panose="020F0502020204030204" pitchFamily="34" charset="0"/>
              </a:rPr>
              <a:t> e </a:t>
            </a:r>
            <a:r>
              <a:rPr lang="en-US" b="1" dirty="0" err="1">
                <a:latin typeface="Calibri" panose="020F0502020204030204" pitchFamily="34" charset="0"/>
              </a:rPr>
              <a:t>melhor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       (</a:t>
            </a:r>
            <a:r>
              <a:rPr lang="en-US" dirty="0" err="1">
                <a:latin typeface="Calibri" panose="020F0502020204030204" pitchFamily="34" charset="0"/>
              </a:rPr>
              <a:t>mais</a:t>
            </a:r>
            <a:r>
              <a:rPr lang="en-US" dirty="0">
                <a:latin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</a:rPr>
              <a:t>melhores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serviços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fácil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curva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aprendizado</a:t>
            </a:r>
            <a:r>
              <a:rPr lang="en-US" dirty="0">
                <a:latin typeface="Calibri" panose="020F0502020204030204" pitchFamily="34" charset="0"/>
              </a:rPr>
              <a:t>, ...)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347597"/>
            <a:ext cx="7772400" cy="1470025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</a:rPr>
              <a:t>Segmentos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Cliente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05280" y="4985526"/>
            <a:ext cx="6867120" cy="1752600"/>
          </a:xfrm>
        </p:spPr>
        <p:txBody>
          <a:bodyPr/>
          <a:lstStyle/>
          <a:p>
            <a:pPr>
              <a:defRPr/>
            </a:pP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Quem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são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os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seus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Clientes</a:t>
            </a:r>
            <a:r>
              <a:rPr lang="en-US" sz="1800" b="1" dirty="0">
                <a:latin typeface="Calibri" panose="020F0502020204030204" pitchFamily="34" charset="0"/>
              </a:rPr>
              <a:t>?</a:t>
            </a:r>
          </a:p>
          <a:p>
            <a:pPr>
              <a:defRPr/>
            </a:pPr>
            <a:endParaRPr lang="en-US" sz="1800" b="1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800" b="1" dirty="0">
                <a:latin typeface="Calibri" panose="020F0502020204030204" pitchFamily="34" charset="0"/>
              </a:rPr>
              <a:t>     </a:t>
            </a:r>
            <a:r>
              <a:rPr lang="en-US" sz="1800" b="1" dirty="0" err="1">
                <a:latin typeface="Calibri" panose="020F0502020204030204" pitchFamily="34" charset="0"/>
              </a:rPr>
              <a:t>Que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Tarefas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êles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precisam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fazer</a:t>
            </a:r>
            <a:r>
              <a:rPr lang="en-US" sz="1800" b="1" dirty="0">
                <a:latin typeface="Calibri" panose="020F0502020204030204" pitchFamily="34" charset="0"/>
              </a:rPr>
              <a:t>?</a:t>
            </a:r>
          </a:p>
          <a:p>
            <a:pPr>
              <a:defRPr/>
            </a:pPr>
            <a:endParaRPr lang="en-US" sz="1800" b="1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800" b="1" dirty="0">
                <a:latin typeface="Calibri" panose="020F0502020204030204" pitchFamily="34" charset="0"/>
              </a:rPr>
              <a:t>        </a:t>
            </a:r>
            <a:r>
              <a:rPr lang="en-US" sz="1800" b="1" dirty="0" err="1">
                <a:latin typeface="Calibri" panose="020F0502020204030204" pitchFamily="34" charset="0"/>
              </a:rPr>
              <a:t>Porque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eles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vão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comprar</a:t>
            </a:r>
            <a:r>
              <a:rPr lang="en-US" sz="1800" b="1" dirty="0">
                <a:latin typeface="Calibri" panose="020F0502020204030204" pitchFamily="34" charset="0"/>
              </a:rPr>
              <a:t> o </a:t>
            </a:r>
            <a:r>
              <a:rPr lang="en-US" sz="1800" b="1" dirty="0" err="1">
                <a:latin typeface="Calibri" panose="020F0502020204030204" pitchFamily="34" charset="0"/>
              </a:rPr>
              <a:t>seu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Calibri" panose="020F0502020204030204" pitchFamily="34" charset="0"/>
              </a:rPr>
              <a:t>Produto</a:t>
            </a:r>
            <a:r>
              <a:rPr lang="en-US" sz="1800" b="1" dirty="0">
                <a:latin typeface="Calibri" panose="020F0502020204030204" pitchFamily="34" charset="0"/>
              </a:rPr>
              <a:t>?</a:t>
            </a:r>
            <a:endParaRPr lang="en-US" sz="1800" dirty="0">
              <a:latin typeface="Calibri" panose="020F0502020204030204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905280" y="258850"/>
            <a:ext cx="7181700" cy="3672552"/>
            <a:chOff x="1308630" y="258850"/>
            <a:chExt cx="5921624" cy="23996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rcRect r="3532"/>
            <a:stretch>
              <a:fillRect/>
            </a:stretch>
          </p:blipFill>
          <p:spPr>
            <a:xfrm>
              <a:off x="1526701" y="258850"/>
              <a:ext cx="5703553" cy="239962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308630" y="892183"/>
              <a:ext cx="297147" cy="1766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Donut 10"/>
          <p:cNvSpPr/>
          <p:nvPr/>
        </p:nvSpPr>
        <p:spPr>
          <a:xfrm>
            <a:off x="6527554" y="0"/>
            <a:ext cx="1637984" cy="1780789"/>
          </a:xfrm>
          <a:prstGeom prst="donut">
            <a:avLst>
              <a:gd name="adj" fmla="val 534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4899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Ganhos</a:t>
            </a:r>
            <a:r>
              <a:rPr lang="en-US" b="1" dirty="0"/>
              <a:t> do </a:t>
            </a:r>
            <a:r>
              <a:rPr lang="en-US" b="1" dirty="0" err="1"/>
              <a:t>Cliente</a:t>
            </a:r>
            <a:r>
              <a:rPr lang="en-US" b="1" dirty="0"/>
              <a:t>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37" y="1219200"/>
            <a:ext cx="8554901" cy="54864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 err="1">
                <a:latin typeface="Calibri" panose="020F0502020204030204" pitchFamily="34" charset="0"/>
              </a:rPr>
              <a:t>Que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consequência</a:t>
            </a:r>
            <a:r>
              <a:rPr lang="en-US" b="1" dirty="0">
                <a:latin typeface="Calibri" panose="020F0502020204030204" pitchFamily="34" charset="0"/>
              </a:rPr>
              <a:t> social o </a:t>
            </a:r>
            <a:r>
              <a:rPr lang="en-US" b="1" dirty="0" err="1">
                <a:latin typeface="Calibri" panose="020F0502020204030204" pitchFamily="34" charset="0"/>
              </a:rPr>
              <a:t>cliente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deseja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faz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êle</a:t>
            </a:r>
            <a:r>
              <a:rPr lang="en-US" dirty="0">
                <a:latin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</a:rPr>
              <a:t>sentir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bem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aumentar</a:t>
            </a:r>
            <a:r>
              <a:rPr lang="en-US" dirty="0">
                <a:latin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</a:rPr>
              <a:t>seu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poder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melhorar</a:t>
            </a:r>
            <a:r>
              <a:rPr lang="en-US" dirty="0">
                <a:latin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</a:rPr>
              <a:t>seu</a:t>
            </a:r>
            <a:r>
              <a:rPr lang="en-US" dirty="0">
                <a:latin typeface="Calibri" panose="020F0502020204030204" pitchFamily="34" charset="0"/>
              </a:rPr>
              <a:t> status, ...)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latin typeface="Calibri" panose="020F0502020204030204" pitchFamily="34" charset="0"/>
              </a:rPr>
              <a:t>O </a:t>
            </a:r>
            <a:r>
              <a:rPr lang="en-US" b="1" dirty="0" err="1">
                <a:latin typeface="Calibri" panose="020F0502020204030204" pitchFamily="34" charset="0"/>
              </a:rPr>
              <a:t>que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ele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está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procurando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melhor</a:t>
            </a:r>
            <a:r>
              <a:rPr lang="en-US" dirty="0">
                <a:latin typeface="Calibri" panose="020F0502020204030204" pitchFamily="34" charset="0"/>
              </a:rPr>
              <a:t> design, </a:t>
            </a:r>
            <a:r>
              <a:rPr lang="en-US" dirty="0" err="1">
                <a:latin typeface="Calibri" panose="020F0502020204030204" pitchFamily="34" charset="0"/>
              </a:rPr>
              <a:t>qualidade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garantias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mais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características</a:t>
            </a:r>
            <a:r>
              <a:rPr lang="en-US" dirty="0">
                <a:latin typeface="Calibri" panose="020F0502020204030204" pitchFamily="34" charset="0"/>
              </a:rPr>
              <a:t>, ...)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latin typeface="Calibri" panose="020F0502020204030204" pitchFamily="34" charset="0"/>
              </a:rPr>
              <a:t>Com </a:t>
            </a:r>
            <a:r>
              <a:rPr lang="en-US" b="1" dirty="0" err="1">
                <a:latin typeface="Calibri" panose="020F0502020204030204" pitchFamily="34" charset="0"/>
              </a:rPr>
              <a:t>que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êle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sonha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grandes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conquistas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soluções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grandes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problemas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grandes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alívios</a:t>
            </a:r>
            <a:r>
              <a:rPr lang="en-US" dirty="0">
                <a:latin typeface="Calibri" panose="020F0502020204030204" pitchFamily="34" charset="0"/>
              </a:rPr>
              <a:t>, ...)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latin typeface="Calibri" panose="020F0502020204030204" pitchFamily="34" charset="0"/>
              </a:rPr>
              <a:t>Como </a:t>
            </a:r>
            <a:r>
              <a:rPr lang="en-US" b="1" dirty="0" err="1">
                <a:latin typeface="Calibri" panose="020F0502020204030204" pitchFamily="34" charset="0"/>
              </a:rPr>
              <a:t>êle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mede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sucesso</a:t>
            </a:r>
            <a:r>
              <a:rPr lang="en-US" b="1" dirty="0">
                <a:latin typeface="Calibri" panose="020F0502020204030204" pitchFamily="34" charset="0"/>
              </a:rPr>
              <a:t> e </a:t>
            </a:r>
            <a:r>
              <a:rPr lang="en-US" b="1" dirty="0" err="1">
                <a:latin typeface="Calibri" panose="020F0502020204030204" pitchFamily="34" charset="0"/>
              </a:rPr>
              <a:t>fracasso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(performance, </a:t>
            </a:r>
            <a:r>
              <a:rPr lang="en-US" dirty="0" err="1">
                <a:latin typeface="Calibri" panose="020F0502020204030204" pitchFamily="34" charset="0"/>
              </a:rPr>
              <a:t>custo</a:t>
            </a:r>
            <a:r>
              <a:rPr lang="en-US" dirty="0">
                <a:latin typeface="Calibri" panose="020F0502020204030204" pitchFamily="34" charset="0"/>
              </a:rPr>
              <a:t>, ...)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latin typeface="Calibri" panose="020F0502020204030204" pitchFamily="34" charset="0"/>
              </a:rPr>
              <a:t>O </a:t>
            </a:r>
            <a:r>
              <a:rPr lang="en-US" b="1" dirty="0" err="1">
                <a:latin typeface="Calibri" panose="020F0502020204030204" pitchFamily="34" charset="0"/>
              </a:rPr>
              <a:t>que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aumentaria</a:t>
            </a:r>
            <a:r>
              <a:rPr lang="en-US" b="1" dirty="0">
                <a:latin typeface="Calibri" panose="020F0502020204030204" pitchFamily="34" charset="0"/>
              </a:rPr>
              <a:t> a chance de </a:t>
            </a:r>
            <a:r>
              <a:rPr lang="en-US" b="1" dirty="0" err="1">
                <a:latin typeface="Calibri" panose="020F0502020204030204" pitchFamily="34" charset="0"/>
              </a:rPr>
              <a:t>adotar</a:t>
            </a:r>
            <a:r>
              <a:rPr lang="en-US" b="1" dirty="0">
                <a:latin typeface="Calibri" panose="020F0502020204030204" pitchFamily="34" charset="0"/>
              </a:rPr>
              <a:t> a </a:t>
            </a:r>
            <a:r>
              <a:rPr lang="en-US" b="1" dirty="0" err="1">
                <a:latin typeface="Calibri" panose="020F0502020204030204" pitchFamily="34" charset="0"/>
              </a:rPr>
              <a:t>sua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solução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baixo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custo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investimento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menor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menos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risco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melhor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qualidade</a:t>
            </a:r>
            <a:r>
              <a:rPr lang="en-US" dirty="0">
                <a:latin typeface="Calibri" panose="020F0502020204030204" pitchFamily="34" charset="0"/>
              </a:rPr>
              <a:t>,…)</a:t>
            </a:r>
          </a:p>
        </p:txBody>
      </p:sp>
    </p:spTree>
    <p:extLst>
      <p:ext uri="{BB962C8B-B14F-4D97-AF65-F5344CB8AC3E}">
        <p14:creationId xmlns:p14="http://schemas.microsoft.com/office/powerpoint/2010/main" val="393684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343150"/>
            <a:ext cx="7067550" cy="1524000"/>
          </a:xfrm>
        </p:spPr>
        <p:txBody>
          <a:bodyPr>
            <a:normAutofit/>
          </a:bodyPr>
          <a:lstStyle/>
          <a:p>
            <a:r>
              <a:rPr lang="en-US" sz="4000" b="1" dirty="0">
                <a:ea typeface="ＭＳ Ｐゴシック" pitchFamily="1" charset="-128"/>
              </a:rPr>
              <a:t>Persona/</a:t>
            </a:r>
            <a:r>
              <a:rPr lang="en-US" sz="4000" b="1" dirty="0" err="1">
                <a:ea typeface="ＭＳ Ｐゴシック" pitchFamily="1" charset="-128"/>
              </a:rPr>
              <a:t>Arquétipo</a:t>
            </a:r>
            <a:r>
              <a:rPr lang="en-US" sz="4000" b="1" dirty="0">
                <a:ea typeface="ＭＳ Ｐゴシック" pitchFamily="1" charset="-128"/>
              </a:rPr>
              <a:t> do </a:t>
            </a:r>
            <a:r>
              <a:rPr lang="en-US" sz="4000" b="1" dirty="0" err="1">
                <a:ea typeface="ＭＳ Ｐゴシック" pitchFamily="1" charset="-128"/>
              </a:rPr>
              <a:t>Cliente</a:t>
            </a:r>
            <a:endParaRPr lang="en-US" sz="4000" b="1" dirty="0">
              <a:ea typeface="ＭＳ Ｐゴシック" pitchFamily="1" charset="-128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838200"/>
          </a:xfrm>
        </p:spPr>
        <p:txBody>
          <a:bodyPr>
            <a:noAutofit/>
          </a:bodyPr>
          <a:lstStyle/>
          <a:p>
            <a:r>
              <a:rPr lang="en-US" sz="3600" b="1" dirty="0" err="1">
                <a:ea typeface="ＭＳ Ｐゴシック" charset="-128"/>
              </a:rPr>
              <a:t>Definindo</a:t>
            </a:r>
            <a:r>
              <a:rPr lang="en-US" sz="3600" b="1" dirty="0">
                <a:ea typeface="ＭＳ Ｐゴシック" charset="-128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ea typeface="ＭＳ Ｐゴシック" charset="-128"/>
              </a:rPr>
              <a:t>Arquétipo</a:t>
            </a:r>
            <a:r>
              <a:rPr lang="en-US" sz="3600" b="1" dirty="0">
                <a:solidFill>
                  <a:srgbClr val="008000"/>
                </a:solidFill>
                <a:ea typeface="ＭＳ Ｐゴシック" charset="-128"/>
              </a:rPr>
              <a:t>/Persona </a:t>
            </a:r>
            <a:r>
              <a:rPr lang="en-US" sz="3600" b="1" dirty="0">
                <a:ea typeface="ＭＳ Ｐゴシック" charset="-128"/>
              </a:rPr>
              <a:t>do </a:t>
            </a:r>
            <a:r>
              <a:rPr lang="en-US" sz="3600" b="1" dirty="0" err="1">
                <a:ea typeface="ＭＳ Ｐゴシック" charset="-128"/>
              </a:rPr>
              <a:t>Cliente</a:t>
            </a:r>
            <a:r>
              <a:rPr lang="en-US" sz="3600" b="1" dirty="0">
                <a:ea typeface="ＭＳ Ｐゴシック" charset="-128"/>
              </a:rPr>
              <a:t> </a:t>
            </a:r>
            <a:endParaRPr lang="en-US" sz="3600" b="1" i="1" dirty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latin typeface="Calibri" panose="020F0502020204030204" pitchFamily="34" charset="0"/>
              </a:rPr>
              <a:t>Quem</a:t>
            </a:r>
            <a:r>
              <a:rPr lang="en-US" b="1" dirty="0">
                <a:latin typeface="Calibri" panose="020F0502020204030204" pitchFamily="34" charset="0"/>
              </a:rPr>
              <a:t> é o </a:t>
            </a:r>
            <a:r>
              <a:rPr lang="en-US" b="1" dirty="0" err="1">
                <a:latin typeface="Calibri" panose="020F0502020204030204" pitchFamily="34" charset="0"/>
              </a:rPr>
              <a:t>seu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cliente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  <a:p>
            <a:pPr marL="457200" lvl="1" indent="0">
              <a:buNone/>
            </a:pPr>
            <a:r>
              <a:rPr lang="en-US" sz="2000" dirty="0" err="1">
                <a:latin typeface="Calibri" panose="020F0502020204030204" pitchFamily="34" charset="0"/>
              </a:rPr>
              <a:t>Posição</a:t>
            </a:r>
            <a:r>
              <a:rPr lang="en-US" sz="2000" dirty="0">
                <a:latin typeface="Calibri" panose="020F0502020204030204" pitchFamily="34" charset="0"/>
              </a:rPr>
              <a:t> / cargo / </a:t>
            </a:r>
            <a:r>
              <a:rPr lang="en-US" sz="2000" dirty="0" err="1">
                <a:latin typeface="Calibri" panose="020F0502020204030204" pitchFamily="34" charset="0"/>
              </a:rPr>
              <a:t>idade</a:t>
            </a:r>
            <a:r>
              <a:rPr lang="en-US" sz="2000" dirty="0">
                <a:latin typeface="Calibri" panose="020F0502020204030204" pitchFamily="34" charset="0"/>
              </a:rPr>
              <a:t> / </a:t>
            </a:r>
            <a:r>
              <a:rPr lang="en-US" sz="2000" dirty="0" err="1">
                <a:latin typeface="Calibri" panose="020F0502020204030204" pitchFamily="34" charset="0"/>
              </a:rPr>
              <a:t>sexo</a:t>
            </a:r>
            <a:r>
              <a:rPr lang="en-US" sz="2000" dirty="0">
                <a:latin typeface="Calibri" panose="020F0502020204030204" pitchFamily="34" charset="0"/>
              </a:rPr>
              <a:t> / </a:t>
            </a:r>
            <a:r>
              <a:rPr lang="en-US" sz="2000" dirty="0" err="1">
                <a:latin typeface="Calibri" panose="020F0502020204030204" pitchFamily="34" charset="0"/>
              </a:rPr>
              <a:t>papel</a:t>
            </a:r>
            <a:endParaRPr lang="en-US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Como </a:t>
            </a:r>
            <a:r>
              <a:rPr lang="en-US" b="1" dirty="0" err="1">
                <a:latin typeface="Calibri" panose="020F0502020204030204" pitchFamily="34" charset="0"/>
              </a:rPr>
              <a:t>êle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compra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  <a:p>
            <a:pPr marL="457200" lvl="1" indent="0">
              <a:buNone/>
            </a:pPr>
            <a:r>
              <a:rPr lang="en-US" sz="2000" dirty="0" err="1">
                <a:latin typeface="Calibri" panose="020F0502020204030204" pitchFamily="34" charset="0"/>
              </a:rPr>
              <a:t>Qual</a:t>
            </a:r>
            <a:r>
              <a:rPr lang="en-US" sz="2000" dirty="0">
                <a:latin typeface="Calibri" panose="020F0502020204030204" pitchFamily="34" charset="0"/>
              </a:rPr>
              <a:t> o </a:t>
            </a:r>
            <a:r>
              <a:rPr lang="en-US" sz="2000" dirty="0" err="1">
                <a:latin typeface="Calibri" panose="020F0502020204030204" pitchFamily="34" charset="0"/>
              </a:rPr>
              <a:t>seu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orçamento</a:t>
            </a:r>
            <a:r>
              <a:rPr lang="en-US" sz="2000" dirty="0">
                <a:latin typeface="Calibri" panose="020F0502020204030204" pitchFamily="34" charset="0"/>
              </a:rPr>
              <a:t>?</a:t>
            </a:r>
          </a:p>
          <a:p>
            <a:pPr marL="457200" lvl="1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Com </a:t>
            </a:r>
            <a:r>
              <a:rPr lang="en-US" b="1" dirty="0" err="1">
                <a:latin typeface="Calibri" panose="020F0502020204030204" pitchFamily="34" charset="0"/>
              </a:rPr>
              <a:t>que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êle</a:t>
            </a:r>
            <a:r>
              <a:rPr lang="en-US" b="1" dirty="0">
                <a:latin typeface="Calibri" panose="020F0502020204030204" pitchFamily="34" charset="0"/>
              </a:rPr>
              <a:t> se </a:t>
            </a:r>
            <a:r>
              <a:rPr lang="en-US" b="1" dirty="0" err="1">
                <a:latin typeface="Calibri" panose="020F0502020204030204" pitchFamily="34" charset="0"/>
              </a:rPr>
              <a:t>importa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O </a:t>
            </a:r>
            <a:r>
              <a:rPr lang="en-US" sz="2000" dirty="0" err="1">
                <a:latin typeface="Calibri" panose="020F0502020204030204" pitchFamily="34" charset="0"/>
              </a:rPr>
              <a:t>que</a:t>
            </a:r>
            <a:r>
              <a:rPr lang="en-US" sz="2000" dirty="0">
                <a:latin typeface="Calibri" panose="020F0502020204030204" pitchFamily="34" charset="0"/>
              </a:rPr>
              <a:t> o </a:t>
            </a:r>
            <a:r>
              <a:rPr lang="en-US" sz="2000" dirty="0" err="1">
                <a:latin typeface="Calibri" panose="020F0502020204030204" pitchFamily="34" charset="0"/>
              </a:rPr>
              <a:t>motiva</a:t>
            </a:r>
            <a:r>
              <a:rPr lang="en-US" sz="2000" dirty="0">
                <a:latin typeface="Calibri" panose="020F0502020204030204" pitchFamily="34" charset="0"/>
              </a:rPr>
              <a:t>?</a:t>
            </a:r>
          </a:p>
          <a:p>
            <a:pPr lvl="1">
              <a:buFontTx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 err="1">
                <a:latin typeface="Calibri" panose="020F0502020204030204" pitchFamily="34" charset="0"/>
              </a:rPr>
              <a:t>Quem</a:t>
            </a:r>
            <a:r>
              <a:rPr lang="en-US" b="1" dirty="0">
                <a:latin typeface="Calibri" panose="020F0502020204030204" pitchFamily="34" charset="0"/>
              </a:rPr>
              <a:t> o </a:t>
            </a:r>
            <a:r>
              <a:rPr lang="en-US" b="1" dirty="0" err="1">
                <a:latin typeface="Calibri" panose="020F0502020204030204" pitchFamily="34" charset="0"/>
              </a:rPr>
              <a:t>influencia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O </a:t>
            </a:r>
            <a:r>
              <a:rPr lang="en-US" sz="2000" dirty="0" err="1">
                <a:latin typeface="Calibri" panose="020F0502020204030204" pitchFamily="34" charset="0"/>
              </a:rPr>
              <a:t>que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êle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lê</a:t>
            </a:r>
            <a:r>
              <a:rPr lang="en-US" sz="2000" dirty="0">
                <a:latin typeface="Calibri" panose="020F0502020204030204" pitchFamily="34" charset="0"/>
              </a:rPr>
              <a:t>, a </a:t>
            </a:r>
            <a:r>
              <a:rPr lang="en-US" sz="2000" dirty="0" err="1">
                <a:latin typeface="Calibri" panose="020F0502020204030204" pitchFamily="34" charset="0"/>
              </a:rPr>
              <a:t>quem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êle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escuta</a:t>
            </a:r>
            <a:r>
              <a:rPr lang="en-US" sz="2000" dirty="0">
                <a:latin typeface="Calibri" panose="020F0502020204030204" pitchFamily="34" charset="0"/>
              </a:rPr>
              <a:t>?</a:t>
            </a:r>
          </a:p>
          <a:p>
            <a:pPr marL="457200" lvl="1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 err="1">
                <a:latin typeface="Calibri" panose="020F0502020204030204" pitchFamily="34" charset="0"/>
              </a:rPr>
              <a:t>Faça</a:t>
            </a:r>
            <a:r>
              <a:rPr lang="en-US" b="1" dirty="0">
                <a:latin typeface="Calibri" panose="020F0502020204030204" pitchFamily="34" charset="0"/>
              </a:rPr>
              <a:t> um </a:t>
            </a:r>
            <a:r>
              <a:rPr lang="en-US" b="1" dirty="0" err="1">
                <a:latin typeface="Calibri" panose="020F0502020204030204" pitchFamily="34" charset="0"/>
              </a:rPr>
              <a:t>diagrama</a:t>
            </a:r>
            <a:r>
              <a:rPr lang="en-US" b="1" dirty="0">
                <a:latin typeface="Calibri" panose="020F0502020204030204" pitchFamily="34" charset="0"/>
              </a:rPr>
              <a:t> de 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Um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Dia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na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Vida do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seu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Cliente</a:t>
            </a:r>
            <a:endParaRPr lang="en-US" b="1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412" y="-10418"/>
            <a:ext cx="8891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Verdana"/>
              </a:rPr>
              <a:t>    </a:t>
            </a:r>
            <a:r>
              <a:rPr 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Verdana"/>
              </a:rPr>
              <a:t>Proposição</a:t>
            </a: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Verdana"/>
              </a:rPr>
              <a:t> de Valor                     </a:t>
            </a:r>
            <a:r>
              <a:rPr 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Verdana"/>
              </a:rPr>
              <a:t>Segmento</a:t>
            </a: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Verdana"/>
              </a:rPr>
              <a:t> de </a:t>
            </a:r>
            <a:r>
              <a:rPr 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Verdana"/>
              </a:rPr>
              <a:t>Clientes</a:t>
            </a:r>
            <a:endParaRPr lang="en-US" sz="2800" b="1" dirty="0">
              <a:solidFill>
                <a:srgbClr val="008000"/>
              </a:solidFill>
              <a:latin typeface="Calibri" panose="020F0502020204030204" pitchFamily="34" charset="0"/>
              <a:cs typeface="Verdana"/>
            </a:endParaRPr>
          </a:p>
          <a:p>
            <a:r>
              <a:rPr lang="en-US" sz="3600" b="1" dirty="0">
                <a:solidFill>
                  <a:srgbClr val="008000"/>
                </a:solidFill>
                <a:latin typeface="Calibri" panose="020F0502020204030204" pitchFamily="34" charset="0"/>
                <a:cs typeface="Verdana"/>
              </a:rPr>
              <a:t>            MVP                                 </a:t>
            </a:r>
            <a:r>
              <a:rPr lang="en-US" sz="3600" b="1" dirty="0" err="1">
                <a:solidFill>
                  <a:srgbClr val="008000"/>
                </a:solidFill>
                <a:latin typeface="Calibri" panose="020F0502020204030204" pitchFamily="34" charset="0"/>
                <a:cs typeface="Verdana"/>
              </a:rPr>
              <a:t>Arquétipo</a:t>
            </a:r>
            <a:endParaRPr lang="en-US" sz="36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the-value-proposition-canvas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t="13678" r="3893" b="2733"/>
          <a:stretch/>
        </p:blipFill>
        <p:spPr>
          <a:xfrm>
            <a:off x="-1" y="995328"/>
            <a:ext cx="9108082" cy="5862673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10800000">
            <a:off x="1303020" y="4548424"/>
            <a:ext cx="1137449" cy="23095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63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a typeface="ＭＳ Ｐゴシック" charset="-128"/>
              </a:rPr>
              <a:t>Testes </a:t>
            </a:r>
            <a:r>
              <a:rPr lang="en-US" b="1" dirty="0" err="1">
                <a:ea typeface="ＭＳ Ｐゴシック" charset="-128"/>
              </a:rPr>
              <a:t>Passa</a:t>
            </a:r>
            <a:r>
              <a:rPr lang="en-US" b="1" dirty="0">
                <a:ea typeface="ＭＳ Ｐゴシック" charset="-128"/>
              </a:rPr>
              <a:t>/</a:t>
            </a:r>
            <a:r>
              <a:rPr lang="en-US" b="1" dirty="0" err="1">
                <a:ea typeface="ＭＳ Ｐゴシック" charset="-128"/>
              </a:rPr>
              <a:t>Não</a:t>
            </a:r>
            <a:r>
              <a:rPr lang="en-US" b="1" dirty="0">
                <a:ea typeface="ＭＳ Ｐゴシック" charset="-128"/>
              </a:rPr>
              <a:t> </a:t>
            </a:r>
            <a:r>
              <a:rPr lang="en-US" b="1" dirty="0" err="1">
                <a:ea typeface="ＭＳ Ｐゴシック" charset="-128"/>
              </a:rPr>
              <a:t>Passa</a:t>
            </a:r>
            <a:endParaRPr lang="en-US" b="1" dirty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ea typeface="ＭＳ Ｐゴシック" charset="-128"/>
              </a:rPr>
              <a:t>Como </a:t>
            </a:r>
            <a:r>
              <a:rPr lang="en-US" sz="2800" b="1" dirty="0" err="1">
                <a:latin typeface="Calibri" panose="020F0502020204030204" pitchFamily="34" charset="0"/>
                <a:ea typeface="ＭＳ Ｐゴシック" charset="-128"/>
              </a:rPr>
              <a:t>testar</a:t>
            </a:r>
            <a:r>
              <a:rPr lang="en-US" sz="2800" b="1" dirty="0">
                <a:latin typeface="Calibri" panose="020F0502020204030204" pitchFamily="34" charset="0"/>
                <a:ea typeface="ＭＳ Ｐゴシック" charset="-128"/>
              </a:rPr>
              <a:t> o </a:t>
            </a:r>
            <a:r>
              <a:rPr lang="en-US" sz="2800" b="1" dirty="0" err="1">
                <a:latin typeface="Calibri" panose="020F0502020204030204" pitchFamily="34" charset="0"/>
                <a:ea typeface="ＭＳ Ｐゴシック" charset="-128"/>
              </a:rPr>
              <a:t>interesse</a:t>
            </a:r>
            <a:r>
              <a:rPr lang="en-US" sz="2800" b="1" dirty="0">
                <a:latin typeface="Calibri" panose="020F0502020204030204" pitchFamily="34" charset="0"/>
                <a:ea typeface="ＭＳ Ｐゴシック" charset="-128"/>
              </a:rPr>
              <a:t> do </a:t>
            </a:r>
            <a:r>
              <a:rPr lang="en-US" sz="2800" b="1" dirty="0" err="1">
                <a:latin typeface="Calibri" panose="020F0502020204030204" pitchFamily="34" charset="0"/>
                <a:ea typeface="ＭＳ Ｐゴシック" charset="-128"/>
              </a:rPr>
              <a:t>cliente</a:t>
            </a:r>
            <a:r>
              <a:rPr lang="en-US" sz="2800" b="1" dirty="0">
                <a:latin typeface="Calibri" panose="020F0502020204030204" pitchFamily="34" charset="0"/>
                <a:ea typeface="ＭＳ Ｐゴシック" charset="-128"/>
              </a:rPr>
              <a:t>?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>
              <a:buNone/>
            </a:pPr>
            <a:r>
              <a:rPr lang="en-US" sz="2800" b="1" dirty="0" err="1">
                <a:latin typeface="Calibri" panose="020F0502020204030204" pitchFamily="34" charset="0"/>
                <a:ea typeface="ＭＳ Ｐゴシック" charset="-128"/>
              </a:rPr>
              <a:t>Onde</a:t>
            </a:r>
            <a:r>
              <a:rPr lang="en-US" sz="2800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ＭＳ Ｐゴシック" charset="-128"/>
              </a:rPr>
              <a:t>fazer</a:t>
            </a:r>
            <a:r>
              <a:rPr lang="en-US" sz="2800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ＭＳ Ｐゴシック" charset="-128"/>
              </a:rPr>
              <a:t>os</a:t>
            </a:r>
            <a:r>
              <a:rPr lang="en-US" sz="2800" b="1" dirty="0">
                <a:latin typeface="Calibri" panose="020F0502020204030204" pitchFamily="34" charset="0"/>
                <a:ea typeface="ＭＳ Ｐゴシック" charset="-128"/>
              </a:rPr>
              <a:t> testes?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>
              <a:buNone/>
            </a:pPr>
            <a:r>
              <a:rPr lang="en-US" sz="2800" b="1" dirty="0" err="1">
                <a:latin typeface="Calibri" panose="020F0502020204030204" pitchFamily="34" charset="0"/>
                <a:ea typeface="ＭＳ Ｐゴシック" charset="-128"/>
              </a:rPr>
              <a:t>Que</a:t>
            </a:r>
            <a:r>
              <a:rPr lang="en-US" sz="2800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ＭＳ Ｐゴシック" charset="-128"/>
              </a:rPr>
              <a:t>tipos</a:t>
            </a:r>
            <a:r>
              <a:rPr lang="en-US" sz="2800" b="1" dirty="0">
                <a:latin typeface="Calibri" panose="020F0502020204030204" pitchFamily="34" charset="0"/>
                <a:ea typeface="ＭＳ Ｐゴシック" charset="-128"/>
              </a:rPr>
              <a:t> de testes </a:t>
            </a:r>
            <a:r>
              <a:rPr lang="en-US" sz="2800" b="1" dirty="0" err="1">
                <a:latin typeface="Calibri" panose="020F0502020204030204" pitchFamily="34" charset="0"/>
                <a:ea typeface="ＭＳ Ｐゴシック" charset="-128"/>
              </a:rPr>
              <a:t>você</a:t>
            </a:r>
            <a:r>
              <a:rPr lang="en-US" sz="2800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ＭＳ Ｐゴシック" charset="-128"/>
              </a:rPr>
              <a:t>pode</a:t>
            </a:r>
            <a:r>
              <a:rPr lang="en-US" sz="2800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ＭＳ Ｐゴシック" charset="-128"/>
              </a:rPr>
              <a:t>fazer</a:t>
            </a:r>
            <a:r>
              <a:rPr lang="en-US" sz="2800" b="1" dirty="0">
                <a:latin typeface="Calibri" panose="020F0502020204030204" pitchFamily="34" charset="0"/>
                <a:ea typeface="ＭＳ Ｐゴシック" charset="-128"/>
              </a:rPr>
              <a:t>?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>
              <a:buNone/>
            </a:pPr>
            <a:r>
              <a:rPr lang="en-US" sz="2800" b="1" dirty="0" err="1">
                <a:latin typeface="Calibri" panose="020F0502020204030204" pitchFamily="34" charset="0"/>
                <a:ea typeface="ＭＳ Ｐゴシック" charset="-128"/>
              </a:rPr>
              <a:t>Quantos</a:t>
            </a:r>
            <a:r>
              <a:rPr lang="en-US" sz="2800" b="1" dirty="0">
                <a:latin typeface="Calibri" panose="020F0502020204030204" pitchFamily="34" charset="0"/>
                <a:ea typeface="ＭＳ Ｐゴシック" charset="-128"/>
              </a:rPr>
              <a:t> testes </a:t>
            </a:r>
            <a:r>
              <a:rPr lang="en-US" sz="2800" b="1" dirty="0" err="1">
                <a:latin typeface="Calibri" panose="020F0502020204030204" pitchFamily="34" charset="0"/>
                <a:ea typeface="ＭＳ Ｐゴシック" charset="-128"/>
              </a:rPr>
              <a:t>você</a:t>
            </a:r>
            <a:r>
              <a:rPr lang="en-US" sz="2800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ＭＳ Ｐゴシック" charset="-128"/>
              </a:rPr>
              <a:t>deve</a:t>
            </a:r>
            <a:r>
              <a:rPr lang="en-US" sz="2800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ＭＳ Ｐゴシック" charset="-128"/>
              </a:rPr>
              <a:t>realizar</a:t>
            </a:r>
            <a:r>
              <a:rPr lang="en-US" sz="2800" b="1" dirty="0">
                <a:latin typeface="Calibri" panose="020F0502020204030204" pitchFamily="34" charset="0"/>
                <a:ea typeface="ＭＳ Ｐゴシック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620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219201"/>
            <a:ext cx="7772400" cy="1523999"/>
          </a:xfrm>
        </p:spPr>
        <p:txBody>
          <a:bodyPr lIns="90488" tIns="44450" rIns="90488" bIns="44450" anchor="b">
            <a:normAutofit fontScale="90000"/>
          </a:bodyPr>
          <a:lstStyle/>
          <a:p>
            <a:pPr eaLnBrk="1" hangingPunct="1">
              <a:defRPr/>
            </a:pP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</a:b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</a:br>
            <a:r>
              <a:rPr lang="en-US" sz="4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Clientes</a:t>
            </a:r>
            <a:r>
              <a:rPr lang="en-US" sz="49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 </a:t>
            </a:r>
            <a:r>
              <a:rPr lang="en-US" sz="4900" b="1" dirty="0" err="1">
                <a:solidFill>
                  <a:schemeClr val="tx1"/>
                </a:solidFill>
                <a:ea typeface="ＭＳ Ｐゴシック" charset="-128"/>
              </a:rPr>
              <a:t>Consumidores</a:t>
            </a:r>
            <a:br>
              <a:rPr lang="en-US" sz="49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</a:br>
            <a:endParaRPr lang="en-US" sz="4900" b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-128"/>
            </a:endParaRPr>
          </a:p>
        </p:txBody>
      </p:sp>
      <p:sp>
        <p:nvSpPr>
          <p:cNvPr id="12185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ea typeface="ＭＳ Ｐゴシック" charset="-128"/>
              </a:rPr>
              <a:t>Business to Consumer (B to C)</a:t>
            </a:r>
          </a:p>
          <a:p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411417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ea typeface="ＭＳ Ｐゴシック" charset="-128"/>
              </a:rPr>
              <a:t>Que </a:t>
            </a:r>
            <a:r>
              <a:rPr lang="en-US" sz="3600" b="1" dirty="0" err="1">
                <a:ea typeface="ＭＳ Ｐゴシック" charset="-128"/>
              </a:rPr>
              <a:t>tarefas</a:t>
            </a:r>
            <a:r>
              <a:rPr lang="en-US" sz="3600" b="1" dirty="0">
                <a:ea typeface="ＭＳ Ｐゴシック" charset="-128"/>
              </a:rPr>
              <a:t> </a:t>
            </a:r>
            <a:r>
              <a:rPr lang="en-US" sz="3600" b="1" dirty="0" err="1">
                <a:ea typeface="ＭＳ Ｐゴシック" charset="-128"/>
              </a:rPr>
              <a:t>ele</a:t>
            </a:r>
            <a:r>
              <a:rPr lang="en-US" sz="3600" b="1" dirty="0">
                <a:ea typeface="ＭＳ Ｐゴシック" charset="-128"/>
              </a:rPr>
              <a:t> </a:t>
            </a:r>
            <a:r>
              <a:rPr lang="en-US" sz="3600" b="1" dirty="0" err="1">
                <a:ea typeface="ＭＳ Ｐゴシック" charset="-128"/>
              </a:rPr>
              <a:t>quer</a:t>
            </a:r>
            <a:r>
              <a:rPr lang="en-US" sz="3600" b="1" dirty="0">
                <a:ea typeface="ＭＳ Ｐゴシック" charset="-128"/>
              </a:rPr>
              <a:t> que </a:t>
            </a:r>
            <a:r>
              <a:rPr lang="en-US" sz="3600" b="1" dirty="0" err="1">
                <a:ea typeface="ＭＳ Ｐゴシック" charset="-128"/>
              </a:rPr>
              <a:t>você</a:t>
            </a:r>
            <a:r>
              <a:rPr lang="en-US" sz="3600" b="1" dirty="0">
                <a:ea typeface="ＭＳ Ｐゴシック" charset="-128"/>
              </a:rPr>
              <a:t> </a:t>
            </a:r>
            <a:r>
              <a:rPr lang="en-US" sz="3600" b="1" dirty="0" err="1">
                <a:ea typeface="ＭＳ Ｐゴシック" charset="-128"/>
              </a:rPr>
              <a:t>faça</a:t>
            </a:r>
            <a:r>
              <a:rPr lang="en-US" sz="3600" b="1" dirty="0">
                <a:ea typeface="ＭＳ Ｐゴシック" charset="-128"/>
              </a:rPr>
              <a:t>?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449763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Que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você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o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divirta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?</a:t>
            </a:r>
          </a:p>
          <a:p>
            <a:pPr marL="0" indent="0" eaLnBrk="1" hangingPunct="1">
              <a:buNone/>
            </a:pPr>
            <a:endParaRPr lang="en-US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Que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o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conecte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com outros?</a:t>
            </a:r>
          </a:p>
          <a:p>
            <a:pPr marL="0" indent="0" eaLnBrk="1" hangingPunct="1">
              <a:buNone/>
            </a:pPr>
            <a:endParaRPr lang="en-US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Que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você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faça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a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vida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dele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mais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fácil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?</a:t>
            </a:r>
          </a:p>
          <a:p>
            <a:pPr marL="0" indent="0" eaLnBrk="1" hangingPunct="1">
              <a:buNone/>
            </a:pPr>
            <a:endParaRPr lang="en-US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Que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você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satisfaça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uma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necessidade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básica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?</a:t>
            </a:r>
          </a:p>
          <a:p>
            <a:pPr marL="0" indent="0" eaLnBrk="1" hangingPunct="1">
              <a:buNone/>
            </a:pPr>
            <a:endParaRPr lang="en-US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Quanto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importante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e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frequente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é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isto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?</a:t>
            </a:r>
          </a:p>
          <a:p>
            <a:pPr marL="0" indent="0" eaLnBrk="1" hangingPunct="1">
              <a:buNone/>
            </a:pPr>
            <a:endParaRPr lang="en-US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Ele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tem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recursos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para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comprar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198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err="1">
                <a:ea typeface="ＭＳ Ｐゴシック" charset="-128"/>
              </a:rPr>
              <a:t>Quem</a:t>
            </a:r>
            <a:r>
              <a:rPr lang="en-US" b="1" dirty="0">
                <a:ea typeface="ＭＳ Ｐゴシック" charset="-128"/>
              </a:rPr>
              <a:t> é o </a:t>
            </a:r>
            <a:r>
              <a:rPr lang="en-US" b="1" dirty="0" err="1">
                <a:ea typeface="ＭＳ Ｐゴシック" charset="-128"/>
              </a:rPr>
              <a:t>Cliente</a:t>
            </a:r>
            <a:r>
              <a:rPr lang="en-US" b="1" dirty="0">
                <a:ea typeface="ＭＳ Ｐゴシック" charset="-128"/>
              </a:rPr>
              <a:t> </a:t>
            </a:r>
            <a:r>
              <a:rPr lang="en-US" b="1" dirty="0" err="1">
                <a:ea typeface="ＭＳ Ｐゴシック" charset="-128"/>
              </a:rPr>
              <a:t>Consumidor</a:t>
            </a:r>
            <a:r>
              <a:rPr lang="en-US" b="1" dirty="0">
                <a:ea typeface="ＭＳ Ｐゴシック" charset="-128"/>
              </a:rPr>
              <a:t>?</a:t>
            </a:r>
            <a:endParaRPr lang="en-US" sz="3200" b="1" dirty="0">
              <a:ea typeface="ＭＳ Ｐゴシック" charset="-128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229600" cy="3763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Ele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é o comprador?</a:t>
            </a:r>
          </a:p>
          <a:p>
            <a:pPr marL="0" indent="0" eaLnBrk="1" hangingPunct="1">
              <a:buNone/>
            </a:pP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endParaRPr lang="en-US" sz="2000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Ele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precisa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de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aprovação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de outros?</a:t>
            </a:r>
          </a:p>
          <a:p>
            <a:pPr marL="0" indent="0" eaLnBrk="1" hangingPunct="1">
              <a:buNone/>
            </a:pPr>
            <a:endParaRPr lang="en-US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É para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uso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pessoal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ou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ele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usa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com outros?</a:t>
            </a:r>
          </a:p>
          <a:p>
            <a:pPr marL="0" indent="0" eaLnBrk="1" hangingPunct="1">
              <a:buNone/>
            </a:pPr>
            <a:endParaRPr lang="en-US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Exemplo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: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venda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 a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jovens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ou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crianças</a:t>
            </a:r>
            <a:endParaRPr lang="en-US" b="1" dirty="0">
              <a:solidFill>
                <a:srgbClr val="008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5216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ea typeface="ＭＳ Ｐゴシック" charset="-128"/>
              </a:rPr>
              <a:t>Como o </a:t>
            </a:r>
            <a:r>
              <a:rPr lang="en-US" b="1" dirty="0" err="1">
                <a:ea typeface="ＭＳ Ｐゴシック" charset="-128"/>
              </a:rPr>
              <a:t>cliente</a:t>
            </a:r>
            <a:r>
              <a:rPr lang="en-US" b="1" dirty="0">
                <a:ea typeface="ＭＳ Ｐゴシック" charset="-128"/>
              </a:rPr>
              <a:t> </a:t>
            </a:r>
            <a:r>
              <a:rPr lang="en-US" b="1" dirty="0" err="1">
                <a:ea typeface="ＭＳ Ｐゴシック" charset="-128"/>
              </a:rPr>
              <a:t>vai</a:t>
            </a:r>
            <a:r>
              <a:rPr lang="en-US" b="1" dirty="0">
                <a:ea typeface="ＭＳ Ｐゴシック" charset="-128"/>
              </a:rPr>
              <a:t> saber de </a:t>
            </a:r>
            <a:r>
              <a:rPr lang="en-US" b="1" dirty="0" err="1">
                <a:ea typeface="ＭＳ Ｐゴシック" charset="-128"/>
              </a:rPr>
              <a:t>você</a:t>
            </a:r>
            <a:r>
              <a:rPr lang="en-US" b="1" dirty="0">
                <a:ea typeface="ＭＳ Ｐゴシック" charset="-128"/>
              </a:rPr>
              <a:t>?</a:t>
            </a:r>
            <a:endParaRPr lang="en-US" sz="3200" b="1" dirty="0">
              <a:ea typeface="ＭＳ Ｐゴシック" charset="-128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2895600"/>
            <a:ext cx="8229600" cy="3154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Criação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de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demanda</a:t>
            </a:r>
            <a:endParaRPr lang="en-US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Através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de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redes</a:t>
            </a:r>
            <a:endParaRPr lang="en-US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Vendas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diretas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e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pelo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site</a:t>
            </a:r>
          </a:p>
        </p:txBody>
      </p:sp>
    </p:spTree>
    <p:extLst>
      <p:ext uri="{BB962C8B-B14F-4D97-AF65-F5344CB8AC3E}">
        <p14:creationId xmlns:p14="http://schemas.microsoft.com/office/powerpoint/2010/main" val="347049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447801"/>
            <a:ext cx="7772400" cy="2057399"/>
          </a:xfrm>
        </p:spPr>
        <p:txBody>
          <a:bodyPr lIns="90488" tIns="44450" rIns="90488" bIns="44450" anchor="b">
            <a:normAutofit fontScale="90000"/>
          </a:bodyPr>
          <a:lstStyle/>
          <a:p>
            <a:pPr eaLnBrk="1" hangingPunct="1">
              <a:defRPr/>
            </a:pP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</a:b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</a:br>
            <a:r>
              <a:rPr lang="en-US" sz="4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Clientes</a:t>
            </a:r>
            <a:r>
              <a:rPr lang="en-US" sz="49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 </a:t>
            </a:r>
            <a:r>
              <a:rPr lang="en-US" sz="4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Corporativos</a:t>
            </a:r>
            <a:br>
              <a:rPr lang="en-US" sz="49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</a:br>
            <a:endParaRPr lang="en-US" sz="4900" b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-128"/>
            </a:endParaRPr>
          </a:p>
        </p:txBody>
      </p:sp>
      <p:sp>
        <p:nvSpPr>
          <p:cNvPr id="108547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ea typeface="ＭＳ Ｐゴシック" charset="-128"/>
            </a:endParaRPr>
          </a:p>
          <a:p>
            <a:r>
              <a:rPr lang="en-US" b="1" dirty="0">
                <a:ea typeface="ＭＳ Ｐゴシック" charset="-128"/>
              </a:rPr>
              <a:t>Business to Business (B to B)</a:t>
            </a:r>
          </a:p>
        </p:txBody>
      </p:sp>
    </p:spTree>
    <p:extLst>
      <p:ext uri="{BB962C8B-B14F-4D97-AF65-F5344CB8AC3E}">
        <p14:creationId xmlns:p14="http://schemas.microsoft.com/office/powerpoint/2010/main" val="15182296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ustomer Segments-1x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12675" y="64886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2012 Steve Blank</a:t>
            </a:r>
          </a:p>
        </p:txBody>
      </p:sp>
    </p:spTree>
  </p:cSld>
  <p:clrMapOvr>
    <a:masterClrMapping/>
  </p:clrMapOvr>
  <p:transition advTm="156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ea typeface="ＭＳ Ｐゴシック" charset="-128"/>
              </a:rPr>
              <a:t>O que </a:t>
            </a:r>
            <a:r>
              <a:rPr lang="en-US" b="1" dirty="0" err="1">
                <a:ea typeface="ＭＳ Ｐゴシック" charset="-128"/>
              </a:rPr>
              <a:t>ele</a:t>
            </a:r>
            <a:r>
              <a:rPr lang="en-US" b="1" dirty="0">
                <a:ea typeface="ＭＳ Ｐゴシック" charset="-128"/>
              </a:rPr>
              <a:t> </a:t>
            </a:r>
            <a:r>
              <a:rPr lang="en-US" b="1" dirty="0" err="1">
                <a:ea typeface="ＭＳ Ｐゴシック" charset="-128"/>
              </a:rPr>
              <a:t>quer</a:t>
            </a:r>
            <a:r>
              <a:rPr lang="en-US" b="1" dirty="0">
                <a:ea typeface="ＭＳ Ｐゴシック" charset="-128"/>
              </a:rPr>
              <a:t> que </a:t>
            </a:r>
            <a:r>
              <a:rPr lang="en-US" b="1" dirty="0" err="1">
                <a:ea typeface="ＭＳ Ｐゴシック" charset="-128"/>
              </a:rPr>
              <a:t>você</a:t>
            </a:r>
            <a:r>
              <a:rPr lang="en-US" b="1" dirty="0">
                <a:ea typeface="ＭＳ Ｐゴシック" charset="-128"/>
              </a:rPr>
              <a:t> </a:t>
            </a:r>
            <a:r>
              <a:rPr lang="en-US" b="1" dirty="0" err="1">
                <a:ea typeface="ＭＳ Ｐゴシック" charset="-128"/>
              </a:rPr>
              <a:t>faça</a:t>
            </a:r>
            <a:r>
              <a:rPr lang="en-US" b="1" dirty="0">
                <a:ea typeface="ＭＳ Ｐゴシック" charset="-128"/>
              </a:rPr>
              <a:t>?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229600" cy="3763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Aumente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a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receita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?</a:t>
            </a:r>
          </a:p>
          <a:p>
            <a:pPr marL="0" indent="0" eaLnBrk="1" hangingPunct="1">
              <a:buNone/>
            </a:pPr>
            <a:endParaRPr lang="en-US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Diminua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os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custos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?</a:t>
            </a:r>
          </a:p>
          <a:p>
            <a:pPr marL="0" indent="0" eaLnBrk="1" hangingPunct="1">
              <a:buNone/>
            </a:pPr>
            <a:endParaRPr lang="en-US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Traga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novos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clientes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?</a:t>
            </a:r>
          </a:p>
          <a:p>
            <a:pPr marL="0" indent="0" eaLnBrk="1" hangingPunct="1">
              <a:buNone/>
            </a:pPr>
            <a:endParaRPr lang="en-US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Acompanhe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ou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ultrapasse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os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competidores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?</a:t>
            </a:r>
          </a:p>
          <a:p>
            <a:pPr marL="0" indent="0" eaLnBrk="1" hangingPunct="1">
              <a:buNone/>
            </a:pPr>
            <a:endParaRPr lang="en-US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Quanto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importante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é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sua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participação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0503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err="1">
                <a:ea typeface="ＭＳ Ｐゴシック" charset="-128"/>
              </a:rPr>
              <a:t>Quem</a:t>
            </a:r>
            <a:r>
              <a:rPr lang="en-US" b="1" dirty="0">
                <a:ea typeface="ＭＳ Ｐゴシック" charset="-128"/>
              </a:rPr>
              <a:t> é o </a:t>
            </a:r>
            <a:r>
              <a:rPr lang="en-US" b="1" dirty="0" err="1">
                <a:ea typeface="ＭＳ Ｐゴシック" charset="-128"/>
              </a:rPr>
              <a:t>Cliente</a:t>
            </a:r>
            <a:r>
              <a:rPr lang="en-US" b="1" dirty="0">
                <a:ea typeface="ＭＳ Ｐゴシック" charset="-128"/>
              </a:rPr>
              <a:t> </a:t>
            </a:r>
            <a:r>
              <a:rPr lang="en-US" b="1" dirty="0" err="1">
                <a:ea typeface="ＭＳ Ｐゴシック" charset="-128"/>
              </a:rPr>
              <a:t>na</a:t>
            </a:r>
            <a:r>
              <a:rPr lang="en-US" b="1" dirty="0">
                <a:ea typeface="ＭＳ Ｐゴシック" charset="-128"/>
              </a:rPr>
              <a:t> </a:t>
            </a:r>
            <a:r>
              <a:rPr lang="en-US" b="1" dirty="0" err="1">
                <a:ea typeface="ＭＳ Ｐゴシック" charset="-128"/>
              </a:rPr>
              <a:t>Empresa</a:t>
            </a:r>
            <a:r>
              <a:rPr lang="en-US" b="1" dirty="0">
                <a:ea typeface="ＭＳ Ｐゴシック" charset="-128"/>
              </a:rPr>
              <a:t>?</a:t>
            </a:r>
            <a:endParaRPr lang="en-US" sz="3200" b="1" dirty="0">
              <a:ea typeface="ＭＳ Ｐゴシック" charset="-128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229600" cy="4343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Usuário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?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Influenciador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?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Recomendante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?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Tomador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 de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Decisão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Comprador?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Sabotador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?</a:t>
            </a:r>
          </a:p>
          <a:p>
            <a:pPr>
              <a:buFontTx/>
              <a:buChar char="•"/>
            </a:pPr>
            <a:endParaRPr lang="en-US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>
              <a:buNone/>
            </a:pPr>
            <a:endParaRPr lang="en-US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>
              <a:buNone/>
            </a:pP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Faca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os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Arquétipos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para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cada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um</a:t>
            </a:r>
          </a:p>
        </p:txBody>
      </p:sp>
    </p:spTree>
    <p:extLst>
      <p:ext uri="{BB962C8B-B14F-4D97-AF65-F5344CB8AC3E}">
        <p14:creationId xmlns:p14="http://schemas.microsoft.com/office/powerpoint/2010/main" val="1271654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ea typeface="ＭＳ Ｐゴシック" charset="-128"/>
              </a:rPr>
              <a:t>Como é </a:t>
            </a:r>
            <a:r>
              <a:rPr lang="en-US" b="1" dirty="0" err="1">
                <a:ea typeface="ＭＳ Ｐゴシック" charset="-128"/>
              </a:rPr>
              <a:t>feita</a:t>
            </a:r>
            <a:r>
              <a:rPr lang="en-US" b="1" dirty="0">
                <a:ea typeface="ＭＳ Ｐゴシック" charset="-128"/>
              </a:rPr>
              <a:t> a </a:t>
            </a:r>
            <a:r>
              <a:rPr lang="en-US" b="1" dirty="0" err="1">
                <a:ea typeface="ＭＳ Ｐゴシック" charset="-128"/>
              </a:rPr>
              <a:t>compra</a:t>
            </a:r>
            <a:r>
              <a:rPr lang="en-US" b="1" dirty="0">
                <a:ea typeface="ＭＳ Ｐゴシック" charset="-128"/>
              </a:rPr>
              <a:t> </a:t>
            </a:r>
            <a:r>
              <a:rPr lang="en-US" b="1" dirty="0" err="1">
                <a:ea typeface="ＭＳ Ｐゴシック" charset="-128"/>
              </a:rPr>
              <a:t>na</a:t>
            </a:r>
            <a:r>
              <a:rPr lang="en-US" b="1" dirty="0">
                <a:ea typeface="ＭＳ Ｐゴシック" charset="-128"/>
              </a:rPr>
              <a:t> </a:t>
            </a:r>
            <a:r>
              <a:rPr lang="en-US" b="1" dirty="0" err="1">
                <a:ea typeface="ＭＳ Ｐゴシック" charset="-128"/>
              </a:rPr>
              <a:t>empresa</a:t>
            </a:r>
            <a:r>
              <a:rPr lang="en-US" b="1" dirty="0">
                <a:ea typeface="ＭＳ Ｐゴシック" charset="-128"/>
              </a:rPr>
              <a:t>?</a:t>
            </a:r>
            <a:endParaRPr lang="en-US" sz="3200" b="1" dirty="0">
              <a:ea typeface="ＭＳ Ｐゴシック" charset="-128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229600" cy="37639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b="1" dirty="0" err="1">
                <a:latin typeface="Calibri" panose="020F0502020204030204" pitchFamily="34" charset="0"/>
                <a:ea typeface="ＭＳ Ｐゴシック" charset="-128"/>
              </a:rPr>
              <a:t>Preparar</a:t>
            </a:r>
            <a:r>
              <a:rPr lang="en-US" sz="2800" b="1" dirty="0">
                <a:latin typeface="Calibri" panose="020F0502020204030204" pitchFamily="34" charset="0"/>
                <a:ea typeface="ＭＳ Ｐゴシック" charset="-128"/>
              </a:rPr>
              <a:t> um </a:t>
            </a:r>
            <a:r>
              <a:rPr lang="en-US" sz="2800" b="1" dirty="0" err="1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Diagrama</a:t>
            </a: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 da </a:t>
            </a:r>
            <a:r>
              <a:rPr lang="en-US" sz="2800" b="1" dirty="0" err="1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Organização</a:t>
            </a:r>
            <a:endParaRPr lang="en-US" sz="2800" b="1" dirty="0">
              <a:solidFill>
                <a:srgbClr val="008000"/>
              </a:solidFill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sz="2800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sz="2800" b="1" dirty="0">
                <a:latin typeface="Calibri" panose="020F0502020204030204" pitchFamily="34" charset="0"/>
                <a:ea typeface="ＭＳ Ｐゴシック" charset="-128"/>
              </a:rPr>
              <a:t>Fazer um </a:t>
            </a:r>
            <a:r>
              <a:rPr lang="en-US" sz="2800" b="1" dirty="0" err="1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Mapa</a:t>
            </a: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 dos </a:t>
            </a:r>
            <a:r>
              <a:rPr lang="en-US" sz="2800" b="1" dirty="0" err="1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Influenciadores</a:t>
            </a:r>
            <a:endParaRPr lang="en-US" sz="2800" b="1" dirty="0">
              <a:solidFill>
                <a:srgbClr val="008000"/>
              </a:solidFill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sz="2800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sz="2800" b="1" dirty="0" err="1">
                <a:latin typeface="Calibri" panose="020F0502020204030204" pitchFamily="34" charset="0"/>
                <a:ea typeface="ＭＳ Ｐゴシック" charset="-128"/>
              </a:rPr>
              <a:t>Criar</a:t>
            </a:r>
            <a:r>
              <a:rPr lang="en-US" sz="2800" b="1" dirty="0">
                <a:latin typeface="Calibri" panose="020F0502020204030204" pitchFamily="34" charset="0"/>
                <a:ea typeface="ＭＳ Ｐゴシック" charset="-128"/>
              </a:rPr>
              <a:t> um </a:t>
            </a: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Sales Road Map</a:t>
            </a:r>
          </a:p>
        </p:txBody>
      </p:sp>
    </p:spTree>
    <p:extLst>
      <p:ext uri="{BB962C8B-B14F-4D97-AF65-F5344CB8AC3E}">
        <p14:creationId xmlns:p14="http://schemas.microsoft.com/office/powerpoint/2010/main" val="3782012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</p:spPr>
        <p:txBody>
          <a:bodyPr lIns="90488" tIns="44450" rIns="90488" bIns="44450" anchor="b">
            <a:normAutofit fontScale="90000"/>
          </a:bodyPr>
          <a:lstStyle/>
          <a:p>
            <a:pPr eaLnBrk="1" hangingPunct="1">
              <a:defRPr/>
            </a:pP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</a:b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</a:br>
            <a:r>
              <a:rPr lang="en-US" sz="4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Clientes</a:t>
            </a:r>
            <a:r>
              <a:rPr lang="en-US" sz="49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 </a:t>
            </a:r>
            <a:r>
              <a:rPr lang="en-US" sz="4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Corporativos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</a:br>
            <a:b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</a:br>
            <a:r>
              <a:rPr lang="en-US" b="1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b="1" dirty="0" err="1">
                <a:solidFill>
                  <a:schemeClr val="tx1"/>
                </a:solidFill>
                <a:ea typeface="ＭＳ Ｐゴシック" charset="-128"/>
              </a:rPr>
              <a:t>Exemplo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-128"/>
            </a:endParaRPr>
          </a:p>
        </p:txBody>
      </p:sp>
      <p:sp>
        <p:nvSpPr>
          <p:cNvPr id="13517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779193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3988" y="153987"/>
            <a:ext cx="455612" cy="455613"/>
          </a:xfrm>
          <a:prstGeom prst="ellipse">
            <a:avLst/>
          </a:prstGeom>
          <a:gradFill flip="none" rotWithShape="1">
            <a:gsLst>
              <a:gs pos="0">
                <a:srgbClr val="FF6FCF">
                  <a:alpha val="50000"/>
                </a:srgbClr>
              </a:gs>
              <a:gs pos="100000">
                <a:srgbClr val="FFFFFF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reflection stA="50000" endPos="50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5475" name="TextBox 9"/>
          <p:cNvSpPr txBox="1">
            <a:spLocks noChangeArrowheads="1"/>
          </p:cNvSpPr>
          <p:nvPr/>
        </p:nvSpPr>
        <p:spPr bwMode="auto">
          <a:xfrm>
            <a:off x="152400" y="152400"/>
            <a:ext cx="170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rgbClr val="595959"/>
                </a:solidFill>
                <a:latin typeface="Myriad Pro" charset="0"/>
                <a:ea typeface="Myriad Pro" charset="0"/>
                <a:cs typeface="Myriad Pro" charset="0"/>
              </a:rPr>
              <a:t>MammOptics</a:t>
            </a:r>
          </a:p>
        </p:txBody>
      </p:sp>
      <p:sp>
        <p:nvSpPr>
          <p:cNvPr id="105476" name="TextBox 10"/>
          <p:cNvSpPr txBox="1">
            <a:spLocks noChangeArrowheads="1"/>
          </p:cNvSpPr>
          <p:nvPr/>
        </p:nvSpPr>
        <p:spPr bwMode="auto">
          <a:xfrm>
            <a:off x="228600" y="381000"/>
            <a:ext cx="89154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   </a:t>
            </a:r>
            <a:r>
              <a:rPr lang="en-US" sz="3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Arvore</a:t>
            </a: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3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Decisão</a:t>
            </a: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3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Compra</a:t>
            </a: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 p/ </a:t>
            </a:r>
            <a:r>
              <a:rPr lang="en-US" sz="3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Setor</a:t>
            </a: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Privado</a:t>
            </a:r>
            <a:endParaRPr lang="en-US" sz="3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5477" name="Picture 17" descr="Customer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55641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2705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3988" y="153987"/>
            <a:ext cx="455612" cy="455613"/>
          </a:xfrm>
          <a:prstGeom prst="ellipse">
            <a:avLst/>
          </a:prstGeom>
          <a:gradFill flip="none" rotWithShape="1">
            <a:gsLst>
              <a:gs pos="0">
                <a:srgbClr val="FF6FCF">
                  <a:alpha val="50000"/>
                </a:srgbClr>
              </a:gs>
              <a:gs pos="100000">
                <a:srgbClr val="FFFFFF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reflection stA="50000" endPos="50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6499" name="TextBox 9"/>
          <p:cNvSpPr txBox="1">
            <a:spLocks noChangeArrowheads="1"/>
          </p:cNvSpPr>
          <p:nvPr/>
        </p:nvSpPr>
        <p:spPr bwMode="auto">
          <a:xfrm>
            <a:off x="152400" y="152400"/>
            <a:ext cx="170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rgbClr val="595959"/>
                </a:solidFill>
                <a:latin typeface="Myriad Pro" charset="0"/>
                <a:ea typeface="Myriad Pro" charset="0"/>
                <a:cs typeface="Myriad Pro" charset="0"/>
              </a:rPr>
              <a:t>MammOptics</a:t>
            </a:r>
          </a:p>
        </p:txBody>
      </p:sp>
      <p:sp>
        <p:nvSpPr>
          <p:cNvPr id="106500" name="TextBox 10"/>
          <p:cNvSpPr txBox="1">
            <a:spLocks noChangeArrowheads="1"/>
          </p:cNvSpPr>
          <p:nvPr/>
        </p:nvSpPr>
        <p:spPr bwMode="auto">
          <a:xfrm>
            <a:off x="609600" y="381000"/>
            <a:ext cx="645170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rgbClr val="595959"/>
                </a:solidFill>
                <a:latin typeface="Myriad Pro" charset="0"/>
              </a:rPr>
              <a:t>                </a:t>
            </a:r>
            <a:r>
              <a:rPr lang="en-US" sz="3000" b="1" dirty="0" err="1">
                <a:latin typeface="Calibri" panose="020F0502020204030204" pitchFamily="34" charset="0"/>
              </a:rPr>
              <a:t>Arvore</a:t>
            </a:r>
            <a:r>
              <a:rPr lang="en-US" sz="3000" b="1" dirty="0">
                <a:latin typeface="Calibri" panose="020F0502020204030204" pitchFamily="34" charset="0"/>
              </a:rPr>
              <a:t> de </a:t>
            </a:r>
            <a:r>
              <a:rPr lang="en-US" sz="3000" b="1" dirty="0" err="1">
                <a:latin typeface="Calibri" panose="020F0502020204030204" pitchFamily="34" charset="0"/>
              </a:rPr>
              <a:t>Compra</a:t>
            </a:r>
            <a:r>
              <a:rPr lang="en-US" sz="3000" b="1" dirty="0">
                <a:latin typeface="Calibri" panose="020F0502020204030204" pitchFamily="34" charset="0"/>
              </a:rPr>
              <a:t> de </a:t>
            </a:r>
            <a:r>
              <a:rPr lang="en-US" sz="3000" b="1" dirty="0" err="1">
                <a:latin typeface="Calibri" panose="020F0502020204030204" pitchFamily="34" charset="0"/>
              </a:rPr>
              <a:t>Hospitais</a:t>
            </a:r>
            <a:r>
              <a:rPr lang="en-US" sz="3000" b="1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06501" name="Picture 18" descr="Customer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60102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5914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</p:spPr>
        <p:txBody>
          <a:bodyPr lIns="90488" tIns="44450" rIns="90488" bIns="44450" anchor="b">
            <a:normAutofit fontScale="90000"/>
          </a:bodyPr>
          <a:lstStyle/>
          <a:p>
            <a:pPr eaLnBrk="1" hangingPunct="1">
              <a:defRPr/>
            </a:pP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</a:b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</a:b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Mercados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 </a:t>
            </a:r>
            <a:r>
              <a:rPr lang="en-US" b="1" dirty="0">
                <a:solidFill>
                  <a:schemeClr val="tx1"/>
                </a:solidFill>
                <a:ea typeface="ＭＳ Ｐゴシック" charset="-128"/>
              </a:rPr>
              <a:t>Multi-</a:t>
            </a:r>
            <a:r>
              <a:rPr lang="en-US" b="1" dirty="0" err="1">
                <a:ea typeface="ＭＳ Ｐゴシック" charset="-128"/>
              </a:rPr>
              <a:t>Clientes</a:t>
            </a:r>
            <a:b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</a:b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-128"/>
            </a:endParaRPr>
          </a:p>
        </p:txBody>
      </p:sp>
      <p:sp>
        <p:nvSpPr>
          <p:cNvPr id="13517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ea typeface="ＭＳ Ｐゴシック" charset="-128"/>
              </a:rPr>
              <a:t>Business to Business to Consumer </a:t>
            </a:r>
          </a:p>
          <a:p>
            <a:r>
              <a:rPr lang="en-US" b="1" dirty="0">
                <a:ea typeface="ＭＳ Ｐゴシック" charset="-128"/>
              </a:rPr>
              <a:t>(B to B to C)</a:t>
            </a:r>
          </a:p>
          <a:p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295641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err="1">
                <a:ea typeface="ＭＳ Ｐゴシック" charset="-128"/>
              </a:rPr>
              <a:t>Segmentos</a:t>
            </a:r>
            <a:r>
              <a:rPr lang="en-US" b="1" dirty="0">
                <a:ea typeface="ＭＳ Ｐゴシック" charset="-128"/>
              </a:rPr>
              <a:t> de </a:t>
            </a:r>
            <a:r>
              <a:rPr lang="en-US" b="1" dirty="0" err="1">
                <a:ea typeface="ＭＳ Ｐゴシック" charset="-128"/>
              </a:rPr>
              <a:t>Múltiplos</a:t>
            </a:r>
            <a:r>
              <a:rPr lang="en-US" b="1" dirty="0">
                <a:ea typeface="ＭＳ Ｐゴシック" charset="-128"/>
              </a:rPr>
              <a:t> </a:t>
            </a:r>
            <a:r>
              <a:rPr lang="en-US" b="1" dirty="0" err="1">
                <a:ea typeface="ＭＳ Ｐゴシック" charset="-128"/>
              </a:rPr>
              <a:t>Clientes</a:t>
            </a:r>
            <a:endParaRPr lang="en-US" b="1" dirty="0">
              <a:ea typeface="ＭＳ Ｐゴシック" charset="-128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229600" cy="36115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Cada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cliente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tem a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sua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Proposição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de Valor</a:t>
            </a:r>
          </a:p>
          <a:p>
            <a:pPr marL="0" indent="0" eaLnBrk="1" hangingPunct="1">
              <a:buNone/>
            </a:pPr>
            <a:endParaRPr lang="en-US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Cada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cliente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tem o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seu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 Revenue Stream</a:t>
            </a:r>
          </a:p>
          <a:p>
            <a:pPr marL="0" indent="0" eaLnBrk="1" hangingPunct="1">
              <a:buNone/>
            </a:pPr>
            <a:endParaRPr lang="en-US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Cada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segmento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não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existe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sem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 o outro</a:t>
            </a:r>
          </a:p>
          <a:p>
            <a:pPr marL="0" indent="0" eaLnBrk="1" hangingPunct="1">
              <a:buNone/>
            </a:pPr>
            <a:endParaRPr lang="en-US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b="1" dirty="0">
              <a:latin typeface="Calibri" panose="020F0502020204030204" pitchFamily="34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b="1" dirty="0" err="1">
                <a:latin typeface="Calibri" panose="020F0502020204030204" pitchFamily="34" charset="0"/>
                <a:ea typeface="ＭＳ Ｐゴシック" charset="-128"/>
              </a:rPr>
              <a:t>Exemplo</a:t>
            </a:r>
            <a:r>
              <a:rPr lang="en-US" b="1" dirty="0">
                <a:latin typeface="Calibri" panose="020F0502020204030204" pitchFamily="34" charset="0"/>
                <a:ea typeface="ＭＳ Ｐゴシック" charset="-128"/>
              </a:rPr>
              <a:t>: 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charset="-128"/>
              </a:rPr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1091046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2738" y="2343150"/>
            <a:ext cx="6399212" cy="1524000"/>
          </a:xfrm>
        </p:spPr>
        <p:txBody>
          <a:bodyPr>
            <a:normAutofit/>
          </a:bodyPr>
          <a:lstStyle/>
          <a:p>
            <a:r>
              <a:rPr lang="en-US" b="1" dirty="0" err="1">
                <a:ea typeface="ＭＳ Ｐゴシック" pitchFamily="1" charset="-128"/>
              </a:rPr>
              <a:t>Tipos</a:t>
            </a:r>
            <a:r>
              <a:rPr lang="en-US" b="1" dirty="0">
                <a:ea typeface="ＭＳ Ｐゴシック" pitchFamily="1" charset="-128"/>
              </a:rPr>
              <a:t> de Mercado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152400"/>
            <a:ext cx="8999537" cy="11430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1" charset="-128"/>
              </a:rPr>
              <a:t> </a:t>
            </a:r>
            <a:r>
              <a:rPr lang="en-US" b="1" dirty="0" err="1">
                <a:ea typeface="ＭＳ Ｐゴシック" pitchFamily="1" charset="-128"/>
              </a:rPr>
              <a:t>Tipos</a:t>
            </a:r>
            <a:r>
              <a:rPr lang="en-US" b="1" dirty="0">
                <a:ea typeface="ＭＳ Ｐゴシック" pitchFamily="1" charset="-128"/>
              </a:rPr>
              <a:t> de Mercado</a:t>
            </a:r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500161"/>
              </p:ext>
            </p:extLst>
          </p:nvPr>
        </p:nvGraphicFramePr>
        <p:xfrm>
          <a:off x="1232293" y="2419122"/>
          <a:ext cx="7132638" cy="714375"/>
        </p:xfrm>
        <a:graphic>
          <a:graphicData uri="http://schemas.openxmlformats.org/drawingml/2006/table">
            <a:tbl>
              <a:tblPr/>
              <a:tblGrid>
                <a:gridCol w="173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Mercado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Existente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Mercado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Ressegmentado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Novo 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Mercado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Mercado Clone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2362200"/>
          </a:xfrm>
        </p:spPr>
        <p:txBody>
          <a:bodyPr/>
          <a:lstStyle/>
          <a:p>
            <a:r>
              <a:rPr lang="pt-BR" dirty="0" err="1">
                <a:solidFill>
                  <a:srgbClr val="008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pt-BR" dirty="0">
                <a:solidFill>
                  <a:srgbClr val="008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dirty="0" err="1">
                <a:solidFill>
                  <a:srgbClr val="008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customers</a:t>
            </a:r>
            <a:r>
              <a:rPr lang="pt-BR" dirty="0">
                <a:solidFill>
                  <a:srgbClr val="008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pt-BR" dirty="0" err="1">
                <a:solidFill>
                  <a:srgbClr val="008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pt-BR" dirty="0">
                <a:solidFill>
                  <a:srgbClr val="008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dirty="0" err="1">
                <a:solidFill>
                  <a:srgbClr val="008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</a:t>
            </a:r>
            <a:r>
              <a:rPr lang="pt-BR" dirty="0">
                <a:solidFill>
                  <a:srgbClr val="008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BUY</a:t>
            </a:r>
            <a:br>
              <a:rPr lang="pt-BR" dirty="0">
                <a:solidFill>
                  <a:srgbClr val="008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pt-BR" dirty="0">
                <a:solidFill>
                  <a:srgbClr val="008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dirty="0" err="1">
                <a:solidFill>
                  <a:srgbClr val="008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pt-BR" dirty="0">
                <a:solidFill>
                  <a:srgbClr val="008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dirty="0" err="1">
                <a:solidFill>
                  <a:srgbClr val="008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</a:t>
            </a:r>
            <a:r>
              <a:rPr lang="pt-BR" dirty="0">
                <a:solidFill>
                  <a:srgbClr val="008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pt-BR" dirty="0" err="1">
                <a:solidFill>
                  <a:srgbClr val="008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</a:t>
            </a:r>
            <a:endParaRPr lang="pt-BR" dirty="0">
              <a:solidFill>
                <a:srgbClr val="008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815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152400"/>
            <a:ext cx="8980487" cy="835025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ea typeface="ＭＳ Ｐゴシック" pitchFamily="1" charset="-128"/>
              </a:rPr>
              <a:t>Definições</a:t>
            </a:r>
            <a:r>
              <a:rPr lang="en-US" b="1" dirty="0">
                <a:ea typeface="ＭＳ Ｐゴシック" pitchFamily="1" charset="-128"/>
              </a:rPr>
              <a:t>: </a:t>
            </a:r>
            <a:r>
              <a:rPr lang="en-US" b="1" dirty="0" err="1">
                <a:ea typeface="ＭＳ Ｐゴシック" pitchFamily="1" charset="-128"/>
              </a:rPr>
              <a:t>Quatro</a:t>
            </a:r>
            <a:r>
              <a:rPr lang="en-US" b="1" dirty="0">
                <a:ea typeface="ＭＳ Ｐゴシック" pitchFamily="1" charset="-128"/>
              </a:rPr>
              <a:t> </a:t>
            </a:r>
            <a:r>
              <a:rPr lang="en-US" b="1" dirty="0" err="1">
                <a:ea typeface="ＭＳ Ｐゴシック" pitchFamily="1" charset="-128"/>
              </a:rPr>
              <a:t>Tipos</a:t>
            </a:r>
            <a:r>
              <a:rPr lang="en-US" b="1" dirty="0">
                <a:ea typeface="ＭＳ Ｐゴシック" pitchFamily="1" charset="-128"/>
              </a:rPr>
              <a:t> de </a:t>
            </a:r>
            <a:r>
              <a:rPr lang="en-US" b="1" dirty="0" err="1">
                <a:ea typeface="ＭＳ Ｐゴシック" pitchFamily="1" charset="-128"/>
              </a:rPr>
              <a:t>Mercados</a:t>
            </a:r>
            <a:endParaRPr lang="en-US" b="1" dirty="0">
              <a:ea typeface="ＭＳ Ｐゴシック" pitchFamily="1" charset="-128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895600"/>
            <a:ext cx="78867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Mercado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Calibri" panose="020F0502020204030204" pitchFamily="34" charset="0"/>
                <a:ea typeface="ＭＳ Ｐゴシック" pitchFamily="1" charset="-128"/>
              </a:rPr>
              <a:t>Existente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pitchFamily="1" charset="-128"/>
              </a:rPr>
              <a:t> – </a:t>
            </a:r>
            <a:r>
              <a:rPr lang="en-US" sz="1800" dirty="0" err="1">
                <a:latin typeface="Calibri" panose="020F0502020204030204" pitchFamily="34" charset="0"/>
              </a:rPr>
              <a:t>Vantagem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competitiva</a:t>
            </a:r>
            <a:r>
              <a:rPr lang="en-US" sz="1800" dirty="0">
                <a:latin typeface="Calibri" panose="020F0502020204030204" pitchFamily="34" charset="0"/>
              </a:rPr>
              <a:t>: </a:t>
            </a:r>
            <a:r>
              <a:rPr lang="en-US" sz="1800" dirty="0" err="1">
                <a:latin typeface="Calibri" panose="020F0502020204030204" pitchFamily="34" charset="0"/>
              </a:rPr>
              <a:t>custo</a:t>
            </a:r>
            <a:r>
              <a:rPr lang="en-US" sz="1800" dirty="0">
                <a:latin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</a:rPr>
              <a:t>qualidade</a:t>
            </a:r>
            <a:endParaRPr lang="en-US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1" charset="-128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1" charset="-128"/>
              </a:rPr>
              <a:t>Mercado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Calibri" panose="020F0502020204030204" pitchFamily="34" charset="0"/>
                <a:ea typeface="ＭＳ Ｐゴシック" pitchFamily="1" charset="-128"/>
              </a:rPr>
              <a:t>Ressegmentado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dirty="0">
                <a:solidFill>
                  <a:srgbClr val="008000"/>
                </a:solidFill>
                <a:latin typeface="Calibri" panose="020F0502020204030204" pitchFamily="34" charset="0"/>
                <a:ea typeface="ＭＳ Ｐゴシック" pitchFamily="1" charset="-128"/>
              </a:rPr>
              <a:t>- </a:t>
            </a:r>
            <a:r>
              <a:rPr lang="en-US" sz="1800" dirty="0" err="1">
                <a:latin typeface="Calibri" panose="020F0502020204030204" pitchFamily="34" charset="0"/>
              </a:rPr>
              <a:t>Nicho</a:t>
            </a:r>
            <a:r>
              <a:rPr lang="en-US" sz="1800" dirty="0">
                <a:latin typeface="Calibri" panose="020F0502020204030204" pitchFamily="34" charset="0"/>
              </a:rPr>
              <a:t> : branding, </a:t>
            </a:r>
            <a:r>
              <a:rPr lang="en-US" sz="1800" dirty="0" err="1">
                <a:latin typeface="Calibri" panose="020F0502020204030204" pitchFamily="34" charset="0"/>
              </a:rPr>
              <a:t>menor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custo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</a:p>
          <a:p>
            <a:pPr marL="0" lvl="1" indent="0">
              <a:buNone/>
            </a:pPr>
            <a:endParaRPr lang="en-US" sz="2400" dirty="0">
              <a:solidFill>
                <a:srgbClr val="008000"/>
              </a:solidFill>
              <a:latin typeface="Calibri" panose="020F0502020204030204" pitchFamily="34" charset="0"/>
              <a:ea typeface="ＭＳ Ｐゴシック" pitchFamily="1" charset="-128"/>
            </a:endParaRPr>
          </a:p>
          <a:p>
            <a:pPr marL="0" lvl="1" indent="0">
              <a:buNone/>
            </a:pP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pitchFamily="1" charset="-128"/>
              </a:rPr>
              <a:t>Novo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Mercado </a:t>
            </a:r>
            <a:r>
              <a:rPr lang="en-US" sz="2400" dirty="0">
                <a:latin typeface="Calibri" panose="020F0502020204030204" pitchFamily="34" charset="0"/>
                <a:ea typeface="ＭＳ Ｐゴシック" pitchFamily="1" charset="-128"/>
              </a:rPr>
              <a:t>- </a:t>
            </a:r>
            <a:r>
              <a:rPr lang="en-US" dirty="0" err="1">
                <a:latin typeface="Calibri" panose="020F0502020204030204" pitchFamily="34" charset="0"/>
              </a:rPr>
              <a:t>Inovativo</a:t>
            </a:r>
            <a:r>
              <a:rPr lang="en-US" dirty="0">
                <a:latin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</a:rPr>
              <a:t>nunca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existiu</a:t>
            </a:r>
            <a:r>
              <a:rPr lang="en-US" dirty="0">
                <a:latin typeface="Calibri" panose="020F0502020204030204" pitchFamily="34" charset="0"/>
              </a:rPr>
              <a:t> antes</a:t>
            </a:r>
            <a:endParaRPr lang="en-US" sz="2400" dirty="0">
              <a:latin typeface="Calibri" panose="020F0502020204030204" pitchFamily="34" charset="0"/>
              <a:ea typeface="ＭＳ Ｐゴシック" pitchFamily="1" charset="-128"/>
            </a:endParaRPr>
          </a:p>
          <a:p>
            <a:pPr marL="457200" lvl="1" indent="0">
              <a:buNone/>
            </a:pPr>
            <a:r>
              <a:rPr lang="en-US" dirty="0" err="1">
                <a:latin typeface="Calibri" panose="020F0502020204030204" pitchFamily="34" charset="0"/>
              </a:rPr>
              <a:t>Mais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barato</a:t>
            </a:r>
            <a:r>
              <a:rPr lang="en-US" dirty="0">
                <a:latin typeface="Calibri" panose="020F0502020204030204" pitchFamily="34" charset="0"/>
              </a:rPr>
              <a:t>/ </a:t>
            </a:r>
            <a:r>
              <a:rPr lang="en-US" dirty="0" err="1">
                <a:latin typeface="Calibri" panose="020F0502020204030204" pitchFamily="34" charset="0"/>
              </a:rPr>
              <a:t>alta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qualidade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capaz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criar</a:t>
            </a:r>
            <a:r>
              <a:rPr lang="en-US" dirty="0">
                <a:latin typeface="Calibri" panose="020F0502020204030204" pitchFamily="34" charset="0"/>
              </a:rPr>
              <a:t> nova </a:t>
            </a:r>
            <a:r>
              <a:rPr lang="en-US" dirty="0" err="1">
                <a:latin typeface="Calibri" panose="020F0502020204030204" pitchFamily="34" charset="0"/>
              </a:rPr>
              <a:t>classe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produto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ou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cliente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1" charset="-128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1" charset="-128"/>
              </a:rPr>
              <a:t>Mercado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pitchFamily="1" charset="-128"/>
              </a:rPr>
              <a:t>Clone </a:t>
            </a:r>
            <a:r>
              <a:rPr lang="en-US" sz="2400" dirty="0">
                <a:solidFill>
                  <a:srgbClr val="008000"/>
                </a:solidFill>
                <a:latin typeface="Calibri" panose="020F0502020204030204" pitchFamily="34" charset="0"/>
                <a:ea typeface="ＭＳ Ｐゴシック" pitchFamily="1" charset="-128"/>
              </a:rPr>
              <a:t>- 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1" charset="-128"/>
              </a:rPr>
              <a:t>Necessita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1" charset="-128"/>
              </a:rPr>
              <a:t>a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daptação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à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realidade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local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430640"/>
              </p:ext>
            </p:extLst>
          </p:nvPr>
        </p:nvGraphicFramePr>
        <p:xfrm>
          <a:off x="1219200" y="1371600"/>
          <a:ext cx="7132638" cy="76200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Mercado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Existente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Mercado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Ressegmentado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Novo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Mercado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Mercado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Clone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60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b="1" dirty="0">
                <a:ea typeface="ＭＳ Ｐゴシック" pitchFamily="1" charset="-128"/>
              </a:rPr>
              <a:t>O </a:t>
            </a:r>
            <a:r>
              <a:rPr lang="en-US" b="1" dirty="0" err="1">
                <a:ea typeface="ＭＳ Ｐゴシック" pitchFamily="1" charset="-128"/>
              </a:rPr>
              <a:t>Tipo</a:t>
            </a:r>
            <a:r>
              <a:rPr lang="en-US" b="1" dirty="0">
                <a:ea typeface="ＭＳ Ｐゴシック" pitchFamily="1" charset="-128"/>
              </a:rPr>
              <a:t> de Mercado </a:t>
            </a:r>
            <a:r>
              <a:rPr lang="en-US" b="1" dirty="0" err="1">
                <a:ea typeface="ＭＳ Ｐゴシック" pitchFamily="1" charset="-128"/>
              </a:rPr>
              <a:t>muda</a:t>
            </a:r>
            <a:r>
              <a:rPr lang="en-US" b="1" dirty="0">
                <a:ea typeface="ＭＳ Ｐゴシック" pitchFamily="1" charset="-128"/>
              </a:rPr>
              <a:t> </a:t>
            </a:r>
            <a:r>
              <a:rPr lang="en-US" b="1" dirty="0" err="1">
                <a:ea typeface="ＭＳ Ｐゴシック" pitchFamily="1" charset="-128"/>
              </a:rPr>
              <a:t>tudo</a:t>
            </a:r>
            <a:endParaRPr lang="en-US" b="1" dirty="0">
              <a:ea typeface="ＭＳ Ｐゴシック" pitchFamily="1" charset="-128"/>
            </a:endParaRP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7538" y="2727325"/>
            <a:ext cx="2990850" cy="2786063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2400" b="1" i="1" dirty="0">
                <a:latin typeface="Calibri" panose="020F0502020204030204" pitchFamily="34" charset="0"/>
                <a:ea typeface="ＭＳ Ｐゴシック" pitchFamily="1" charset="-128"/>
              </a:rPr>
              <a:t>Mercado</a:t>
            </a:r>
            <a:endParaRPr lang="en-US" sz="2400" b="1" dirty="0">
              <a:latin typeface="Calibri" panose="020F0502020204030204" pitchFamily="34" charset="0"/>
              <a:ea typeface="ＭＳ Ｐゴシック" pitchFamily="1" charset="-128"/>
            </a:endParaRPr>
          </a:p>
          <a:p>
            <a:pPr lvl="1"/>
            <a:r>
              <a:rPr lang="en-US" sz="2200" dirty="0" err="1">
                <a:latin typeface="Calibri" panose="020F0502020204030204" pitchFamily="34" charset="0"/>
              </a:rPr>
              <a:t>Tamanho</a:t>
            </a:r>
            <a:endParaRPr lang="en-US" sz="2200" dirty="0">
              <a:latin typeface="Calibri" panose="020F0502020204030204" pitchFamily="34" charset="0"/>
            </a:endParaRPr>
          </a:p>
          <a:p>
            <a:pPr lvl="1"/>
            <a:r>
              <a:rPr lang="en-US" sz="2200" dirty="0" err="1">
                <a:latin typeface="Calibri" panose="020F0502020204030204" pitchFamily="34" charset="0"/>
              </a:rPr>
              <a:t>Custo</a:t>
            </a:r>
            <a:r>
              <a:rPr lang="en-US" sz="2200" dirty="0">
                <a:latin typeface="Calibri" panose="020F0502020204030204" pitchFamily="34" charset="0"/>
              </a:rPr>
              <a:t> de </a:t>
            </a:r>
            <a:r>
              <a:rPr lang="en-US" sz="2200" dirty="0" err="1">
                <a:latin typeface="Calibri" panose="020F0502020204030204" pitchFamily="34" charset="0"/>
              </a:rPr>
              <a:t>entrada</a:t>
            </a:r>
            <a:endParaRPr lang="en-US" sz="2200" dirty="0">
              <a:latin typeface="Calibri" panose="020F0502020204030204" pitchFamily="34" charset="0"/>
            </a:endParaRPr>
          </a:p>
          <a:p>
            <a:pPr lvl="1"/>
            <a:r>
              <a:rPr lang="en-US" sz="2200" dirty="0" err="1">
                <a:latin typeface="Calibri" panose="020F0502020204030204" pitchFamily="34" charset="0"/>
              </a:rPr>
              <a:t>Lançamento</a:t>
            </a:r>
            <a:r>
              <a:rPr lang="en-US" sz="2200" dirty="0">
                <a:latin typeface="Calibri" panose="020F0502020204030204" pitchFamily="34" charset="0"/>
              </a:rPr>
              <a:t> de </a:t>
            </a:r>
            <a:r>
              <a:rPr lang="en-US" sz="2200" dirty="0" err="1">
                <a:latin typeface="Calibri" panose="020F0502020204030204" pitchFamily="34" charset="0"/>
              </a:rPr>
              <a:t>produto</a:t>
            </a:r>
            <a:endParaRPr lang="en-US" sz="2200" dirty="0">
              <a:latin typeface="Calibri" panose="020F0502020204030204" pitchFamily="34" charset="0"/>
            </a:endParaRPr>
          </a:p>
          <a:p>
            <a:pPr lvl="1"/>
            <a:r>
              <a:rPr lang="en-US" sz="2200" dirty="0" err="1">
                <a:latin typeface="Calibri" panose="020F0502020204030204" pitchFamily="34" charset="0"/>
              </a:rPr>
              <a:t>Barreiras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competitivas</a:t>
            </a:r>
            <a:endParaRPr lang="en-US" sz="2200" dirty="0">
              <a:latin typeface="Calibri" panose="020F0502020204030204" pitchFamily="34" charset="0"/>
            </a:endParaRPr>
          </a:p>
          <a:p>
            <a:pPr lvl="1"/>
            <a:r>
              <a:rPr lang="en-US" sz="2200" dirty="0" err="1">
                <a:latin typeface="Calibri" panose="020F0502020204030204" pitchFamily="34" charset="0"/>
              </a:rPr>
              <a:t>Posicionamento</a:t>
            </a: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8939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08338" y="2792413"/>
            <a:ext cx="2670175" cy="2063750"/>
          </a:xfrm>
        </p:spPr>
        <p:txBody>
          <a:bodyPr>
            <a:normAutofit lnSpcReduction="10000"/>
          </a:bodyPr>
          <a:lstStyle/>
          <a:p>
            <a:r>
              <a:rPr lang="en-US" sz="2400" b="1" i="1" dirty="0" err="1">
                <a:latin typeface="Calibri" panose="020F0502020204030204" pitchFamily="34" charset="0"/>
                <a:ea typeface="ＭＳ Ｐゴシック" pitchFamily="1" charset="-128"/>
              </a:rPr>
              <a:t>Vendas</a:t>
            </a:r>
            <a:endParaRPr lang="en-US" sz="2400" b="1" i="1" dirty="0">
              <a:latin typeface="Calibri" panose="020F0502020204030204" pitchFamily="34" charset="0"/>
              <a:ea typeface="ＭＳ Ｐゴシック" pitchFamily="1" charset="-128"/>
            </a:endParaRPr>
          </a:p>
          <a:p>
            <a:pPr lvl="1"/>
            <a:r>
              <a:rPr lang="en-US" sz="2000" dirty="0" err="1">
                <a:latin typeface="Calibri" panose="020F0502020204030204" pitchFamily="34" charset="0"/>
              </a:rPr>
              <a:t>Modelo</a:t>
            </a:r>
            <a:endParaRPr lang="en-US" sz="2000" dirty="0">
              <a:latin typeface="Calibri" panose="020F0502020204030204" pitchFamily="34" charset="0"/>
            </a:endParaRPr>
          </a:p>
          <a:p>
            <a:pPr lvl="1"/>
            <a:r>
              <a:rPr lang="en-US" sz="2000" dirty="0" err="1">
                <a:latin typeface="Calibri" panose="020F0502020204030204" pitchFamily="34" charset="0"/>
              </a:rPr>
              <a:t>Margens</a:t>
            </a:r>
            <a:endParaRPr lang="en-US" sz="2000" dirty="0">
              <a:latin typeface="Calibri" panose="020F0502020204030204" pitchFamily="34" charset="0"/>
            </a:endParaRPr>
          </a:p>
          <a:p>
            <a:pPr lvl="1"/>
            <a:r>
              <a:rPr lang="en-US" sz="2000" dirty="0" err="1">
                <a:latin typeface="Calibri" panose="020F0502020204030204" pitchFamily="34" charset="0"/>
              </a:rPr>
              <a:t>Ciclo</a:t>
            </a:r>
            <a:r>
              <a:rPr lang="en-US" sz="2000" dirty="0">
                <a:latin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</a:rPr>
              <a:t>venda</a:t>
            </a:r>
            <a:endParaRPr lang="en-US" sz="2000" dirty="0">
              <a:latin typeface="Calibri" panose="020F0502020204030204" pitchFamily="34" charset="0"/>
            </a:endParaRPr>
          </a:p>
          <a:p>
            <a:pPr lvl="1"/>
            <a:r>
              <a:rPr lang="en-US" sz="2000" dirty="0" err="1">
                <a:latin typeface="Calibri" panose="020F0502020204030204" pitchFamily="34" charset="0"/>
              </a:rPr>
              <a:t>Largura</a:t>
            </a:r>
            <a:r>
              <a:rPr lang="en-US" sz="2000" dirty="0">
                <a:latin typeface="Calibri" panose="020F0502020204030204" pitchFamily="34" charset="0"/>
              </a:rPr>
              <a:t> do Chasm </a:t>
            </a:r>
          </a:p>
          <a:p>
            <a:pPr lvl="1"/>
            <a:endParaRPr lang="en-US" sz="2200" b="1" dirty="0"/>
          </a:p>
        </p:txBody>
      </p:sp>
      <p:sp>
        <p:nvSpPr>
          <p:cNvPr id="37904" name="Text Box 19"/>
          <p:cNvSpPr txBox="1">
            <a:spLocks noChangeArrowheads="1"/>
          </p:cNvSpPr>
          <p:nvPr/>
        </p:nvSpPr>
        <p:spPr bwMode="auto">
          <a:xfrm>
            <a:off x="5894388" y="4416425"/>
            <a:ext cx="3048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 i="1">
                <a:solidFill>
                  <a:srgbClr val="FFFF00"/>
                </a:solidFill>
              </a:rPr>
              <a:t> </a:t>
            </a:r>
            <a:r>
              <a:rPr lang="en-US" i="1">
                <a:solidFill>
                  <a:schemeClr val="bg1"/>
                </a:solidFill>
              </a:rPr>
              <a:t>Finance</a:t>
            </a:r>
          </a:p>
          <a:p>
            <a:pPr lvl="1" eaLnBrk="0" hangingPunct="0">
              <a:spcAft>
                <a:spcPct val="30000"/>
              </a:spcAft>
              <a:buFontTx/>
              <a:buChar char="•"/>
            </a:pPr>
            <a:r>
              <a:rPr lang="en-US" sz="2000">
                <a:solidFill>
                  <a:schemeClr val="bg1"/>
                </a:solidFill>
              </a:rPr>
              <a:t> Ongoing Capital</a:t>
            </a:r>
          </a:p>
          <a:p>
            <a:pPr lvl="1" eaLnBrk="0" hangingPunct="0">
              <a:spcAft>
                <a:spcPct val="30000"/>
              </a:spcAft>
              <a:buFontTx/>
              <a:buChar char="•"/>
            </a:pPr>
            <a:r>
              <a:rPr lang="en-US" sz="2000">
                <a:solidFill>
                  <a:schemeClr val="bg1"/>
                </a:solidFill>
              </a:rPr>
              <a:t> Time to Profitability</a:t>
            </a:r>
          </a:p>
        </p:txBody>
      </p:sp>
      <p:sp>
        <p:nvSpPr>
          <p:cNvPr id="37905" name="Text Box 20"/>
          <p:cNvSpPr txBox="1">
            <a:spLocks noChangeArrowheads="1"/>
          </p:cNvSpPr>
          <p:nvPr/>
        </p:nvSpPr>
        <p:spPr bwMode="auto">
          <a:xfrm>
            <a:off x="5743575" y="2887663"/>
            <a:ext cx="22066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 i="1">
                <a:solidFill>
                  <a:srgbClr val="FFFF00"/>
                </a:solidFill>
              </a:rPr>
              <a:t> </a:t>
            </a:r>
            <a:r>
              <a:rPr lang="en-US" i="1">
                <a:solidFill>
                  <a:schemeClr val="bg1"/>
                </a:solidFill>
              </a:rPr>
              <a:t>Customers</a:t>
            </a:r>
          </a:p>
          <a:p>
            <a:pPr lvl="1" eaLnBrk="0" hangingPunct="0">
              <a:spcAft>
                <a:spcPct val="30000"/>
              </a:spcAft>
              <a:buFontTx/>
              <a:buChar char="•"/>
            </a:pPr>
            <a:r>
              <a:rPr lang="en-US" sz="2000">
                <a:solidFill>
                  <a:schemeClr val="bg1"/>
                </a:solidFill>
              </a:rPr>
              <a:t> Needs</a:t>
            </a:r>
          </a:p>
          <a:p>
            <a:pPr lvl="1" eaLnBrk="0" hangingPunct="0">
              <a:spcAft>
                <a:spcPct val="30000"/>
              </a:spcAft>
              <a:buFontTx/>
              <a:buChar char="•"/>
            </a:pPr>
            <a:r>
              <a:rPr lang="en-US" sz="2000">
                <a:solidFill>
                  <a:schemeClr val="bg1"/>
                </a:solidFill>
              </a:rPr>
              <a:t> Adoption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6046788" y="4568825"/>
            <a:ext cx="3048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Financas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0" hangingPunct="0">
              <a:spcAft>
                <a:spcPct val="3000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- Capital</a:t>
            </a:r>
          </a:p>
          <a:p>
            <a:pPr lvl="1" eaLnBrk="0" hangingPunct="0">
              <a:spcAft>
                <a:spcPct val="3000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-Tempo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para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lucro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5895975" y="3040063"/>
            <a:ext cx="25622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Clientes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0" hangingPunct="0">
              <a:spcAft>
                <a:spcPct val="3000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Necessidades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0" hangingPunct="0">
              <a:spcAft>
                <a:spcPct val="3000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Adoção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725620"/>
              </p:ext>
            </p:extLst>
          </p:nvPr>
        </p:nvGraphicFramePr>
        <p:xfrm>
          <a:off x="1219200" y="1371600"/>
          <a:ext cx="7132638" cy="76200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Mercado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Existente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Mercado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Ressegmentado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Novo 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Mercado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Mercado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Clone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955" grpId="0" build="p" autoUpdateAnimBg="0"/>
      <p:bldP spid="893956" grpId="0" build="p" autoUpdateAnimBg="0"/>
      <p:bldP spid="10" grpId="0" autoUpdateAnimBg="0"/>
      <p:bldP spid="11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066801" y="5715001"/>
            <a:ext cx="6008688" cy="100647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" charset="2"/>
              <a:buNone/>
              <a:defRPr/>
            </a:pPr>
            <a:r>
              <a:rPr lang="en-US" sz="1800" b="1" dirty="0">
                <a:solidFill>
                  <a:srgbClr val="008000"/>
                </a:solidFill>
              </a:rPr>
              <a:t>O </a:t>
            </a:r>
            <a:r>
              <a:rPr lang="en-US" sz="1800" b="1" dirty="0" err="1">
                <a:solidFill>
                  <a:srgbClr val="008000"/>
                </a:solidFill>
              </a:rPr>
              <a:t>tipo</a:t>
            </a:r>
            <a:r>
              <a:rPr lang="en-US" sz="1800" b="1" dirty="0">
                <a:solidFill>
                  <a:srgbClr val="008000"/>
                </a:solidFill>
              </a:rPr>
              <a:t> de </a:t>
            </a:r>
            <a:r>
              <a:rPr lang="en-US" sz="1800" b="1" dirty="0" err="1">
                <a:solidFill>
                  <a:srgbClr val="008000"/>
                </a:solidFill>
              </a:rPr>
              <a:t>mercado</a:t>
            </a:r>
            <a:r>
              <a:rPr lang="en-US" sz="1800" b="1" dirty="0">
                <a:solidFill>
                  <a:srgbClr val="008000"/>
                </a:solidFill>
              </a:rPr>
              <a:t> </a:t>
            </a:r>
            <a:r>
              <a:rPr lang="en-US" sz="1800" b="1" dirty="0" err="1">
                <a:solidFill>
                  <a:srgbClr val="008000"/>
                </a:solidFill>
              </a:rPr>
              <a:t>também</a:t>
            </a:r>
            <a:r>
              <a:rPr lang="en-US" sz="1800" b="1" dirty="0">
                <a:solidFill>
                  <a:srgbClr val="008000"/>
                </a:solidFill>
              </a:rPr>
              <a:t> </a:t>
            </a:r>
            <a:r>
              <a:rPr lang="en-US" sz="1800" b="1" dirty="0" err="1">
                <a:solidFill>
                  <a:srgbClr val="008000"/>
                </a:solidFill>
              </a:rPr>
              <a:t>determina</a:t>
            </a:r>
            <a:r>
              <a:rPr lang="en-US" sz="1800" b="1" dirty="0">
                <a:solidFill>
                  <a:srgbClr val="008000"/>
                </a:solidFill>
              </a:rPr>
              <a:t>:</a:t>
            </a:r>
          </a:p>
          <a:p>
            <a:pPr algn="ctr">
              <a:defRPr/>
            </a:pPr>
            <a:r>
              <a:rPr lang="en-US" sz="1800" dirty="0" err="1"/>
              <a:t>Velocidade</a:t>
            </a:r>
            <a:r>
              <a:rPr lang="en-US" sz="1800" dirty="0"/>
              <a:t> de </a:t>
            </a:r>
            <a:r>
              <a:rPr lang="en-US" sz="1800" dirty="0" err="1"/>
              <a:t>adoção</a:t>
            </a:r>
            <a:r>
              <a:rPr lang="en-US" sz="1800" dirty="0"/>
              <a:t> </a:t>
            </a:r>
            <a:r>
              <a:rPr lang="en-US" sz="1800" dirty="0" err="1"/>
              <a:t>pelos</a:t>
            </a:r>
            <a:r>
              <a:rPr lang="en-US" sz="1800" dirty="0"/>
              <a:t> </a:t>
            </a:r>
            <a:r>
              <a:rPr lang="en-US" sz="1800" dirty="0" err="1"/>
              <a:t>clientes</a:t>
            </a:r>
            <a:endParaRPr lang="en-US" sz="1800" dirty="0"/>
          </a:p>
          <a:p>
            <a:pPr algn="ctr">
              <a:defRPr/>
            </a:pPr>
            <a:r>
              <a:rPr lang="en-US" sz="1800" dirty="0" err="1"/>
              <a:t>Necessidade</a:t>
            </a:r>
            <a:r>
              <a:rPr lang="en-US" sz="1800" dirty="0"/>
              <a:t> de </a:t>
            </a:r>
            <a:r>
              <a:rPr lang="en-US" sz="1800" dirty="0" err="1"/>
              <a:t>investimentos</a:t>
            </a:r>
            <a:endParaRPr lang="en-US" sz="1800" dirty="0"/>
          </a:p>
        </p:txBody>
      </p:sp>
      <p:sp>
        <p:nvSpPr>
          <p:cNvPr id="2867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a typeface="ＭＳ Ｐゴシック" pitchFamily="1" charset="-128"/>
              </a:rPr>
              <a:t>Tipos</a:t>
            </a:r>
            <a:r>
              <a:rPr lang="en-US" b="1" dirty="0">
                <a:ea typeface="ＭＳ Ｐゴシック" pitchFamily="1" charset="-128"/>
              </a:rPr>
              <a:t> de Mercado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528510"/>
              </p:ext>
            </p:extLst>
          </p:nvPr>
        </p:nvGraphicFramePr>
        <p:xfrm>
          <a:off x="533400" y="1295400"/>
          <a:ext cx="8206576" cy="4399280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3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  </a:t>
                      </a:r>
                      <a:r>
                        <a:rPr lang="en-US" dirty="0" err="1">
                          <a:solidFill>
                            <a:srgbClr val="008000"/>
                          </a:solidFill>
                        </a:rPr>
                        <a:t>Existente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rgbClr val="008000"/>
                          </a:solidFill>
                        </a:rPr>
                        <a:t>Ressegmentado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        Novo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     Clone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Clientes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Conhecidos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Possivelmente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conhecidos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Desconhecidos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Possivelmente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conhecidos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Necessidades</a:t>
                      </a:r>
                      <a:r>
                        <a:rPr lang="en-US" b="1" dirty="0"/>
                        <a:t> dos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Clientes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Performance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Melhor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ajuste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Melhoria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transformacional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/>
                        <a:t>Versão</a:t>
                      </a:r>
                      <a:r>
                        <a:rPr lang="en-US" baseline="0" dirty="0"/>
                        <a:t> local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Competidores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Muitos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Poucos</a:t>
                      </a:r>
                      <a:r>
                        <a:rPr lang="en-US" dirty="0"/>
                        <a:t> se </a:t>
                      </a:r>
                      <a:r>
                        <a:rPr lang="en-US" dirty="0" err="1"/>
                        <a:t>estiver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certo</a:t>
                      </a:r>
                      <a:r>
                        <a:rPr lang="en-US" dirty="0"/>
                        <a:t>, mas </a:t>
                      </a:r>
                      <a:r>
                        <a:rPr lang="en-US" dirty="0" err="1"/>
                        <a:t>muitos</a:t>
                      </a:r>
                      <a:r>
                        <a:rPr lang="en-US" baseline="0" dirty="0"/>
                        <a:t> se </a:t>
                      </a:r>
                      <a:r>
                        <a:rPr lang="en-US" baseline="0" dirty="0" err="1"/>
                        <a:t>estiver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errado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Nenhum</a:t>
                      </a:r>
                      <a:r>
                        <a:rPr lang="en-US" dirty="0"/>
                        <a:t> </a:t>
                      </a:r>
                    </a:p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Talvez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nenhum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início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Risco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err="1"/>
                        <a:t>Ausência</a:t>
                      </a:r>
                      <a:r>
                        <a:rPr lang="en-US" baseline="0" dirty="0"/>
                        <a:t> de branding</a:t>
                      </a:r>
                      <a:r>
                        <a:rPr lang="en-US" dirty="0"/>
                        <a:t>, vendas</a:t>
                      </a:r>
                      <a:r>
                        <a:rPr lang="en-US" baseline="0" dirty="0"/>
                        <a:t> e </a:t>
                      </a:r>
                      <a:r>
                        <a:rPr lang="en-US" baseline="0" dirty="0" err="1"/>
                        <a:t>distribuição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Redefinição</a:t>
                      </a:r>
                      <a:r>
                        <a:rPr lang="en-US" dirty="0"/>
                        <a:t> de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produto</a:t>
                      </a:r>
                      <a:r>
                        <a:rPr lang="en-US" baseline="0" dirty="0"/>
                        <a:t> e </a:t>
                      </a:r>
                      <a:r>
                        <a:rPr lang="en-US" baseline="0" dirty="0" err="1"/>
                        <a:t>mercado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Evangelização</a:t>
                      </a:r>
                      <a:r>
                        <a:rPr lang="en-US" dirty="0"/>
                        <a:t> e </a:t>
                      </a:r>
                      <a:r>
                        <a:rPr lang="en-US" dirty="0" err="1"/>
                        <a:t>ciclo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educacional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err="1"/>
                        <a:t>Enganar</a:t>
                      </a:r>
                      <a:r>
                        <a:rPr lang="en-US" baseline="0" dirty="0"/>
                        <a:t>-se com as </a:t>
                      </a:r>
                      <a:r>
                        <a:rPr lang="en-US" baseline="0" dirty="0" err="1"/>
                        <a:t>necessidades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locais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Exemplos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Google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Southwest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Groupon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Baidu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1" charset="-128"/>
              </a:rPr>
              <a:t>Mercado </a:t>
            </a:r>
            <a:r>
              <a:rPr lang="en-US" b="1" dirty="0" err="1">
                <a:solidFill>
                  <a:srgbClr val="008000"/>
                </a:solidFill>
                <a:ea typeface="ＭＳ Ｐゴシック" pitchFamily="1" charset="-128"/>
              </a:rPr>
              <a:t>Existente</a:t>
            </a:r>
            <a:endParaRPr lang="en-US" b="1" dirty="0">
              <a:solidFill>
                <a:srgbClr val="008000"/>
              </a:solidFill>
              <a:ea typeface="ＭＳ Ｐゴシック" pitchFamily="1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Já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existem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empresas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estabelecidas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no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mercado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os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clientes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estão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familiarizados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com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os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fornecedores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atuais</a:t>
            </a:r>
            <a:endParaRPr lang="en-US" sz="2400" b="1" dirty="0">
              <a:latin typeface="Calibri" panose="020F0502020204030204" pitchFamily="34" charset="0"/>
              <a:ea typeface="ＭＳ Ｐゴシック" pitchFamily="1" charset="-128"/>
            </a:endParaRP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ea typeface="ＭＳ Ｐゴシック" pitchFamily="1" charset="-128"/>
            </a:endParaRPr>
          </a:p>
          <a:p>
            <a:pPr marL="0" indent="0">
              <a:buNone/>
            </a:pP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Clientes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querem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/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precisam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melhores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soluções</a:t>
            </a:r>
            <a:endParaRPr lang="en-US" sz="2400" b="1" dirty="0">
              <a:latin typeface="Calibri" panose="020F0502020204030204" pitchFamily="34" charset="0"/>
              <a:ea typeface="ＭＳ Ｐゴシック" pitchFamily="1" charset="-128"/>
            </a:endParaRP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ea typeface="ＭＳ Ｐゴシック" pitchFamily="1" charset="-128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ＭＳ Ｐゴシック" pitchFamily="1" charset="-128"/>
              </a:rPr>
              <a:t>Para </a:t>
            </a:r>
            <a:r>
              <a:rPr lang="en-US" b="1" dirty="0" err="1">
                <a:latin typeface="Calibri" panose="020F0502020204030204" pitchFamily="34" charset="0"/>
                <a:ea typeface="ＭＳ Ｐゴシック" pitchFamily="1" charset="-128"/>
              </a:rPr>
              <a:t>entrar</a:t>
            </a:r>
            <a:r>
              <a:rPr lang="en-US" b="1" dirty="0">
                <a:latin typeface="Calibri" panose="020F0502020204030204" pitchFamily="34" charset="0"/>
                <a:ea typeface="ＭＳ Ｐゴシック" pitchFamily="1" charset="-128"/>
              </a:rPr>
              <a:t> no </a:t>
            </a:r>
            <a:r>
              <a:rPr lang="en-US" b="1" dirty="0" err="1">
                <a:latin typeface="Calibri" panose="020F0502020204030204" pitchFamily="34" charset="0"/>
                <a:ea typeface="ＭＳ Ｐゴシック" pitchFamily="1" charset="-128"/>
              </a:rPr>
              <a:t>mercado</a:t>
            </a:r>
            <a:r>
              <a:rPr lang="en-US" b="1" dirty="0">
                <a:latin typeface="Calibri" panose="020F0502020204030204" pitchFamily="34" charset="0"/>
                <a:ea typeface="ＭＳ Ｐゴシック" pitchFamily="1" charset="-128"/>
              </a:rPr>
              <a:t>, </a:t>
            </a:r>
            <a:r>
              <a:rPr lang="en-US" b="1" dirty="0" err="1">
                <a:latin typeface="Calibri" panose="020F0502020204030204" pitchFamily="34" charset="0"/>
                <a:ea typeface="ＭＳ Ｐゴシック" pitchFamily="1" charset="-128"/>
              </a:rPr>
              <a:t>precisa</a:t>
            </a:r>
            <a:r>
              <a:rPr lang="en-US" b="1" dirty="0">
                <a:latin typeface="Calibri" panose="020F0502020204030204" pitchFamily="34" charset="0"/>
                <a:ea typeface="ＭＳ Ｐゴシック" pitchFamily="1" charset="-128"/>
              </a:rPr>
              <a:t>-se 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novas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tecnologias</a:t>
            </a:r>
            <a:endParaRPr lang="en-US" sz="2400" b="1" dirty="0">
              <a:latin typeface="Calibri" panose="020F0502020204030204" pitchFamily="34" charset="0"/>
              <a:ea typeface="ＭＳ Ｐゴシック" pitchFamily="1" charset="-128"/>
            </a:endParaRP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ea typeface="ＭＳ Ｐゴシック" pitchFamily="1" charset="-128"/>
            </a:endParaRPr>
          </a:p>
          <a:p>
            <a:pPr marL="0" indent="0">
              <a:buNone/>
            </a:pP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Posicionamento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é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liderado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pelo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novo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produto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ou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pelo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valor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que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os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clientes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darão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às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suas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características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ea typeface="ＭＳ Ｐゴシック" pitchFamily="1" charset="-128"/>
            </a:endParaRPr>
          </a:p>
          <a:p>
            <a:pPr marL="0" indent="0">
              <a:buNone/>
            </a:pP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Riscos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:</a:t>
            </a:r>
          </a:p>
          <a:p>
            <a:pPr marL="457200" lvl="1" indent="0">
              <a:buNone/>
            </a:pPr>
            <a:r>
              <a:rPr lang="en-US" sz="2000" dirty="0" err="1">
                <a:latin typeface="Calibri" panose="020F0502020204030204" pitchFamily="34" charset="0"/>
              </a:rPr>
              <a:t>Empresas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estabelecidas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vão</a:t>
            </a:r>
            <a:r>
              <a:rPr lang="en-US" sz="2000" dirty="0">
                <a:latin typeface="Calibri" panose="020F0502020204030204" pitchFamily="34" charset="0"/>
              </a:rPr>
              <a:t> defender a </a:t>
            </a:r>
            <a:r>
              <a:rPr lang="en-US" sz="2000" dirty="0" err="1">
                <a:latin typeface="Calibri" panose="020F0502020204030204" pitchFamily="34" charset="0"/>
              </a:rPr>
              <a:t>sua</a:t>
            </a:r>
            <a:r>
              <a:rPr lang="en-US" sz="2000" dirty="0">
                <a:latin typeface="Calibri" panose="020F0502020204030204" pitchFamily="34" charset="0"/>
              </a:rPr>
              <a:t> base de </a:t>
            </a:r>
            <a:r>
              <a:rPr lang="en-US" sz="2000" dirty="0" err="1">
                <a:latin typeface="Calibri" panose="020F0502020204030204" pitchFamily="34" charset="0"/>
              </a:rPr>
              <a:t>clientes</a:t>
            </a:r>
            <a:endParaRPr lang="en-US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000" dirty="0" err="1">
                <a:latin typeface="Calibri" panose="020F0502020204030204" pitchFamily="34" charset="0"/>
              </a:rPr>
              <a:t>Empresas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estabelecidas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já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possuem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uma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rede</a:t>
            </a:r>
            <a:r>
              <a:rPr lang="en-US" sz="2000" dirty="0">
                <a:latin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</a:rPr>
              <a:t>serviços</a:t>
            </a:r>
            <a:endParaRPr lang="en-US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Para </a:t>
            </a:r>
            <a:r>
              <a:rPr lang="en-US" sz="2000" dirty="0" err="1">
                <a:latin typeface="Calibri" panose="020F0502020204030204" pitchFamily="34" charset="0"/>
              </a:rPr>
              <a:t>concorrer</a:t>
            </a:r>
            <a:r>
              <a:rPr lang="en-US" sz="2000" dirty="0">
                <a:latin typeface="Calibri" panose="020F0502020204030204" pitchFamily="34" charset="0"/>
              </a:rPr>
              <a:t> é </a:t>
            </a:r>
            <a:r>
              <a:rPr lang="en-US" sz="2000" dirty="0" err="1">
                <a:latin typeface="Calibri" panose="020F0502020204030204" pitchFamily="34" charset="0"/>
              </a:rPr>
              <a:t>necessário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promover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uma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inovação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contínua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ea typeface="ＭＳ Ｐゴシック" pitchFamily="1" charset="-12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a typeface="ＭＳ Ｐゴシック" pitchFamily="1" charset="-128"/>
              </a:rPr>
              <a:t>Mercado </a:t>
            </a:r>
            <a:r>
              <a:rPr lang="en-US" b="1" dirty="0" err="1">
                <a:solidFill>
                  <a:srgbClr val="008000"/>
                </a:solidFill>
                <a:ea typeface="ＭＳ Ｐゴシック" pitchFamily="1" charset="-128"/>
              </a:rPr>
              <a:t>Ressegmentado</a:t>
            </a:r>
            <a:r>
              <a:rPr lang="en-US" b="1" dirty="0">
                <a:solidFill>
                  <a:srgbClr val="008000"/>
                </a:solidFill>
                <a:ea typeface="ＭＳ Ｐゴシック" pitchFamily="1" charset="-12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         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sz="2400" b="1" dirty="0" err="1"/>
              <a:t>Exemplos</a:t>
            </a:r>
            <a:r>
              <a:rPr lang="en-US" sz="2400" b="1" dirty="0"/>
              <a:t>:</a:t>
            </a:r>
          </a:p>
          <a:p>
            <a:pPr marL="0" indent="0">
              <a:buNone/>
              <a:defRPr/>
            </a:pPr>
            <a:r>
              <a:rPr lang="en-US" dirty="0"/>
              <a:t>     </a:t>
            </a:r>
            <a:r>
              <a:rPr lang="en-US" sz="2000" dirty="0" err="1"/>
              <a:t>Oferta</a:t>
            </a:r>
            <a:r>
              <a:rPr lang="en-US" sz="2000" dirty="0"/>
              <a:t> de </a:t>
            </a:r>
            <a:r>
              <a:rPr lang="en-US" sz="2000" dirty="0" err="1"/>
              <a:t>produtos</a:t>
            </a:r>
            <a:r>
              <a:rPr lang="en-US" sz="2000" dirty="0"/>
              <a:t>/</a:t>
            </a:r>
            <a:r>
              <a:rPr lang="en-US" sz="2000" dirty="0" err="1"/>
              <a:t>serviços</a:t>
            </a:r>
            <a:r>
              <a:rPr lang="en-US" sz="2000" dirty="0"/>
              <a:t>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baratos</a:t>
            </a:r>
            <a:r>
              <a:rPr lang="en-US" sz="2000" dirty="0"/>
              <a:t> ( Southwest)</a:t>
            </a:r>
          </a:p>
          <a:p>
            <a:pPr marL="0" indent="0">
              <a:buNone/>
              <a:defRPr/>
            </a:pPr>
            <a:r>
              <a:rPr lang="en-US" sz="2000" dirty="0"/>
              <a:t>      Novo </a:t>
            </a:r>
            <a:r>
              <a:rPr lang="en-US" sz="2000" dirty="0" err="1"/>
              <a:t>nicho</a:t>
            </a:r>
            <a:r>
              <a:rPr lang="en-US" sz="2000" dirty="0"/>
              <a:t> via </a:t>
            </a:r>
            <a:r>
              <a:rPr lang="en-US" sz="2000" dirty="0" err="1"/>
              <a:t>posicionamento</a:t>
            </a:r>
            <a:r>
              <a:rPr lang="en-US" sz="2000" dirty="0"/>
              <a:t> (Whole Foods)</a:t>
            </a:r>
          </a:p>
          <a:p>
            <a:pPr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sz="2400" b="1" dirty="0" err="1"/>
              <a:t>Idéias</a:t>
            </a:r>
            <a:r>
              <a:rPr lang="en-US" sz="2400" b="1" dirty="0"/>
              <a:t> para </a:t>
            </a:r>
            <a:r>
              <a:rPr lang="en-US" sz="2400" b="1" dirty="0" err="1"/>
              <a:t>criar</a:t>
            </a:r>
            <a:r>
              <a:rPr lang="en-US" sz="2400" b="1" dirty="0"/>
              <a:t> </a:t>
            </a:r>
            <a:r>
              <a:rPr lang="en-US" sz="2400" b="1" dirty="0" err="1"/>
              <a:t>mercado</a:t>
            </a:r>
            <a:r>
              <a:rPr lang="en-US" sz="2400" b="1" dirty="0"/>
              <a:t> </a:t>
            </a:r>
            <a:r>
              <a:rPr lang="en-US" sz="2400" b="1" dirty="0" err="1"/>
              <a:t>ressegmentado</a:t>
            </a:r>
            <a:r>
              <a:rPr lang="en-US" sz="2400" b="1" dirty="0"/>
              <a:t>:</a:t>
            </a:r>
          </a:p>
          <a:p>
            <a:pPr marL="457200" lvl="1" indent="0">
              <a:buNone/>
              <a:defRPr/>
            </a:pPr>
            <a:r>
              <a:rPr lang="en-US" sz="2000" dirty="0" err="1"/>
              <a:t>Eliminar</a:t>
            </a:r>
            <a:r>
              <a:rPr lang="en-US" sz="2000" dirty="0"/>
              <a:t> </a:t>
            </a:r>
            <a:r>
              <a:rPr lang="en-US" sz="2000" dirty="0" err="1"/>
              <a:t>aquilo</a:t>
            </a:r>
            <a:r>
              <a:rPr lang="en-US" sz="2000" dirty="0"/>
              <a:t> no </a:t>
            </a:r>
            <a:r>
              <a:rPr lang="en-US" sz="2000" dirty="0" err="1"/>
              <a:t>qual</a:t>
            </a:r>
            <a:r>
              <a:rPr lang="en-US" sz="2000" dirty="0"/>
              <a:t> a </a:t>
            </a:r>
            <a:r>
              <a:rPr lang="en-US" sz="2000" dirty="0" err="1"/>
              <a:t>indústria</a:t>
            </a:r>
            <a:r>
              <a:rPr lang="en-US" sz="2000" dirty="0"/>
              <a:t> </a:t>
            </a:r>
            <a:r>
              <a:rPr lang="en-US" sz="2000" dirty="0" err="1"/>
              <a:t>existente</a:t>
            </a:r>
            <a:r>
              <a:rPr lang="en-US" sz="2000" dirty="0"/>
              <a:t> </a:t>
            </a:r>
            <a:r>
              <a:rPr lang="en-US" sz="2000" dirty="0" err="1"/>
              <a:t>usa</a:t>
            </a:r>
            <a:r>
              <a:rPr lang="en-US" sz="2000" dirty="0"/>
              <a:t> para </a:t>
            </a:r>
            <a:r>
              <a:rPr lang="en-US" sz="2000" dirty="0" err="1"/>
              <a:t>competir</a:t>
            </a:r>
            <a:endParaRPr lang="en-US" sz="2000" dirty="0"/>
          </a:p>
          <a:p>
            <a:pPr marL="457200" lvl="1" indent="0">
              <a:buNone/>
              <a:defRPr/>
            </a:pPr>
            <a:r>
              <a:rPr lang="en-US" sz="2000" dirty="0" err="1"/>
              <a:t>Criar</a:t>
            </a:r>
            <a:r>
              <a:rPr lang="en-US" sz="2000" dirty="0"/>
              <a:t> </a:t>
            </a:r>
            <a:r>
              <a:rPr lang="en-US" sz="2000" dirty="0" err="1"/>
              <a:t>algo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a </a:t>
            </a:r>
            <a:r>
              <a:rPr lang="en-US" sz="2000" dirty="0" err="1"/>
              <a:t>indústria</a:t>
            </a:r>
            <a:r>
              <a:rPr lang="en-US" sz="2000" dirty="0"/>
              <a:t> </a:t>
            </a:r>
            <a:r>
              <a:rPr lang="en-US" sz="2000" dirty="0" err="1"/>
              <a:t>nunca</a:t>
            </a:r>
            <a:r>
              <a:rPr lang="en-US" sz="2000" dirty="0"/>
              <a:t> </a:t>
            </a:r>
            <a:r>
              <a:rPr lang="en-US" sz="2000" dirty="0" err="1"/>
              <a:t>ofereceu</a:t>
            </a:r>
            <a:r>
              <a:rPr lang="en-US" sz="2000" dirty="0"/>
              <a:t>  </a:t>
            </a:r>
            <a:r>
              <a:rPr lang="en-US" sz="2000" dirty="0">
                <a:solidFill>
                  <a:srgbClr val="00B050"/>
                </a:solidFill>
              </a:rPr>
              <a:t>(</a:t>
            </a:r>
            <a:r>
              <a:rPr lang="en-US" sz="2000" b="1" dirty="0" err="1">
                <a:solidFill>
                  <a:srgbClr val="00B050"/>
                </a:solidFill>
              </a:rPr>
              <a:t>oceano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azul</a:t>
            </a:r>
            <a:r>
              <a:rPr lang="en-US" sz="2000" dirty="0">
                <a:solidFill>
                  <a:srgbClr val="00B050"/>
                </a:solidFill>
              </a:rPr>
              <a:t>)</a:t>
            </a:r>
          </a:p>
          <a:p>
            <a:pPr marL="45720" indent="0">
              <a:buFontTx/>
              <a:buNone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00"/>
                </a:solidFill>
                <a:ea typeface="ＭＳ Ｐゴシック" pitchFamily="1" charset="-128"/>
              </a:rPr>
              <a:t>Novo </a:t>
            </a:r>
            <a:r>
              <a:rPr lang="en-US" b="1" dirty="0">
                <a:solidFill>
                  <a:srgbClr val="000000"/>
                </a:solidFill>
                <a:ea typeface="ＭＳ Ｐゴシック" pitchFamily="1" charset="-128"/>
              </a:rPr>
              <a:t>Mercado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Hoje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não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existem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clientes</a:t>
            </a:r>
            <a:endParaRPr lang="en-US" b="1" dirty="0">
              <a:latin typeface="Calibri" panose="020F0502020204030204" pitchFamily="34" charset="0"/>
              <a:ea typeface="ＭＳ Ｐゴシック" pitchFamily="1" charset="-128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ＭＳ Ｐゴシック" pitchFamily="1" charset="-128"/>
              </a:rPr>
              <a:t>          </a:t>
            </a:r>
          </a:p>
          <a:p>
            <a:pPr marL="0" indent="0">
              <a:buNone/>
            </a:pP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Problemas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ＭＳ Ｐゴシック" pitchFamily="1" charset="-128"/>
              </a:rPr>
              <a:t>     Como </a:t>
            </a:r>
            <a:r>
              <a:rPr lang="en-US" sz="2400" dirty="0" err="1">
                <a:latin typeface="Calibri" panose="020F0502020204030204" pitchFamily="34" charset="0"/>
                <a:ea typeface="ＭＳ Ｐゴシック" pitchFamily="1" charset="-128"/>
              </a:rPr>
              <a:t>eles</a:t>
            </a:r>
            <a:r>
              <a:rPr lang="en-US" sz="2400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pitchFamily="1" charset="-128"/>
              </a:rPr>
              <a:t>vão</a:t>
            </a:r>
            <a:r>
              <a:rPr lang="en-US" sz="2400" dirty="0">
                <a:latin typeface="Calibri" panose="020F0502020204030204" pitchFamily="34" charset="0"/>
                <a:ea typeface="ＭＳ Ｐゴシック" pitchFamily="1" charset="-128"/>
              </a:rPr>
              <a:t> saber </a:t>
            </a:r>
            <a:r>
              <a:rPr lang="en-US" sz="2400" dirty="0" err="1">
                <a:latin typeface="Calibri" panose="020F0502020204030204" pitchFamily="34" charset="0"/>
                <a:ea typeface="ＭＳ Ｐゴシック" pitchFamily="1" charset="-128"/>
              </a:rPr>
              <a:t>que</a:t>
            </a:r>
            <a:r>
              <a:rPr lang="en-US" sz="2400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pitchFamily="1" charset="-128"/>
              </a:rPr>
              <a:t>você</a:t>
            </a:r>
            <a:r>
              <a:rPr lang="en-US" sz="2400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pitchFamily="1" charset="-128"/>
              </a:rPr>
              <a:t>existe</a:t>
            </a:r>
            <a:r>
              <a:rPr lang="en-US" sz="2400" dirty="0">
                <a:latin typeface="Calibri" panose="020F0502020204030204" pitchFamily="34" charset="0"/>
                <a:ea typeface="ＭＳ Ｐゴシック" pitchFamily="1" charset="-128"/>
              </a:rPr>
              <a:t>?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ea typeface="ＭＳ Ｐゴシック" pitchFamily="1" charset="-128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ＭＳ Ｐゴシック" pitchFamily="1" charset="-128"/>
              </a:rPr>
              <a:t>     Como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os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seus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clientes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vão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 saber se e o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que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necessitam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?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ea typeface="ＭＳ Ｐゴシック" pitchFamily="1" charset="-128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     Como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você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vai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 saber se o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tamanho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 do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mercado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 e se a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oportunidade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 é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interessante</a:t>
            </a:r>
            <a:r>
              <a:rPr lang="en-US" sz="2400" dirty="0">
                <a:latin typeface="Calibri" panose="020F0502020204030204" pitchFamily="34" charset="0"/>
                <a:ea typeface="ＭＳ Ｐゴシック" pitchFamily="1" charset="-128"/>
              </a:rPr>
              <a:t> ?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ea typeface="ＭＳ Ｐゴシック" pitchFamily="1" charset="-128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     Como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você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vai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sobreviver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até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que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seu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produto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/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serviço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seja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adotado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pela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massa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 do </a:t>
            </a:r>
            <a:r>
              <a:rPr lang="en-US" dirty="0" err="1">
                <a:latin typeface="Calibri" panose="020F0502020204030204" pitchFamily="34" charset="0"/>
                <a:ea typeface="ＭＳ Ｐゴシック" pitchFamily="1" charset="-128"/>
              </a:rPr>
              <a:t>mercado</a:t>
            </a:r>
            <a:r>
              <a:rPr lang="en-US" dirty="0">
                <a:latin typeface="Calibri" panose="020F0502020204030204" pitchFamily="34" charset="0"/>
                <a:ea typeface="ＭＳ Ｐゴシック" pitchFamily="1" charset="-128"/>
              </a:rPr>
              <a:t>?</a:t>
            </a:r>
            <a:endParaRPr lang="en-US" sz="2400" dirty="0">
              <a:latin typeface="Calibri" panose="020F0502020204030204" pitchFamily="34" charset="0"/>
              <a:ea typeface="ＭＳ Ｐゴシック" pitchFamily="1" charset="-128"/>
            </a:endParaRPr>
          </a:p>
          <a:p>
            <a:endParaRPr lang="en-US" sz="2400" dirty="0">
              <a:latin typeface="Calibri" panose="020F0502020204030204" pitchFamily="34" charset="0"/>
              <a:ea typeface="ＭＳ Ｐゴシック" pitchFamily="1" charset="-128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1" charset="-128"/>
              </a:rPr>
              <a:t>Mercado </a:t>
            </a:r>
            <a:r>
              <a:rPr lang="en-US" b="1" dirty="0">
                <a:solidFill>
                  <a:srgbClr val="008000"/>
                </a:solidFill>
                <a:ea typeface="ＭＳ Ｐゴシック" pitchFamily="1" charset="-128"/>
              </a:rPr>
              <a:t>Clone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ＭＳ Ｐゴシック" pitchFamily="1" charset="-128"/>
              </a:rPr>
              <a:t>É </a:t>
            </a:r>
            <a:r>
              <a:rPr lang="en-US" b="1" dirty="0" err="1">
                <a:latin typeface="Calibri" panose="020F0502020204030204" pitchFamily="34" charset="0"/>
                <a:ea typeface="ＭＳ Ｐゴシック" pitchFamily="1" charset="-128"/>
              </a:rPr>
              <a:t>uma</a:t>
            </a:r>
            <a:r>
              <a:rPr lang="en-US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pitchFamily="1" charset="-128"/>
              </a:rPr>
              <a:t>cópia</a:t>
            </a:r>
            <a:r>
              <a:rPr lang="en-US" b="1" dirty="0">
                <a:latin typeface="Calibri" panose="020F0502020204030204" pitchFamily="34" charset="0"/>
                <a:ea typeface="ＭＳ Ｐゴシック" pitchFamily="1" charset="-128"/>
              </a:rPr>
              <a:t> de </a:t>
            </a:r>
            <a:r>
              <a:rPr lang="en-US" b="1" dirty="0" err="1">
                <a:latin typeface="Calibri" panose="020F0502020204030204" pitchFamily="34" charset="0"/>
                <a:ea typeface="ＭＳ Ｐゴシック" pitchFamily="1" charset="-128"/>
              </a:rPr>
              <a:t>modelos</a:t>
            </a:r>
            <a:r>
              <a:rPr lang="en-US" b="1" dirty="0">
                <a:latin typeface="Calibri" panose="020F0502020204030204" pitchFamily="34" charset="0"/>
                <a:ea typeface="ＭＳ Ｐゴシック" pitchFamily="1" charset="-128"/>
              </a:rPr>
              <a:t> de </a:t>
            </a:r>
            <a:r>
              <a:rPr lang="en-US" b="1" dirty="0" err="1">
                <a:latin typeface="Calibri" panose="020F0502020204030204" pitchFamily="34" charset="0"/>
                <a:ea typeface="ＭＳ Ｐゴシック" pitchFamily="1" charset="-128"/>
              </a:rPr>
              <a:t>negócio</a:t>
            </a:r>
            <a:r>
              <a:rPr lang="en-US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pitchFamily="1" charset="-128"/>
              </a:rPr>
              <a:t>estrangeiros</a:t>
            </a:r>
            <a:r>
              <a:rPr lang="en-US" b="1" dirty="0">
                <a:latin typeface="Calibri" panose="020F0502020204030204" pitchFamily="34" charset="0"/>
                <a:ea typeface="ＭＳ Ｐゴシック" pitchFamily="1" charset="-128"/>
              </a:rPr>
              <a:t>, mas </a:t>
            </a:r>
            <a:r>
              <a:rPr lang="en-US" b="1" dirty="0" err="1">
                <a:latin typeface="Calibri" panose="020F0502020204030204" pitchFamily="34" charset="0"/>
                <a:ea typeface="ＭＳ Ｐゴシック" pitchFamily="1" charset="-128"/>
              </a:rPr>
              <a:t>que</a:t>
            </a:r>
            <a:r>
              <a:rPr lang="en-US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pitchFamily="1" charset="-128"/>
              </a:rPr>
              <a:t>precisam</a:t>
            </a:r>
            <a:r>
              <a:rPr lang="en-US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pitchFamily="1" charset="-128"/>
              </a:rPr>
              <a:t>ser</a:t>
            </a:r>
            <a:r>
              <a:rPr lang="en-US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pitchFamily="1" charset="-128"/>
              </a:rPr>
              <a:t>adaptados</a:t>
            </a:r>
            <a:r>
              <a:rPr lang="en-US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pitchFamily="1" charset="-128"/>
              </a:rPr>
              <a:t>às</a:t>
            </a:r>
            <a:r>
              <a:rPr lang="en-US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pitchFamily="1" charset="-128"/>
              </a:rPr>
              <a:t>condições</a:t>
            </a:r>
            <a:r>
              <a:rPr lang="en-US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pitchFamily="1" charset="-128"/>
              </a:rPr>
              <a:t>locais</a:t>
            </a:r>
            <a:r>
              <a:rPr lang="en-US" b="1" dirty="0">
                <a:latin typeface="Calibri" panose="020F0502020204030204" pitchFamily="34" charset="0"/>
                <a:ea typeface="ＭＳ Ｐゴシック" pitchFamily="1" charset="-128"/>
              </a:rPr>
              <a:t>:</a:t>
            </a:r>
            <a:endParaRPr lang="en-US" sz="2400" b="1" dirty="0">
              <a:latin typeface="Calibri" panose="020F0502020204030204" pitchFamily="34" charset="0"/>
              <a:ea typeface="ＭＳ Ｐゴシック" pitchFamily="1" charset="-128"/>
            </a:endParaRPr>
          </a:p>
          <a:p>
            <a:pPr marL="457200" lvl="1" indent="0">
              <a:buNone/>
            </a:pPr>
            <a:r>
              <a:rPr lang="en-US" sz="2000" dirty="0" err="1">
                <a:latin typeface="Calibri" panose="020F0502020204030204" pitchFamily="34" charset="0"/>
                <a:ea typeface="ＭＳ Ｐゴシック" pitchFamily="1" charset="-128"/>
                <a:cs typeface="ＭＳ Ｐゴシック" pitchFamily="1" charset="-128"/>
              </a:rPr>
              <a:t>Língua</a:t>
            </a:r>
            <a:endParaRPr lang="en-US" sz="2000" dirty="0">
              <a:latin typeface="Calibri" panose="020F0502020204030204" pitchFamily="34" charset="0"/>
              <a:ea typeface="ＭＳ Ｐゴシック" pitchFamily="1" charset="-128"/>
              <a:cs typeface="ＭＳ Ｐゴシック" pitchFamily="1" charset="-128"/>
            </a:endParaRPr>
          </a:p>
          <a:p>
            <a:pPr marL="457200" lvl="1" indent="0">
              <a:buNone/>
            </a:pPr>
            <a:r>
              <a:rPr lang="en-US" sz="2000" dirty="0" err="1">
                <a:latin typeface="Calibri" panose="020F0502020204030204" pitchFamily="34" charset="0"/>
                <a:ea typeface="ＭＳ Ｐゴシック" pitchFamily="1" charset="-128"/>
                <a:cs typeface="ＭＳ Ｐゴシック" pitchFamily="1" charset="-128"/>
              </a:rPr>
              <a:t>Cultura</a:t>
            </a:r>
            <a:endParaRPr lang="en-US" sz="2000" dirty="0">
              <a:latin typeface="Calibri" panose="020F0502020204030204" pitchFamily="34" charset="0"/>
              <a:ea typeface="ＭＳ Ｐゴシック" pitchFamily="1" charset="-128"/>
              <a:cs typeface="ＭＳ Ｐゴシック" pitchFamily="1" charset="-128"/>
            </a:endParaRPr>
          </a:p>
          <a:p>
            <a:pPr marL="457200" lvl="1" indent="0">
              <a:buNone/>
            </a:pPr>
            <a:r>
              <a:rPr lang="en-US" sz="2000" dirty="0" err="1">
                <a:latin typeface="Calibri" panose="020F0502020204030204" pitchFamily="34" charset="0"/>
                <a:ea typeface="ＭＳ Ｐゴシック" pitchFamily="1" charset="-128"/>
                <a:cs typeface="ＭＳ Ｐゴシック" pitchFamily="1" charset="-128"/>
              </a:rPr>
              <a:t>Restrições</a:t>
            </a:r>
            <a:r>
              <a:rPr lang="en-US" sz="2000" dirty="0">
                <a:latin typeface="Calibri" panose="020F0502020204030204" pitchFamily="34" charset="0"/>
                <a:ea typeface="ＭＳ Ｐゴシック" pitchFamily="1" charset="-128"/>
                <a:cs typeface="ＭＳ Ｐゴシック" pitchFamily="1" charset="-128"/>
              </a:rPr>
              <a:t> à </a:t>
            </a:r>
            <a:r>
              <a:rPr lang="en-US" sz="2000" dirty="0" err="1">
                <a:latin typeface="Calibri" panose="020F0502020204030204" pitchFamily="34" charset="0"/>
                <a:ea typeface="ＭＳ Ｐゴシック" pitchFamily="1" charset="-128"/>
                <a:cs typeface="ＭＳ Ｐゴシック" pitchFamily="1" charset="-128"/>
              </a:rPr>
              <a:t>importação</a:t>
            </a:r>
            <a:endParaRPr lang="en-US" sz="2000" dirty="0">
              <a:latin typeface="Calibri" panose="020F0502020204030204" pitchFamily="34" charset="0"/>
              <a:ea typeface="ＭＳ Ｐゴシック" pitchFamily="1" charset="-128"/>
              <a:cs typeface="ＭＳ Ｐゴシック" pitchFamily="1" charset="-128"/>
            </a:endParaRPr>
          </a:p>
          <a:p>
            <a:pPr marL="457200" lvl="1" indent="0">
              <a:buNone/>
            </a:pPr>
            <a:r>
              <a:rPr lang="en-US" sz="2000" dirty="0" err="1">
                <a:latin typeface="Calibri" panose="020F0502020204030204" pitchFamily="34" charset="0"/>
                <a:ea typeface="ＭＳ Ｐゴシック" pitchFamily="1" charset="-128"/>
                <a:cs typeface="ＭＳ Ｐゴシック" pitchFamily="1" charset="-128"/>
              </a:rPr>
              <a:t>Controle</a:t>
            </a:r>
            <a:r>
              <a:rPr lang="en-US" sz="2000" dirty="0">
                <a:latin typeface="Calibri" panose="020F0502020204030204" pitchFamily="34" charset="0"/>
                <a:ea typeface="ＭＳ Ｐゴシック" pitchFamily="1" charset="-128"/>
                <a:cs typeface="ＭＳ Ｐゴシック" pitchFamily="1" charset="-128"/>
              </a:rPr>
              <a:t> local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ＭＳ Ｐゴシック" pitchFamily="1" charset="-128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ＭＳ Ｐゴシック" pitchFamily="1" charset="-128"/>
              </a:rPr>
              <a:t>Vale para um </a:t>
            </a:r>
            <a:r>
              <a:rPr lang="en-US" b="1" dirty="0" err="1">
                <a:latin typeface="Calibri" panose="020F0502020204030204" pitchFamily="34" charset="0"/>
                <a:ea typeface="ＭＳ Ｐゴシック" pitchFamily="1" charset="-128"/>
              </a:rPr>
              <a:t>país</a:t>
            </a:r>
            <a:r>
              <a:rPr lang="en-US" b="1" dirty="0">
                <a:latin typeface="Calibri" panose="020F0502020204030204" pitchFamily="34" charset="0"/>
                <a:ea typeface="ＭＳ Ｐゴシック" pitchFamily="1" charset="-128"/>
              </a:rPr>
              <a:t> de </a:t>
            </a:r>
            <a:r>
              <a:rPr lang="en-US" b="1" dirty="0" err="1">
                <a:latin typeface="Calibri" panose="020F0502020204030204" pitchFamily="34" charset="0"/>
                <a:ea typeface="ＭＳ Ｐゴシック" pitchFamily="1" charset="-128"/>
              </a:rPr>
              <a:t>grande</a:t>
            </a:r>
            <a:r>
              <a:rPr lang="en-US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ＭＳ Ｐゴシック" pitchFamily="1" charset="-128"/>
              </a:rPr>
              <a:t>população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&gt;100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milhões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habitantes</a:t>
            </a:r>
            <a:endParaRPr lang="en-US" sz="2400" b="1" dirty="0">
              <a:latin typeface="Calibri" panose="020F0502020204030204" pitchFamily="34" charset="0"/>
              <a:ea typeface="ＭＳ Ｐゴシック" pitchFamily="1" charset="-128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ＭＳ Ｐゴシック" pitchFamily="1" charset="-128"/>
            </a:endParaRPr>
          </a:p>
          <a:p>
            <a:pPr marL="0" indent="0">
              <a:buNone/>
            </a:pP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Precisa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uma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estratégia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para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concorrer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ou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se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associar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no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futuro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, com o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negócio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pitchFamily="1" charset="-128"/>
              </a:rPr>
              <a:t>estrangeiro</a:t>
            </a:r>
            <a:r>
              <a:rPr lang="en-US" sz="2400" b="1" dirty="0">
                <a:latin typeface="Calibri" panose="020F0502020204030204" pitchFamily="34" charset="0"/>
                <a:ea typeface="ＭＳ Ｐゴシック" pitchFamily="1" charset="-128"/>
              </a:rPr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</a:b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</a:br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Customer Segment Examples</a:t>
            </a:r>
            <a:endParaRPr 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-128"/>
            </a:endParaRPr>
          </a:p>
        </p:txBody>
      </p:sp>
      <p:sp>
        <p:nvSpPr>
          <p:cNvPr id="13517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Xing </a:t>
            </a:r>
            <a:r>
              <a:rPr lang="en-US" dirty="0" err="1"/>
              <a:t>Xie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3733800" y="2286000"/>
            <a:ext cx="5181600" cy="4419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Engineering graduate student</a:t>
            </a:r>
          </a:p>
          <a:p>
            <a:pPr lvl="1"/>
            <a:r>
              <a:rPr lang="en-US" sz="2000" dirty="0"/>
              <a:t>Receives financial package to cover tuition, fees, insurance and living expenses</a:t>
            </a:r>
          </a:p>
          <a:p>
            <a:r>
              <a:rPr lang="en-US" sz="2400" dirty="0"/>
              <a:t>Chinese 4-2-1 family</a:t>
            </a:r>
          </a:p>
          <a:p>
            <a:pPr lvl="1"/>
            <a:r>
              <a:rPr lang="en-US" sz="2000" dirty="0"/>
              <a:t>No siblings, spoiled by parents</a:t>
            </a:r>
          </a:p>
          <a:p>
            <a:pPr lvl="1"/>
            <a:r>
              <a:rPr lang="en-US" sz="2000" dirty="0"/>
              <a:t>High disposable income</a:t>
            </a:r>
          </a:p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time to America</a:t>
            </a:r>
          </a:p>
          <a:p>
            <a:pPr lvl="1"/>
            <a:r>
              <a:rPr lang="en-US" sz="2000" dirty="0"/>
              <a:t>No credit score, SSN, or US address</a:t>
            </a:r>
          </a:p>
          <a:p>
            <a:pPr lvl="1"/>
            <a:r>
              <a:rPr lang="en-US" sz="2000" dirty="0"/>
              <a:t>Strong ties to his community in China</a:t>
            </a:r>
          </a:p>
          <a:p>
            <a:r>
              <a:rPr lang="en-US" sz="2400" dirty="0"/>
              <a:t>Academically responsible </a:t>
            </a:r>
          </a:p>
          <a:p>
            <a:pPr lvl="1"/>
            <a:r>
              <a:rPr lang="en-US" sz="2000" dirty="0"/>
              <a:t>Completes all homework on time</a:t>
            </a:r>
          </a:p>
          <a:p>
            <a:r>
              <a:rPr lang="en-US" sz="2400" dirty="0"/>
              <a:t>Financially responsible</a:t>
            </a:r>
          </a:p>
          <a:p>
            <a:pPr lvl="1"/>
            <a:r>
              <a:rPr lang="en-US" sz="2000" dirty="0"/>
              <a:t>Pays all bills on time and in full</a:t>
            </a:r>
          </a:p>
          <a:p>
            <a:r>
              <a:rPr lang="en-US" sz="2400" dirty="0"/>
              <a:t>Social network is similarly responsible </a:t>
            </a:r>
          </a:p>
          <a:p>
            <a:endParaRPr lang="en-US" sz="2400" dirty="0"/>
          </a:p>
        </p:txBody>
      </p:sp>
      <p:pic>
        <p:nvPicPr>
          <p:cNvPr id="6" name="Picture 2" descr="http://sphotos.xx.fbcdn.net/hphotos-ash4/296469_934958144223_208104_40927491_1109374023_n.jpg"/>
          <p:cNvPicPr>
            <a:picLocks noChangeAspect="1" noChangeArrowheads="1"/>
          </p:cNvPicPr>
          <p:nvPr/>
        </p:nvPicPr>
        <p:blipFill>
          <a:blip r:embed="rId2" cstate="print"/>
          <a:srcRect l="6667" r="11667"/>
          <a:stretch>
            <a:fillRect/>
          </a:stretch>
        </p:blipFill>
        <p:spPr bwMode="auto">
          <a:xfrm>
            <a:off x="76200" y="2362200"/>
            <a:ext cx="3733800" cy="3429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7400" y="2971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5472" y="2983468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1610380"/>
            <a:ext cx="6552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International Graduate Student at Stanford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5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 panose="00000000000000000000"/>
            </a:pPr>
            <a:r>
              <a:rPr sz="4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Our Customers</a:t>
            </a:r>
          </a:p>
        </p:txBody>
      </p:sp>
      <p:sp>
        <p:nvSpPr>
          <p:cNvPr id="686" name="Shape 6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Arial" panose="00000000000000000000"/>
              <a:buChar char="•"/>
            </a:pPr>
            <a:r>
              <a:rPr sz="2400" b="0" i="0" u="none" strike="noStrike" cap="none" baseline="0">
                <a:solidFill>
                  <a:srgbClr val="A43925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Professional Kite Surfers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Arial" panose="00000000000000000000"/>
              <a:buChar char="•"/>
            </a:pPr>
            <a:r>
              <a:rPr sz="2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Solely concerned with performance</a:t>
            </a:r>
          </a:p>
          <a:p>
            <a:endParaRPr sz="2000" b="0" i="0" u="none" strike="noStrike" cap="none" baseline="0">
              <a:solidFill>
                <a:schemeClr val="dk1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Arial" panose="00000000000000000000"/>
              <a:buChar char="•"/>
            </a:pPr>
            <a:r>
              <a:rPr sz="2400" b="0" i="0" u="none" strike="noStrike" cap="none" baseline="0">
                <a:solidFill>
                  <a:srgbClr val="56531D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Average Kite Surfer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Arial" panose="00000000000000000000"/>
              <a:buChar char="•"/>
            </a:pPr>
            <a:r>
              <a:rPr sz="2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Performance and cost sensitive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Arial" panose="00000000000000000000"/>
              <a:buChar char="•"/>
            </a:pPr>
            <a:r>
              <a:rPr sz="2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“One less thing to carry” effect</a:t>
            </a:r>
          </a:p>
          <a:p>
            <a:endParaRPr sz="2000" b="0" i="0" u="none" strike="noStrike" cap="none" baseline="0">
              <a:solidFill>
                <a:schemeClr val="dk1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Arial" panose="00000000000000000000"/>
              <a:buChar char="•"/>
            </a:pPr>
            <a:r>
              <a:rPr sz="2400" b="0" i="0" u="none" strike="noStrike" cap="none" baseline="0">
                <a:solidFill>
                  <a:srgbClr val="55556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Prospective Kite Surfer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Arial" panose="00000000000000000000"/>
              <a:buChar char="•"/>
            </a:pPr>
            <a:r>
              <a:rPr sz="2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Cost sensitive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Arial" panose="00000000000000000000"/>
              <a:buChar char="•"/>
            </a:pPr>
            <a:r>
              <a:rPr sz="2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Learning barrier</a:t>
            </a:r>
          </a:p>
        </p:txBody>
      </p:sp>
      <p:sp>
        <p:nvSpPr>
          <p:cNvPr id="687" name="Shape 687"/>
          <p:cNvSpPr/>
          <p:nvPr/>
        </p:nvSpPr>
        <p:spPr>
          <a:xfrm>
            <a:off x="5152130" y="2962855"/>
            <a:ext cx="2385126" cy="15861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88" name="Shape 688"/>
          <p:cNvSpPr/>
          <p:nvPr/>
        </p:nvSpPr>
        <p:spPr>
          <a:xfrm>
            <a:off x="5152130" y="4848905"/>
            <a:ext cx="2435973" cy="162808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689" name="Shape 689"/>
          <p:cNvSpPr/>
          <p:nvPr/>
        </p:nvSpPr>
        <p:spPr>
          <a:xfrm>
            <a:off x="5152128" y="1091945"/>
            <a:ext cx="2385127" cy="159087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690" name="Shape 690"/>
          <p:cNvSpPr/>
          <p:nvPr/>
        </p:nvSpPr>
        <p:spPr>
          <a:xfrm>
            <a:off x="232660" y="4011971"/>
            <a:ext cx="4142304" cy="1837881"/>
          </a:xfrm>
          <a:prstGeom prst="ellipse">
            <a:avLst/>
          </a:prstGeom>
          <a:noFill/>
          <a:ln w="38100" cap="flat">
            <a:solidFill>
              <a:srgbClr val="D2533C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691" name="Shape 691"/>
          <p:cNvSpPr/>
          <p:nvPr/>
        </p:nvSpPr>
        <p:spPr>
          <a:xfrm>
            <a:off x="78670" y="2438650"/>
            <a:ext cx="4770688" cy="1739702"/>
          </a:xfrm>
          <a:prstGeom prst="ellipse">
            <a:avLst/>
          </a:prstGeom>
          <a:noFill/>
          <a:ln w="28575" cap="flat">
            <a:solidFill>
              <a:srgbClr val="D2533C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692" name="Shape 692"/>
          <p:cNvSpPr/>
          <p:nvPr/>
        </p:nvSpPr>
        <p:spPr>
          <a:xfrm>
            <a:off x="8686800" y="382490"/>
            <a:ext cx="457199" cy="38249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693" name="Shape 693"/>
          <p:cNvSpPr/>
          <p:nvPr/>
        </p:nvSpPr>
        <p:spPr>
          <a:xfrm>
            <a:off x="162500" y="0"/>
            <a:ext cx="2860200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1" u="none" strike="noStrike" cap="none" baseline="0">
                <a:solidFill>
                  <a:schemeClr val="lt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Results: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-471356" y="926645"/>
            <a:ext cx="9615356" cy="5738217"/>
            <a:chOff x="-377859" y="376696"/>
            <a:chExt cx="9281270" cy="5738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r="3532"/>
            <a:stretch>
              <a:fillRect/>
            </a:stretch>
          </p:blipFill>
          <p:spPr>
            <a:xfrm>
              <a:off x="-36065" y="376696"/>
              <a:ext cx="8939476" cy="573821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-377859" y="1891183"/>
              <a:ext cx="465734" cy="4223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Donut 8"/>
          <p:cNvSpPr/>
          <p:nvPr/>
        </p:nvSpPr>
        <p:spPr>
          <a:xfrm>
            <a:off x="3636724" y="667794"/>
            <a:ext cx="1837583" cy="2729015"/>
          </a:xfrm>
          <a:prstGeom prst="donut">
            <a:avLst>
              <a:gd name="adj" fmla="val 534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7306417" y="610690"/>
            <a:ext cx="1837583" cy="2729015"/>
          </a:xfrm>
          <a:prstGeom prst="donut">
            <a:avLst>
              <a:gd name="adj" fmla="val 534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75436" y="0"/>
            <a:ext cx="2684116" cy="6939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800" b="1" dirty="0">
                <a:solidFill>
                  <a:srgbClr val="008000"/>
                </a:solidFill>
              </a:rPr>
              <a:t>Product/Market</a:t>
            </a:r>
          </a:p>
          <a:p>
            <a:pPr algn="ctr"/>
            <a:r>
              <a:rPr lang="en-US" sz="2800" b="1" dirty="0">
                <a:solidFill>
                  <a:srgbClr val="008000"/>
                </a:solidFill>
              </a:rPr>
              <a:t>Fit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24501" y="952501"/>
            <a:ext cx="1555750" cy="212725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9" idx="6"/>
            <a:endCxn id="14" idx="2"/>
          </p:cNvCxnSpPr>
          <p:nvPr/>
        </p:nvCxnSpPr>
        <p:spPr>
          <a:xfrm flipV="1">
            <a:off x="5474307" y="1975198"/>
            <a:ext cx="1832110" cy="57104"/>
          </a:xfrm>
          <a:prstGeom prst="straightConnector1">
            <a:avLst/>
          </a:prstGeom>
          <a:ln w="152400">
            <a:solidFill>
              <a:srgbClr val="FF0000"/>
            </a:solidFill>
            <a:headEnd type="arrow"/>
            <a:tailEnd type="arrow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366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/>
          </p:cNvSpPr>
          <p:nvPr>
            <p:ph type="title"/>
          </p:nvPr>
        </p:nvSpPr>
        <p:spPr>
          <a:xfrm>
            <a:off x="457200" y="628604"/>
            <a:ext cx="8229600" cy="8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 panose="00000000000000000000"/>
            </a:pPr>
            <a:r>
              <a:rPr sz="4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Joe “Dude” Marrama	</a:t>
            </a:r>
          </a:p>
        </p:txBody>
      </p:sp>
      <p:sp>
        <p:nvSpPr>
          <p:cNvPr id="699" name="Shape 699"/>
          <p:cNvSpPr>
            <a:spLocks noGrp="1"/>
          </p:cNvSpPr>
          <p:nvPr>
            <p:ph type="body" idx="1"/>
          </p:nvPr>
        </p:nvSpPr>
        <p:spPr>
          <a:xfrm>
            <a:off x="189202" y="1600200"/>
            <a:ext cx="5134799" cy="25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694"/>
              <a:buFont typeface="Arial" panose="00000000000000000000"/>
              <a:buChar char="•"/>
            </a:pPr>
            <a:r>
              <a:rPr sz="2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Loves to ski, surf, rock climb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694"/>
              <a:buFont typeface="Arial" panose="00000000000000000000"/>
              <a:buChar char="•"/>
            </a:pPr>
            <a:r>
              <a:rPr sz="2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Salary ~100K/year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694"/>
              <a:buFont typeface="Arial" panose="00000000000000000000"/>
              <a:buChar char="•"/>
            </a:pPr>
            <a:r>
              <a:rPr sz="2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Looking for something to do when the surf’s blown out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694"/>
              <a:buFont typeface="Arial" panose="00000000000000000000"/>
              <a:buChar char="•"/>
            </a:pPr>
            <a:r>
              <a:rPr sz="2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Intimidated by cost and learning curve of kiting</a:t>
            </a:r>
          </a:p>
          <a:p>
            <a:endParaRPr sz="2400" b="0" i="0" u="none" strike="noStrike" cap="none" baseline="0">
              <a:solidFill>
                <a:schemeClr val="dk1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  <a:p>
            <a:endParaRPr sz="2400" b="0" i="0" u="none" strike="noStrike" cap="none" baseline="0">
              <a:solidFill>
                <a:schemeClr val="dk1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  <a:p>
            <a:endParaRPr sz="2400" b="0" i="0" u="none" strike="noStrike" cap="none" baseline="0">
              <a:solidFill>
                <a:schemeClr val="dk1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</p:txBody>
      </p:sp>
      <p:sp>
        <p:nvSpPr>
          <p:cNvPr id="700" name="Shape 700"/>
          <p:cNvSpPr/>
          <p:nvPr/>
        </p:nvSpPr>
        <p:spPr>
          <a:xfrm>
            <a:off x="7478942" y="351406"/>
            <a:ext cx="1665057" cy="2497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701" name="Shape 701"/>
          <p:cNvSpPr/>
          <p:nvPr/>
        </p:nvSpPr>
        <p:spPr>
          <a:xfrm>
            <a:off x="5361169" y="351406"/>
            <a:ext cx="2117772" cy="282369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02" name="Shape 702"/>
          <p:cNvSpPr/>
          <p:nvPr/>
        </p:nvSpPr>
        <p:spPr>
          <a:xfrm>
            <a:off x="7133217" y="2848991"/>
            <a:ext cx="2010783" cy="150808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03" name="Shape 703"/>
          <p:cNvSpPr/>
          <p:nvPr/>
        </p:nvSpPr>
        <p:spPr>
          <a:xfrm>
            <a:off x="7478939" y="351762"/>
            <a:ext cx="1664819" cy="24972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704" name="Shape 704"/>
          <p:cNvSpPr/>
          <p:nvPr/>
        </p:nvSpPr>
        <p:spPr>
          <a:xfrm>
            <a:off x="1111650" y="4887046"/>
            <a:ext cx="6920700" cy="14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1" u="none" strike="noStrike" cap="none" baseline="0">
                <a:solidFill>
                  <a:schemeClr val="accent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“Companies need to offer more entry level packages."</a:t>
            </a: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1" u="none" strike="noStrike" cap="none" baseline="0">
                <a:solidFill>
                  <a:schemeClr val="accent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Matt Sexton</a:t>
            </a: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1" u="none" strike="noStrike" cap="none" baseline="0">
                <a:solidFill>
                  <a:schemeClr val="accent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Founder Collegiate Kiteboarding Association</a:t>
            </a:r>
          </a:p>
          <a:p>
            <a:endParaRPr sz="1800" b="0" i="1" u="none" strike="noStrike" cap="none" baseline="0">
              <a:solidFill>
                <a:schemeClr val="accent1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</p:txBody>
      </p:sp>
      <p:sp>
        <p:nvSpPr>
          <p:cNvPr id="705" name="Shape 705"/>
          <p:cNvSpPr/>
          <p:nvPr/>
        </p:nvSpPr>
        <p:spPr>
          <a:xfrm>
            <a:off x="162500" y="0"/>
            <a:ext cx="5249099" cy="4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1" u="none" strike="noStrike" cap="none" baseline="0">
                <a:solidFill>
                  <a:schemeClr val="lt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Customer Archetype:</a:t>
            </a:r>
          </a:p>
        </p:txBody>
      </p:sp>
      <p:pic>
        <p:nvPicPr>
          <p:cNvPr id="2" name="Picture 1" descr="298750_10150774701775424_888085423_20391369_6573566_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42" y="351405"/>
            <a:ext cx="1665058" cy="249758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 txBox="1">
            <a:spLocks/>
          </p:cNvSpPr>
          <p:nvPr/>
        </p:nvSpPr>
        <p:spPr bwMode="auto">
          <a:xfrm>
            <a:off x="1600200" y="152400"/>
            <a:ext cx="6583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800">
                <a:latin typeface="Calibri" charset="0"/>
              </a:rPr>
              <a:t>Customer Workflow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7B8BE16-E5C3-764A-B639-D79B79187B45}" type="slidenum">
              <a:rPr lang="en-US">
                <a:latin typeface="Calibri" charset="0"/>
                <a:ea typeface="ＭＳ Ｐゴシック" charset="-128"/>
                <a:cs typeface="ＭＳ Ｐゴシック" charset="-128"/>
              </a:rPr>
              <a:pPr/>
              <a:t>51</a:t>
            </a:fld>
            <a:endParaRPr lang="en-US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1749" name="Picture 9" descr="C:\Users\Michael\AppData\Local\Microsoft\Windows\Temporary Internet Files\Content.IE5\KGK6Y348\MC90020001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612900"/>
            <a:ext cx="2822575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93688" y="0"/>
            <a:ext cx="1412875" cy="669925"/>
            <a:chOff x="1371600" y="990600"/>
            <a:chExt cx="3536950" cy="1676400"/>
          </a:xfrm>
        </p:grpSpPr>
        <p:pic>
          <p:nvPicPr>
            <p:cNvPr id="31767" name="Picture 11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1600" y="990600"/>
              <a:ext cx="353695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8" name="TextBox 20"/>
            <p:cNvSpPr txBox="1">
              <a:spLocks noChangeArrowheads="1"/>
            </p:cNvSpPr>
            <p:nvPr/>
          </p:nvSpPr>
          <p:spPr bwMode="auto">
            <a:xfrm>
              <a:off x="3382963" y="990600"/>
              <a:ext cx="466725" cy="693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™</a:t>
              </a:r>
            </a:p>
          </p:txBody>
        </p:sp>
      </p:grpSp>
      <p:sp>
        <p:nvSpPr>
          <p:cNvPr id="31751" name="TextBox 46"/>
          <p:cNvSpPr txBox="1">
            <a:spLocks noChangeArrowheads="1"/>
          </p:cNvSpPr>
          <p:nvPr/>
        </p:nvSpPr>
        <p:spPr bwMode="auto">
          <a:xfrm>
            <a:off x="88900" y="6369050"/>
            <a:ext cx="227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5/23/2012</a:t>
            </a:r>
          </a:p>
        </p:txBody>
      </p:sp>
      <p:sp>
        <p:nvSpPr>
          <p:cNvPr id="31752" name="TextBox 35"/>
          <p:cNvSpPr txBox="1">
            <a:spLocks noChangeArrowheads="1"/>
          </p:cNvSpPr>
          <p:nvPr/>
        </p:nvSpPr>
        <p:spPr bwMode="auto">
          <a:xfrm>
            <a:off x="571500" y="4610100"/>
            <a:ext cx="1765300" cy="6461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Phase I:</a:t>
            </a:r>
          </a:p>
          <a:p>
            <a:pPr algn="ctr"/>
            <a:r>
              <a:rPr lang="en-US"/>
              <a:t>Design</a:t>
            </a:r>
          </a:p>
        </p:txBody>
      </p:sp>
      <p:sp>
        <p:nvSpPr>
          <p:cNvPr id="31753" name="TextBox 36"/>
          <p:cNvSpPr txBox="1">
            <a:spLocks noChangeArrowheads="1"/>
          </p:cNvSpPr>
          <p:nvPr/>
        </p:nvSpPr>
        <p:spPr bwMode="auto">
          <a:xfrm>
            <a:off x="2641600" y="4610100"/>
            <a:ext cx="1765300" cy="6461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Phase II:</a:t>
            </a:r>
          </a:p>
          <a:p>
            <a:pPr algn="ctr"/>
            <a:r>
              <a:rPr lang="en-US"/>
              <a:t>Prototyping</a:t>
            </a:r>
          </a:p>
        </p:txBody>
      </p:sp>
      <p:sp>
        <p:nvSpPr>
          <p:cNvPr id="31754" name="TextBox 38"/>
          <p:cNvSpPr txBox="1">
            <a:spLocks noChangeArrowheads="1"/>
          </p:cNvSpPr>
          <p:nvPr/>
        </p:nvSpPr>
        <p:spPr bwMode="auto">
          <a:xfrm>
            <a:off x="4711700" y="4610100"/>
            <a:ext cx="1765300" cy="6461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Phase III:</a:t>
            </a:r>
          </a:p>
          <a:p>
            <a:pPr algn="ctr"/>
            <a:r>
              <a:rPr lang="en-US"/>
              <a:t>Manufacturing</a:t>
            </a:r>
          </a:p>
        </p:txBody>
      </p:sp>
      <p:sp>
        <p:nvSpPr>
          <p:cNvPr id="31755" name="TextBox 39"/>
          <p:cNvSpPr txBox="1">
            <a:spLocks noChangeArrowheads="1"/>
          </p:cNvSpPr>
          <p:nvPr/>
        </p:nvSpPr>
        <p:spPr bwMode="auto">
          <a:xfrm>
            <a:off x="6781800" y="4610100"/>
            <a:ext cx="1765300" cy="6461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Phase IV:</a:t>
            </a:r>
          </a:p>
          <a:p>
            <a:pPr algn="ctr"/>
            <a:r>
              <a:rPr lang="en-US"/>
              <a:t>Final Product</a:t>
            </a:r>
          </a:p>
        </p:txBody>
      </p:sp>
      <p:sp>
        <p:nvSpPr>
          <p:cNvPr id="31756" name="TextBox 42"/>
          <p:cNvSpPr txBox="1">
            <a:spLocks noChangeArrowheads="1"/>
          </p:cNvSpPr>
          <p:nvPr/>
        </p:nvSpPr>
        <p:spPr bwMode="auto">
          <a:xfrm>
            <a:off x="835025" y="5384800"/>
            <a:ext cx="1238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6-8 weeks</a:t>
            </a:r>
          </a:p>
        </p:txBody>
      </p:sp>
      <p:sp>
        <p:nvSpPr>
          <p:cNvPr id="31757" name="TextBox 43"/>
          <p:cNvSpPr txBox="1">
            <a:spLocks noChangeArrowheads="1"/>
          </p:cNvSpPr>
          <p:nvPr/>
        </p:nvSpPr>
        <p:spPr bwMode="auto">
          <a:xfrm>
            <a:off x="2905125" y="5384800"/>
            <a:ext cx="1238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3-4 weeks</a:t>
            </a:r>
          </a:p>
        </p:txBody>
      </p:sp>
      <p:sp>
        <p:nvSpPr>
          <p:cNvPr id="31758" name="TextBox 45"/>
          <p:cNvSpPr txBox="1">
            <a:spLocks noChangeArrowheads="1"/>
          </p:cNvSpPr>
          <p:nvPr/>
        </p:nvSpPr>
        <p:spPr bwMode="auto">
          <a:xfrm>
            <a:off x="4911725" y="5384800"/>
            <a:ext cx="136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8-12 weeks</a:t>
            </a:r>
          </a:p>
        </p:txBody>
      </p:sp>
      <p:sp>
        <p:nvSpPr>
          <p:cNvPr id="31759" name="TextBox 46"/>
          <p:cNvSpPr txBox="1">
            <a:spLocks noChangeArrowheads="1"/>
          </p:cNvSpPr>
          <p:nvPr/>
        </p:nvSpPr>
        <p:spPr bwMode="auto">
          <a:xfrm>
            <a:off x="7045325" y="5384800"/>
            <a:ext cx="1238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3-4 weeks</a:t>
            </a:r>
          </a:p>
        </p:txBody>
      </p:sp>
      <p:sp>
        <p:nvSpPr>
          <p:cNvPr id="49" name="Right Arrow 48"/>
          <p:cNvSpPr>
            <a:spLocks noChangeArrowheads="1"/>
          </p:cNvSpPr>
          <p:nvPr/>
        </p:nvSpPr>
        <p:spPr bwMode="auto">
          <a:xfrm>
            <a:off x="2247900" y="4756150"/>
            <a:ext cx="622300" cy="3302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3D84D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" name="Right Arrow 49"/>
          <p:cNvSpPr>
            <a:spLocks noChangeArrowheads="1"/>
          </p:cNvSpPr>
          <p:nvPr/>
        </p:nvSpPr>
        <p:spPr bwMode="auto">
          <a:xfrm>
            <a:off x="4318000" y="4756150"/>
            <a:ext cx="622300" cy="3302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3D84D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" name="Right Arrow 50"/>
          <p:cNvSpPr>
            <a:spLocks noChangeArrowheads="1"/>
          </p:cNvSpPr>
          <p:nvPr/>
        </p:nvSpPr>
        <p:spPr bwMode="auto">
          <a:xfrm>
            <a:off x="6388100" y="4756150"/>
            <a:ext cx="622300" cy="3302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3D84D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 rot="20139932">
            <a:off x="2262188" y="2362200"/>
            <a:ext cx="5064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spc="-150" dirty="0">
                <a:solidFill>
                  <a:srgbClr val="FF0000"/>
                </a:solidFill>
                <a:latin typeface="Arial" pitchFamily="-83" charset="0"/>
                <a:ea typeface="ＭＳ Ｐゴシック" pitchFamily="-83" charset="-128"/>
                <a:cs typeface="ＭＳ Ｐゴシック" pitchFamily="-83" charset="-128"/>
              </a:rPr>
              <a:t>CTO</a:t>
            </a:r>
          </a:p>
        </p:txBody>
      </p:sp>
      <p:pic>
        <p:nvPicPr>
          <p:cNvPr id="31764" name="Picture 53" descr="Screen Shot 2012-05-11 at 9.46.5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5438" y="2368550"/>
            <a:ext cx="3586162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54" descr="Screen Shot 2012-05-11 at 9.48.18 A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854200"/>
            <a:ext cx="18367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Picture 55" descr="Screen Shot 2012-05-11 at 9.48.18 A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122816">
            <a:off x="1440656" y="2228057"/>
            <a:ext cx="31591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4280180" y="1941548"/>
            <a:ext cx="2204584" cy="2106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798043" y="134321"/>
            <a:ext cx="2076099" cy="20909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6104" y="2527676"/>
            <a:ext cx="1257873" cy="6838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Farmers</a:t>
            </a:r>
          </a:p>
        </p:txBody>
      </p:sp>
      <p:sp>
        <p:nvSpPr>
          <p:cNvPr id="5" name="Oval 4"/>
          <p:cNvSpPr/>
          <p:nvPr/>
        </p:nvSpPr>
        <p:spPr>
          <a:xfrm>
            <a:off x="146548" y="525072"/>
            <a:ext cx="1367784" cy="95245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Gov’t subsidies</a:t>
            </a:r>
          </a:p>
        </p:txBody>
      </p:sp>
      <p:sp>
        <p:nvSpPr>
          <p:cNvPr id="6" name="Oval 5"/>
          <p:cNvSpPr/>
          <p:nvPr/>
        </p:nvSpPr>
        <p:spPr>
          <a:xfrm>
            <a:off x="146548" y="4243083"/>
            <a:ext cx="1367784" cy="95245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Hungry folks or cars</a:t>
            </a:r>
          </a:p>
        </p:txBody>
      </p:sp>
      <p:sp>
        <p:nvSpPr>
          <p:cNvPr id="7" name="Right Arrow 6"/>
          <p:cNvSpPr/>
          <p:nvPr/>
        </p:nvSpPr>
        <p:spPr>
          <a:xfrm rot="4952814">
            <a:off x="621242" y="1669671"/>
            <a:ext cx="771255" cy="52282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937222">
            <a:off x="619701" y="3488190"/>
            <a:ext cx="771255" cy="52282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55207" y="4243083"/>
            <a:ext cx="1392208" cy="127581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Seed banks, Ag-Bio</a:t>
            </a:r>
          </a:p>
        </p:txBody>
      </p:sp>
      <p:sp>
        <p:nvSpPr>
          <p:cNvPr id="17" name="Oval 16"/>
          <p:cNvSpPr/>
          <p:nvPr/>
        </p:nvSpPr>
        <p:spPr>
          <a:xfrm>
            <a:off x="4573270" y="2191884"/>
            <a:ext cx="1618393" cy="152025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Heavy equipment</a:t>
            </a:r>
          </a:p>
        </p:txBody>
      </p:sp>
      <p:sp>
        <p:nvSpPr>
          <p:cNvPr id="19" name="Oval 18"/>
          <p:cNvSpPr/>
          <p:nvPr/>
        </p:nvSpPr>
        <p:spPr>
          <a:xfrm>
            <a:off x="4064611" y="390753"/>
            <a:ext cx="1538760" cy="151480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Water systems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1919061" y="3445105"/>
            <a:ext cx="3124641" cy="353765"/>
            <a:chOff x="1919061" y="3445105"/>
            <a:chExt cx="3124641" cy="353765"/>
          </a:xfrm>
        </p:grpSpPr>
        <p:sp>
          <p:nvSpPr>
            <p:cNvPr id="18" name="Right Arrow 17"/>
            <p:cNvSpPr/>
            <p:nvPr/>
          </p:nvSpPr>
          <p:spPr>
            <a:xfrm rot="1717008">
              <a:off x="1919061" y="3630674"/>
              <a:ext cx="2863538" cy="168196"/>
            </a:xfrm>
            <a:prstGeom prst="rightArrow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1674550">
              <a:off x="2112738" y="3445105"/>
              <a:ext cx="29309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Seeds, pest/ weed control</a:t>
              </a:r>
            </a:p>
          </p:txBody>
        </p:sp>
      </p:grpSp>
      <p:sp>
        <p:nvSpPr>
          <p:cNvPr id="23" name="Right Arrow 22"/>
          <p:cNvSpPr/>
          <p:nvPr/>
        </p:nvSpPr>
        <p:spPr>
          <a:xfrm rot="65060">
            <a:off x="2098920" y="2760265"/>
            <a:ext cx="2458361" cy="195974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10758" y="2484791"/>
            <a:ext cx="2930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Planting/tilling/harvest</a:t>
            </a:r>
          </a:p>
        </p:txBody>
      </p:sp>
      <p:sp>
        <p:nvSpPr>
          <p:cNvPr id="26" name="Right Arrow 25"/>
          <p:cNvSpPr/>
          <p:nvPr/>
        </p:nvSpPr>
        <p:spPr>
          <a:xfrm rot="20110438">
            <a:off x="1872551" y="1921505"/>
            <a:ext cx="2262915" cy="160557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20060001">
            <a:off x="1800469" y="1503767"/>
            <a:ext cx="2930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Controlled irrigation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419687" y="177059"/>
            <a:ext cx="694463" cy="6960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IT</a:t>
            </a:r>
          </a:p>
        </p:txBody>
      </p:sp>
      <p:sp>
        <p:nvSpPr>
          <p:cNvPr id="39" name="Oval 38"/>
          <p:cNvSpPr/>
          <p:nvPr/>
        </p:nvSpPr>
        <p:spPr>
          <a:xfrm>
            <a:off x="5603371" y="824663"/>
            <a:ext cx="1880704" cy="1685117"/>
          </a:xfrm>
          <a:prstGeom prst="ellipse">
            <a:avLst/>
          </a:prstGeom>
          <a:gradFill flip="none" rotWithShape="1">
            <a:gsLst>
              <a:gs pos="0">
                <a:srgbClr val="3366FF">
                  <a:alpha val="50000"/>
                </a:srgbClr>
              </a:gs>
              <a:gs pos="100000">
                <a:srgbClr val="FFFFFF">
                  <a:alpha val="6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Nutrient management</a:t>
            </a:r>
          </a:p>
        </p:txBody>
      </p:sp>
      <p:sp>
        <p:nvSpPr>
          <p:cNvPr id="37" name="Right Arrow 36"/>
          <p:cNvSpPr/>
          <p:nvPr/>
        </p:nvSpPr>
        <p:spPr>
          <a:xfrm rot="1266784">
            <a:off x="5636890" y="1304068"/>
            <a:ext cx="408861" cy="299591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18828518">
            <a:off x="5858267" y="2049094"/>
            <a:ext cx="408861" cy="299591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368507" y="5518895"/>
            <a:ext cx="1583980" cy="1111676"/>
          </a:xfrm>
          <a:prstGeom prst="ellipse">
            <a:avLst/>
          </a:prstGeom>
          <a:solidFill>
            <a:schemeClr val="accent3">
              <a:lumMod val="75000"/>
              <a:alpha val="55000"/>
            </a:scheme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Regulatory fees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696459" y="3299590"/>
            <a:ext cx="1784062" cy="221930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05600" y="304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Ecosystem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124200" y="5486400"/>
            <a:ext cx="1828800" cy="1179854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175113" y="6227607"/>
            <a:ext cx="252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Mitigate fines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24800" y="601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$$</a:t>
            </a:r>
          </a:p>
        </p:txBody>
      </p:sp>
      <p:sp>
        <p:nvSpPr>
          <p:cNvPr id="46" name="Right Arrow 45"/>
          <p:cNvSpPr/>
          <p:nvPr/>
        </p:nvSpPr>
        <p:spPr>
          <a:xfrm>
            <a:off x="7620000" y="6324600"/>
            <a:ext cx="1061455" cy="294361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center piv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62400"/>
            <a:ext cx="2708653" cy="207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288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066800"/>
          </a:xfrm>
        </p:spPr>
        <p:txBody>
          <a:bodyPr>
            <a:normAutofit/>
          </a:bodyPr>
          <a:lstStyle/>
          <a:p>
            <a:pPr marL="68580" indent="0"/>
            <a:r>
              <a:rPr lang="en-US" dirty="0"/>
              <a:t>Customer</a:t>
            </a:r>
            <a:r>
              <a:rPr lang="en-US" sz="4400" dirty="0"/>
              <a:t> </a:t>
            </a:r>
            <a:r>
              <a:rPr lang="en-US" dirty="0"/>
              <a:t>Segments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7500"/>
            <a:ext cx="4876800" cy="50419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Commercial Institutions: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Primary Market</a:t>
            </a:r>
          </a:p>
          <a:p>
            <a:pPr lvl="1"/>
            <a:r>
              <a:rPr lang="en-US" sz="2400" b="1" dirty="0"/>
              <a:t>$1.4B  </a:t>
            </a:r>
            <a:r>
              <a:rPr lang="en-US" sz="2400" dirty="0"/>
              <a:t>(Globally)</a:t>
            </a:r>
          </a:p>
          <a:p>
            <a:pPr lvl="1"/>
            <a:r>
              <a:rPr lang="en-US" sz="2400" dirty="0"/>
              <a:t>License and Revenue sharing agreements</a:t>
            </a:r>
          </a:p>
          <a:p>
            <a:pPr>
              <a:spcBef>
                <a:spcPts val="1200"/>
              </a:spcBef>
            </a:pPr>
            <a:r>
              <a:rPr lang="en-US" sz="2800" b="1" dirty="0"/>
              <a:t>Academic Labs: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Secondary Market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Increase Visibility of Tech</a:t>
            </a:r>
          </a:p>
          <a:p>
            <a:pPr lvl="1">
              <a:spcBef>
                <a:spcPts val="0"/>
              </a:spcBef>
            </a:pPr>
            <a:r>
              <a:rPr lang="en-US" sz="2400" b="1" dirty="0"/>
              <a:t>$140 M </a:t>
            </a:r>
            <a:r>
              <a:rPr lang="en-US" sz="2400" dirty="0"/>
              <a:t>(North America)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Product Sales</a:t>
            </a:r>
          </a:p>
        </p:txBody>
      </p:sp>
      <p:pic>
        <p:nvPicPr>
          <p:cNvPr id="2052" name="Picture 4" descr="http://ikmest.com/images/istockphoto_2415525-scientists-working-in-l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48" y="4114800"/>
            <a:ext cx="2895148" cy="192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img.sulekha.com/others/original700/earns-merck-2008-10-22-17-3-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48" y="1676400"/>
            <a:ext cx="32115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90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2" y="1231182"/>
            <a:ext cx="8072438" cy="538571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/>
          </p:cNvSpPr>
          <p:nvPr/>
        </p:nvSpPr>
        <p:spPr bwMode="auto">
          <a:xfrm>
            <a:off x="5118565" y="5705698"/>
            <a:ext cx="3094860" cy="384721"/>
          </a:xfrm>
          <a:prstGeom prst="rect">
            <a:avLst/>
          </a:prstGeom>
          <a:solidFill>
            <a:srgbClr val="E6578D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FFFFFF"/>
                </a:solidFill>
                <a:ea typeface="Gill Sans" charset="0"/>
                <a:cs typeface="Gill Sans" charset="0"/>
              </a:rPr>
              <a:t>Everything is an effort</a:t>
            </a:r>
          </a:p>
        </p:txBody>
      </p:sp>
      <p:sp>
        <p:nvSpPr>
          <p:cNvPr id="13315" name="Rectangle 3"/>
          <p:cNvSpPr>
            <a:spLocks/>
          </p:cNvSpPr>
          <p:nvPr/>
        </p:nvSpPr>
        <p:spPr bwMode="auto">
          <a:xfrm>
            <a:off x="2407553" y="6186948"/>
            <a:ext cx="2338906" cy="261610"/>
          </a:xfrm>
          <a:prstGeom prst="rect">
            <a:avLst/>
          </a:prstGeom>
          <a:solidFill>
            <a:srgbClr val="E6578D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FFFFFF"/>
                </a:solidFill>
                <a:ea typeface="Gill Sans" charset="0"/>
                <a:cs typeface="Gill Sans" charset="0"/>
              </a:rPr>
              <a:t>Post-</a:t>
            </a:r>
            <a:r>
              <a:rPr lang="en-US" sz="1700" dirty="0" err="1">
                <a:solidFill>
                  <a:srgbClr val="FFFFFF"/>
                </a:solidFill>
                <a:ea typeface="Gill Sans" charset="0"/>
                <a:cs typeface="Gill Sans" charset="0"/>
              </a:rPr>
              <a:t>poning</a:t>
            </a:r>
            <a:r>
              <a:rPr lang="en-US" sz="1700" dirty="0">
                <a:solidFill>
                  <a:srgbClr val="FFFFFF"/>
                </a:solidFill>
                <a:ea typeface="Gill Sans" charset="0"/>
                <a:cs typeface="Gill Sans" charset="0"/>
              </a:rPr>
              <a:t> couple time</a:t>
            </a:r>
          </a:p>
        </p:txBody>
      </p:sp>
      <p:sp>
        <p:nvSpPr>
          <p:cNvPr id="13316" name="Rectangle 4"/>
          <p:cNvSpPr>
            <a:spLocks/>
          </p:cNvSpPr>
          <p:nvPr/>
        </p:nvSpPr>
        <p:spPr bwMode="auto">
          <a:xfrm>
            <a:off x="1634791" y="5383277"/>
            <a:ext cx="2120792" cy="261610"/>
          </a:xfrm>
          <a:prstGeom prst="rect">
            <a:avLst/>
          </a:prstGeom>
          <a:solidFill>
            <a:srgbClr val="E6578D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FFFFFF"/>
                </a:solidFill>
                <a:ea typeface="Gill Sans" charset="0"/>
                <a:cs typeface="Gill Sans" charset="0"/>
              </a:rPr>
              <a:t>Planning the next visit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5506644" y="6240527"/>
            <a:ext cx="3077559" cy="261610"/>
          </a:xfrm>
          <a:prstGeom prst="rect">
            <a:avLst/>
          </a:prstGeom>
          <a:solidFill>
            <a:srgbClr val="E6578D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FFFFFF"/>
                </a:solidFill>
                <a:ea typeface="Gill Sans" charset="0"/>
                <a:cs typeface="Gill Sans" charset="0"/>
              </a:rPr>
              <a:t>Don’t communicate trivial things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433536" y="4725620"/>
            <a:ext cx="2242250" cy="523220"/>
          </a:xfrm>
          <a:prstGeom prst="rect">
            <a:avLst/>
          </a:prstGeom>
          <a:solidFill>
            <a:srgbClr val="E6578D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FFFFFF"/>
                </a:solidFill>
                <a:ea typeface="Gill Sans" charset="0"/>
                <a:cs typeface="Gill Sans" charset="0"/>
              </a:rPr>
              <a:t>Send each other things </a:t>
            </a:r>
          </a:p>
          <a:p>
            <a:r>
              <a:rPr lang="en-US" sz="1700" dirty="0">
                <a:solidFill>
                  <a:srgbClr val="FFFFFF"/>
                </a:solidFill>
                <a:ea typeface="Gill Sans" charset="0"/>
                <a:cs typeface="Gill Sans" charset="0"/>
              </a:rPr>
              <a:t>through email/text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5973639" y="3812605"/>
            <a:ext cx="2809795" cy="384721"/>
          </a:xfrm>
          <a:prstGeom prst="rect">
            <a:avLst/>
          </a:prstGeom>
          <a:solidFill>
            <a:srgbClr val="FE494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FFFFFF"/>
                </a:solidFill>
                <a:ea typeface="Gill Sans" charset="0"/>
                <a:cs typeface="Gill Sans" charset="0"/>
              </a:rPr>
              <a:t>Living different lives</a:t>
            </a:r>
          </a:p>
        </p:txBody>
      </p:sp>
      <p:sp>
        <p:nvSpPr>
          <p:cNvPr id="13320" name="Rectangle 8"/>
          <p:cNvSpPr>
            <a:spLocks/>
          </p:cNvSpPr>
          <p:nvPr/>
        </p:nvSpPr>
        <p:spPr bwMode="auto">
          <a:xfrm>
            <a:off x="7328094" y="4731409"/>
            <a:ext cx="1054488" cy="261610"/>
          </a:xfrm>
          <a:prstGeom prst="rect">
            <a:avLst/>
          </a:prstGeom>
          <a:solidFill>
            <a:srgbClr val="FE494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FFFFFF"/>
                </a:solidFill>
                <a:ea typeface="Gill Sans" charset="0"/>
                <a:cs typeface="Gill Sans" charset="0"/>
              </a:rPr>
              <a:t>Laugh less</a:t>
            </a:r>
          </a:p>
        </p:txBody>
      </p:sp>
      <p:sp>
        <p:nvSpPr>
          <p:cNvPr id="13321" name="Rectangle 9"/>
          <p:cNvSpPr>
            <a:spLocks/>
          </p:cNvSpPr>
          <p:nvPr/>
        </p:nvSpPr>
        <p:spPr bwMode="auto">
          <a:xfrm>
            <a:off x="7085707" y="3049488"/>
            <a:ext cx="1375172" cy="321469"/>
          </a:xfrm>
          <a:prstGeom prst="rect">
            <a:avLst/>
          </a:prstGeom>
          <a:solidFill>
            <a:srgbClr val="FE494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 dirty="0">
                <a:solidFill>
                  <a:srgbClr val="FFFFFF"/>
                </a:solidFill>
                <a:ea typeface="Gill Sans" charset="0"/>
                <a:cs typeface="Gill Sans" charset="0"/>
              </a:rPr>
              <a:t>Multitasking</a:t>
            </a:r>
          </a:p>
        </p:txBody>
      </p:sp>
      <p:sp>
        <p:nvSpPr>
          <p:cNvPr id="13322" name="Rectangle 10"/>
          <p:cNvSpPr>
            <a:spLocks/>
          </p:cNvSpPr>
          <p:nvPr/>
        </p:nvSpPr>
        <p:spPr bwMode="auto">
          <a:xfrm>
            <a:off x="6237871" y="1275620"/>
            <a:ext cx="1102603" cy="26161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FFFFFF"/>
                </a:solidFill>
                <a:ea typeface="Gill Sans" charset="0"/>
                <a:cs typeface="Gill Sans" charset="0"/>
              </a:rPr>
              <a:t>Missing out</a:t>
            </a:r>
          </a:p>
        </p:txBody>
      </p:sp>
      <p:sp>
        <p:nvSpPr>
          <p:cNvPr id="13323" name="Rectangle 11"/>
          <p:cNvSpPr>
            <a:spLocks/>
          </p:cNvSpPr>
          <p:nvPr/>
        </p:nvSpPr>
        <p:spPr bwMode="auto">
          <a:xfrm>
            <a:off x="5518845" y="1999879"/>
            <a:ext cx="1942545" cy="38472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FFFFFF"/>
                </a:solidFill>
                <a:ea typeface="Gill Sans" charset="0"/>
                <a:cs typeface="Gill Sans" charset="0"/>
              </a:rPr>
              <a:t>Disconnected</a:t>
            </a:r>
          </a:p>
        </p:txBody>
      </p:sp>
      <p:sp>
        <p:nvSpPr>
          <p:cNvPr id="13324" name="Rectangle 12"/>
          <p:cNvSpPr>
            <a:spLocks/>
          </p:cNvSpPr>
          <p:nvPr/>
        </p:nvSpPr>
        <p:spPr bwMode="auto">
          <a:xfrm>
            <a:off x="910169" y="1597089"/>
            <a:ext cx="654025" cy="26161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FFFFFF"/>
                </a:solidFill>
                <a:ea typeface="Gill Sans" charset="0"/>
                <a:cs typeface="Gill Sans" charset="0"/>
              </a:rPr>
              <a:t>Lonely</a:t>
            </a:r>
          </a:p>
        </p:txBody>
      </p:sp>
      <p:sp>
        <p:nvSpPr>
          <p:cNvPr id="13325" name="Rectangle 13"/>
          <p:cNvSpPr>
            <a:spLocks/>
          </p:cNvSpPr>
          <p:nvPr/>
        </p:nvSpPr>
        <p:spPr bwMode="auto">
          <a:xfrm>
            <a:off x="2085713" y="1525652"/>
            <a:ext cx="945377" cy="26161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FFFFFF"/>
                </a:solidFill>
                <a:ea typeface="Gill Sans" charset="0"/>
                <a:cs typeface="Gill Sans" charset="0"/>
              </a:rPr>
              <a:t>Left aside</a:t>
            </a:r>
          </a:p>
        </p:txBody>
      </p:sp>
      <p:sp>
        <p:nvSpPr>
          <p:cNvPr id="13326" name="Rectangle 14"/>
          <p:cNvSpPr>
            <a:spLocks/>
          </p:cNvSpPr>
          <p:nvPr/>
        </p:nvSpPr>
        <p:spPr bwMode="auto">
          <a:xfrm>
            <a:off x="2184749" y="2214190"/>
            <a:ext cx="1461018" cy="38472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FFFFFF"/>
                </a:solidFill>
                <a:ea typeface="Gill Sans" charset="0"/>
                <a:cs typeface="Gill Sans" charset="0"/>
              </a:rPr>
              <a:t>Frustrated</a:t>
            </a:r>
          </a:p>
        </p:txBody>
      </p:sp>
      <p:sp>
        <p:nvSpPr>
          <p:cNvPr id="13327" name="Rectangle 15"/>
          <p:cNvSpPr>
            <a:spLocks/>
          </p:cNvSpPr>
          <p:nvPr/>
        </p:nvSpPr>
        <p:spPr bwMode="auto">
          <a:xfrm>
            <a:off x="707617" y="5832902"/>
            <a:ext cx="1526059" cy="523220"/>
          </a:xfrm>
          <a:prstGeom prst="rect">
            <a:avLst/>
          </a:prstGeom>
          <a:solidFill>
            <a:srgbClr val="E6578D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FFFFFF"/>
                </a:solidFill>
                <a:ea typeface="Gill Sans" charset="0"/>
                <a:cs typeface="Gill Sans" charset="0"/>
              </a:rPr>
              <a:t>Many short call</a:t>
            </a:r>
          </a:p>
          <a:p>
            <a:r>
              <a:rPr lang="en-US" sz="1700" dirty="0">
                <a:solidFill>
                  <a:srgbClr val="FFFFFF"/>
                </a:solidFill>
                <a:ea typeface="Gill Sans" charset="0"/>
                <a:cs typeface="Gill Sans" charset="0"/>
              </a:rPr>
              <a:t> throughout day</a:t>
            </a:r>
          </a:p>
        </p:txBody>
      </p:sp>
      <p:sp>
        <p:nvSpPr>
          <p:cNvPr id="13328" name="Rectangle 16"/>
          <p:cNvSpPr>
            <a:spLocks/>
          </p:cNvSpPr>
          <p:nvPr/>
        </p:nvSpPr>
        <p:spPr bwMode="auto">
          <a:xfrm>
            <a:off x="905554" y="3526855"/>
            <a:ext cx="1193642" cy="384721"/>
          </a:xfrm>
          <a:prstGeom prst="rect">
            <a:avLst/>
          </a:prstGeom>
          <a:solidFill>
            <a:srgbClr val="8500A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FFFFFF"/>
                </a:solidFill>
                <a:ea typeface="Gill Sans" charset="0"/>
                <a:cs typeface="Gill Sans" charset="0"/>
              </a:rPr>
              <a:t>I’m busy</a:t>
            </a:r>
          </a:p>
        </p:txBody>
      </p:sp>
      <p:sp>
        <p:nvSpPr>
          <p:cNvPr id="13329" name="Rectangle 17"/>
          <p:cNvSpPr>
            <a:spLocks/>
          </p:cNvSpPr>
          <p:nvPr/>
        </p:nvSpPr>
        <p:spPr bwMode="auto">
          <a:xfrm>
            <a:off x="535781" y="303610"/>
            <a:ext cx="2705695" cy="56257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3400" dirty="0">
                <a:solidFill>
                  <a:srgbClr val="FFFFFF"/>
                </a:solidFill>
                <a:ea typeface="Gill Sans" charset="0"/>
                <a:cs typeface="Gill Sans" charset="0"/>
              </a:rPr>
              <a:t>The Problem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8229600" cy="83820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+mj-ea"/>
                <a:cs typeface="+mj-cs"/>
              </a:rPr>
              <a:t>MARKET FLOW – Iteration 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7999" y="1893126"/>
          <a:ext cx="5791201" cy="4504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5578411" y="2133600"/>
            <a:ext cx="2193988" cy="10668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543" name="TextBox 2"/>
          <p:cNvSpPr txBox="1">
            <a:spLocks noChangeArrowheads="1"/>
          </p:cNvSpPr>
          <p:nvPr/>
        </p:nvSpPr>
        <p:spPr bwMode="auto">
          <a:xfrm>
            <a:off x="5456238" y="2324100"/>
            <a:ext cx="2438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b="1">
                <a:solidFill>
                  <a:schemeClr val="bg1"/>
                </a:solidFill>
              </a:rPr>
              <a:t>Heat Exchanger Manufacturer</a:t>
            </a:r>
          </a:p>
        </p:txBody>
      </p:sp>
      <p:sp>
        <p:nvSpPr>
          <p:cNvPr id="17" name="Bent-Up Arrow 16"/>
          <p:cNvSpPr/>
          <p:nvPr/>
        </p:nvSpPr>
        <p:spPr>
          <a:xfrm rot="5400000" flipV="1">
            <a:off x="6057899" y="3314700"/>
            <a:ext cx="1143000" cy="91440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Up Arrow 7"/>
          <p:cNvSpPr/>
          <p:nvPr/>
        </p:nvSpPr>
        <p:spPr>
          <a:xfrm>
            <a:off x="3276599" y="3276600"/>
            <a:ext cx="304800" cy="1828800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ight Arrow Callout 24"/>
          <p:cNvSpPr/>
          <p:nvPr/>
        </p:nvSpPr>
        <p:spPr>
          <a:xfrm>
            <a:off x="1045287" y="2133600"/>
            <a:ext cx="2078912" cy="1219200"/>
          </a:xfrm>
          <a:prstGeom prst="rightArrowCallout">
            <a:avLst>
              <a:gd name="adj1" fmla="val 37280"/>
              <a:gd name="adj2" fmla="val 21237"/>
              <a:gd name="adj3" fmla="val 25000"/>
              <a:gd name="adj4" fmla="val 79258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ounded Rectangle 4"/>
          <p:cNvSpPr/>
          <p:nvPr/>
        </p:nvSpPr>
        <p:spPr>
          <a:xfrm>
            <a:off x="1066799" y="2353064"/>
            <a:ext cx="1490824" cy="7711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/>
              <a:t>Design Sources and Technical Experts</a:t>
            </a:r>
          </a:p>
        </p:txBody>
      </p:sp>
      <p:pic>
        <p:nvPicPr>
          <p:cNvPr id="6555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21575" y="-533400"/>
            <a:ext cx="20462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905000" y="2224088"/>
            <a:ext cx="4800600" cy="3962400"/>
            <a:chOff x="1584" y="912"/>
            <a:chExt cx="3024" cy="2496"/>
          </a:xfrm>
        </p:grpSpPr>
        <p:sp>
          <p:nvSpPr>
            <p:cNvPr id="67588" name="Oval 5"/>
            <p:cNvSpPr>
              <a:spLocks noChangeArrowheads="1"/>
            </p:cNvSpPr>
            <p:nvPr/>
          </p:nvSpPr>
          <p:spPr bwMode="auto">
            <a:xfrm>
              <a:off x="1680" y="1008"/>
              <a:ext cx="1183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Insurance</a:t>
              </a:r>
            </a:p>
            <a:p>
              <a:pPr algn="ctr"/>
              <a:r>
                <a:rPr lang="en-US" sz="1600"/>
                <a:t>Company</a:t>
              </a:r>
            </a:p>
          </p:txBody>
        </p:sp>
        <p:sp>
          <p:nvSpPr>
            <p:cNvPr id="67589" name="Oval 6"/>
            <p:cNvSpPr>
              <a:spLocks noChangeArrowheads="1"/>
            </p:cNvSpPr>
            <p:nvPr/>
          </p:nvSpPr>
          <p:spPr bwMode="auto">
            <a:xfrm>
              <a:off x="3648" y="1008"/>
              <a:ext cx="710" cy="37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Doctor</a:t>
              </a:r>
            </a:p>
          </p:txBody>
        </p:sp>
        <p:sp>
          <p:nvSpPr>
            <p:cNvPr id="67590" name="Oval 7"/>
            <p:cNvSpPr>
              <a:spLocks noChangeArrowheads="1"/>
            </p:cNvSpPr>
            <p:nvPr/>
          </p:nvSpPr>
          <p:spPr bwMode="auto">
            <a:xfrm>
              <a:off x="1776" y="1968"/>
              <a:ext cx="1104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/>
                <a:t>Service Provider</a:t>
              </a:r>
            </a:p>
          </p:txBody>
        </p:sp>
        <p:sp>
          <p:nvSpPr>
            <p:cNvPr id="67591" name="Oval 8"/>
            <p:cNvSpPr>
              <a:spLocks noChangeArrowheads="1"/>
            </p:cNvSpPr>
            <p:nvPr/>
          </p:nvSpPr>
          <p:spPr bwMode="auto">
            <a:xfrm>
              <a:off x="3504" y="1920"/>
              <a:ext cx="1104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Patient</a:t>
              </a:r>
            </a:p>
          </p:txBody>
        </p:sp>
        <p:sp>
          <p:nvSpPr>
            <p:cNvPr id="67592" name="Oval 9"/>
            <p:cNvSpPr>
              <a:spLocks noChangeArrowheads="1"/>
            </p:cNvSpPr>
            <p:nvPr/>
          </p:nvSpPr>
          <p:spPr bwMode="auto">
            <a:xfrm>
              <a:off x="1776" y="2928"/>
              <a:ext cx="1104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/>
                <a:t>GlucoSentient</a:t>
              </a:r>
            </a:p>
          </p:txBody>
        </p:sp>
        <p:sp>
          <p:nvSpPr>
            <p:cNvPr id="67593" name="AutoShape 10"/>
            <p:cNvSpPr>
              <a:spLocks noChangeArrowheads="1"/>
            </p:cNvSpPr>
            <p:nvPr/>
          </p:nvSpPr>
          <p:spPr bwMode="auto">
            <a:xfrm>
              <a:off x="2160" y="1536"/>
              <a:ext cx="240" cy="384"/>
            </a:xfrm>
            <a:prstGeom prst="downArrow">
              <a:avLst>
                <a:gd name="adj1" fmla="val 50000"/>
                <a:gd name="adj2" fmla="val 4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94" name="AutoShape 11"/>
            <p:cNvSpPr>
              <a:spLocks noChangeArrowheads="1"/>
            </p:cNvSpPr>
            <p:nvPr/>
          </p:nvSpPr>
          <p:spPr bwMode="auto">
            <a:xfrm>
              <a:off x="2208" y="2496"/>
              <a:ext cx="240" cy="384"/>
            </a:xfrm>
            <a:prstGeom prst="downArrow">
              <a:avLst>
                <a:gd name="adj1" fmla="val 50000"/>
                <a:gd name="adj2" fmla="val 4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95" name="AutoShape 12"/>
            <p:cNvSpPr>
              <a:spLocks noChangeArrowheads="1"/>
            </p:cNvSpPr>
            <p:nvPr/>
          </p:nvSpPr>
          <p:spPr bwMode="auto">
            <a:xfrm>
              <a:off x="2928" y="2112"/>
              <a:ext cx="528" cy="192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96" name="AutoShape 13"/>
            <p:cNvSpPr>
              <a:spLocks noChangeArrowheads="1"/>
            </p:cNvSpPr>
            <p:nvPr/>
          </p:nvSpPr>
          <p:spPr bwMode="auto">
            <a:xfrm>
              <a:off x="2976" y="1104"/>
              <a:ext cx="528" cy="192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97" name="AutoShape 14"/>
            <p:cNvSpPr>
              <a:spLocks noChangeArrowheads="1"/>
            </p:cNvSpPr>
            <p:nvPr/>
          </p:nvSpPr>
          <p:spPr bwMode="auto">
            <a:xfrm rot="-1969493">
              <a:off x="2736" y="1584"/>
              <a:ext cx="960" cy="192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98" name="AutoShape 16"/>
            <p:cNvSpPr>
              <a:spLocks noChangeArrowheads="1"/>
            </p:cNvSpPr>
            <p:nvPr/>
          </p:nvSpPr>
          <p:spPr bwMode="auto">
            <a:xfrm>
              <a:off x="3888" y="1440"/>
              <a:ext cx="240" cy="432"/>
            </a:xfrm>
            <a:prstGeom prst="down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99" name="Text Box 17"/>
            <p:cNvSpPr txBox="1">
              <a:spLocks noChangeArrowheads="1"/>
            </p:cNvSpPr>
            <p:nvPr/>
          </p:nvSpPr>
          <p:spPr bwMode="auto">
            <a:xfrm>
              <a:off x="4118" y="1509"/>
              <a:ext cx="4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Medical </a:t>
              </a:r>
            </a:p>
            <a:p>
              <a:r>
                <a:rPr lang="en-US" sz="1200"/>
                <a:t>Services</a:t>
              </a:r>
            </a:p>
          </p:txBody>
        </p:sp>
        <p:sp>
          <p:nvSpPr>
            <p:cNvPr id="67600" name="Text Box 18"/>
            <p:cNvSpPr txBox="1">
              <a:spLocks noChangeArrowheads="1"/>
            </p:cNvSpPr>
            <p:nvPr/>
          </p:nvSpPr>
          <p:spPr bwMode="auto">
            <a:xfrm>
              <a:off x="3168" y="1728"/>
              <a:ext cx="4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Data</a:t>
              </a:r>
            </a:p>
            <a:p>
              <a:r>
                <a:rPr lang="en-US" sz="1200"/>
                <a:t>Service</a:t>
              </a:r>
            </a:p>
          </p:txBody>
        </p:sp>
        <p:sp>
          <p:nvSpPr>
            <p:cNvPr id="67601" name="Text Box 19"/>
            <p:cNvSpPr txBox="1">
              <a:spLocks noChangeArrowheads="1"/>
            </p:cNvSpPr>
            <p:nvPr/>
          </p:nvSpPr>
          <p:spPr bwMode="auto">
            <a:xfrm>
              <a:off x="2928" y="2304"/>
              <a:ext cx="7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In House Care</a:t>
              </a:r>
            </a:p>
            <a:p>
              <a:pPr algn="ctr"/>
              <a:r>
                <a:rPr lang="en-US" sz="1200"/>
                <a:t>Services</a:t>
              </a:r>
            </a:p>
          </p:txBody>
        </p:sp>
        <p:sp>
          <p:nvSpPr>
            <p:cNvPr id="67602" name="Text Box 20"/>
            <p:cNvSpPr txBox="1">
              <a:spLocks noChangeArrowheads="1"/>
            </p:cNvSpPr>
            <p:nvPr/>
          </p:nvSpPr>
          <p:spPr bwMode="auto">
            <a:xfrm>
              <a:off x="1584" y="1632"/>
              <a:ext cx="4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Payment</a:t>
              </a:r>
            </a:p>
          </p:txBody>
        </p:sp>
        <p:sp>
          <p:nvSpPr>
            <p:cNvPr id="67603" name="Text Box 21"/>
            <p:cNvSpPr txBox="1">
              <a:spLocks noChangeArrowheads="1"/>
            </p:cNvSpPr>
            <p:nvPr/>
          </p:nvSpPr>
          <p:spPr bwMode="auto">
            <a:xfrm>
              <a:off x="1632" y="2592"/>
              <a:ext cx="4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Payment</a:t>
              </a:r>
            </a:p>
          </p:txBody>
        </p:sp>
        <p:sp>
          <p:nvSpPr>
            <p:cNvPr id="67604" name="Text Box 22"/>
            <p:cNvSpPr txBox="1">
              <a:spLocks noChangeArrowheads="1"/>
            </p:cNvSpPr>
            <p:nvPr/>
          </p:nvSpPr>
          <p:spPr bwMode="auto">
            <a:xfrm>
              <a:off x="2928" y="912"/>
              <a:ext cx="4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Payment</a:t>
              </a:r>
            </a:p>
          </p:txBody>
        </p:sp>
      </p:grpSp>
      <p:sp>
        <p:nvSpPr>
          <p:cNvPr id="21" name="Title 2"/>
          <p:cNvSpPr txBox="1">
            <a:spLocks/>
          </p:cNvSpPr>
          <p:nvPr/>
        </p:nvSpPr>
        <p:spPr>
          <a:xfrm>
            <a:off x="152400" y="457200"/>
            <a:ext cx="8610600" cy="1470025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en-US" dirty="0"/>
              <a:t>Service Channel and Distribution Model</a:t>
            </a:r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019800" y="56388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50" name="Right Arrow 49"/>
          <p:cNvSpPr>
            <a:spLocks noChangeArrowheads="1"/>
          </p:cNvSpPr>
          <p:nvPr/>
        </p:nvSpPr>
        <p:spPr bwMode="auto">
          <a:xfrm flipH="1" flipV="1">
            <a:off x="3816350" y="3816350"/>
            <a:ext cx="269875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451350" y="914400"/>
            <a:ext cx="1714500" cy="914400"/>
            <a:chOff x="3390900" y="914400"/>
            <a:chExt cx="1714500" cy="914400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3390900" y="914400"/>
              <a:ext cx="1714500" cy="914400"/>
              <a:chOff x="36381" y="1673438"/>
              <a:chExt cx="1423299" cy="1098122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68010" y="1673438"/>
                <a:ext cx="1391670" cy="109812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Rounded Rectangle 4"/>
              <p:cNvSpPr/>
              <p:nvPr/>
            </p:nvSpPr>
            <p:spPr>
              <a:xfrm>
                <a:off x="36381" y="1703941"/>
                <a:ext cx="1328412" cy="10371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3340" tIns="53340" rIns="53340" bIns="53340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/>
                  <a:t>Fluid Synchrony</a:t>
                </a:r>
              </a:p>
            </p:txBody>
          </p:sp>
        </p:grpSp>
        <p:pic>
          <p:nvPicPr>
            <p:cNvPr id="68655" name="Picture 4" descr="fs full red v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9543" y="990600"/>
              <a:ext cx="1439657" cy="778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527050" y="990600"/>
            <a:ext cx="1219200" cy="838200"/>
            <a:chOff x="4752" y="1511139"/>
            <a:chExt cx="1391670" cy="1422721"/>
          </a:xfrm>
        </p:grpSpPr>
        <p:sp>
          <p:nvSpPr>
            <p:cNvPr id="47" name="Rounded Rectangle 46"/>
            <p:cNvSpPr>
              <a:spLocks noChangeArrowheads="1"/>
            </p:cNvSpPr>
            <p:nvPr/>
          </p:nvSpPr>
          <p:spPr bwMode="auto">
            <a:xfrm>
              <a:off x="4752" y="1511139"/>
              <a:ext cx="1391670" cy="142272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48" name="Rounded Rectangle 4"/>
            <p:cNvSpPr>
              <a:spLocks noChangeArrowheads="1"/>
            </p:cNvSpPr>
            <p:nvPr/>
          </p:nvSpPr>
          <p:spPr bwMode="auto">
            <a:xfrm>
              <a:off x="44618" y="1551558"/>
              <a:ext cx="1311939" cy="1341885"/>
            </a:xfrm>
            <a:prstGeom prst="rect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53340" tIns="53340" rIns="53340" bIns="53340" anchor="ctr">
              <a:prstTxWarp prst="textNoShape">
                <a:avLst/>
              </a:prstTxWarp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Electronic Health Records</a:t>
              </a:r>
            </a:p>
          </p:txBody>
        </p:sp>
      </p:grpSp>
      <p:sp>
        <p:nvSpPr>
          <p:cNvPr id="53" name="Right Arrow 52"/>
          <p:cNvSpPr/>
          <p:nvPr/>
        </p:nvSpPr>
        <p:spPr>
          <a:xfrm rot="16200000">
            <a:off x="407832" y="2502061"/>
            <a:ext cx="1433508" cy="26796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1" name="Right Arrow 60"/>
          <p:cNvSpPr>
            <a:spLocks noChangeArrowheads="1"/>
          </p:cNvSpPr>
          <p:nvPr/>
        </p:nvSpPr>
        <p:spPr bwMode="auto">
          <a:xfrm rot="5400000" flipV="1">
            <a:off x="5248276" y="2560637"/>
            <a:ext cx="914400" cy="365125"/>
          </a:xfrm>
          <a:prstGeom prst="rightArrow">
            <a:avLst>
              <a:gd name="adj1" fmla="val 50000"/>
              <a:gd name="adj2" fmla="val 50006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4191000" y="3581400"/>
            <a:ext cx="2362200" cy="167640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419600" y="3860800"/>
            <a:ext cx="1852613" cy="1092200"/>
            <a:chOff x="4261609" y="1980554"/>
            <a:chExt cx="1710099" cy="1422721"/>
          </a:xfrm>
        </p:grpSpPr>
        <p:sp>
          <p:nvSpPr>
            <p:cNvPr id="65" name="Rounded Rectangle 64"/>
            <p:cNvSpPr/>
            <p:nvPr/>
          </p:nvSpPr>
          <p:spPr>
            <a:xfrm>
              <a:off x="4261609" y="1980554"/>
              <a:ext cx="1710099" cy="14227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Rounded Rectangle 4"/>
            <p:cNvSpPr/>
            <p:nvPr/>
          </p:nvSpPr>
          <p:spPr>
            <a:xfrm>
              <a:off x="4261609" y="2063270"/>
              <a:ext cx="1688118" cy="1340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/>
                <a:t>Hospitals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(Anesthesiologists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Neurosurgeons)</a:t>
              </a:r>
            </a:p>
          </p:txBody>
        </p:sp>
      </p:grpSp>
      <p:sp>
        <p:nvSpPr>
          <p:cNvPr id="70" name="Rounded Rectangle 4"/>
          <p:cNvSpPr/>
          <p:nvPr/>
        </p:nvSpPr>
        <p:spPr bwMode="auto">
          <a:xfrm>
            <a:off x="5245100" y="1919288"/>
            <a:ext cx="920750" cy="3667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dirty="0"/>
              <a:t>Pump + Controller</a:t>
            </a:r>
          </a:p>
        </p:txBody>
      </p:sp>
      <p:sp>
        <p:nvSpPr>
          <p:cNvPr id="71" name="Rounded Rectangle 4"/>
          <p:cNvSpPr/>
          <p:nvPr/>
        </p:nvSpPr>
        <p:spPr bwMode="auto">
          <a:xfrm>
            <a:off x="4483100" y="1905000"/>
            <a:ext cx="920750" cy="3667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dirty="0"/>
              <a:t>Support Services</a:t>
            </a:r>
          </a:p>
        </p:txBody>
      </p:sp>
      <p:sp>
        <p:nvSpPr>
          <p:cNvPr id="72" name="Right Arrow 71"/>
          <p:cNvSpPr>
            <a:spLocks noChangeArrowheads="1"/>
          </p:cNvSpPr>
          <p:nvPr/>
        </p:nvSpPr>
        <p:spPr bwMode="auto">
          <a:xfrm rot="5400000" flipV="1">
            <a:off x="4486276" y="2560637"/>
            <a:ext cx="914400" cy="365125"/>
          </a:xfrm>
          <a:prstGeom prst="rightArrow">
            <a:avLst>
              <a:gd name="adj1" fmla="val 50000"/>
              <a:gd name="adj2" fmla="val 50006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3" name="Bent-Up Arrow 72"/>
          <p:cNvSpPr>
            <a:spLocks/>
          </p:cNvSpPr>
          <p:nvPr/>
        </p:nvSpPr>
        <p:spPr bwMode="auto">
          <a:xfrm flipV="1">
            <a:off x="1898650" y="1357313"/>
            <a:ext cx="2667000" cy="1846262"/>
          </a:xfrm>
          <a:custGeom>
            <a:avLst/>
            <a:gdLst>
              <a:gd name="T0" fmla="*/ 2491346 w 2667000"/>
              <a:gd name="T1" fmla="*/ 0 h 1846262"/>
              <a:gd name="T2" fmla="*/ 2315692 w 2667000"/>
              <a:gd name="T3" fmla="*/ 230930 h 1846262"/>
              <a:gd name="T4" fmla="*/ 0 w 2667000"/>
              <a:gd name="T5" fmla="*/ 1770140 h 1846262"/>
              <a:gd name="T6" fmla="*/ 1283734 w 2667000"/>
              <a:gd name="T7" fmla="*/ 1846262 h 1846262"/>
              <a:gd name="T8" fmla="*/ 2567468 w 2667000"/>
              <a:gd name="T9" fmla="*/ 1038596 h 1846262"/>
              <a:gd name="T10" fmla="*/ 2667000 w 2667000"/>
              <a:gd name="T11" fmla="*/ 230930 h 1846262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667000"/>
              <a:gd name="T19" fmla="*/ 1694019 h 1846262"/>
              <a:gd name="T20" fmla="*/ 2567468 w 2667000"/>
              <a:gd name="T21" fmla="*/ 1846262 h 18462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67000" h="1846262">
                <a:moveTo>
                  <a:pt x="0" y="1694019"/>
                </a:moveTo>
                <a:lnTo>
                  <a:pt x="2415225" y="1694019"/>
                </a:lnTo>
                <a:lnTo>
                  <a:pt x="2415225" y="230930"/>
                </a:lnTo>
                <a:lnTo>
                  <a:pt x="2315693" y="230930"/>
                </a:lnTo>
                <a:lnTo>
                  <a:pt x="2491347" y="0"/>
                </a:lnTo>
                <a:lnTo>
                  <a:pt x="2667000" y="230930"/>
                </a:lnTo>
                <a:lnTo>
                  <a:pt x="2567468" y="230930"/>
                </a:lnTo>
                <a:lnTo>
                  <a:pt x="2567468" y="1846262"/>
                </a:lnTo>
                <a:lnTo>
                  <a:pt x="0" y="1846262"/>
                </a:lnTo>
                <a:close/>
              </a:path>
            </a:pathLst>
          </a:cu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cap="flat" cmpd="sng">
            <a:solidFill>
              <a:srgbClr val="BE4B48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5" name="Rounded Rectangle 4"/>
          <p:cNvSpPr/>
          <p:nvPr/>
        </p:nvSpPr>
        <p:spPr bwMode="auto">
          <a:xfrm>
            <a:off x="6242050" y="1905000"/>
            <a:ext cx="920750" cy="3667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dirty="0"/>
              <a:t>Bundled Kits</a:t>
            </a:r>
          </a:p>
        </p:txBody>
      </p:sp>
      <p:sp>
        <p:nvSpPr>
          <p:cNvPr id="76" name="Rounded Rectangle 4"/>
          <p:cNvSpPr/>
          <p:nvPr/>
        </p:nvSpPr>
        <p:spPr bwMode="auto">
          <a:xfrm>
            <a:off x="3422650" y="1905000"/>
            <a:ext cx="920750" cy="3667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dirty="0"/>
              <a:t>Electronic Records</a:t>
            </a: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2368550" y="4654550"/>
            <a:ext cx="1219200" cy="685800"/>
            <a:chOff x="4752" y="1519222"/>
            <a:chExt cx="1391670" cy="1422721"/>
          </a:xfrm>
        </p:grpSpPr>
        <p:sp>
          <p:nvSpPr>
            <p:cNvPr id="38" name="Rounded Rectangle 37"/>
            <p:cNvSpPr/>
            <p:nvPr/>
          </p:nvSpPr>
          <p:spPr>
            <a:xfrm>
              <a:off x="4752" y="1519222"/>
              <a:ext cx="1391670" cy="14227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ounded Rectangle 4"/>
            <p:cNvSpPr/>
            <p:nvPr/>
          </p:nvSpPr>
          <p:spPr>
            <a:xfrm>
              <a:off x="44618" y="1552155"/>
              <a:ext cx="1311939" cy="1340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/>
                <a:t>Scheduled follow-up</a:t>
              </a:r>
            </a:p>
          </p:txBody>
        </p:sp>
      </p:grp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533400" y="3530600"/>
            <a:ext cx="1219200" cy="685800"/>
            <a:chOff x="91731" y="1899154"/>
            <a:chExt cx="1391670" cy="1422721"/>
          </a:xfrm>
        </p:grpSpPr>
        <p:sp>
          <p:nvSpPr>
            <p:cNvPr id="42" name="Rounded Rectangle 41"/>
            <p:cNvSpPr/>
            <p:nvPr/>
          </p:nvSpPr>
          <p:spPr>
            <a:xfrm>
              <a:off x="91731" y="1899154"/>
              <a:ext cx="1391670" cy="14227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131597" y="1981488"/>
              <a:ext cx="1311939" cy="1340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/>
                <a:t>Patient Discharged</a:t>
              </a:r>
            </a:p>
          </p:txBody>
        </p:sp>
      </p:grp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2286000" y="3530600"/>
            <a:ext cx="1447800" cy="685800"/>
            <a:chOff x="4752" y="1511139"/>
            <a:chExt cx="1391670" cy="1422721"/>
          </a:xfrm>
        </p:grpSpPr>
        <p:sp>
          <p:nvSpPr>
            <p:cNvPr id="49" name="Rounded Rectangle 48"/>
            <p:cNvSpPr/>
            <p:nvPr/>
          </p:nvSpPr>
          <p:spPr>
            <a:xfrm>
              <a:off x="4752" y="1511139"/>
              <a:ext cx="1391670" cy="14227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Rounded Rectangle 4"/>
            <p:cNvSpPr/>
            <p:nvPr/>
          </p:nvSpPr>
          <p:spPr>
            <a:xfrm>
              <a:off x="44427" y="1550659"/>
              <a:ext cx="1312320" cy="1343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rgbClr val="1F497D"/>
                  </a:solidFill>
                </a:rPr>
                <a:t>Surgery/Rx/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rgbClr val="1F497D"/>
                  </a:solidFill>
                </a:rPr>
                <a:t>reprogramming</a:t>
              </a:r>
            </a:p>
          </p:txBody>
        </p:sp>
      </p:grp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538163" y="4654550"/>
            <a:ext cx="1216025" cy="685800"/>
            <a:chOff x="10472" y="1531348"/>
            <a:chExt cx="1480738" cy="1164044"/>
          </a:xfrm>
        </p:grpSpPr>
        <p:sp>
          <p:nvSpPr>
            <p:cNvPr id="54" name="Rounded Rectangle 53"/>
            <p:cNvSpPr/>
            <p:nvPr/>
          </p:nvSpPr>
          <p:spPr>
            <a:xfrm>
              <a:off x="54932" y="1531348"/>
              <a:ext cx="1391816" cy="11640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Rounded Rectangle 4"/>
            <p:cNvSpPr/>
            <p:nvPr/>
          </p:nvSpPr>
          <p:spPr>
            <a:xfrm>
              <a:off x="10472" y="1531348"/>
              <a:ext cx="1480738" cy="1164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/>
                <a:t>Trial period/ Home setting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7613650" y="962025"/>
            <a:ext cx="1149350" cy="790575"/>
            <a:chOff x="6781800" y="1800225"/>
            <a:chExt cx="1149350" cy="790575"/>
          </a:xfrm>
        </p:grpSpPr>
        <p:sp>
          <p:nvSpPr>
            <p:cNvPr id="67" name="Rounded Rectangle 66"/>
            <p:cNvSpPr>
              <a:spLocks noChangeArrowheads="1"/>
            </p:cNvSpPr>
            <p:nvPr/>
          </p:nvSpPr>
          <p:spPr bwMode="auto">
            <a:xfrm>
              <a:off x="6788150" y="1852613"/>
              <a:ext cx="1096963" cy="685800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77" name="Rounded Rectangle 4"/>
            <p:cNvSpPr>
              <a:spLocks noChangeArrowheads="1"/>
            </p:cNvSpPr>
            <p:nvPr/>
          </p:nvSpPr>
          <p:spPr bwMode="auto">
            <a:xfrm>
              <a:off x="6781800" y="1800225"/>
              <a:ext cx="1149350" cy="790575"/>
            </a:xfrm>
            <a:prstGeom prst="rect">
              <a:avLst/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53340" tIns="53340" rIns="53340" bIns="53340" anchor="ctr">
              <a:prstTxWarp prst="textNoShape">
                <a:avLst/>
              </a:prstTxWarp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Partners/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OEMS</a:t>
              </a:r>
            </a:p>
          </p:txBody>
        </p:sp>
      </p:grpSp>
      <p:sp>
        <p:nvSpPr>
          <p:cNvPr id="78" name="Right Arrow 77"/>
          <p:cNvSpPr>
            <a:spLocks noChangeArrowheads="1"/>
          </p:cNvSpPr>
          <p:nvPr/>
        </p:nvSpPr>
        <p:spPr bwMode="auto">
          <a:xfrm flipH="1" flipV="1">
            <a:off x="6311900" y="1066800"/>
            <a:ext cx="1225550" cy="228600"/>
          </a:xfrm>
          <a:prstGeom prst="rightArrow">
            <a:avLst>
              <a:gd name="adj1" fmla="val 50000"/>
              <a:gd name="adj2" fmla="val 50012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9" name="Bent-Up Arrow 78"/>
          <p:cNvSpPr>
            <a:spLocks/>
          </p:cNvSpPr>
          <p:nvPr/>
        </p:nvSpPr>
        <p:spPr bwMode="auto">
          <a:xfrm flipH="1" flipV="1">
            <a:off x="6089650" y="1371600"/>
            <a:ext cx="1447800" cy="1846263"/>
          </a:xfrm>
          <a:custGeom>
            <a:avLst/>
            <a:gdLst>
              <a:gd name="T0" fmla="*/ 1310056 w 1447800"/>
              <a:gd name="T1" fmla="*/ 0 h 1846263"/>
              <a:gd name="T2" fmla="*/ 1172313 w 1447800"/>
              <a:gd name="T3" fmla="*/ 181091 h 1846263"/>
              <a:gd name="T4" fmla="*/ 0 w 1447800"/>
              <a:gd name="T5" fmla="*/ 1786569 h 1846263"/>
              <a:gd name="T6" fmla="*/ 684875 w 1447800"/>
              <a:gd name="T7" fmla="*/ 1846263 h 1846263"/>
              <a:gd name="T8" fmla="*/ 1369749 w 1447800"/>
              <a:gd name="T9" fmla="*/ 1013676 h 1846263"/>
              <a:gd name="T10" fmla="*/ 1447800 w 1447800"/>
              <a:gd name="T11" fmla="*/ 181091 h 1846263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1447800"/>
              <a:gd name="T19" fmla="*/ 1726877 h 1846263"/>
              <a:gd name="T20" fmla="*/ 1369749 w 1447800"/>
              <a:gd name="T21" fmla="*/ 1846263 h 18462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7800" h="1846263">
                <a:moveTo>
                  <a:pt x="0" y="1726877"/>
                </a:moveTo>
                <a:lnTo>
                  <a:pt x="1250363" y="1726877"/>
                </a:lnTo>
                <a:lnTo>
                  <a:pt x="1250363" y="181091"/>
                </a:lnTo>
                <a:lnTo>
                  <a:pt x="1172313" y="181091"/>
                </a:lnTo>
                <a:lnTo>
                  <a:pt x="1310056" y="0"/>
                </a:lnTo>
                <a:lnTo>
                  <a:pt x="1447800" y="181091"/>
                </a:lnTo>
                <a:lnTo>
                  <a:pt x="1369749" y="181091"/>
                </a:lnTo>
                <a:lnTo>
                  <a:pt x="1369749" y="1846263"/>
                </a:lnTo>
                <a:lnTo>
                  <a:pt x="0" y="1846263"/>
                </a:lnTo>
                <a:close/>
              </a:path>
            </a:pathLst>
          </a:cu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 cap="flat" cmpd="sng">
            <a:solidFill>
              <a:srgbClr val="98B954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0" name="Right Arrow 79"/>
          <p:cNvSpPr>
            <a:spLocks noChangeArrowheads="1"/>
          </p:cNvSpPr>
          <p:nvPr/>
        </p:nvSpPr>
        <p:spPr bwMode="auto">
          <a:xfrm flipH="1" flipV="1">
            <a:off x="1835150" y="3816350"/>
            <a:ext cx="269875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1" name="Right Arrow 80"/>
          <p:cNvSpPr>
            <a:spLocks noChangeArrowheads="1"/>
          </p:cNvSpPr>
          <p:nvPr/>
        </p:nvSpPr>
        <p:spPr bwMode="auto">
          <a:xfrm flipV="1">
            <a:off x="3816350" y="4864100"/>
            <a:ext cx="269875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2" name="Right Arrow 81"/>
          <p:cNvSpPr>
            <a:spLocks noChangeArrowheads="1"/>
          </p:cNvSpPr>
          <p:nvPr/>
        </p:nvSpPr>
        <p:spPr bwMode="auto">
          <a:xfrm flipV="1">
            <a:off x="1835150" y="4864100"/>
            <a:ext cx="269875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3" name="Right Arrow 82"/>
          <p:cNvSpPr>
            <a:spLocks noChangeArrowheads="1"/>
          </p:cNvSpPr>
          <p:nvPr/>
        </p:nvSpPr>
        <p:spPr bwMode="auto">
          <a:xfrm rot="-5400000" flipH="1" flipV="1">
            <a:off x="996950" y="4305301"/>
            <a:ext cx="269875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8635" name="TextBox 56"/>
          <p:cNvSpPr txBox="1">
            <a:spLocks noChangeArrowheads="1"/>
          </p:cNvSpPr>
          <p:nvPr/>
        </p:nvSpPr>
        <p:spPr bwMode="auto">
          <a:xfrm>
            <a:off x="1219200" y="2159000"/>
            <a:ext cx="2112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Actionable feedback</a:t>
            </a:r>
          </a:p>
          <a:p>
            <a:r>
              <a:rPr lang="en-US" sz="1600"/>
              <a:t>to doctors/institutions</a:t>
            </a:r>
          </a:p>
        </p:txBody>
      </p:sp>
      <p:sp>
        <p:nvSpPr>
          <p:cNvPr id="68636" name="TextBox 41"/>
          <p:cNvSpPr txBox="1">
            <a:spLocks noChangeArrowheads="1"/>
          </p:cNvSpPr>
          <p:nvPr/>
        </p:nvSpPr>
        <p:spPr bwMode="auto">
          <a:xfrm>
            <a:off x="1371600" y="2895600"/>
            <a:ext cx="2703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E-prescription / closing loop</a:t>
            </a:r>
          </a:p>
        </p:txBody>
      </p:sp>
      <p:sp>
        <p:nvSpPr>
          <p:cNvPr id="86" name="Right Arrow 85"/>
          <p:cNvSpPr>
            <a:spLocks noChangeArrowheads="1"/>
          </p:cNvSpPr>
          <p:nvPr/>
        </p:nvSpPr>
        <p:spPr bwMode="auto">
          <a:xfrm flipH="1" flipV="1">
            <a:off x="1371600" y="3195638"/>
            <a:ext cx="2632075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8638" name="Rectangle 51"/>
          <p:cNvSpPr>
            <a:spLocks noChangeArrowheads="1"/>
          </p:cNvSpPr>
          <p:nvPr/>
        </p:nvSpPr>
        <p:spPr bwMode="auto">
          <a:xfrm>
            <a:off x="2286000" y="5791200"/>
            <a:ext cx="5257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- Process shortened to days </a:t>
            </a:r>
          </a:p>
          <a:p>
            <a:r>
              <a:rPr lang="en-US" sz="2400"/>
              <a:t>- Improves outcomes</a:t>
            </a:r>
          </a:p>
          <a:p>
            <a:endParaRPr lang="en-US" sz="2400"/>
          </a:p>
        </p:txBody>
      </p:sp>
      <p:sp>
        <p:nvSpPr>
          <p:cNvPr id="68639" name="TextBox 4"/>
          <p:cNvSpPr txBox="1">
            <a:spLocks noChangeArrowheads="1"/>
          </p:cNvSpPr>
          <p:nvPr/>
        </p:nvSpPr>
        <p:spPr bwMode="auto">
          <a:xfrm>
            <a:off x="611188" y="188913"/>
            <a:ext cx="7562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/>
              <a:t>What We Found: Patient Care Flow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8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A7470F3B-BAFB-3642-A33B-B41E2C4E1D8C}" type="slidenum">
              <a:rPr lang="en-US"/>
              <a:pPr/>
              <a:t>58</a:t>
            </a:fld>
            <a:endParaRPr lang="en-US"/>
          </a:p>
        </p:txBody>
      </p:sp>
      <p:graphicFrame>
        <p:nvGraphicFramePr>
          <p:cNvPr id="41" name="Diagram 40"/>
          <p:cNvGraphicFramePr/>
          <p:nvPr/>
        </p:nvGraphicFramePr>
        <p:xfrm>
          <a:off x="3048000" y="1524000"/>
          <a:ext cx="4953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133600" y="4191000"/>
            <a:ext cx="990600" cy="336550"/>
            <a:chOff x="1822856" y="2367710"/>
            <a:chExt cx="773886" cy="260201"/>
          </a:xfrm>
        </p:grpSpPr>
        <p:sp>
          <p:nvSpPr>
            <p:cNvPr id="46" name="Left Arrow 45"/>
            <p:cNvSpPr>
              <a:spLocks noChangeArrowheads="1"/>
            </p:cNvSpPr>
            <p:nvPr/>
          </p:nvSpPr>
          <p:spPr bwMode="auto">
            <a:xfrm rot="10800000">
              <a:off x="1822856" y="2367710"/>
              <a:ext cx="773886" cy="260201"/>
            </a:xfrm>
            <a:prstGeom prst="rightArrow">
              <a:avLst>
                <a:gd name="adj1" fmla="val 50000"/>
                <a:gd name="adj2" fmla="val 49997"/>
              </a:avLst>
            </a:prstGeom>
            <a:gradFill rotWithShape="1">
              <a:gsLst>
                <a:gs pos="0">
                  <a:srgbClr val="CCDDFE"/>
                </a:gs>
                <a:gs pos="35001">
                  <a:srgbClr val="DBE7FE"/>
                </a:gs>
                <a:gs pos="100000">
                  <a:srgbClr val="F0F5FF"/>
                </a:gs>
              </a:gsLst>
              <a:lin ang="162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47" name="Left Arrow 4"/>
            <p:cNvSpPr/>
            <p:nvPr/>
          </p:nvSpPr>
          <p:spPr>
            <a:xfrm rot="21600000">
              <a:off x="1900989" y="2420487"/>
              <a:ext cx="617621" cy="154648"/>
            </a:xfrm>
            <a:prstGeom prst="righ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/>
            </a:p>
          </p:txBody>
        </p:sp>
      </p:grp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04800" y="3810000"/>
            <a:ext cx="1714500" cy="914400"/>
            <a:chOff x="3390900" y="914400"/>
            <a:chExt cx="1714500" cy="914400"/>
          </a:xfrm>
        </p:grpSpPr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3390900" y="914400"/>
              <a:ext cx="1714500" cy="914400"/>
              <a:chOff x="36381" y="1673438"/>
              <a:chExt cx="1423299" cy="1098122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68010" y="1673438"/>
                <a:ext cx="1391670" cy="109812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" name="Rounded Rectangle 4"/>
              <p:cNvSpPr/>
              <p:nvPr/>
            </p:nvSpPr>
            <p:spPr>
              <a:xfrm>
                <a:off x="36381" y="1703941"/>
                <a:ext cx="1328412" cy="10371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3340" tIns="53340" rIns="53340" bIns="53340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/>
                  <a:t>Fluid Synchrony</a:t>
                </a:r>
              </a:p>
            </p:txBody>
          </p:sp>
        </p:grpSp>
        <p:pic>
          <p:nvPicPr>
            <p:cNvPr id="70673" name="Picture 4" descr="fs full red v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89543" y="990600"/>
              <a:ext cx="1439657" cy="778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662" name="TextBox 12"/>
          <p:cNvSpPr txBox="1">
            <a:spLocks noChangeArrowheads="1"/>
          </p:cNvSpPr>
          <p:nvPr/>
        </p:nvSpPr>
        <p:spPr bwMode="auto">
          <a:xfrm>
            <a:off x="6781800" y="2743200"/>
            <a:ext cx="1736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Pay for coverage</a:t>
            </a:r>
          </a:p>
        </p:txBody>
      </p:sp>
      <p:sp>
        <p:nvSpPr>
          <p:cNvPr id="70663" name="TextBox 13"/>
          <p:cNvSpPr txBox="1">
            <a:spLocks noChangeArrowheads="1"/>
          </p:cNvSpPr>
          <p:nvPr/>
        </p:nvSpPr>
        <p:spPr bwMode="auto">
          <a:xfrm>
            <a:off x="4760913" y="4724400"/>
            <a:ext cx="1633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Hospital </a:t>
            </a:r>
          </a:p>
          <a:p>
            <a:pPr algn="ctr"/>
            <a:r>
              <a:rPr lang="en-US" sz="1600"/>
              <a:t>Reimbursement</a:t>
            </a:r>
          </a:p>
        </p:txBody>
      </p:sp>
      <p:sp>
        <p:nvSpPr>
          <p:cNvPr id="70664" name="TextBox 15"/>
          <p:cNvSpPr txBox="1">
            <a:spLocks noChangeArrowheads="1"/>
          </p:cNvSpPr>
          <p:nvPr/>
        </p:nvSpPr>
        <p:spPr bwMode="auto">
          <a:xfrm>
            <a:off x="2209800" y="4749800"/>
            <a:ext cx="1085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Product </a:t>
            </a:r>
          </a:p>
          <a:p>
            <a:pPr algn="ctr"/>
            <a:r>
              <a:rPr lang="en-US" sz="1600"/>
              <a:t>purchase </a:t>
            </a: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 rot="-7569532">
            <a:off x="5976938" y="2932112"/>
            <a:ext cx="812800" cy="307975"/>
            <a:chOff x="1822856" y="2367710"/>
            <a:chExt cx="773886" cy="260201"/>
          </a:xfrm>
        </p:grpSpPr>
        <p:sp>
          <p:nvSpPr>
            <p:cNvPr id="18" name="Left Arrow 17"/>
            <p:cNvSpPr>
              <a:spLocks noChangeArrowheads="1"/>
            </p:cNvSpPr>
            <p:nvPr/>
          </p:nvSpPr>
          <p:spPr bwMode="auto">
            <a:xfrm rot="10800000">
              <a:off x="1822856" y="2367710"/>
              <a:ext cx="773886" cy="260201"/>
            </a:xfrm>
            <a:prstGeom prst="rightArrow">
              <a:avLst>
                <a:gd name="adj1" fmla="val 50000"/>
                <a:gd name="adj2" fmla="val 49997"/>
              </a:avLst>
            </a:prstGeom>
            <a:gradFill rotWithShape="1">
              <a:gsLst>
                <a:gs pos="0">
                  <a:srgbClr val="CCDDFE"/>
                </a:gs>
                <a:gs pos="35001">
                  <a:srgbClr val="DBE7FE"/>
                </a:gs>
                <a:gs pos="100000">
                  <a:srgbClr val="F0F5FF"/>
                </a:gs>
              </a:gsLst>
              <a:lin ang="162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19" name="Left Arrow 4"/>
            <p:cNvSpPr/>
            <p:nvPr/>
          </p:nvSpPr>
          <p:spPr>
            <a:xfrm rot="21600000">
              <a:off x="1901453" y="2420018"/>
              <a:ext cx="616690" cy="155584"/>
            </a:xfrm>
            <a:prstGeom prst="righ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/>
            </a:p>
          </p:txBody>
        </p:sp>
      </p:grpSp>
      <p:sp>
        <p:nvSpPr>
          <p:cNvPr id="70666" name="TextBox 19"/>
          <p:cNvSpPr txBox="1">
            <a:spLocks noChangeArrowheads="1"/>
          </p:cNvSpPr>
          <p:nvPr/>
        </p:nvSpPr>
        <p:spPr bwMode="auto">
          <a:xfrm>
            <a:off x="2895600" y="2819400"/>
            <a:ext cx="1711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Service provided</a:t>
            </a:r>
          </a:p>
        </p:txBody>
      </p:sp>
      <p:sp>
        <p:nvSpPr>
          <p:cNvPr id="23" name="Left Arrow 45"/>
          <p:cNvSpPr>
            <a:spLocks noChangeArrowheads="1"/>
          </p:cNvSpPr>
          <p:nvPr/>
        </p:nvSpPr>
        <p:spPr bwMode="auto">
          <a:xfrm rot="10800000" flipH="1">
            <a:off x="2209800" y="3854450"/>
            <a:ext cx="990600" cy="336550"/>
          </a:xfrm>
          <a:prstGeom prst="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0668" name="TextBox 15"/>
          <p:cNvSpPr txBox="1">
            <a:spLocks noChangeArrowheads="1"/>
          </p:cNvSpPr>
          <p:nvPr/>
        </p:nvSpPr>
        <p:spPr bwMode="auto">
          <a:xfrm>
            <a:off x="228600" y="2438400"/>
            <a:ext cx="2133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u="sng"/>
              <a:t>CPT reimbursement</a:t>
            </a:r>
          </a:p>
          <a:p>
            <a:r>
              <a:rPr lang="en-US" sz="1600"/>
              <a:t>Pump $13,305</a:t>
            </a:r>
          </a:p>
          <a:p>
            <a:r>
              <a:rPr lang="en-US" sz="1600"/>
              <a:t>Surgical Kit $2887</a:t>
            </a:r>
          </a:p>
          <a:p>
            <a:r>
              <a:rPr lang="en-US" sz="1600"/>
              <a:t>Refill Kit $200</a:t>
            </a:r>
          </a:p>
        </p:txBody>
      </p:sp>
      <p:sp>
        <p:nvSpPr>
          <p:cNvPr id="70669" name="TextBox 4"/>
          <p:cNvSpPr txBox="1">
            <a:spLocks noChangeArrowheads="1"/>
          </p:cNvSpPr>
          <p:nvPr/>
        </p:nvSpPr>
        <p:spPr bwMode="auto">
          <a:xfrm>
            <a:off x="1373188" y="381000"/>
            <a:ext cx="6246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/>
              <a:t>What We Found: Value Chain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in Value Chain</a:t>
            </a:r>
          </a:p>
        </p:txBody>
      </p:sp>
      <p:sp>
        <p:nvSpPr>
          <p:cNvPr id="7170" name="AutoShape 2" descr="https://mail.google.com/mail/u/0/?ui=2&amp;ik=34293deb21&amp;view=att&amp;th=13775acd8bbd862e&amp;attid=0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https://mail.google.com/mail/u/0/?ui=2&amp;ik=34293deb21&amp;view=att&amp;th=13775acd8bbd862e&amp;attid=0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7" name="Picture 66" descr="image0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619" y="2414714"/>
            <a:ext cx="8104762" cy="2028572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3830806" y="2514600"/>
            <a:ext cx="164179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OmegaChem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33152"/>
      </p:ext>
    </p:extLst>
  </p:cSld>
  <p:clrMapOvr>
    <a:masterClrMapping/>
  </p:clrMapOvr>
  <p:transition advTm="33244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Porque classificamos os clientes em Segmentos </a:t>
            </a:r>
            <a:r>
              <a:rPr lang="pt-BR" b="1"/>
              <a:t>de Cliente?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>
              <a:latin typeface="+mn-lt"/>
            </a:endParaRPr>
          </a:p>
          <a:p>
            <a:pPr marL="0" indent="0">
              <a:buNone/>
            </a:pPr>
            <a:r>
              <a:rPr lang="pt-BR" b="1" dirty="0">
                <a:latin typeface="+mn-lt"/>
              </a:rPr>
              <a:t>Porque diferentes Segmentos de Cliente normalmente </a:t>
            </a:r>
          </a:p>
          <a:p>
            <a:pPr marL="0" indent="0">
              <a:buNone/>
            </a:pPr>
            <a:r>
              <a:rPr lang="pt-BR" b="1" dirty="0">
                <a:latin typeface="+mn-lt"/>
              </a:rPr>
              <a:t>apresentam diferentes Modelos de Negócios</a:t>
            </a:r>
          </a:p>
          <a:p>
            <a:pPr marL="0" indent="0">
              <a:buNone/>
            </a:pPr>
            <a:endParaRPr lang="pt-BR" b="1" dirty="0">
              <a:latin typeface="+mn-lt"/>
            </a:endParaRPr>
          </a:p>
          <a:p>
            <a:pPr marL="0" indent="0">
              <a:buNone/>
            </a:pPr>
            <a:endParaRPr lang="pt-BR" b="1" dirty="0">
              <a:latin typeface="+mn-lt"/>
            </a:endParaRPr>
          </a:p>
          <a:p>
            <a:pPr marL="0" indent="0">
              <a:buNone/>
            </a:pPr>
            <a:endParaRPr lang="pt-BR" b="1" dirty="0">
              <a:latin typeface="+mn-lt"/>
            </a:endParaRPr>
          </a:p>
          <a:p>
            <a:pPr marL="0" indent="0">
              <a:buNone/>
            </a:pPr>
            <a:r>
              <a:rPr lang="pt-BR" b="1" dirty="0">
                <a:latin typeface="+mn-lt"/>
              </a:rPr>
              <a:t>Precisamos fazer </a:t>
            </a:r>
            <a:r>
              <a:rPr lang="pt-BR" b="1" dirty="0">
                <a:solidFill>
                  <a:srgbClr val="008000"/>
                </a:solidFill>
                <a:latin typeface="+mn-lt"/>
              </a:rPr>
              <a:t>um Modelo de Negócios para cada Segmento</a:t>
            </a:r>
          </a:p>
        </p:txBody>
      </p:sp>
    </p:spTree>
    <p:extLst>
      <p:ext uri="{BB962C8B-B14F-4D97-AF65-F5344CB8AC3E}">
        <p14:creationId xmlns:p14="http://schemas.microsoft.com/office/powerpoint/2010/main" val="23396058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/>
              <a:t>Surfactants: new market ($24bn)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6412" y="1371600"/>
            <a:ext cx="16002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Monomer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manufacturer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9916" y="2463225"/>
            <a:ext cx="113018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Surfactant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Formulator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8212" y="2463225"/>
            <a:ext cx="1086388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Polymer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formulator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8212" y="3429000"/>
            <a:ext cx="10668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Polymer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user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1812" y="3429000"/>
            <a:ext cx="107914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Surfactant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user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6412" y="4444425"/>
            <a:ext cx="1588898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Consumer facing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company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6412" y="5638800"/>
            <a:ext cx="16002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Consumer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stCxn id="7" idx="2"/>
            <a:endCxn id="9" idx="0"/>
          </p:cNvCxnSpPr>
          <p:nvPr/>
        </p:nvCxnSpPr>
        <p:spPr>
          <a:xfrm flipH="1">
            <a:off x="5781406" y="1956375"/>
            <a:ext cx="1095106" cy="506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8" idx="0"/>
          </p:cNvCxnSpPr>
          <p:nvPr/>
        </p:nvCxnSpPr>
        <p:spPr>
          <a:xfrm>
            <a:off x="6876512" y="1956375"/>
            <a:ext cx="1038495" cy="506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10" idx="0"/>
          </p:cNvCxnSpPr>
          <p:nvPr/>
        </p:nvCxnSpPr>
        <p:spPr>
          <a:xfrm flipH="1">
            <a:off x="5771612" y="3048000"/>
            <a:ext cx="9794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  <a:endCxn id="11" idx="0"/>
          </p:cNvCxnSpPr>
          <p:nvPr/>
        </p:nvCxnSpPr>
        <p:spPr>
          <a:xfrm flipH="1">
            <a:off x="7911383" y="3048000"/>
            <a:ext cx="3624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2" idx="0"/>
          </p:cNvCxnSpPr>
          <p:nvPr/>
        </p:nvCxnSpPr>
        <p:spPr>
          <a:xfrm flipH="1">
            <a:off x="6870861" y="4013775"/>
            <a:ext cx="1040522" cy="430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"/>
            <a:endCxn id="12" idx="0"/>
          </p:cNvCxnSpPr>
          <p:nvPr/>
        </p:nvCxnSpPr>
        <p:spPr>
          <a:xfrm>
            <a:off x="5771612" y="4013775"/>
            <a:ext cx="1099249" cy="430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2"/>
            <a:endCxn id="13" idx="0"/>
          </p:cNvCxnSpPr>
          <p:nvPr/>
        </p:nvCxnSpPr>
        <p:spPr>
          <a:xfrm>
            <a:off x="6870861" y="5029200"/>
            <a:ext cx="5651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0"/>
            <a:ext cx="42672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Value Proposition, Customer Segments:</a:t>
            </a:r>
            <a:r>
              <a:rPr lang="en-US" sz="1600" b="1" dirty="0"/>
              <a:t> Results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4400" y="1295400"/>
            <a:ext cx="16002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Monomer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manufacturer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3000" y="2286000"/>
            <a:ext cx="1086388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Polymer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formulator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43000" y="3377625"/>
            <a:ext cx="10668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Polymer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user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0" y="4368225"/>
            <a:ext cx="1588898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Consumer facing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company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4400" y="5562600"/>
            <a:ext cx="16002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Consumer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>
            <a:stCxn id="31" idx="2"/>
            <a:endCxn id="32" idx="0"/>
          </p:cNvCxnSpPr>
          <p:nvPr/>
        </p:nvCxnSpPr>
        <p:spPr>
          <a:xfrm>
            <a:off x="1708849" y="4953000"/>
            <a:ext cx="5651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19050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676400" y="28956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676400" y="39624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>
            <a:off x="2514600" y="3276600"/>
            <a:ext cx="2362200" cy="4572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ular Callout 32"/>
          <p:cNvSpPr/>
          <p:nvPr/>
        </p:nvSpPr>
        <p:spPr>
          <a:xfrm>
            <a:off x="2590800" y="1600200"/>
            <a:ext cx="2133600" cy="1295400"/>
          </a:xfrm>
          <a:prstGeom prst="wedgeRoundRectCallout">
            <a:avLst>
              <a:gd name="adj1" fmla="val -20833"/>
              <a:gd name="adj2" fmla="val 8778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“Have you considered surfactants space?”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b="1" dirty="0">
                <a:solidFill>
                  <a:schemeClr val="tx1"/>
                </a:solidFill>
              </a:rPr>
              <a:t>DSM</a:t>
            </a:r>
          </a:p>
        </p:txBody>
      </p:sp>
    </p:spTree>
    <p:custDataLst>
      <p:tags r:id="rId1"/>
    </p:custDataLst>
  </p:cSld>
  <p:clrMapOvr>
    <a:masterClrMapping/>
  </p:clrMapOvr>
  <p:transition advTm="55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0" grpId="0" animBg="1"/>
      <p:bldP spid="3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ea typeface="ＭＳ Ｐゴシック" charset="-128"/>
                <a:cs typeface="ＭＳ Ｐゴシック" charset="-128"/>
              </a:rPr>
              <a:t>Product and Payment Flows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4661EF-5BBE-5049-9FF4-85D0AFB14C8F}" type="slidenum">
              <a:rPr lang="en-US" smtClean="0">
                <a:ea typeface="ＭＳ Ｐゴシック" charset="-128"/>
                <a:cs typeface="ＭＳ Ｐゴシック" charset="-128"/>
              </a:rPr>
              <a:pPr/>
              <a:t>61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257800"/>
            <a:ext cx="8458200" cy="10779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76200" dir="2700000" algn="tl" rotWithShape="0">
              <a:schemeClr val="accent3">
                <a:lumMod val="50000"/>
                <a:alpha val="43000"/>
              </a:scheme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</a:lstStyle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B2B2C customer relationship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 err="1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MySkin</a:t>
            </a:r>
            <a:r>
              <a:rPr lang="en-US" sz="160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Technology customer are also strategic partners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Instrument is simple and inexpensive enough for broad deployment</a:t>
            </a:r>
          </a:p>
          <a:p>
            <a:pPr marL="285750" indent="-285750">
              <a:defRPr/>
            </a:pPr>
            <a:endParaRPr lang="en-US" sz="16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2709" name="TextBox 6"/>
          <p:cNvSpPr txBox="1">
            <a:spLocks noChangeArrowheads="1"/>
          </p:cNvSpPr>
          <p:nvPr/>
        </p:nvSpPr>
        <p:spPr bwMode="auto">
          <a:xfrm>
            <a:off x="442913" y="2168525"/>
            <a:ext cx="1550987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Contract Manufacturer</a:t>
            </a:r>
          </a:p>
        </p:txBody>
      </p:sp>
      <p:sp>
        <p:nvSpPr>
          <p:cNvPr id="72710" name="TextBox 7"/>
          <p:cNvSpPr txBox="1">
            <a:spLocks noChangeArrowheads="1"/>
          </p:cNvSpPr>
          <p:nvPr/>
        </p:nvSpPr>
        <p:spPr bwMode="auto">
          <a:xfrm>
            <a:off x="4572000" y="2032000"/>
            <a:ext cx="1666875" cy="923925"/>
          </a:xfrm>
          <a:prstGeom prst="rect">
            <a:avLst/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Cosmetics Firm or Spas / Salons</a:t>
            </a:r>
          </a:p>
        </p:txBody>
      </p:sp>
      <p:sp>
        <p:nvSpPr>
          <p:cNvPr id="72711" name="TextBox 8"/>
          <p:cNvSpPr txBox="1">
            <a:spLocks noChangeArrowheads="1"/>
          </p:cNvSpPr>
          <p:nvPr/>
        </p:nvSpPr>
        <p:spPr bwMode="auto">
          <a:xfrm>
            <a:off x="2465388" y="2292350"/>
            <a:ext cx="1676400" cy="400050"/>
          </a:xfrm>
          <a:prstGeom prst="rect">
            <a:avLst/>
          </a:prstGeom>
          <a:solidFill>
            <a:srgbClr val="E4AA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MySkin Tech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588" y="2036763"/>
            <a:ext cx="1550987" cy="923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Department Stores </a:t>
            </a:r>
            <a:r>
              <a:rPr lang="en-US" dirty="0">
                <a:solidFill>
                  <a:srgbClr val="FF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or</a:t>
            </a:r>
            <a:r>
              <a:rPr lang="en-US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Sales Reps</a:t>
            </a:r>
          </a:p>
        </p:txBody>
      </p:sp>
      <p:sp>
        <p:nvSpPr>
          <p:cNvPr id="72713" name="TextBox 10"/>
          <p:cNvSpPr txBox="1">
            <a:spLocks noChangeArrowheads="1"/>
          </p:cNvSpPr>
          <p:nvPr/>
        </p:nvSpPr>
        <p:spPr bwMode="auto">
          <a:xfrm>
            <a:off x="6745288" y="3444875"/>
            <a:ext cx="1550987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Consumer</a:t>
            </a:r>
          </a:p>
        </p:txBody>
      </p:sp>
      <p:cxnSp>
        <p:nvCxnSpPr>
          <p:cNvPr id="12" name="Straight Arrow Connector 11"/>
          <p:cNvCxnSpPr>
            <a:stCxn id="72709" idx="3"/>
            <a:endCxn id="72711" idx="1"/>
          </p:cNvCxnSpPr>
          <p:nvPr/>
        </p:nvCxnSpPr>
        <p:spPr>
          <a:xfrm>
            <a:off x="1993900" y="2492375"/>
            <a:ext cx="471488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2710" idx="3"/>
            <a:endCxn id="10" idx="1"/>
          </p:cNvCxnSpPr>
          <p:nvPr/>
        </p:nvCxnSpPr>
        <p:spPr>
          <a:xfrm>
            <a:off x="6238875" y="2493963"/>
            <a:ext cx="493713" cy="4762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72709" idx="0"/>
            <a:endCxn id="72711" idx="0"/>
          </p:cNvCxnSpPr>
          <p:nvPr/>
        </p:nvCxnSpPr>
        <p:spPr>
          <a:xfrm rot="16200000" flipH="1">
            <a:off x="2199481" y="1188244"/>
            <a:ext cx="123825" cy="2084388"/>
          </a:xfrm>
          <a:prstGeom prst="curvedConnector3">
            <a:avLst>
              <a:gd name="adj1" fmla="val -185209"/>
            </a:avLst>
          </a:prstGeom>
          <a:ln w="25400"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72711" idx="2"/>
            <a:endCxn id="72710" idx="2"/>
          </p:cNvCxnSpPr>
          <p:nvPr/>
        </p:nvCxnSpPr>
        <p:spPr>
          <a:xfrm rot="16200000" flipH="1">
            <a:off x="4222750" y="1773238"/>
            <a:ext cx="263525" cy="2101850"/>
          </a:xfrm>
          <a:prstGeom prst="curvedConnector3">
            <a:avLst>
              <a:gd name="adj1" fmla="val 187042"/>
            </a:avLst>
          </a:prstGeom>
          <a:ln w="25400"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2711" idx="3"/>
            <a:endCxn id="72710" idx="1"/>
          </p:cNvCxnSpPr>
          <p:nvPr/>
        </p:nvCxnSpPr>
        <p:spPr>
          <a:xfrm>
            <a:off x="4141788" y="2492375"/>
            <a:ext cx="430212" cy="158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33600" y="4267200"/>
            <a:ext cx="517525" cy="0"/>
          </a:xfrm>
          <a:prstGeom prst="line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4114800"/>
            <a:ext cx="18383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3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MySkinTone Product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33800" y="4267200"/>
            <a:ext cx="528638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722" name="TextBox 19"/>
          <p:cNvSpPr txBox="1">
            <a:spLocks noChangeArrowheads="1"/>
          </p:cNvSpPr>
          <p:nvPr/>
        </p:nvSpPr>
        <p:spPr bwMode="auto">
          <a:xfrm>
            <a:off x="2971800" y="4114800"/>
            <a:ext cx="736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3366FF"/>
                </a:solidFill>
              </a:rPr>
              <a:t>Money</a:t>
            </a:r>
          </a:p>
        </p:txBody>
      </p:sp>
      <p:cxnSp>
        <p:nvCxnSpPr>
          <p:cNvPr id="21" name="Curved Connector 20"/>
          <p:cNvCxnSpPr>
            <a:stCxn id="10" idx="3"/>
            <a:endCxn id="72713" idx="3"/>
          </p:cNvCxnSpPr>
          <p:nvPr/>
        </p:nvCxnSpPr>
        <p:spPr>
          <a:xfrm>
            <a:off x="8283575" y="2498725"/>
            <a:ext cx="12700" cy="1130300"/>
          </a:xfrm>
          <a:prstGeom prst="curvedConnector3">
            <a:avLst>
              <a:gd name="adj1" fmla="val 4017239"/>
            </a:avLst>
          </a:prstGeom>
          <a:ln w="25400">
            <a:prstDash val="sysDash"/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2"/>
            <a:endCxn id="72713" idx="0"/>
          </p:cNvCxnSpPr>
          <p:nvPr/>
        </p:nvCxnSpPr>
        <p:spPr>
          <a:xfrm>
            <a:off x="7507288" y="2960688"/>
            <a:ext cx="14287" cy="48418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15000" y="4267200"/>
            <a:ext cx="517525" cy="0"/>
          </a:xfrm>
          <a:prstGeom prst="line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24400" y="4114800"/>
            <a:ext cx="10223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Cosmetics</a:t>
            </a:r>
          </a:p>
        </p:txBody>
      </p:sp>
      <p:cxnSp>
        <p:nvCxnSpPr>
          <p:cNvPr id="25" name="Curved Connector 24"/>
          <p:cNvCxnSpPr>
            <a:stCxn id="72710" idx="0"/>
            <a:endCxn id="10" idx="0"/>
          </p:cNvCxnSpPr>
          <p:nvPr/>
        </p:nvCxnSpPr>
        <p:spPr>
          <a:xfrm rot="16200000" flipH="1">
            <a:off x="6453981" y="983457"/>
            <a:ext cx="4763" cy="2101850"/>
          </a:xfrm>
          <a:prstGeom prst="curvedConnector3">
            <a:avLst>
              <a:gd name="adj1" fmla="val -15658850"/>
            </a:avLst>
          </a:prstGeom>
          <a:ln w="25400">
            <a:prstDash val="sysDash"/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728" name="TextBox 25"/>
          <p:cNvSpPr txBox="1">
            <a:spLocks noChangeArrowheads="1"/>
          </p:cNvSpPr>
          <p:nvPr/>
        </p:nvSpPr>
        <p:spPr bwMode="auto">
          <a:xfrm>
            <a:off x="1962150" y="1554163"/>
            <a:ext cx="5270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$200</a:t>
            </a:r>
          </a:p>
          <a:p>
            <a:pPr algn="ctr"/>
            <a:r>
              <a:rPr lang="en-US" sz="1200"/>
              <a:t>unit</a:t>
            </a:r>
          </a:p>
        </p:txBody>
      </p:sp>
      <p:sp>
        <p:nvSpPr>
          <p:cNvPr id="72729" name="TextBox 26"/>
          <p:cNvSpPr txBox="1">
            <a:spLocks noChangeArrowheads="1"/>
          </p:cNvSpPr>
          <p:nvPr/>
        </p:nvSpPr>
        <p:spPr bwMode="auto">
          <a:xfrm>
            <a:off x="3929063" y="3190875"/>
            <a:ext cx="941387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$500 - $1K</a:t>
            </a:r>
          </a:p>
          <a:p>
            <a:pPr algn="ctr"/>
            <a:r>
              <a:rPr lang="en-US" sz="1200"/>
              <a:t>unit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077200" y="4267200"/>
            <a:ext cx="528638" cy="952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731" name="TextBox 28"/>
          <p:cNvSpPr txBox="1">
            <a:spLocks noChangeArrowheads="1"/>
          </p:cNvSpPr>
          <p:nvPr/>
        </p:nvSpPr>
        <p:spPr bwMode="auto">
          <a:xfrm>
            <a:off x="6629400" y="4114800"/>
            <a:ext cx="1531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3366FF"/>
                </a:solidFill>
              </a:rPr>
              <a:t>Cosmetic Money</a:t>
            </a:r>
          </a:p>
        </p:txBody>
      </p:sp>
      <p:cxnSp>
        <p:nvCxnSpPr>
          <p:cNvPr id="30" name="Curved Connector 29"/>
          <p:cNvCxnSpPr>
            <a:stCxn id="72710" idx="0"/>
            <a:endCxn id="10" idx="0"/>
          </p:cNvCxnSpPr>
          <p:nvPr/>
        </p:nvCxnSpPr>
        <p:spPr>
          <a:xfrm rot="16200000" flipH="1">
            <a:off x="6453981" y="983457"/>
            <a:ext cx="4763" cy="2101850"/>
          </a:xfrm>
          <a:prstGeom prst="curvedConnector3">
            <a:avLst>
              <a:gd name="adj1" fmla="val -8742057"/>
            </a:avLst>
          </a:prstGeom>
          <a:ln w="25400"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733" name="TextBox 30"/>
          <p:cNvSpPr txBox="1">
            <a:spLocks noChangeArrowheads="1"/>
          </p:cNvSpPr>
          <p:nvPr/>
        </p:nvSpPr>
        <p:spPr bwMode="auto">
          <a:xfrm>
            <a:off x="6169025" y="1371600"/>
            <a:ext cx="5270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</a:rPr>
              <a:t>$250</a:t>
            </a:r>
          </a:p>
          <a:p>
            <a:pPr algn="ctr"/>
            <a:r>
              <a:rPr lang="en-US" sz="1200">
                <a:solidFill>
                  <a:srgbClr val="FF0000"/>
                </a:solidFill>
              </a:rPr>
              <a:t>Year</a:t>
            </a:r>
          </a:p>
        </p:txBody>
      </p:sp>
      <p:sp>
        <p:nvSpPr>
          <p:cNvPr id="72734" name="TextBox 31"/>
          <p:cNvSpPr txBox="1">
            <a:spLocks noChangeArrowheads="1"/>
          </p:cNvSpPr>
          <p:nvPr/>
        </p:nvSpPr>
        <p:spPr bwMode="auto">
          <a:xfrm>
            <a:off x="8213725" y="2967038"/>
            <a:ext cx="86042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Increased</a:t>
            </a:r>
          </a:p>
          <a:p>
            <a:pPr algn="ctr"/>
            <a:r>
              <a:rPr lang="en-US" sz="1200"/>
              <a:t>Sales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324600" y="2297113"/>
            <a:ext cx="2590800" cy="6635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324600" y="5105400"/>
            <a:ext cx="2590800" cy="533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90600" y="-11723"/>
            <a:ext cx="7175351" cy="1793167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>
                <a:latin typeface="Century Gothic" pitchFamily="34" charset="0"/>
                <a:ea typeface="ＭＳ Ｐゴシック" pitchFamily="34" charset="-128"/>
                <a:cs typeface="+mj-cs"/>
              </a:rPr>
              <a:t>Distribution Food Chain</a:t>
            </a:r>
            <a:endParaRPr lang="en-US" sz="4400" dirty="0">
              <a:ea typeface="+mj-ea"/>
              <a:cs typeface="+mj-cs"/>
            </a:endParaRPr>
          </a:p>
        </p:txBody>
      </p:sp>
      <p:sp>
        <p:nvSpPr>
          <p:cNvPr id="7475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206A05-893C-6D40-8344-FB0997245BC0}" type="slidenum">
              <a:rPr lang="en-US" smtClean="0">
                <a:solidFill>
                  <a:srgbClr val="7F7F7F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/>
              <a:t>62</a:t>
            </a:fld>
            <a:endParaRPr lang="en-US">
              <a:solidFill>
                <a:srgbClr val="7F7F7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76200" y="838200"/>
          <a:ext cx="5105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4759" name="TextBox 1"/>
          <p:cNvSpPr txBox="1">
            <a:spLocks noChangeArrowheads="1"/>
          </p:cNvSpPr>
          <p:nvPr/>
        </p:nvSpPr>
        <p:spPr bwMode="auto">
          <a:xfrm>
            <a:off x="6324600" y="117475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Precursor Synthesis</a:t>
            </a:r>
          </a:p>
        </p:txBody>
      </p:sp>
      <p:sp>
        <p:nvSpPr>
          <p:cNvPr id="3" name="Right Arrow 2"/>
          <p:cNvSpPr/>
          <p:nvPr/>
        </p:nvSpPr>
        <p:spPr>
          <a:xfrm rot="10800000">
            <a:off x="5486400" y="1216025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ight Arrow 3"/>
          <p:cNvSpPr/>
          <p:nvPr/>
        </p:nvSpPr>
        <p:spPr>
          <a:xfrm rot="10800000">
            <a:off x="5484813" y="5195888"/>
            <a:ext cx="68738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62" name="TextBox 4"/>
          <p:cNvSpPr txBox="1">
            <a:spLocks noChangeArrowheads="1"/>
          </p:cNvSpPr>
          <p:nvPr/>
        </p:nvSpPr>
        <p:spPr bwMode="auto">
          <a:xfrm>
            <a:off x="6324600" y="5192713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Finished product</a:t>
            </a:r>
          </a:p>
        </p:txBody>
      </p:sp>
      <p:sp>
        <p:nvSpPr>
          <p:cNvPr id="16" name="Right Arrow 15"/>
          <p:cNvSpPr/>
          <p:nvPr/>
        </p:nvSpPr>
        <p:spPr>
          <a:xfrm rot="10800000">
            <a:off x="5522913" y="25146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64" name="TextBox 11"/>
          <p:cNvSpPr txBox="1">
            <a:spLocks noChangeArrowheads="1"/>
          </p:cNvSpPr>
          <p:nvPr/>
        </p:nvSpPr>
        <p:spPr bwMode="auto">
          <a:xfrm>
            <a:off x="6324600" y="2449513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Precursor in Cassette</a:t>
            </a:r>
          </a:p>
        </p:txBody>
      </p:sp>
      <p:sp>
        <p:nvSpPr>
          <p:cNvPr id="19" name="Right Arrow 18"/>
          <p:cNvSpPr/>
          <p:nvPr/>
        </p:nvSpPr>
        <p:spPr>
          <a:xfrm rot="10800000">
            <a:off x="5522913" y="3886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 typeface="Arial" pitchFamily="34" charset="0"/>
              <a:buChar char="•"/>
              <a:defRPr/>
            </a:pPr>
            <a:endParaRPr lang="en-US"/>
          </a:p>
        </p:txBody>
      </p:sp>
      <p:sp>
        <p:nvSpPr>
          <p:cNvPr id="74766" name="TextBox 13"/>
          <p:cNvSpPr txBox="1">
            <a:spLocks noChangeArrowheads="1"/>
          </p:cNvSpPr>
          <p:nvPr/>
        </p:nvSpPr>
        <p:spPr bwMode="auto">
          <a:xfrm>
            <a:off x="6324600" y="3821113"/>
            <a:ext cx="274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Cassette (device)</a:t>
            </a:r>
          </a:p>
        </p:txBody>
      </p:sp>
      <p:sp>
        <p:nvSpPr>
          <p:cNvPr id="74767" name="TextBox 16"/>
          <p:cNvSpPr txBox="1">
            <a:spLocks noChangeArrowheads="1"/>
          </p:cNvSpPr>
          <p:nvPr/>
        </p:nvSpPr>
        <p:spPr bwMode="auto">
          <a:xfrm>
            <a:off x="228600" y="6480175"/>
            <a:ext cx="3276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I-Corps Final Presentation 12/14/11</a:t>
            </a:r>
          </a:p>
        </p:txBody>
      </p:sp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85800" y="4038600"/>
            <a:ext cx="1219200" cy="838200"/>
            <a:chOff x="4752" y="1511139"/>
            <a:chExt cx="1391670" cy="1422721"/>
          </a:xfrm>
        </p:grpSpPr>
        <p:sp>
          <p:nvSpPr>
            <p:cNvPr id="3" name="Rounded Rectangle 2"/>
            <p:cNvSpPr/>
            <p:nvPr/>
          </p:nvSpPr>
          <p:spPr>
            <a:xfrm>
              <a:off x="4752" y="1511139"/>
              <a:ext cx="1391670" cy="14227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44618" y="1551558"/>
              <a:ext cx="1311939" cy="1341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/>
                <a:t>Patients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791200" y="60960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50" name="Right Arrow 49"/>
          <p:cNvSpPr>
            <a:spLocks noChangeArrowheads="1"/>
          </p:cNvSpPr>
          <p:nvPr/>
        </p:nvSpPr>
        <p:spPr bwMode="auto">
          <a:xfrm flipH="1" flipV="1">
            <a:off x="2133600" y="4191000"/>
            <a:ext cx="990600" cy="457200"/>
          </a:xfrm>
          <a:prstGeom prst="right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5781" name="TextBox 4"/>
          <p:cNvSpPr txBox="1">
            <a:spLocks noChangeArrowheads="1"/>
          </p:cNvSpPr>
          <p:nvPr/>
        </p:nvSpPr>
        <p:spPr bwMode="auto">
          <a:xfrm>
            <a:off x="355600" y="188913"/>
            <a:ext cx="8358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/>
              <a:t>Sourcing for Expanded Product Offering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771900" y="914400"/>
            <a:ext cx="1714500" cy="914400"/>
            <a:chOff x="3390900" y="914400"/>
            <a:chExt cx="1714500" cy="914400"/>
          </a:xfrm>
        </p:grpSpPr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3390900" y="914400"/>
              <a:ext cx="1714500" cy="914400"/>
              <a:chOff x="36381" y="1673438"/>
              <a:chExt cx="1423299" cy="1098122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68010" y="1673438"/>
                <a:ext cx="1391670" cy="109812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Rounded Rectangle 4"/>
              <p:cNvSpPr/>
              <p:nvPr/>
            </p:nvSpPr>
            <p:spPr>
              <a:xfrm>
                <a:off x="36381" y="1703941"/>
                <a:ext cx="1328412" cy="10371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3340" tIns="53340" rIns="53340" bIns="53340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/>
                  <a:t>Fluid Synchrony</a:t>
                </a:r>
              </a:p>
            </p:txBody>
          </p:sp>
        </p:grpSp>
        <p:pic>
          <p:nvPicPr>
            <p:cNvPr id="75810" name="Picture 4" descr="fs full red v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9543" y="990600"/>
              <a:ext cx="1439657" cy="778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685800" y="990600"/>
            <a:ext cx="1219200" cy="838200"/>
            <a:chOff x="4752" y="1511139"/>
            <a:chExt cx="1391670" cy="1422721"/>
          </a:xfrm>
        </p:grpSpPr>
        <p:sp>
          <p:nvSpPr>
            <p:cNvPr id="47" name="Rounded Rectangle 46"/>
            <p:cNvSpPr>
              <a:spLocks noChangeArrowheads="1"/>
            </p:cNvSpPr>
            <p:nvPr/>
          </p:nvSpPr>
          <p:spPr bwMode="auto">
            <a:xfrm>
              <a:off x="4752" y="1511139"/>
              <a:ext cx="1391670" cy="142272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48" name="Rounded Rectangle 4"/>
            <p:cNvSpPr>
              <a:spLocks noChangeArrowheads="1"/>
            </p:cNvSpPr>
            <p:nvPr/>
          </p:nvSpPr>
          <p:spPr bwMode="auto">
            <a:xfrm>
              <a:off x="44618" y="1551558"/>
              <a:ext cx="1311939" cy="1341885"/>
            </a:xfrm>
            <a:prstGeom prst="rect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53340" tIns="53340" rIns="53340" bIns="53340" anchor="ctr">
              <a:prstTxWarp prst="textNoShape">
                <a:avLst/>
              </a:prstTxWarp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Electronic Health Records</a:t>
              </a:r>
            </a:p>
          </p:txBody>
        </p:sp>
      </p:grpSp>
      <p:sp>
        <p:nvSpPr>
          <p:cNvPr id="53" name="Right Arrow 52"/>
          <p:cNvSpPr/>
          <p:nvPr/>
        </p:nvSpPr>
        <p:spPr>
          <a:xfrm rot="16200000">
            <a:off x="327185" y="2765586"/>
            <a:ext cx="1966910" cy="27432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7385050" y="962025"/>
            <a:ext cx="1149350" cy="790575"/>
            <a:chOff x="6781800" y="1800225"/>
            <a:chExt cx="1149350" cy="790575"/>
          </a:xfrm>
        </p:grpSpPr>
        <p:sp>
          <p:nvSpPr>
            <p:cNvPr id="57" name="Rounded Rectangle 56"/>
            <p:cNvSpPr>
              <a:spLocks noChangeArrowheads="1"/>
            </p:cNvSpPr>
            <p:nvPr/>
          </p:nvSpPr>
          <p:spPr bwMode="auto">
            <a:xfrm>
              <a:off x="6788150" y="1852613"/>
              <a:ext cx="1096963" cy="685800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59" name="Rounded Rectangle 4"/>
            <p:cNvSpPr>
              <a:spLocks noChangeArrowheads="1"/>
            </p:cNvSpPr>
            <p:nvPr/>
          </p:nvSpPr>
          <p:spPr bwMode="auto">
            <a:xfrm>
              <a:off x="6781800" y="1800225"/>
              <a:ext cx="1149350" cy="790575"/>
            </a:xfrm>
            <a:prstGeom prst="rect">
              <a:avLst/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53340" tIns="53340" rIns="53340" bIns="53340" anchor="ctr">
              <a:prstTxWarp prst="textNoShape">
                <a:avLst/>
              </a:prstTxWarp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OEMS</a:t>
              </a:r>
            </a:p>
          </p:txBody>
        </p:sp>
      </p:grpSp>
      <p:sp>
        <p:nvSpPr>
          <p:cNvPr id="60" name="Right Arrow 59"/>
          <p:cNvSpPr>
            <a:spLocks noChangeArrowheads="1"/>
          </p:cNvSpPr>
          <p:nvPr/>
        </p:nvSpPr>
        <p:spPr bwMode="auto">
          <a:xfrm flipH="1" flipV="1">
            <a:off x="5632450" y="1066800"/>
            <a:ext cx="1644650" cy="228600"/>
          </a:xfrm>
          <a:prstGeom prst="rightArrow">
            <a:avLst>
              <a:gd name="adj1" fmla="val 50000"/>
              <a:gd name="adj2" fmla="val 49995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1" name="Right Arrow 60"/>
          <p:cNvSpPr>
            <a:spLocks noChangeArrowheads="1"/>
          </p:cNvSpPr>
          <p:nvPr/>
        </p:nvSpPr>
        <p:spPr bwMode="auto">
          <a:xfrm rot="5400000" flipV="1">
            <a:off x="4568826" y="2560637"/>
            <a:ext cx="914400" cy="365125"/>
          </a:xfrm>
          <a:prstGeom prst="rightArrow">
            <a:avLst>
              <a:gd name="adj1" fmla="val 50000"/>
              <a:gd name="adj2" fmla="val 50006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429000" y="3276600"/>
            <a:ext cx="2362200" cy="2814638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657600" y="3556000"/>
            <a:ext cx="1852613" cy="1092200"/>
            <a:chOff x="4261609" y="1980554"/>
            <a:chExt cx="1710099" cy="1422721"/>
          </a:xfrm>
        </p:grpSpPr>
        <p:sp>
          <p:nvSpPr>
            <p:cNvPr id="65" name="Rounded Rectangle 64"/>
            <p:cNvSpPr/>
            <p:nvPr/>
          </p:nvSpPr>
          <p:spPr>
            <a:xfrm>
              <a:off x="4261609" y="1980554"/>
              <a:ext cx="1710099" cy="14227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Rounded Rectangle 4"/>
            <p:cNvSpPr/>
            <p:nvPr/>
          </p:nvSpPr>
          <p:spPr>
            <a:xfrm>
              <a:off x="4261609" y="2063270"/>
              <a:ext cx="1688118" cy="1340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/>
                <a:t>Hospitals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(Anesthesiologists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Neurosurgeons)</a:t>
              </a:r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3657600" y="4827588"/>
            <a:ext cx="1828800" cy="958850"/>
            <a:chOff x="6528376" y="1587339"/>
            <a:chExt cx="1391670" cy="1422721"/>
          </a:xfrm>
        </p:grpSpPr>
        <p:sp>
          <p:nvSpPr>
            <p:cNvPr id="68" name="Rounded Rectangle 67"/>
            <p:cNvSpPr/>
            <p:nvPr/>
          </p:nvSpPr>
          <p:spPr>
            <a:xfrm>
              <a:off x="6528376" y="1587339"/>
              <a:ext cx="1391670" cy="14227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Rounded Rectangle 4"/>
            <p:cNvSpPr/>
            <p:nvPr/>
          </p:nvSpPr>
          <p:spPr>
            <a:xfrm>
              <a:off x="6569450" y="1980706"/>
              <a:ext cx="1309523" cy="1029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anchor="ctr">
              <a:prstTxWarp prst="textNoShape">
                <a:avLst/>
              </a:prstTxWarp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>
                  <a:solidFill>
                    <a:srgbClr val="1F497D"/>
                  </a:solidFill>
                </a:rPr>
                <a:t>Pain Clinic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>
                  <a:solidFill>
                    <a:srgbClr val="1F497D"/>
                  </a:solidFill>
                </a:rPr>
                <a:t>(Anesthesiologists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>
                  <a:solidFill>
                    <a:srgbClr val="1F497D"/>
                  </a:solidFill>
                </a:rPr>
                <a:t>Neurosurgeons)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400" b="1">
                <a:solidFill>
                  <a:srgbClr val="1F497D"/>
                </a:solidFill>
              </a:endParaRPr>
            </a:p>
          </p:txBody>
        </p:sp>
      </p:grpSp>
      <p:sp>
        <p:nvSpPr>
          <p:cNvPr id="70" name="Rounded Rectangle 4"/>
          <p:cNvSpPr/>
          <p:nvPr/>
        </p:nvSpPr>
        <p:spPr bwMode="auto">
          <a:xfrm>
            <a:off x="4565650" y="1919288"/>
            <a:ext cx="920750" cy="3667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dirty="0"/>
              <a:t>Pump + Controller</a:t>
            </a:r>
          </a:p>
        </p:txBody>
      </p:sp>
      <p:sp>
        <p:nvSpPr>
          <p:cNvPr id="71" name="Rounded Rectangle 4"/>
          <p:cNvSpPr/>
          <p:nvPr/>
        </p:nvSpPr>
        <p:spPr bwMode="auto">
          <a:xfrm>
            <a:off x="3803650" y="1905000"/>
            <a:ext cx="920750" cy="3667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dirty="0"/>
              <a:t>Support Services</a:t>
            </a:r>
          </a:p>
        </p:txBody>
      </p:sp>
      <p:sp>
        <p:nvSpPr>
          <p:cNvPr id="72" name="Right Arrow 71"/>
          <p:cNvSpPr>
            <a:spLocks noChangeArrowheads="1"/>
          </p:cNvSpPr>
          <p:nvPr/>
        </p:nvSpPr>
        <p:spPr bwMode="auto">
          <a:xfrm rot="5400000" flipV="1">
            <a:off x="3806826" y="2560637"/>
            <a:ext cx="914400" cy="365125"/>
          </a:xfrm>
          <a:prstGeom prst="rightArrow">
            <a:avLst>
              <a:gd name="adj1" fmla="val 50000"/>
              <a:gd name="adj2" fmla="val 50006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3" name="Bent-Up Arrow 72"/>
          <p:cNvSpPr>
            <a:spLocks/>
          </p:cNvSpPr>
          <p:nvPr/>
        </p:nvSpPr>
        <p:spPr bwMode="auto">
          <a:xfrm flipV="1">
            <a:off x="2019300" y="1357313"/>
            <a:ext cx="1866900" cy="1846262"/>
          </a:xfrm>
          <a:custGeom>
            <a:avLst/>
            <a:gdLst>
              <a:gd name="T0" fmla="*/ 1691247 w 1866900"/>
              <a:gd name="T1" fmla="*/ 0 h 1846262"/>
              <a:gd name="T2" fmla="*/ 1515593 w 1866900"/>
              <a:gd name="T3" fmla="*/ 230930 h 1846262"/>
              <a:gd name="T4" fmla="*/ 0 w 1866900"/>
              <a:gd name="T5" fmla="*/ 1770140 h 1846262"/>
              <a:gd name="T6" fmla="*/ 883684 w 1866900"/>
              <a:gd name="T7" fmla="*/ 1846262 h 1846262"/>
              <a:gd name="T8" fmla="*/ 1767368 w 1866900"/>
              <a:gd name="T9" fmla="*/ 1038596 h 1846262"/>
              <a:gd name="T10" fmla="*/ 1866900 w 1866900"/>
              <a:gd name="T11" fmla="*/ 230930 h 1846262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1866900"/>
              <a:gd name="T19" fmla="*/ 1694019 h 1846262"/>
              <a:gd name="T20" fmla="*/ 1767368 w 1866900"/>
              <a:gd name="T21" fmla="*/ 1846262 h 18462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66900" h="1846262">
                <a:moveTo>
                  <a:pt x="0" y="1694019"/>
                </a:moveTo>
                <a:lnTo>
                  <a:pt x="1615125" y="1694019"/>
                </a:lnTo>
                <a:lnTo>
                  <a:pt x="1615125" y="230930"/>
                </a:lnTo>
                <a:lnTo>
                  <a:pt x="1515593" y="230930"/>
                </a:lnTo>
                <a:lnTo>
                  <a:pt x="1691247" y="0"/>
                </a:lnTo>
                <a:lnTo>
                  <a:pt x="1866900" y="230930"/>
                </a:lnTo>
                <a:lnTo>
                  <a:pt x="1767368" y="230930"/>
                </a:lnTo>
                <a:lnTo>
                  <a:pt x="1767368" y="1846262"/>
                </a:lnTo>
                <a:lnTo>
                  <a:pt x="0" y="1846262"/>
                </a:lnTo>
                <a:close/>
              </a:path>
            </a:pathLst>
          </a:cu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cap="flat" cmpd="sng">
            <a:solidFill>
              <a:srgbClr val="BE4B48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4" name="Bent-Up Arrow 73"/>
          <p:cNvSpPr>
            <a:spLocks/>
          </p:cNvSpPr>
          <p:nvPr/>
        </p:nvSpPr>
        <p:spPr bwMode="auto">
          <a:xfrm flipH="1" flipV="1">
            <a:off x="5410200" y="1371600"/>
            <a:ext cx="1866900" cy="1846263"/>
          </a:xfrm>
          <a:custGeom>
            <a:avLst/>
            <a:gdLst>
              <a:gd name="T0" fmla="*/ 1691247 w 1866900"/>
              <a:gd name="T1" fmla="*/ 0 h 1846263"/>
              <a:gd name="T2" fmla="*/ 1515593 w 1866900"/>
              <a:gd name="T3" fmla="*/ 230931 h 1846263"/>
              <a:gd name="T4" fmla="*/ 0 w 1866900"/>
              <a:gd name="T5" fmla="*/ 1770141 h 1846263"/>
              <a:gd name="T6" fmla="*/ 883684 w 1866900"/>
              <a:gd name="T7" fmla="*/ 1846263 h 1846263"/>
              <a:gd name="T8" fmla="*/ 1767368 w 1866900"/>
              <a:gd name="T9" fmla="*/ 1038596 h 1846263"/>
              <a:gd name="T10" fmla="*/ 1866900 w 1866900"/>
              <a:gd name="T11" fmla="*/ 230931 h 1846263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1866900"/>
              <a:gd name="T19" fmla="*/ 1694020 h 1846263"/>
              <a:gd name="T20" fmla="*/ 1767368 w 1866900"/>
              <a:gd name="T21" fmla="*/ 1846263 h 18462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66900" h="1846263">
                <a:moveTo>
                  <a:pt x="0" y="1694020"/>
                </a:moveTo>
                <a:lnTo>
                  <a:pt x="1615125" y="1694020"/>
                </a:lnTo>
                <a:lnTo>
                  <a:pt x="1615125" y="230931"/>
                </a:lnTo>
                <a:lnTo>
                  <a:pt x="1515593" y="230931"/>
                </a:lnTo>
                <a:lnTo>
                  <a:pt x="1691247" y="0"/>
                </a:lnTo>
                <a:lnTo>
                  <a:pt x="1866900" y="230931"/>
                </a:lnTo>
                <a:lnTo>
                  <a:pt x="1767368" y="230931"/>
                </a:lnTo>
                <a:lnTo>
                  <a:pt x="1767368" y="1846263"/>
                </a:lnTo>
                <a:lnTo>
                  <a:pt x="0" y="1846263"/>
                </a:lnTo>
                <a:close/>
              </a:path>
            </a:pathLst>
          </a:cu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 cap="flat" cmpd="sng">
            <a:solidFill>
              <a:srgbClr val="98B954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5" name="Rounded Rectangle 4"/>
          <p:cNvSpPr/>
          <p:nvPr/>
        </p:nvSpPr>
        <p:spPr bwMode="auto">
          <a:xfrm>
            <a:off x="5632450" y="1905000"/>
            <a:ext cx="920750" cy="3667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dirty="0"/>
              <a:t>Bundled Kits</a:t>
            </a:r>
          </a:p>
        </p:txBody>
      </p:sp>
      <p:sp>
        <p:nvSpPr>
          <p:cNvPr id="76" name="Rounded Rectangle 4"/>
          <p:cNvSpPr/>
          <p:nvPr/>
        </p:nvSpPr>
        <p:spPr bwMode="auto">
          <a:xfrm>
            <a:off x="2743200" y="1905000"/>
            <a:ext cx="920750" cy="3667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dirty="0"/>
              <a:t>Electronic Records</a:t>
            </a:r>
          </a:p>
        </p:txBody>
      </p:sp>
      <p:sp>
        <p:nvSpPr>
          <p:cNvPr id="75798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3FB02443-85D0-5B44-B46D-56E2391A37FF}" type="slidenum">
              <a:rPr lang="en-US"/>
              <a:pPr/>
              <a:t>63</a:t>
            </a:fld>
            <a:endParaRPr lang="en-US"/>
          </a:p>
        </p:txBody>
      </p:sp>
      <p:sp>
        <p:nvSpPr>
          <p:cNvPr id="37" name="TextBox 36"/>
          <p:cNvSpPr>
            <a:spLocks noChangeArrowheads="1"/>
          </p:cNvSpPr>
          <p:nvPr/>
        </p:nvSpPr>
        <p:spPr bwMode="auto">
          <a:xfrm rot="-1636166">
            <a:off x="996950" y="2046288"/>
            <a:ext cx="1755775" cy="715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A2A1">
                  <a:alpha val="39998"/>
                </a:srgbClr>
              </a:gs>
              <a:gs pos="35001">
                <a:srgbClr val="FFBEBD">
                  <a:alpha val="60999"/>
                </a:srgbClr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Partner</a:t>
            </a:r>
          </a:p>
        </p:txBody>
      </p:sp>
      <p:sp>
        <p:nvSpPr>
          <p:cNvPr id="39" name="TextBox 38"/>
          <p:cNvSpPr>
            <a:spLocks noChangeArrowheads="1"/>
          </p:cNvSpPr>
          <p:nvPr/>
        </p:nvSpPr>
        <p:spPr bwMode="auto">
          <a:xfrm rot="-1636166">
            <a:off x="5781675" y="2038350"/>
            <a:ext cx="1755775" cy="715963"/>
          </a:xfrm>
          <a:prstGeom prst="roundRect">
            <a:avLst>
              <a:gd name="adj" fmla="val 16667"/>
            </a:avLst>
          </a:prstGeom>
          <a:solidFill>
            <a:srgbClr val="D7E4BD"/>
          </a:solidFill>
          <a:ln w="9525">
            <a:solidFill>
              <a:srgbClr val="BE4B48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Partner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3988" y="153987"/>
            <a:ext cx="455612" cy="455613"/>
          </a:xfrm>
          <a:prstGeom prst="ellipse">
            <a:avLst/>
          </a:prstGeom>
          <a:gradFill flip="none" rotWithShape="1">
            <a:gsLst>
              <a:gs pos="0">
                <a:srgbClr val="FF6FCF">
                  <a:alpha val="50000"/>
                </a:srgbClr>
              </a:gs>
              <a:gs pos="100000">
                <a:srgbClr val="FFFFFF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reflection stA="50000" endPos="50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5475" name="TextBox 9"/>
          <p:cNvSpPr txBox="1">
            <a:spLocks noChangeArrowheads="1"/>
          </p:cNvSpPr>
          <p:nvPr/>
        </p:nvSpPr>
        <p:spPr bwMode="auto">
          <a:xfrm>
            <a:off x="152400" y="152400"/>
            <a:ext cx="170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rgbClr val="595959"/>
                </a:solidFill>
                <a:latin typeface="Myriad Pro" charset="0"/>
                <a:ea typeface="Myriad Pro" charset="0"/>
                <a:cs typeface="Myriad Pro" charset="0"/>
              </a:rPr>
              <a:t>MammOptics</a:t>
            </a:r>
          </a:p>
        </p:txBody>
      </p:sp>
      <p:sp>
        <p:nvSpPr>
          <p:cNvPr id="105476" name="TextBox 10"/>
          <p:cNvSpPr txBox="1">
            <a:spLocks noChangeArrowheads="1"/>
          </p:cNvSpPr>
          <p:nvPr/>
        </p:nvSpPr>
        <p:spPr bwMode="auto">
          <a:xfrm>
            <a:off x="609600" y="381000"/>
            <a:ext cx="71294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595959"/>
                </a:solidFill>
                <a:latin typeface="Myriad Pro" charset="0"/>
              </a:rPr>
              <a:t>Private practice purchasing decision tree</a:t>
            </a:r>
          </a:p>
        </p:txBody>
      </p:sp>
      <p:pic>
        <p:nvPicPr>
          <p:cNvPr id="105477" name="Picture 17" descr="Customer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55641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07361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3988" y="153987"/>
            <a:ext cx="455612" cy="455613"/>
          </a:xfrm>
          <a:prstGeom prst="ellipse">
            <a:avLst/>
          </a:prstGeom>
          <a:gradFill flip="none" rotWithShape="1">
            <a:gsLst>
              <a:gs pos="0">
                <a:srgbClr val="FF6FCF">
                  <a:alpha val="50000"/>
                </a:srgbClr>
              </a:gs>
              <a:gs pos="100000">
                <a:srgbClr val="FFFFFF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reflection stA="50000" endPos="50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6499" name="TextBox 9"/>
          <p:cNvSpPr txBox="1">
            <a:spLocks noChangeArrowheads="1"/>
          </p:cNvSpPr>
          <p:nvPr/>
        </p:nvSpPr>
        <p:spPr bwMode="auto">
          <a:xfrm>
            <a:off x="152400" y="152400"/>
            <a:ext cx="170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rgbClr val="595959"/>
                </a:solidFill>
                <a:latin typeface="Myriad Pro" charset="0"/>
                <a:ea typeface="Myriad Pro" charset="0"/>
                <a:cs typeface="Myriad Pro" charset="0"/>
              </a:rPr>
              <a:t>MammOptics</a:t>
            </a:r>
          </a:p>
        </p:txBody>
      </p:sp>
      <p:sp>
        <p:nvSpPr>
          <p:cNvPr id="106500" name="TextBox 10"/>
          <p:cNvSpPr txBox="1">
            <a:spLocks noChangeArrowheads="1"/>
          </p:cNvSpPr>
          <p:nvPr/>
        </p:nvSpPr>
        <p:spPr bwMode="auto">
          <a:xfrm>
            <a:off x="609600" y="381000"/>
            <a:ext cx="59007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595959"/>
                </a:solidFill>
                <a:latin typeface="Myriad Pro" charset="0"/>
              </a:rPr>
              <a:t>Hospital purchasing decision tree</a:t>
            </a:r>
          </a:p>
        </p:txBody>
      </p:sp>
      <p:pic>
        <p:nvPicPr>
          <p:cNvPr id="106501" name="Picture 18" descr="Customer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60102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Box 9"/>
          <p:cNvSpPr txBox="1">
            <a:spLocks noChangeArrowheads="1"/>
          </p:cNvSpPr>
          <p:nvPr/>
        </p:nvSpPr>
        <p:spPr bwMode="auto">
          <a:xfrm>
            <a:off x="4087813" y="1395413"/>
            <a:ext cx="14747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595959"/>
                </a:solidFill>
                <a:latin typeface="Myriad Pro" charset="0"/>
              </a:rPr>
              <a:t>Insurance</a:t>
            </a:r>
            <a:endParaRPr lang="en-US" sz="1600">
              <a:solidFill>
                <a:srgbClr val="595959"/>
              </a:solidFill>
              <a:latin typeface="Myriad Pro" charset="0"/>
            </a:endParaRPr>
          </a:p>
        </p:txBody>
      </p:sp>
      <p:sp>
        <p:nvSpPr>
          <p:cNvPr id="107523" name="TextBox 9"/>
          <p:cNvSpPr txBox="1">
            <a:spLocks noChangeArrowheads="1"/>
          </p:cNvSpPr>
          <p:nvPr/>
        </p:nvSpPr>
        <p:spPr bwMode="auto">
          <a:xfrm>
            <a:off x="6673850" y="5053013"/>
            <a:ext cx="17081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595959"/>
                </a:solidFill>
                <a:latin typeface="Myriad Pro" charset="0"/>
              </a:rPr>
              <a:t>Doctor specialty committee </a:t>
            </a:r>
            <a:endParaRPr lang="en-US" sz="1600">
              <a:solidFill>
                <a:srgbClr val="595959"/>
              </a:solidFill>
              <a:latin typeface="Myriad Pro" charset="0"/>
            </a:endParaRPr>
          </a:p>
        </p:txBody>
      </p:sp>
      <p:sp>
        <p:nvSpPr>
          <p:cNvPr id="107524" name="TextBox 9"/>
          <p:cNvSpPr txBox="1">
            <a:spLocks noChangeArrowheads="1"/>
          </p:cNvSpPr>
          <p:nvPr/>
        </p:nvSpPr>
        <p:spPr bwMode="auto">
          <a:xfrm>
            <a:off x="6672263" y="3935413"/>
            <a:ext cx="17081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595959"/>
                </a:solidFill>
                <a:latin typeface="Myriad Pro" charset="0"/>
              </a:rPr>
              <a:t>Hospital Administration</a:t>
            </a:r>
            <a:endParaRPr lang="en-US" sz="1600">
              <a:solidFill>
                <a:srgbClr val="595959"/>
              </a:solidFill>
              <a:latin typeface="Myriad Pro" charset="0"/>
            </a:endParaRPr>
          </a:p>
        </p:txBody>
      </p:sp>
      <p:sp>
        <p:nvSpPr>
          <p:cNvPr id="107525" name="TextBox 9"/>
          <p:cNvSpPr txBox="1">
            <a:spLocks noChangeArrowheads="1"/>
          </p:cNvSpPr>
          <p:nvPr/>
        </p:nvSpPr>
        <p:spPr bwMode="auto">
          <a:xfrm>
            <a:off x="3276600" y="3935413"/>
            <a:ext cx="17097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595959"/>
                </a:solidFill>
                <a:latin typeface="Myriad Pro" charset="0"/>
              </a:rPr>
              <a:t>Technician</a:t>
            </a:r>
            <a:endParaRPr lang="en-US" sz="1600">
              <a:solidFill>
                <a:srgbClr val="595959"/>
              </a:solidFill>
              <a:latin typeface="Myriad Pro" charset="0"/>
            </a:endParaRPr>
          </a:p>
        </p:txBody>
      </p:sp>
      <p:sp>
        <p:nvSpPr>
          <p:cNvPr id="107526" name="TextBox 9"/>
          <p:cNvSpPr txBox="1">
            <a:spLocks noChangeArrowheads="1"/>
          </p:cNvSpPr>
          <p:nvPr/>
        </p:nvSpPr>
        <p:spPr bwMode="auto">
          <a:xfrm>
            <a:off x="6934200" y="2765425"/>
            <a:ext cx="152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595959"/>
                </a:solidFill>
                <a:latin typeface="Myriad Pro" charset="0"/>
              </a:rPr>
              <a:t>Radiologist</a:t>
            </a:r>
            <a:endParaRPr lang="en-US" sz="1600">
              <a:solidFill>
                <a:srgbClr val="595959"/>
              </a:solidFill>
              <a:latin typeface="Myriad Pro" charset="0"/>
            </a:endParaRPr>
          </a:p>
        </p:txBody>
      </p:sp>
      <p:sp>
        <p:nvSpPr>
          <p:cNvPr id="107527" name="TextBox 9"/>
          <p:cNvSpPr txBox="1">
            <a:spLocks noChangeArrowheads="1"/>
          </p:cNvSpPr>
          <p:nvPr/>
        </p:nvSpPr>
        <p:spPr bwMode="auto">
          <a:xfrm>
            <a:off x="4087813" y="2735263"/>
            <a:ext cx="200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Myriad Pro" charset="0"/>
              </a:rPr>
              <a:t>Mammography</a:t>
            </a:r>
            <a:endParaRPr lang="en-US" sz="2000">
              <a:latin typeface="Myriad Pro" charset="0"/>
            </a:endParaRPr>
          </a:p>
        </p:txBody>
      </p:sp>
      <p:cxnSp>
        <p:nvCxnSpPr>
          <p:cNvPr id="19" name="Elbow Connector 19"/>
          <p:cNvCxnSpPr>
            <a:stCxn id="107527" idx="3"/>
            <a:endCxn id="107526" idx="1"/>
          </p:cNvCxnSpPr>
          <p:nvPr/>
        </p:nvCxnSpPr>
        <p:spPr bwMode="auto">
          <a:xfrm flipV="1">
            <a:off x="6097588" y="2935288"/>
            <a:ext cx="836612" cy="0"/>
          </a:xfrm>
          <a:prstGeom prst="bentConnector3">
            <a:avLst>
              <a:gd name="adj1" fmla="val 50000"/>
            </a:avLst>
          </a:prstGeom>
          <a:ln w="25400">
            <a:solidFill>
              <a:srgbClr val="FF6FC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7524" idx="0"/>
          </p:cNvCxnSpPr>
          <p:nvPr/>
        </p:nvCxnSpPr>
        <p:spPr bwMode="auto">
          <a:xfrm rot="16200000" flipV="1">
            <a:off x="5954713" y="2363788"/>
            <a:ext cx="800100" cy="2343150"/>
          </a:xfrm>
          <a:prstGeom prst="bentConnector3">
            <a:avLst>
              <a:gd name="adj1" fmla="val 50000"/>
            </a:avLst>
          </a:prstGeom>
          <a:ln w="25400">
            <a:solidFill>
              <a:srgbClr val="FF6FC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19"/>
          <p:cNvCxnSpPr>
            <a:stCxn id="107525" idx="0"/>
          </p:cNvCxnSpPr>
          <p:nvPr/>
        </p:nvCxnSpPr>
        <p:spPr bwMode="auto">
          <a:xfrm rot="5400000" flipH="1" flipV="1">
            <a:off x="4157663" y="3108325"/>
            <a:ext cx="800100" cy="854075"/>
          </a:xfrm>
          <a:prstGeom prst="bentConnector3">
            <a:avLst>
              <a:gd name="adj1" fmla="val 50000"/>
            </a:avLst>
          </a:prstGeom>
          <a:ln w="25400">
            <a:solidFill>
              <a:srgbClr val="FF6FC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19"/>
          <p:cNvCxnSpPr>
            <a:stCxn id="107523" idx="0"/>
            <a:endCxn id="107524" idx="2"/>
          </p:cNvCxnSpPr>
          <p:nvPr/>
        </p:nvCxnSpPr>
        <p:spPr bwMode="auto">
          <a:xfrm rot="16200000" flipV="1">
            <a:off x="7261225" y="4786313"/>
            <a:ext cx="531813" cy="1587"/>
          </a:xfrm>
          <a:prstGeom prst="bentConnector3">
            <a:avLst>
              <a:gd name="adj1" fmla="val 50000"/>
            </a:avLst>
          </a:prstGeom>
          <a:ln w="25400">
            <a:solidFill>
              <a:srgbClr val="FF6FC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19"/>
          <p:cNvCxnSpPr/>
          <p:nvPr/>
        </p:nvCxnSpPr>
        <p:spPr bwMode="auto">
          <a:xfrm rot="5400000">
            <a:off x="4756150" y="2233613"/>
            <a:ext cx="1001713" cy="1587"/>
          </a:xfrm>
          <a:prstGeom prst="bentConnector3">
            <a:avLst>
              <a:gd name="adj1" fmla="val 50000"/>
            </a:avLst>
          </a:prstGeom>
          <a:ln w="25400">
            <a:solidFill>
              <a:srgbClr val="FF6FC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53988" y="153987"/>
            <a:ext cx="455612" cy="455613"/>
          </a:xfrm>
          <a:prstGeom prst="ellipse">
            <a:avLst/>
          </a:prstGeom>
          <a:gradFill flip="none" rotWithShape="1">
            <a:gsLst>
              <a:gs pos="0">
                <a:srgbClr val="FF6FCF">
                  <a:alpha val="50000"/>
                </a:srgbClr>
              </a:gs>
              <a:gs pos="100000">
                <a:srgbClr val="FFFFFF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reflection stA="50000" endPos="50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7534" name="TextBox 9"/>
          <p:cNvSpPr txBox="1">
            <a:spLocks noChangeArrowheads="1"/>
          </p:cNvSpPr>
          <p:nvPr/>
        </p:nvSpPr>
        <p:spPr bwMode="auto">
          <a:xfrm>
            <a:off x="152400" y="152400"/>
            <a:ext cx="170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rgbClr val="595959"/>
                </a:solidFill>
                <a:latin typeface="Myriad Pro" charset="0"/>
                <a:ea typeface="Myriad Pro" charset="0"/>
                <a:cs typeface="Myriad Pro" charset="0"/>
              </a:rPr>
              <a:t>MammOptics</a:t>
            </a:r>
          </a:p>
        </p:txBody>
      </p:sp>
      <p:sp>
        <p:nvSpPr>
          <p:cNvPr id="107535" name="TextBox 10"/>
          <p:cNvSpPr txBox="1">
            <a:spLocks noChangeArrowheads="1"/>
          </p:cNvSpPr>
          <p:nvPr/>
        </p:nvSpPr>
        <p:spPr bwMode="auto">
          <a:xfrm>
            <a:off x="609600" y="381000"/>
            <a:ext cx="35448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595959"/>
                </a:solidFill>
                <a:latin typeface="Myriad Pro" charset="0"/>
              </a:rPr>
              <a:t>Customer Workflow</a:t>
            </a:r>
          </a:p>
        </p:txBody>
      </p:sp>
      <p:sp>
        <p:nvSpPr>
          <p:cNvPr id="21" name="Isosceles Triangle 20"/>
          <p:cNvSpPr/>
          <p:nvPr/>
        </p:nvSpPr>
        <p:spPr>
          <a:xfrm flipV="1">
            <a:off x="8382000" y="2874963"/>
            <a:ext cx="228600" cy="228600"/>
          </a:xfrm>
          <a:prstGeom prst="triangle">
            <a:avLst/>
          </a:prstGeom>
          <a:solidFill>
            <a:schemeClr val="accent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b="1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Isosceles Triangle 28"/>
          <p:cNvSpPr/>
          <p:nvPr/>
        </p:nvSpPr>
        <p:spPr>
          <a:xfrm flipV="1">
            <a:off x="4648200" y="4044950"/>
            <a:ext cx="228600" cy="228600"/>
          </a:xfrm>
          <a:prstGeom prst="triangle">
            <a:avLst/>
          </a:prstGeom>
          <a:solidFill>
            <a:schemeClr val="accent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b="1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Isosceles Triangle 31"/>
          <p:cNvSpPr/>
          <p:nvPr/>
        </p:nvSpPr>
        <p:spPr>
          <a:xfrm rot="10800000" flipV="1">
            <a:off x="8250238" y="4273550"/>
            <a:ext cx="263525" cy="24130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b="1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&quot;No&quot; Symbol 32"/>
          <p:cNvSpPr/>
          <p:nvPr/>
        </p:nvSpPr>
        <p:spPr>
          <a:xfrm>
            <a:off x="4178300" y="2617788"/>
            <a:ext cx="635000" cy="635000"/>
          </a:xfrm>
          <a:prstGeom prst="noSmoking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Isosceles Triangle 29"/>
          <p:cNvSpPr/>
          <p:nvPr/>
        </p:nvSpPr>
        <p:spPr>
          <a:xfrm rot="10800000" flipV="1">
            <a:off x="5583238" y="5397500"/>
            <a:ext cx="263525" cy="24130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b="1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7541" name="TextBox 9"/>
          <p:cNvSpPr txBox="1">
            <a:spLocks noChangeArrowheads="1"/>
          </p:cNvSpPr>
          <p:nvPr/>
        </p:nvSpPr>
        <p:spPr bwMode="auto">
          <a:xfrm>
            <a:off x="4813300" y="5053013"/>
            <a:ext cx="1033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595959"/>
                </a:solidFill>
                <a:latin typeface="Myriad Pro" charset="0"/>
              </a:rPr>
              <a:t>ACOG</a:t>
            </a:r>
          </a:p>
          <a:p>
            <a:pPr algn="ctr"/>
            <a:r>
              <a:rPr lang="en-US" sz="1600" b="1">
                <a:solidFill>
                  <a:srgbClr val="595959"/>
                </a:solidFill>
                <a:latin typeface="Myriad Pro" charset="0"/>
              </a:rPr>
              <a:t>ACS</a:t>
            </a:r>
            <a:endParaRPr lang="en-US" sz="1600">
              <a:solidFill>
                <a:srgbClr val="595959"/>
              </a:solidFill>
              <a:latin typeface="Myriad Pro" charset="0"/>
            </a:endParaRPr>
          </a:p>
        </p:txBody>
      </p:sp>
      <p:cxnSp>
        <p:nvCxnSpPr>
          <p:cNvPr id="36" name="Elbow Connector 19"/>
          <p:cNvCxnSpPr/>
          <p:nvPr/>
        </p:nvCxnSpPr>
        <p:spPr bwMode="auto">
          <a:xfrm>
            <a:off x="3384550" y="2933700"/>
            <a:ext cx="703263" cy="1588"/>
          </a:xfrm>
          <a:prstGeom prst="bentConnector3">
            <a:avLst>
              <a:gd name="adj1" fmla="val 50000"/>
            </a:avLst>
          </a:prstGeom>
          <a:ln w="25400">
            <a:solidFill>
              <a:srgbClr val="FF6FC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19"/>
          <p:cNvCxnSpPr>
            <a:endCxn id="107549" idx="0"/>
          </p:cNvCxnSpPr>
          <p:nvPr/>
        </p:nvCxnSpPr>
        <p:spPr bwMode="auto">
          <a:xfrm rot="5400000">
            <a:off x="3482181" y="1092994"/>
            <a:ext cx="906463" cy="2187575"/>
          </a:xfrm>
          <a:prstGeom prst="bentConnector3">
            <a:avLst>
              <a:gd name="adj1" fmla="val 50000"/>
            </a:avLst>
          </a:prstGeom>
          <a:ln w="25400">
            <a:solidFill>
              <a:srgbClr val="FF6FC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19"/>
          <p:cNvCxnSpPr>
            <a:stCxn id="107548" idx="3"/>
          </p:cNvCxnSpPr>
          <p:nvPr/>
        </p:nvCxnSpPr>
        <p:spPr bwMode="auto">
          <a:xfrm>
            <a:off x="1524000" y="2933700"/>
            <a:ext cx="749300" cy="0"/>
          </a:xfrm>
          <a:prstGeom prst="bentConnector3">
            <a:avLst>
              <a:gd name="adj1" fmla="val 50000"/>
            </a:avLst>
          </a:prstGeom>
          <a:ln w="25400">
            <a:solidFill>
              <a:srgbClr val="FF6FC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545" name="TextBox 9"/>
          <p:cNvSpPr txBox="1">
            <a:spLocks noChangeArrowheads="1"/>
          </p:cNvSpPr>
          <p:nvPr/>
        </p:nvSpPr>
        <p:spPr bwMode="auto">
          <a:xfrm>
            <a:off x="381000" y="4183063"/>
            <a:ext cx="1952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Myriad Pro" charset="0"/>
              </a:rPr>
              <a:t>MammOptics</a:t>
            </a:r>
            <a:endParaRPr lang="en-US" sz="2000">
              <a:latin typeface="Myriad Pro" charset="0"/>
            </a:endParaRPr>
          </a:p>
        </p:txBody>
      </p:sp>
      <p:cxnSp>
        <p:nvCxnSpPr>
          <p:cNvPr id="41" name="Elbow Connector 19"/>
          <p:cNvCxnSpPr>
            <a:stCxn id="107545" idx="3"/>
          </p:cNvCxnSpPr>
          <p:nvPr/>
        </p:nvCxnSpPr>
        <p:spPr bwMode="auto">
          <a:xfrm flipV="1">
            <a:off x="2333625" y="3348038"/>
            <a:ext cx="403225" cy="1035050"/>
          </a:xfrm>
          <a:prstGeom prst="bentConnector2">
            <a:avLst/>
          </a:prstGeom>
          <a:ln w="25400">
            <a:solidFill>
              <a:srgbClr val="FF6FC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19"/>
          <p:cNvCxnSpPr>
            <a:stCxn id="107541" idx="1"/>
          </p:cNvCxnSpPr>
          <p:nvPr/>
        </p:nvCxnSpPr>
        <p:spPr bwMode="auto">
          <a:xfrm rot="10800000">
            <a:off x="2928938" y="3348038"/>
            <a:ext cx="1884362" cy="1997075"/>
          </a:xfrm>
          <a:prstGeom prst="bentConnector2">
            <a:avLst/>
          </a:prstGeom>
          <a:ln w="25400">
            <a:solidFill>
              <a:srgbClr val="FF6FC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548" name="TextBox 9"/>
          <p:cNvSpPr txBox="1">
            <a:spLocks noChangeArrowheads="1"/>
          </p:cNvSpPr>
          <p:nvPr/>
        </p:nvSpPr>
        <p:spPr bwMode="auto">
          <a:xfrm>
            <a:off x="561975" y="2763838"/>
            <a:ext cx="96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595959"/>
                </a:solidFill>
                <a:latin typeface="Myriad Pro" charset="0"/>
              </a:rPr>
              <a:t>Patient</a:t>
            </a:r>
            <a:endParaRPr lang="en-US" sz="1600">
              <a:solidFill>
                <a:srgbClr val="595959"/>
              </a:solidFill>
              <a:latin typeface="Myriad Pro" charset="0"/>
            </a:endParaRPr>
          </a:p>
        </p:txBody>
      </p:sp>
      <p:sp>
        <p:nvSpPr>
          <p:cNvPr id="107549" name="TextBox 9"/>
          <p:cNvSpPr txBox="1">
            <a:spLocks noChangeArrowheads="1"/>
          </p:cNvSpPr>
          <p:nvPr/>
        </p:nvSpPr>
        <p:spPr bwMode="auto">
          <a:xfrm>
            <a:off x="2286000" y="2640013"/>
            <a:ext cx="1111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Myriad Pro" charset="0"/>
              </a:rPr>
              <a:t>PCP</a:t>
            </a:r>
          </a:p>
          <a:p>
            <a:pPr algn="ctr"/>
            <a:r>
              <a:rPr lang="en-US" sz="2000" b="1">
                <a:latin typeface="Myriad Pro" charset="0"/>
              </a:rPr>
              <a:t>OB/GYN</a:t>
            </a:r>
            <a:endParaRPr lang="en-US" sz="2000">
              <a:latin typeface="Myriad Pro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841625" y="3500438"/>
            <a:ext cx="5921375" cy="2366962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" name="Rectangle 49"/>
          <p:cNvSpPr/>
          <p:nvPr/>
        </p:nvSpPr>
        <p:spPr>
          <a:xfrm flipV="1">
            <a:off x="6324600" y="4876800"/>
            <a:ext cx="2590800" cy="1219200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" name="Rectangle 51"/>
          <p:cNvSpPr/>
          <p:nvPr/>
        </p:nvSpPr>
        <p:spPr>
          <a:xfrm flipV="1">
            <a:off x="4813300" y="3103563"/>
            <a:ext cx="444500" cy="396875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Isosceles Triangle 52"/>
          <p:cNvSpPr/>
          <p:nvPr/>
        </p:nvSpPr>
        <p:spPr>
          <a:xfrm rot="10800000" flipV="1">
            <a:off x="5451475" y="1492250"/>
            <a:ext cx="263525" cy="24130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b="1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81600" y="881063"/>
            <a:ext cx="1295400" cy="1882775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736850" y="935038"/>
            <a:ext cx="2446338" cy="1704975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" name="Rectangle 50"/>
          <p:cNvSpPr/>
          <p:nvPr/>
        </p:nvSpPr>
        <p:spPr>
          <a:xfrm flipV="1">
            <a:off x="6097588" y="2155825"/>
            <a:ext cx="2725737" cy="1219200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business_model_canvas_blank_8.5x11.png"/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8125" y="1221989"/>
            <a:ext cx="1626766" cy="787221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68125" y="1226525"/>
            <a:ext cx="1626766" cy="787221"/>
          </a:xfrm>
          <a:prstGeom prst="rect">
            <a:avLst/>
          </a:prstGeom>
          <a:noFill/>
          <a:ln w="38100">
            <a:solidFill>
              <a:srgbClr val="41BDF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242042" y="2384261"/>
            <a:ext cx="1290372" cy="3158174"/>
            <a:chOff x="1118709" y="2097643"/>
            <a:chExt cx="1626766" cy="3981495"/>
          </a:xfrm>
        </p:grpSpPr>
        <p:pic>
          <p:nvPicPr>
            <p:cNvPr id="5" name="Picture 8" descr="business_model_canvas_blank_8.5x11.png"/>
            <p:cNvPicPr>
              <a:picLocks noChangeAspect="1"/>
            </p:cNvPicPr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18709" y="2097643"/>
              <a:ext cx="1626766" cy="78722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business_model_canvas_blank_8.5x11.png"/>
            <p:cNvPicPr>
              <a:picLocks noChangeAspect="1"/>
            </p:cNvPicPr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18709" y="4213503"/>
              <a:ext cx="1626766" cy="78722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business_model_canvas_blank_8.5x11.png"/>
            <p:cNvPicPr>
              <a:picLocks noChangeAspect="1"/>
            </p:cNvPicPr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18709" y="3157565"/>
              <a:ext cx="1626766" cy="78722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business_model_canvas_blank_8.5x11.png"/>
            <p:cNvPicPr>
              <a:picLocks noChangeAspect="1"/>
            </p:cNvPicPr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18709" y="5291917"/>
              <a:ext cx="1626766" cy="78722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118709" y="2097643"/>
              <a:ext cx="1626766" cy="787221"/>
            </a:xfrm>
            <a:prstGeom prst="rect">
              <a:avLst/>
            </a:prstGeom>
            <a:noFill/>
            <a:ln w="38100">
              <a:solidFill>
                <a:srgbClr val="41BDF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18709" y="3157565"/>
              <a:ext cx="1626766" cy="787221"/>
            </a:xfrm>
            <a:prstGeom prst="rect">
              <a:avLst/>
            </a:prstGeom>
            <a:noFill/>
            <a:ln w="38100">
              <a:solidFill>
                <a:srgbClr val="41BDF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18709" y="4213503"/>
              <a:ext cx="1626766" cy="787221"/>
            </a:xfrm>
            <a:prstGeom prst="rect">
              <a:avLst/>
            </a:prstGeom>
            <a:noFill/>
            <a:ln w="38100">
              <a:solidFill>
                <a:srgbClr val="41BDF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18709" y="5274849"/>
              <a:ext cx="1626766" cy="787221"/>
            </a:xfrm>
            <a:prstGeom prst="rect">
              <a:avLst/>
            </a:prstGeom>
            <a:noFill/>
            <a:ln w="38100">
              <a:solidFill>
                <a:srgbClr val="41BDF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8" descr="business_model_canvas_blank_8.5x11.png"/>
            <p:cNvPicPr>
              <a:picLocks noChangeAspect="1"/>
            </p:cNvPicPr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47669" y="5362506"/>
              <a:ext cx="447222" cy="476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8" descr="business_model_canvas_blank_8.5x11.png"/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1694" y="1226525"/>
            <a:ext cx="1626766" cy="787221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3771694" y="1231061"/>
            <a:ext cx="1626766" cy="7872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8" descr="business_model_canvas_blank_8.5x11.png"/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5611" y="2388797"/>
            <a:ext cx="1290372" cy="62443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business_model_canvas_blank_8.5x11.png"/>
          <p:cNvPicPr>
            <a:picLocks noChangeAspect="1"/>
          </p:cNvPicPr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5611" y="4067125"/>
            <a:ext cx="1290372" cy="62443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business_model_canvas_blank_8.5x11.png"/>
          <p:cNvPicPr>
            <a:picLocks noChangeAspect="1"/>
          </p:cNvPicPr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5611" y="3229541"/>
            <a:ext cx="1290372" cy="62443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business_model_canvas_blank_8.5x11.png"/>
          <p:cNvPicPr>
            <a:picLocks noChangeAspect="1"/>
          </p:cNvPicPr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5611" y="4922537"/>
            <a:ext cx="1290372" cy="62443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3945611" y="2388797"/>
            <a:ext cx="1290372" cy="6244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945611" y="3229541"/>
            <a:ext cx="1290372" cy="6244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945611" y="4067125"/>
            <a:ext cx="1290372" cy="6244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945611" y="4908998"/>
            <a:ext cx="1290372" cy="6244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8" descr="business_model_canvas_blank_8.5x11.png"/>
          <p:cNvPicPr>
            <a:picLocks noChangeAspect="1"/>
          </p:cNvPicPr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1117" y="4978529"/>
            <a:ext cx="354742" cy="3777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business_model_canvas_blank_8.5x11.png"/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8240" y="1231061"/>
            <a:ext cx="1626766" cy="787221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6608240" y="1235597"/>
            <a:ext cx="1626766" cy="787221"/>
          </a:xfrm>
          <a:prstGeom prst="rect">
            <a:avLst/>
          </a:prstGeom>
          <a:noFill/>
          <a:ln w="38100">
            <a:solidFill>
              <a:srgbClr val="07FF0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8" descr="business_model_canvas_blank_8.5x11.png"/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2157" y="2393333"/>
            <a:ext cx="1290372" cy="62443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business_model_canvas_blank_8.5x11.png"/>
          <p:cNvPicPr>
            <a:picLocks noChangeAspect="1"/>
          </p:cNvPicPr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2157" y="4071661"/>
            <a:ext cx="1290372" cy="62443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business_model_canvas_blank_8.5x11.png"/>
          <p:cNvPicPr>
            <a:picLocks noChangeAspect="1"/>
          </p:cNvPicPr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2157" y="3234077"/>
            <a:ext cx="1290372" cy="62443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business_model_canvas_blank_8.5x11.png"/>
          <p:cNvPicPr>
            <a:picLocks noChangeAspect="1"/>
          </p:cNvPicPr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2157" y="4927073"/>
            <a:ext cx="1290372" cy="62443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6782157" y="2393333"/>
            <a:ext cx="1290372" cy="624434"/>
          </a:xfrm>
          <a:prstGeom prst="rect">
            <a:avLst/>
          </a:prstGeom>
          <a:noFill/>
          <a:ln w="38100">
            <a:solidFill>
              <a:srgbClr val="07FF0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782157" y="3234077"/>
            <a:ext cx="1290372" cy="624434"/>
          </a:xfrm>
          <a:prstGeom prst="rect">
            <a:avLst/>
          </a:prstGeom>
          <a:noFill/>
          <a:ln w="38100">
            <a:solidFill>
              <a:srgbClr val="07FF0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782157" y="4071661"/>
            <a:ext cx="1290372" cy="624434"/>
          </a:xfrm>
          <a:prstGeom prst="rect">
            <a:avLst/>
          </a:prstGeom>
          <a:noFill/>
          <a:ln w="38100">
            <a:solidFill>
              <a:srgbClr val="07FF0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782157" y="4913534"/>
            <a:ext cx="1290372" cy="624434"/>
          </a:xfrm>
          <a:prstGeom prst="rect">
            <a:avLst/>
          </a:prstGeom>
          <a:noFill/>
          <a:ln w="38100">
            <a:solidFill>
              <a:srgbClr val="07FF0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8" descr="business_model_canvas_blank_8.5x11.png"/>
          <p:cNvPicPr>
            <a:picLocks noChangeAspect="1"/>
          </p:cNvPicPr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7663" y="4983065"/>
            <a:ext cx="354742" cy="3777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36475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2238375" y="1524001"/>
            <a:ext cx="5191125" cy="4254500"/>
            <a:chOff x="2238375" y="1524001"/>
            <a:chExt cx="5191125" cy="4254500"/>
          </a:xfrm>
        </p:grpSpPr>
        <p:sp>
          <p:nvSpPr>
            <p:cNvPr id="12" name="Oval 11"/>
            <p:cNvSpPr/>
            <p:nvPr/>
          </p:nvSpPr>
          <p:spPr>
            <a:xfrm>
              <a:off x="2238375" y="1524001"/>
              <a:ext cx="5191125" cy="42545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730625" y="2682875"/>
              <a:ext cx="2381250" cy="163512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Persona/ Archetype</a:t>
              </a:r>
            </a:p>
          </p:txBody>
        </p:sp>
        <p:cxnSp>
          <p:nvCxnSpPr>
            <p:cNvPr id="7" name="Straight Connector 6"/>
            <p:cNvCxnSpPr>
              <a:endCxn id="5" idx="1"/>
            </p:cNvCxnSpPr>
            <p:nvPr/>
          </p:nvCxnSpPr>
          <p:spPr>
            <a:xfrm>
              <a:off x="3143251" y="2016124"/>
              <a:ext cx="936100" cy="906210"/>
            </a:xfrm>
            <a:prstGeom prst="line">
              <a:avLst/>
            </a:prstGeom>
            <a:ln w="762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3254376" y="4191001"/>
              <a:ext cx="1111249" cy="1047750"/>
            </a:xfrm>
            <a:prstGeom prst="line">
              <a:avLst/>
            </a:prstGeom>
            <a:ln w="762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254249" y="3111500"/>
              <a:ext cx="1825626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2400" dirty="0">
                  <a:solidFill>
                    <a:schemeClr val="bg1"/>
                  </a:solidFill>
                </a:rPr>
                <a:t> Jobs</a:t>
              </a:r>
            </a:p>
            <a:p>
              <a:pPr marL="174625" indent="-174625">
                <a:buFont typeface="Arial"/>
                <a:buChar char="•"/>
                <a:tabLst>
                  <a:tab pos="206375" algn="l"/>
                </a:tabLst>
              </a:pPr>
              <a:r>
                <a:rPr lang="en-US" sz="2400" dirty="0">
                  <a:solidFill>
                    <a:schemeClr val="bg1"/>
                  </a:solidFill>
                </a:rPr>
                <a:t>Problem or Need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78274" y="2041525"/>
              <a:ext cx="18796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Gains</a:t>
              </a:r>
            </a:p>
          </p:txBody>
        </p:sp>
        <p:cxnSp>
          <p:nvCxnSpPr>
            <p:cNvPr id="25" name="Straight Connector 24"/>
            <p:cNvCxnSpPr>
              <a:stCxn id="5" idx="6"/>
            </p:cNvCxnSpPr>
            <p:nvPr/>
          </p:nvCxnSpPr>
          <p:spPr>
            <a:xfrm>
              <a:off x="6111875" y="3500438"/>
              <a:ext cx="1285875" cy="23812"/>
            </a:xfrm>
            <a:prstGeom prst="line">
              <a:avLst/>
            </a:prstGeom>
            <a:ln w="76200"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591049" y="4448175"/>
              <a:ext cx="1539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Pains</a:t>
              </a:r>
            </a:p>
          </p:txBody>
        </p:sp>
      </p:grpSp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Os</a:t>
            </a:r>
            <a:r>
              <a:rPr lang="en-US" b="1" dirty="0"/>
              <a:t>  </a:t>
            </a:r>
            <a:r>
              <a:rPr lang="en-US" b="1" dirty="0" err="1"/>
              <a:t>Segmentos</a:t>
            </a:r>
            <a:r>
              <a:rPr lang="en-US" b="1" dirty="0"/>
              <a:t> de </a:t>
            </a:r>
            <a:r>
              <a:rPr lang="en-US" b="1" dirty="0" err="1"/>
              <a:t>Cliente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048125" y="6396335"/>
            <a:ext cx="1746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Market Type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5400000" flipH="1" flipV="1">
            <a:off x="4549380" y="6136085"/>
            <a:ext cx="554830" cy="1588"/>
          </a:xfrm>
          <a:prstGeom prst="straightConnector1">
            <a:avLst/>
          </a:prstGeom>
          <a:ln w="3175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49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Os</a:t>
            </a:r>
            <a:r>
              <a:rPr lang="en-US" b="1" dirty="0"/>
              <a:t>  </a:t>
            </a:r>
            <a:r>
              <a:rPr lang="en-US" b="1" dirty="0" err="1"/>
              <a:t>Segmentos</a:t>
            </a:r>
            <a:r>
              <a:rPr lang="en-US" b="1" dirty="0"/>
              <a:t> de </a:t>
            </a:r>
            <a:r>
              <a:rPr lang="en-US" b="1" dirty="0" err="1"/>
              <a:t>Cliente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</a:rPr>
              <a:t>Jobs = </a:t>
            </a:r>
            <a:r>
              <a:rPr lang="en-US" sz="28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Tarefas</a:t>
            </a: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</a:rPr>
              <a:t>do </a:t>
            </a:r>
            <a:r>
              <a:rPr lang="en-US" sz="2800" b="1" dirty="0" err="1">
                <a:latin typeface="Calibri" panose="020F0502020204030204" pitchFamily="34" charset="0"/>
              </a:rPr>
              <a:t>Cliente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b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</a:rPr>
            </a:br>
            <a:b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</a:rPr>
            </a:b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</a:rPr>
              <a:t>Pain = </a:t>
            </a:r>
            <a:r>
              <a:rPr lang="en-US" sz="28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Dores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</a:rPr>
              <a:t>do </a:t>
            </a:r>
            <a:r>
              <a:rPr lang="en-US" sz="2800" b="1" dirty="0" err="1">
                <a:latin typeface="Calibri" panose="020F0502020204030204" pitchFamily="34" charset="0"/>
              </a:rPr>
              <a:t>Cliente</a:t>
            </a:r>
            <a:br>
              <a:rPr lang="en-US" sz="2800" b="1" dirty="0">
                <a:latin typeface="Calibri" panose="020F0502020204030204" pitchFamily="34" charset="0"/>
              </a:rPr>
            </a:br>
            <a:br>
              <a:rPr lang="en-US" sz="2800" b="1" dirty="0">
                <a:latin typeface="Calibri" panose="020F0502020204030204" pitchFamily="34" charset="0"/>
              </a:rPr>
            </a:b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</a:rPr>
              <a:t>Gain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</a:rPr>
              <a:t>= </a:t>
            </a:r>
            <a:r>
              <a:rPr lang="en-US" sz="28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Ganhos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</a:rPr>
              <a:t>para o </a:t>
            </a:r>
            <a:r>
              <a:rPr lang="en-US" sz="2800" b="1" dirty="0" err="1">
                <a:latin typeface="Calibri" panose="020F0502020204030204" pitchFamily="34" charset="0"/>
              </a:rPr>
              <a:t>Cliente</a:t>
            </a:r>
            <a:endParaRPr lang="pt-B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914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5"/>
</p:tagLst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Upowerpoint_sty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EBCD9C"/>
      </a:lt1>
      <a:dk2>
        <a:srgbClr val="143263"/>
      </a:dk2>
      <a:lt2>
        <a:srgbClr val="000000"/>
      </a:lt2>
      <a:accent1>
        <a:srgbClr val="558E28"/>
      </a:accent1>
      <a:accent2>
        <a:srgbClr val="333399"/>
      </a:accent2>
      <a:accent3>
        <a:srgbClr val="AAADB7"/>
      </a:accent3>
      <a:accent4>
        <a:srgbClr val="C9AF85"/>
      </a:accent4>
      <a:accent5>
        <a:srgbClr val="B4C6A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23603</TotalTime>
  <Words>2589</Words>
  <Application>Microsoft Office PowerPoint</Application>
  <PresentationFormat>Apresentação na tela (4:3)</PresentationFormat>
  <Paragraphs>686</Paragraphs>
  <Slides>66</Slides>
  <Notes>29</Notes>
  <HiddenSlides>1</HiddenSlides>
  <MMClips>1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66</vt:i4>
      </vt:variant>
    </vt:vector>
  </HeadingPairs>
  <TitlesOfParts>
    <vt:vector size="88" baseType="lpstr">
      <vt:lpstr>ＭＳ Ｐゴシック</vt:lpstr>
      <vt:lpstr>Arial</vt:lpstr>
      <vt:lpstr>Bookman Old Style</vt:lpstr>
      <vt:lpstr>Calibri</vt:lpstr>
      <vt:lpstr>Century Gothic</vt:lpstr>
      <vt:lpstr>Georgia</vt:lpstr>
      <vt:lpstr>Gill Sans</vt:lpstr>
      <vt:lpstr>Gill Sans MT</vt:lpstr>
      <vt:lpstr>Myriad Pro</vt:lpstr>
      <vt:lpstr>Trebuchet MS</vt:lpstr>
      <vt:lpstr>Verdana</vt:lpstr>
      <vt:lpstr>Wingdings</vt:lpstr>
      <vt:lpstr>Wingdings 3</vt:lpstr>
      <vt:lpstr>ヒラギノ角ゴ ProN W3</vt:lpstr>
      <vt:lpstr>Default Design</vt:lpstr>
      <vt:lpstr>Office Theme</vt:lpstr>
      <vt:lpstr>Slipstream</vt:lpstr>
      <vt:lpstr>1_Slipstream</vt:lpstr>
      <vt:lpstr>NUpowerpoint_style1</vt:lpstr>
      <vt:lpstr>1_Office Theme</vt:lpstr>
      <vt:lpstr>Title &amp; Bullets</vt:lpstr>
      <vt:lpstr>Origin</vt:lpstr>
      <vt:lpstr>                     Aula 2                        Segmentos de Cliente   </vt:lpstr>
      <vt:lpstr>Segmentos de Cliente</vt:lpstr>
      <vt:lpstr>Apresentação do PowerPoint</vt:lpstr>
      <vt:lpstr>Your customers do not exist to BUY  You exist for them</vt:lpstr>
      <vt:lpstr>Apresentação do PowerPoint</vt:lpstr>
      <vt:lpstr>Porque classificamos os clientes em Segmentos de Cliente?</vt:lpstr>
      <vt:lpstr>Apresentação do PowerPoint</vt:lpstr>
      <vt:lpstr>Os  Segmentos de Cliente</vt:lpstr>
      <vt:lpstr>Os  Segmentos de Cliente</vt:lpstr>
      <vt:lpstr>Na próxima aula:  Proposição de Valor </vt:lpstr>
      <vt:lpstr>Apresentação do PowerPoint</vt:lpstr>
      <vt:lpstr>Os Segmentos de Cliente  Tarefas a serem feitas (Jobs to be done)  Problemas e Necessidades</vt:lpstr>
      <vt:lpstr>Tarefas e Necessidades</vt:lpstr>
      <vt:lpstr> Classificação das Tarefas</vt:lpstr>
      <vt:lpstr>Dores do Cliente (Costumer Pains)</vt:lpstr>
      <vt:lpstr>Dores do Cliente 1</vt:lpstr>
      <vt:lpstr>Dores do Cliente 2</vt:lpstr>
      <vt:lpstr>Ganhos dos Cliente (Costumer Gains)</vt:lpstr>
      <vt:lpstr>Ganhos do Cliente 1</vt:lpstr>
      <vt:lpstr>Ganhos do Cliente 2</vt:lpstr>
      <vt:lpstr>Persona/Arquétipo do Cliente</vt:lpstr>
      <vt:lpstr>Definindo Arquétipo/Persona do Cliente </vt:lpstr>
      <vt:lpstr>Apresentação do PowerPoint</vt:lpstr>
      <vt:lpstr>Testes Passa/Não Passa</vt:lpstr>
      <vt:lpstr>  Clientes Consumidores </vt:lpstr>
      <vt:lpstr>Que tarefas ele quer que você faça?</vt:lpstr>
      <vt:lpstr>Quem é o Cliente Consumidor?</vt:lpstr>
      <vt:lpstr>Como o cliente vai saber de você?</vt:lpstr>
      <vt:lpstr>  Clientes Corporativos </vt:lpstr>
      <vt:lpstr>O que ele quer que você faça?</vt:lpstr>
      <vt:lpstr>Quem é o Cliente na Empresa?</vt:lpstr>
      <vt:lpstr>Como é feita a compra na empresa?</vt:lpstr>
      <vt:lpstr>  Clientes Corporativos   Exemplo</vt:lpstr>
      <vt:lpstr>Apresentação do PowerPoint</vt:lpstr>
      <vt:lpstr>Apresentação do PowerPoint</vt:lpstr>
      <vt:lpstr>  Mercados Multi-Clientes </vt:lpstr>
      <vt:lpstr>Segmentos de Múltiplos Clientes</vt:lpstr>
      <vt:lpstr>Tipos de Mercado</vt:lpstr>
      <vt:lpstr> Tipos de Mercado</vt:lpstr>
      <vt:lpstr>Definições: Quatro Tipos de Mercados</vt:lpstr>
      <vt:lpstr>O Tipo de Mercado muda tudo</vt:lpstr>
      <vt:lpstr>Tipos de Mercado</vt:lpstr>
      <vt:lpstr>Mercado Existente</vt:lpstr>
      <vt:lpstr>Mercado Ressegmentado </vt:lpstr>
      <vt:lpstr>Novo Mercado</vt:lpstr>
      <vt:lpstr>Mercado Clone</vt:lpstr>
      <vt:lpstr>  Customer Segment Examples</vt:lpstr>
      <vt:lpstr>Meet Xing Xie</vt:lpstr>
      <vt:lpstr>Our Customers</vt:lpstr>
      <vt:lpstr>Joe “Dude” Marrama </vt:lpstr>
      <vt:lpstr>Apresentação do PowerPoint</vt:lpstr>
      <vt:lpstr>Apresentação do PowerPoint</vt:lpstr>
      <vt:lpstr>Customer Segments</vt:lpstr>
      <vt:lpstr>Apresentação do PowerPoint</vt:lpstr>
      <vt:lpstr>MARKET FLOW – Iteration 3</vt:lpstr>
      <vt:lpstr>Apresentação do PowerPoint</vt:lpstr>
      <vt:lpstr>Apresentação do PowerPoint</vt:lpstr>
      <vt:lpstr>Apresentação do PowerPoint</vt:lpstr>
      <vt:lpstr>Position in Value Chain</vt:lpstr>
      <vt:lpstr>Surfactants: new market ($24bn)</vt:lpstr>
      <vt:lpstr>Product and Payment Flows</vt:lpstr>
      <vt:lpstr>Distribution Food Chain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 245 Class 1</dc:title>
  <dc:creator>Steve Blank</dc:creator>
  <dc:description>SI/TK/Zarf/Umbra/Ruff</dc:description>
  <cp:lastModifiedBy>Jose Siqueira</cp:lastModifiedBy>
  <cp:revision>282</cp:revision>
  <cp:lastPrinted>2008-12-31T01:26:53Z</cp:lastPrinted>
  <dcterms:created xsi:type="dcterms:W3CDTF">2012-06-22T07:34:45Z</dcterms:created>
  <dcterms:modified xsi:type="dcterms:W3CDTF">2016-08-23T17:14:34Z</dcterms:modified>
</cp:coreProperties>
</file>