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45" r:id="rId4"/>
    <p:sldId id="259" r:id="rId5"/>
    <p:sldId id="26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9" r:id="rId27"/>
    <p:sldId id="340" r:id="rId28"/>
    <p:sldId id="347" r:id="rId29"/>
    <p:sldId id="348" r:id="rId30"/>
    <p:sldId id="338" r:id="rId31"/>
    <p:sldId id="341" r:id="rId32"/>
    <p:sldId id="343" r:id="rId33"/>
    <p:sldId id="349" r:id="rId34"/>
    <p:sldId id="344" r:id="rId35"/>
    <p:sldId id="351" r:id="rId36"/>
    <p:sldId id="346" r:id="rId37"/>
    <p:sldId id="350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66" r:id="rId46"/>
    <p:sldId id="359" r:id="rId47"/>
    <p:sldId id="360" r:id="rId48"/>
    <p:sldId id="361" r:id="rId49"/>
    <p:sldId id="362" r:id="rId50"/>
    <p:sldId id="363" r:id="rId51"/>
    <p:sldId id="364" r:id="rId52"/>
    <p:sldId id="36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38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QFL0341  –  </a:t>
            </a:r>
            <a:r>
              <a:rPr lang="en-US" sz="1200" dirty="0" err="1" smtClean="0">
                <a:solidFill>
                  <a:srgbClr val="FFFFFF"/>
                </a:solidFill>
              </a:rPr>
              <a:t>Estrutura</a:t>
            </a:r>
            <a:r>
              <a:rPr lang="en-US" sz="1200" dirty="0" smtClean="0">
                <a:solidFill>
                  <a:srgbClr val="FFFFFF"/>
                </a:solidFill>
              </a:rPr>
              <a:t> e </a:t>
            </a:r>
            <a:r>
              <a:rPr lang="en-US" sz="1200" dirty="0" err="1" smtClean="0">
                <a:solidFill>
                  <a:srgbClr val="FFFFFF"/>
                </a:solidFill>
              </a:rPr>
              <a:t>Propriedades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pPr/>
              <a:t>22/04/2015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QFL- 0341 – Estrutura e propriedades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4. Ácidos e bases em química </a:t>
            </a:r>
          </a:p>
          <a:p>
            <a:r>
              <a:rPr lang="pt-BR" sz="2800" i="1" dirty="0" smtClean="0"/>
              <a:t>orgânica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0" y="1962150"/>
            <a:ext cx="5553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81075" y="2705100"/>
            <a:ext cx="5381625" cy="400050"/>
            <a:chOff x="1885950" y="2428875"/>
            <a:chExt cx="5381625" cy="40005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2457450"/>
              <a:ext cx="5372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6"/>
            <a:stretch/>
          </p:blipFill>
          <p:spPr bwMode="auto">
            <a:xfrm>
              <a:off x="6378326" y="2428875"/>
              <a:ext cx="889249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0" y="3476625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75" y="2314575"/>
            <a:ext cx="2419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2" y="4067175"/>
            <a:ext cx="428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uxograma: Conector 6"/>
          <p:cNvSpPr>
            <a:spLocks noChangeAspect="1"/>
          </p:cNvSpPr>
          <p:nvPr/>
        </p:nvSpPr>
        <p:spPr>
          <a:xfrm>
            <a:off x="1657350" y="4033836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048125" y="4996803"/>
            <a:ext cx="200675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 conjugado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304925" y="4418211"/>
            <a:ext cx="352425" cy="298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uxograma: Conector 16"/>
          <p:cNvSpPr>
            <a:spLocks noChangeAspect="1"/>
          </p:cNvSpPr>
          <p:nvPr/>
        </p:nvSpPr>
        <p:spPr>
          <a:xfrm>
            <a:off x="2571750" y="4016175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051250" y="4916796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Base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589412" y="4486782"/>
            <a:ext cx="176212" cy="450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uxograma: Conector 21"/>
          <p:cNvSpPr>
            <a:spLocks noChangeAspect="1"/>
          </p:cNvSpPr>
          <p:nvPr/>
        </p:nvSpPr>
        <p:spPr>
          <a:xfrm>
            <a:off x="4048125" y="4016175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52462" y="4716741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4297762" y="4486782"/>
            <a:ext cx="0" cy="531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uxograma: Conector 24"/>
          <p:cNvSpPr>
            <a:spLocks noChangeAspect="1"/>
          </p:cNvSpPr>
          <p:nvPr/>
        </p:nvSpPr>
        <p:spPr>
          <a:xfrm>
            <a:off x="5069213" y="4032447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6270875" y="4537632"/>
            <a:ext cx="200675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Base conjugada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5501213" y="4465836"/>
            <a:ext cx="762124" cy="286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9" y="2352677"/>
            <a:ext cx="4525127" cy="4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781049" y="1554501"/>
            <a:ext cx="7820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água é anfiprótica, isto é, tanto recebe (base) como doa (ácido) prótons.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9" y="4922024"/>
            <a:ext cx="1788177" cy="43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1" y="3072332"/>
            <a:ext cx="3016000" cy="3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1" y="4226770"/>
            <a:ext cx="4078038" cy="33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1142249" y="3636160"/>
            <a:ext cx="7820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produto iônico da água (K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é:</a:t>
            </a:r>
          </a:p>
        </p:txBody>
      </p:sp>
    </p:spTree>
    <p:extLst>
      <p:ext uri="{BB962C8B-B14F-4D97-AF65-F5344CB8AC3E}">
        <p14:creationId xmlns:p14="http://schemas.microsoft.com/office/powerpoint/2010/main" val="675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9" y="2352677"/>
            <a:ext cx="4525127" cy="4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781049" y="1554501"/>
            <a:ext cx="7820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água é anfiprótica, isto é, tanto recebe (base) como doa (ácido) prótons.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9" y="4922024"/>
            <a:ext cx="1788177" cy="43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1" y="3072332"/>
            <a:ext cx="3016000" cy="3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1" y="4226770"/>
            <a:ext cx="4078038" cy="33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1142249" y="5636410"/>
            <a:ext cx="7820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pH depende da concentração do ácido!!!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42249" y="3636160"/>
            <a:ext cx="7820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produto iônico da água (K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é:</a:t>
            </a:r>
          </a:p>
        </p:txBody>
      </p:sp>
    </p:spTree>
    <p:extLst>
      <p:ext uri="{BB962C8B-B14F-4D97-AF65-F5344CB8AC3E}">
        <p14:creationId xmlns:p14="http://schemas.microsoft.com/office/powerpoint/2010/main" val="1546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14812" y="1554501"/>
            <a:ext cx="7143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2000" b="1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t-BR" sz="2000" b="1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143125"/>
            <a:ext cx="3971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37" y="2757488"/>
            <a:ext cx="2400301" cy="7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790575" y="3783351"/>
            <a:ext cx="79248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Como a concentração de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(solvente) não varia significantemente, temos </a:t>
            </a:r>
            <a:endParaRPr lang="pt-BR" sz="20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27" y="4342028"/>
            <a:ext cx="2119522" cy="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014661" y="5276850"/>
                <a:ext cx="3476625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𝑝𝐾</m:t>
                      </m:r>
                      <m:r>
                        <a:rPr lang="pt-BR" sz="2000" b="0" i="1" baseline="-25000" smtClean="0">
                          <a:latin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</a:rPr>
                        <m:t>=−</m:t>
                      </m:r>
                      <m:r>
                        <a:rPr lang="pt-BR" sz="2000" b="0" i="1" smtClean="0">
                          <a:latin typeface="Cambria Math"/>
                        </a:rPr>
                        <m:t>𝐿𝑜𝑔𝐾𝑎</m:t>
                      </m:r>
                    </m:oMath>
                  </m:oMathPara>
                </a14:m>
                <a:endParaRPr lang="pt-BR" sz="2000" i="1" baseline="-25000" dirty="0" smtClean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1" y="5276850"/>
                <a:ext cx="3476625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9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2103"/>
          <a:stretch/>
        </p:blipFill>
        <p:spPr bwMode="auto">
          <a:xfrm>
            <a:off x="5488486" y="1344951"/>
            <a:ext cx="3398337" cy="51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906925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21200"/>
            <a:ext cx="106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792625"/>
            <a:ext cx="866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882400"/>
            <a:ext cx="11334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37" y="3630950"/>
            <a:ext cx="18002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das bases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81049" y="1554501"/>
                <a:ext cx="7820025" cy="101566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algn="just"/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Analogamente ao </a:t>
                </a:r>
                <a:r>
                  <a:rPr lang="pt-BR" sz="2000" i="1" dirty="0" err="1" smtClean="0">
                    <a:latin typeface="Times New Roman" pitchFamily="18" charset="0"/>
                    <a:cs typeface="Times New Roman" pitchFamily="18" charset="0"/>
                  </a:rPr>
                  <a:t>pK</a:t>
                </a:r>
                <a:r>
                  <a:rPr lang="pt-BR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, a força das bases pode ser descrita pelo </a:t>
                </a:r>
                <a:r>
                  <a:rPr lang="pt-BR" sz="2000" b="1" i="1" dirty="0" err="1" smtClean="0">
                    <a:latin typeface="Times New Roman" pitchFamily="18" charset="0"/>
                    <a:cs typeface="Times New Roman" pitchFamily="18" charset="0"/>
                  </a:rPr>
                  <a:t>pK</a:t>
                </a:r>
                <a:r>
                  <a:rPr lang="pt-BR" sz="2000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endParaRPr lang="pt-BR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𝑝𝐾</m:t>
                    </m:r>
                    <m:r>
                      <a:rPr lang="pt-BR" sz="2000" b="0" i="1" baseline="-2500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𝑝𝐾𝑏</m:t>
                    </m:r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𝑝𝐾𝑤</m:t>
                    </m:r>
                    <m:r>
                      <a:rPr lang="pt-BR" sz="2000" b="0" i="1" smtClean="0">
                        <a:latin typeface="Cambria Math"/>
                        <a:cs typeface="Times New Roman" pitchFamily="18" charset="0"/>
                      </a:rPr>
                      <m:t>=14</m:t>
                    </m:r>
                  </m:oMath>
                </a14:m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554501"/>
                <a:ext cx="7820025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79" t="-2994" b="-47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17800" y="2802276"/>
            <a:ext cx="7820025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Porém, para a química orgânica, é mais fácil (e intuitivo) descrever a força de uma base através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20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 seu ácido conjugado. Essa constante leva o nome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2000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7" y="4014788"/>
            <a:ext cx="541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67125"/>
            <a:ext cx="1028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81" y="5959846"/>
            <a:ext cx="414338" cy="2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6" r="33796"/>
          <a:stretch/>
        </p:blipFill>
        <p:spPr bwMode="auto">
          <a:xfrm>
            <a:off x="6891337" y="5950742"/>
            <a:ext cx="6810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057775"/>
            <a:ext cx="971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2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" y="720724"/>
            <a:ext cx="8820151" cy="57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Ácidos</a:t>
            </a:r>
            <a:r>
              <a:rPr lang="en-US" dirty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" y="2571750"/>
            <a:ext cx="1543354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1068" y="2552700"/>
            <a:ext cx="15474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2571750"/>
            <a:ext cx="4363079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das bases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8663" y="1745061"/>
            <a:ext cx="5491161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Força das bases conjugados pelo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2000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8668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Fatores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que influenciam na força dos ácidos e bases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90574" y="1477060"/>
                <a:ext cx="7800975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i="1" dirty="0" smtClean="0">
                    <a:latin typeface="Times New Roman" pitchFamily="18" charset="0"/>
                    <a:cs typeface="Times New Roman" pitchFamily="18" charset="0"/>
                  </a:rPr>
                  <a:t>Estabilidade da base/ácido conjugado:</a:t>
                </a:r>
              </a:p>
              <a:p>
                <a:r>
                  <a:rPr lang="pt-BR" i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i="1" dirty="0" smtClean="0">
                    <a:latin typeface="Times New Roman" pitchFamily="18" charset="0"/>
                    <a:cs typeface="Times New Roman" pitchFamily="18" charset="0"/>
                  </a:rPr>
                  <a:t>Quanto mais estável a base conjugada, mais forte é o ácido e quanto mais estável o ácido conjugado, mais forte é a base.</a:t>
                </a:r>
              </a:p>
              <a:p>
                <a:endParaRPr lang="pt-B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i="1" dirty="0" smtClean="0">
                    <a:latin typeface="Times New Roman" pitchFamily="18" charset="0"/>
                    <a:cs typeface="Times New Roman" pitchFamily="18" charset="0"/>
                  </a:rPr>
                  <a:t>Exemplo: O ácido conjugado do metano é muito instável, logo, o metano é uma base muito fraca.</a:t>
                </a:r>
              </a:p>
              <a:p>
                <a:endParaRPr lang="pt-B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i="1" dirty="0" smtClean="0">
                    <a:latin typeface="Times New Roman" pitchFamily="18" charset="0"/>
                    <a:cs typeface="Times New Roman" pitchFamily="18" charset="0"/>
                  </a:rPr>
                  <a:t>Por outro lado, a base conjugada do metano também é muito instável (</a:t>
                </a:r>
                <a:r>
                  <a:rPr lang="pt-BR" i="1" dirty="0" err="1" smtClean="0">
                    <a:latin typeface="Times New Roman" pitchFamily="18" charset="0"/>
                    <a:cs typeface="Times New Roman" pitchFamily="18" charset="0"/>
                  </a:rPr>
                  <a:t>pK</a:t>
                </a:r>
                <a:r>
                  <a:rPr lang="pt-BR" i="1" baseline="-25000" dirty="0" err="1" smtClean="0">
                    <a:latin typeface="Times New Roman" pitchFamily="18" charset="0"/>
                    <a:cs typeface="Times New Roman" pitchFamily="18" charset="0"/>
                  </a:rPr>
                  <a:t>aH</a:t>
                </a:r>
                <a:r>
                  <a:rPr lang="pt-BR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pt-BR" i="1" dirty="0">
                    <a:latin typeface="Times New Roman" pitchFamily="18" charset="0"/>
                    <a:cs typeface="Times New Roman" pitchFamily="18" charset="0"/>
                  </a:rPr>
                  <a:t> 48</a:t>
                </a:r>
                <a:r>
                  <a:rPr lang="pt-BR" i="1" dirty="0" smtClean="0">
                    <a:latin typeface="Times New Roman" pitchFamily="18" charset="0"/>
                    <a:cs typeface="Times New Roman" pitchFamily="18" charset="0"/>
                  </a:rPr>
                  <a:t>) tornando-o um ácido muito fraco.</a:t>
                </a:r>
                <a:endParaRPr lang="pt-BR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4" y="1477060"/>
                <a:ext cx="7800975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704" t="-891" r="-547" b="-1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512431"/>
              </p:ext>
            </p:extLst>
          </p:nvPr>
        </p:nvGraphicFramePr>
        <p:xfrm>
          <a:off x="2349500" y="3326636"/>
          <a:ext cx="39497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S ChemDraw Drawing" r:id="rId5" imgW="3948840" imgH="916200" progId="">
                  <p:embed/>
                </p:oleObj>
              </mc:Choice>
              <mc:Fallback>
                <p:oleObj name="CS ChemDraw Drawing" r:id="rId5" imgW="3948840" imgH="9162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326636"/>
                        <a:ext cx="39497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40584"/>
              </p:ext>
            </p:extLst>
          </p:nvPr>
        </p:nvGraphicFramePr>
        <p:xfrm>
          <a:off x="2359025" y="5111750"/>
          <a:ext cx="40909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S ChemDraw Drawing" r:id="rId7" imgW="4090680" imgH="861840" progId="">
                  <p:embed/>
                </p:oleObj>
              </mc:Choice>
              <mc:Fallback>
                <p:oleObj name="CS ChemDraw Drawing" r:id="rId7" imgW="4090680" imgH="86184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5111750"/>
                        <a:ext cx="4090987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6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9064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Eletronegatividade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80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Quanto maior a eletronegatividade de um átomo, maior a é estabilidade de seus orbitais de valência, logo, quanto mais eletronegativo for o elemento melhor mais estável será a base conjugada.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83128"/>
              </p:ext>
            </p:extLst>
          </p:nvPr>
        </p:nvGraphicFramePr>
        <p:xfrm>
          <a:off x="1955799" y="2897187"/>
          <a:ext cx="5470524" cy="2228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S ChemDraw Drawing" r:id="rId4" imgW="3822120" imgH="1557720" progId="">
                  <p:embed/>
                </p:oleObj>
              </mc:Choice>
              <mc:Fallback>
                <p:oleObj name="CS ChemDraw Drawing" r:id="rId4" imgW="3822120" imgH="155772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799" y="2897187"/>
                        <a:ext cx="5470524" cy="22286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1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A) Literatura recomendada.</a:t>
            </a:r>
          </a:p>
          <a:p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B) Ácidos e bases 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Arrhenius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Lowry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b) Ácidos e bases conjugadas.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c) Força dos ácidos.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- pH</a:t>
            </a: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19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t-BR" sz="19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d) Força das bases.</a:t>
            </a:r>
          </a:p>
          <a:p>
            <a:r>
              <a:rPr lang="pt-BR" sz="19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baseline="-25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19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sz="1900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endParaRPr lang="pt-BR" sz="19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C) Fatores que influenciam na força dos ácidos e bases.</a:t>
            </a: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a) Eletronegatividade.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	b) 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Tamanho do átomo.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c) Hibridização.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d) Efeito indutivo.</a:t>
            </a: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e) Conjugação.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	- Efeito </a:t>
            </a:r>
            <a:r>
              <a:rPr lang="pt-BR" sz="1900" dirty="0" err="1" smtClean="0">
                <a:latin typeface="Times New Roman" pitchFamily="18" charset="0"/>
                <a:cs typeface="Times New Roman" pitchFamily="18" charset="0"/>
              </a:rPr>
              <a:t>mesomérico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	f) Complementos.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08826"/>
              </p:ext>
            </p:extLst>
          </p:nvPr>
        </p:nvGraphicFramePr>
        <p:xfrm>
          <a:off x="1963735" y="2916238"/>
          <a:ext cx="5462589" cy="208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3" imgW="3823716" imgH="1463040" progId="">
                  <p:embed/>
                </p:oleObj>
              </mc:Choice>
              <mc:Fallback>
                <p:oleObj name="CS ChemDraw Drawing" r:id="rId3" imgW="3823716" imgH="146304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5" y="2916238"/>
                        <a:ext cx="5462589" cy="2088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6824" y="946707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Tamanho do átomo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80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Quanto maior o átomo, mais difuso é seu orbital de valência e melhor ele pode acomodar (distribuir) uma carga. Ou seja, quanto maior o átomo, mais estável é a base conjugada.</a:t>
            </a:r>
          </a:p>
        </p:txBody>
      </p:sp>
    </p:spTree>
    <p:extLst>
      <p:ext uri="{BB962C8B-B14F-4D97-AF65-F5344CB8AC3E}">
        <p14:creationId xmlns:p14="http://schemas.microsoft.com/office/powerpoint/2010/main" val="37469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Eletronegatividade de orbitais híbridos: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Para um mesmo elemento, quanto maior o caráter s do orbital ligado ao hidrogênio, mais estável será a base conjugada.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37523"/>
              </p:ext>
            </p:extLst>
          </p:nvPr>
        </p:nvGraphicFramePr>
        <p:xfrm>
          <a:off x="1971675" y="3049588"/>
          <a:ext cx="5481638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S ChemDraw Drawing" r:id="rId4" imgW="3825240" imgH="1129284" progId="">
                  <p:embed/>
                </p:oleObj>
              </mc:Choice>
              <mc:Fallback>
                <p:oleObj name="CS ChemDraw Drawing" r:id="rId4" imgW="3825240" imgH="1129284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3049588"/>
                        <a:ext cx="5481638" cy="16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9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indutivo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Alguns átomos (ou grupos de átomos) tem a capacidade de retirar (sacar) ou doar elétrons para a cadeia carbônica influenciando na estabilidade dos orbitais do átomo ligado ao hidrogênio em questão. Quanto mais próximo o átomo estiver do hidrogênio (ou por eletrônico), maior será o efeito deste na acidez (ou basicidade).</a:t>
            </a:r>
          </a:p>
        </p:txBody>
      </p:sp>
      <p:pic>
        <p:nvPicPr>
          <p:cNvPr id="5122" name="Picture 2" descr="http://pharmacy.nova.edu/Pharmacodynamics/Modules/AcidsSaltsBases/Figures/Table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914740"/>
            <a:ext cx="3819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1" y="2914740"/>
            <a:ext cx="962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4029075"/>
            <a:ext cx="1543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5338763"/>
            <a:ext cx="14668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181475"/>
            <a:ext cx="1628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476965"/>
            <a:ext cx="1476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indutivo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Alguns átomos (ou grupos de átomos) tem a capacidade de retirar (sacar) ou doar elétrons para a cadeia carbônica influenciando na estabilidade dos orbitais do átomo ligado ao hidrogênio em questão. Quanto mais próximo o átomo estiver do hidrogênio (ou por eletrônico), maior será o efeito deste na acidez (ou basicidade).</a:t>
            </a:r>
          </a:p>
        </p:txBody>
      </p:sp>
      <p:pic>
        <p:nvPicPr>
          <p:cNvPr id="5122" name="Picture 2" descr="http://pharmacy.nova.edu/Pharmacodynamics/Modules/AcidsSaltsBases/Figures/Table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914740"/>
            <a:ext cx="3819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248025"/>
            <a:ext cx="11715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4672013"/>
            <a:ext cx="1209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0" y="3248025"/>
            <a:ext cx="12001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5" y="4614863"/>
            <a:ext cx="1371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indutivo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Alguns átomos (ou grupos de átomos) tem a capacidade de retirar (sacar) ou doar elétrons para a cadeia carbônica influenciando na estabilidade dos orbitais do átomo ligado ao hidrogênio em questão. Quanto mais próximo o átomo estiver do hidrogênio (ou por eletrônico), maior será o efeito deste na acidez (ou basicidade).</a:t>
            </a:r>
          </a:p>
        </p:txBody>
      </p:sp>
      <p:pic>
        <p:nvPicPr>
          <p:cNvPr id="5122" name="Picture 2" descr="http://pharmacy.nova.edu/Pharmacodynamics/Modules/AcidsSaltsBases/Figures/Table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914740"/>
            <a:ext cx="3819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909888"/>
            <a:ext cx="1704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505325"/>
            <a:ext cx="1724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909888"/>
            <a:ext cx="1590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467225"/>
            <a:ext cx="1438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Muitas vezes a base conjugada pode ser estabilizada ao ser deslocada pelo sistema.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028825"/>
            <a:ext cx="6915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4133850"/>
            <a:ext cx="7762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Muitas vezes a base conjugada pode ser estabilizada ao ser deslocada pelo sistema.</a:t>
            </a:r>
          </a:p>
        </p:txBody>
      </p:sp>
      <p:pic>
        <p:nvPicPr>
          <p:cNvPr id="12" name="Picture 4" descr="FG06_007-003"/>
          <p:cNvPicPr>
            <a:picLocks noChangeAspect="1" noChangeArrowheads="1"/>
          </p:cNvPicPr>
          <p:nvPr/>
        </p:nvPicPr>
        <p:blipFill>
          <a:blip r:embed="rId3"/>
          <a:srcRect t="12878" b="13132"/>
          <a:stretch>
            <a:fillRect/>
          </a:stretch>
        </p:blipFill>
        <p:spPr bwMode="auto">
          <a:xfrm>
            <a:off x="971549" y="2036892"/>
            <a:ext cx="7543800" cy="418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9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Muitas vezes a base conjugada pode ser estabilizada ao ser deslocada pelo sistema.</a:t>
            </a:r>
          </a:p>
        </p:txBody>
      </p:sp>
      <p:pic>
        <p:nvPicPr>
          <p:cNvPr id="9" name="Picture 5" descr="FG06_007-006"/>
          <p:cNvPicPr>
            <a:picLocks noChangeAspect="1" noChangeArrowheads="1"/>
          </p:cNvPicPr>
          <p:nvPr/>
        </p:nvPicPr>
        <p:blipFill>
          <a:blip r:embed="rId3"/>
          <a:srcRect t="12624" b="14108"/>
          <a:stretch>
            <a:fillRect/>
          </a:stretch>
        </p:blipFill>
        <p:spPr bwMode="auto">
          <a:xfrm>
            <a:off x="885825" y="2071688"/>
            <a:ext cx="7696200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1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Muitas vezes a base conjugada pode ser estabilizada ao ser deslocada pelo sistema.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2076450"/>
            <a:ext cx="4953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Muitas vezes a base conjugada pode ser estabilizada ao ser deslocada pelo sistema.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2076450"/>
            <a:ext cx="4953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4505325"/>
            <a:ext cx="75628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g) Efeito do solvente.</a:t>
            </a:r>
          </a:p>
          <a:p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C) Ácidos e bases de Lewis.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a) Definição.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b) Exemplos e comparações.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c) Dureza e moleza.</a:t>
            </a: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	d) Orbitais </a:t>
            </a:r>
            <a:r>
              <a:rPr lang="pt-BR" sz="1900" smtClean="0">
                <a:latin typeface="Times New Roman" pitchFamily="18" charset="0"/>
                <a:cs typeface="Times New Roman" pitchFamily="18" charset="0"/>
              </a:rPr>
              <a:t>de fronteira.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Conjugação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Substituintes em um sistema conjugado podem afetar a força do ácido/base tanto pelo efeito indutivo quanto pela habilidade doar ou retirar elétrons por conjugação. Este segundo caso é conhecido como efeito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mesomérico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2" name="Picture 4" descr="http://chemwiki.ucdavis.edu/@api/deki/files/13554/1.jpg?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987675"/>
            <a:ext cx="569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Complementos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 carbonila retira elétrons do sistema tanto por ressonância como por efeito indutivo, com isso os hidrogênios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são considerados mais ácidos do que os hidrogênios de hidrocarbonetos.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67929"/>
              </p:ext>
            </p:extLst>
          </p:nvPr>
        </p:nvGraphicFramePr>
        <p:xfrm>
          <a:off x="1638299" y="2547938"/>
          <a:ext cx="54292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S ChemDraw Drawing" r:id="rId4" imgW="5429520" imgH="1019520" progId="">
                  <p:embed/>
                </p:oleObj>
              </mc:Choice>
              <mc:Fallback>
                <p:oleObj name="CS ChemDraw Drawing" r:id="rId4" imgW="5429520" imgH="101952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2547938"/>
                        <a:ext cx="542925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819148" y="3696385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 o efeito indutivo da vizinhança destas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continua atuando!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309979"/>
            <a:ext cx="8843619" cy="170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Complementos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 basicidade das aminas tende a aumentar com o efeito doador dos grupo R e diminuir com o efeito sacador. 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28850"/>
            <a:ext cx="4972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Complementos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 basicidade das aminas tende a aumentar com o efeito doador dos grupo R e diminuir com o efeito sacador. 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28850"/>
            <a:ext cx="4972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790574" y="3677335"/>
            <a:ext cx="791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Porém, isto ocorre apenas em fase gasosa, pois quando um solvente é adicionado, as ligações de hidrogênio (entre o ácido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conjugado da amina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– íon amônio – e  o solvente) estabilizam melhor a carga positiva aumentando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das aminas.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781550"/>
            <a:ext cx="50863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Complementos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Para exemplificar.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0" y="2412122"/>
            <a:ext cx="5157790" cy="328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Complementos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Aminas, anilinas e iminas.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299" y="2179767"/>
            <a:ext cx="1680995" cy="19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388" y="2200419"/>
            <a:ext cx="1695003" cy="20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5838" y="4391025"/>
            <a:ext cx="15199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4170" y="3893731"/>
            <a:ext cx="917543" cy="189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890" y="4246548"/>
            <a:ext cx="2150273" cy="16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do solvente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solvente influencia a acidez e basicidade dos compostos orgânicos.</a:t>
            </a:r>
          </a:p>
        </p:txBody>
      </p:sp>
      <p:pic>
        <p:nvPicPr>
          <p:cNvPr id="12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2" y="2154238"/>
            <a:ext cx="57610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do solvente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solvente pode tanto estabilizar uma base conjugada quanto um ácido conjugado.</a:t>
            </a:r>
          </a:p>
        </p:txBody>
      </p:sp>
      <p:pic>
        <p:nvPicPr>
          <p:cNvPr id="50178" name="Picture 2" descr="http://wps.prenhall.com/wps/media/objects/3312/3391718/imag1301/AAAVSZU0.JPG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49037"/>
          <a:stretch>
            <a:fillRect/>
          </a:stretch>
        </p:blipFill>
        <p:spPr bwMode="auto">
          <a:xfrm>
            <a:off x="1638299" y="2398842"/>
            <a:ext cx="2184400" cy="2857500"/>
          </a:xfrm>
          <a:prstGeom prst="rect">
            <a:avLst/>
          </a:prstGeom>
          <a:noFill/>
        </p:spPr>
      </p:pic>
      <p:pic>
        <p:nvPicPr>
          <p:cNvPr id="50180" name="Picture 4" descr="http://farm3.static.flickr.com/2569/4163127043_b9ddb3fce3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638" y="2599552"/>
            <a:ext cx="2663161" cy="265679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790574" y="202951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14399" y="5256342"/>
            <a:ext cx="326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 base conjugada (Cl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é estabilizada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solvatação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54549" y="5265867"/>
            <a:ext cx="326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ácido conjugado (NH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é estabilizado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solvatação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do solvente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0574" y="14770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Aminas terciárias protonadas são pouco estabilizadas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solvatação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6322" name="Picture 2" descr="http://employees.csbsju.edu/cschaller/principles%20chem/acidity/alkylammo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425" y="2820987"/>
            <a:ext cx="3638550" cy="244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Fatores que influenciam na força dos ácidos e bases.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Efeito do solvente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0574" y="1477060"/>
            <a:ext cx="791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ácido ou base conjugada podem ser estabilizados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complexação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Note que uma base fraca (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dietilamina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é suficiente para abstrair o próton do 1,3-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ciclopentadieno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57275" y="2619375"/>
            <a:ext cx="726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2 C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 + 2 (CH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NH + FeCl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 → Fe(C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 + 2 (CH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upload.wikimedia.org/wikipedia/commons/e/e7/Ferrocene-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14" y="3352799"/>
            <a:ext cx="1915569" cy="2638425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7/7a/Ferrocene-from-xtal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605" y="3209924"/>
            <a:ext cx="2816193" cy="3091629"/>
          </a:xfrm>
          <a:prstGeom prst="rect">
            <a:avLst/>
          </a:prstGeom>
          <a:noFill/>
        </p:spPr>
      </p:pic>
      <p:pic>
        <p:nvPicPr>
          <p:cNvPr id="57350" name="Picture 6" descr="http://www.campusmoncloa.es/img/convocatorias/materialsweek-2014/fotografia/Alfonso_Monreal_Fotografia_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323" y="3324224"/>
            <a:ext cx="3057527" cy="2038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Greeves, S. Warren,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Wothers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Atkins, L. Jones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Definição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3.hdnux.com/photos/12/10/01/2654302/4/628x4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 bwMode="auto">
          <a:xfrm>
            <a:off x="853384" y="1521053"/>
            <a:ext cx="1638821" cy="22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48609" y="3779936"/>
            <a:ext cx="1871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 Newton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b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(sim, é o mesmo das estruturas de Lewis)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19634" y="1477060"/>
            <a:ext cx="6086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Lewis propôs uma teoria sobre ácidos e bases mais abrangente do que a proposta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 Para Lewis,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 ácido é um receptor de par de elétrons.</a:t>
            </a: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base é um doador de par de elétrons.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Notem que por essa definição, todo ácido/base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é também um ácido/base de Lewis, mas o contrário não é necessariamente verdade.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86709" y="46393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 exemplo de reação de ácido e base de Lewis:</a:t>
            </a:r>
          </a:p>
        </p:txBody>
      </p:sp>
    </p:spTree>
    <p:extLst>
      <p:ext uri="{BB962C8B-B14F-4D97-AF65-F5344CB8AC3E}">
        <p14:creationId xmlns:p14="http://schemas.microsoft.com/office/powerpoint/2010/main" val="18589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Definição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3.hdnux.com/photos/12/10/01/2654302/4/628x4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 bwMode="auto">
          <a:xfrm>
            <a:off x="853384" y="1521053"/>
            <a:ext cx="1638821" cy="22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48609" y="3779936"/>
            <a:ext cx="1871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 Newton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b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(sim, é o mesmo das estruturas de Lewis)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19634" y="1477060"/>
            <a:ext cx="6086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Lewis propôs uma teoria sobre ácidos e bases mais abrangente do que a proposta por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 Para Lewis,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 ácido é um receptor de par de elétrons.</a:t>
            </a: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base é um doador de par de elétrons.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Notem que por essa definição, todo ácido/base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é também um ácido/base de Lewis, mas o contrário não é necessariamente verdade.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86709" y="4639360"/>
            <a:ext cx="791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 exemplo de reação de ácido e base de Lewis: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13185"/>
              </p:ext>
            </p:extLst>
          </p:nvPr>
        </p:nvGraphicFramePr>
        <p:xfrm>
          <a:off x="1868488" y="5083175"/>
          <a:ext cx="5538219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S ChemDraw Drawing" r:id="rId5" imgW="4834080" imgH="958320" progId="ChemDraw.Document.6.0">
                  <p:embed/>
                </p:oleObj>
              </mc:Choice>
              <mc:Fallback>
                <p:oleObj name="CS ChemDraw Drawing" r:id="rId5" imgW="4834080" imgH="958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8488" y="5083175"/>
                        <a:ext cx="5538219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 e bases de Lewis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2950" y="1477060"/>
            <a:ext cx="796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 o ácido de Lewis for particularmente o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a reação em questão pode ser considerada uma reação 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ácido/base de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(e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pode ser utilizado para inferir sobre a força de um ácido ou base.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Quando o ácido for diferente de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inspeção mais detalhada deve ser considerada. Observe os equilíbrios abaixo:</a:t>
            </a:r>
          </a:p>
        </p:txBody>
      </p:sp>
    </p:spTree>
    <p:extLst>
      <p:ext uri="{BB962C8B-B14F-4D97-AF65-F5344CB8AC3E}">
        <p14:creationId xmlns:p14="http://schemas.microsoft.com/office/powerpoint/2010/main" val="17759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 e bases de Lewis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2950" y="1477060"/>
            <a:ext cx="796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 o ácido de Lewis for particularmente o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a reação em questão pode ser considerada uma reação 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ácido/base de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(e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pode ser utilizado para inferir sobre a força de um ácido ou base.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Quando o ácido for diferente de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inspeção mais detalhada deve ser considerada. Observe os equilíbrios abaixo: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09836"/>
              </p:ext>
            </p:extLst>
          </p:nvPr>
        </p:nvGraphicFramePr>
        <p:xfrm>
          <a:off x="860854" y="3492500"/>
          <a:ext cx="3863546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CS ChemDraw Drawing" r:id="rId4" imgW="2553120" imgH="235440" progId="ChemDraw.Document.6.0">
                  <p:embed/>
                </p:oleObj>
              </mc:Choice>
              <mc:Fallback>
                <p:oleObj name="CS ChemDraw Drawing" r:id="rId4" imgW="255312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854" y="3492500"/>
                        <a:ext cx="3863546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79588"/>
              </p:ext>
            </p:extLst>
          </p:nvPr>
        </p:nvGraphicFramePr>
        <p:xfrm>
          <a:off x="860854" y="4248150"/>
          <a:ext cx="378185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CS ChemDraw Drawing" r:id="rId6" imgW="2498760" imgH="235440" progId="ChemDraw.Document.6.0">
                  <p:embed/>
                </p:oleObj>
              </mc:Choice>
              <mc:Fallback>
                <p:oleObj name="CS ChemDraw Drawing" r:id="rId6" imgW="249876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854" y="4248150"/>
                        <a:ext cx="378185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16813"/>
              </p:ext>
            </p:extLst>
          </p:nvPr>
        </p:nvGraphicFramePr>
        <p:xfrm>
          <a:off x="860854" y="5111750"/>
          <a:ext cx="357762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CS ChemDraw Drawing" r:id="rId8" imgW="2363040" imgH="235440" progId="ChemDraw.Document.6.0">
                  <p:embed/>
                </p:oleObj>
              </mc:Choice>
              <mc:Fallback>
                <p:oleObj name="CS ChemDraw Drawing" r:id="rId8" imgW="236304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0854" y="5111750"/>
                        <a:ext cx="357762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47891"/>
              </p:ext>
            </p:extLst>
          </p:nvPr>
        </p:nvGraphicFramePr>
        <p:xfrm>
          <a:off x="870379" y="5937250"/>
          <a:ext cx="349353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CS ChemDraw Drawing" r:id="rId10" imgW="2308680" imgH="235440" progId="ChemDraw.Document.6.0">
                  <p:embed/>
                </p:oleObj>
              </mc:Choice>
              <mc:Fallback>
                <p:oleObj name="CS ChemDraw Drawing" r:id="rId10" imgW="230868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0379" y="5937250"/>
                        <a:ext cx="349353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0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 e bases de Lewis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2950" y="1477060"/>
            <a:ext cx="796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 o ácido de Lewis for particularmente o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a reação em questão pode ser considerada uma reação 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ácido/base de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(e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pode ser utilizado para inferir sobre a força de um ácido ou base.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Quando o ácido for diferente de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inspeção mais detalhada deve ser considerada. Observe os equilíbrios abaixo: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523114"/>
              </p:ext>
            </p:extLst>
          </p:nvPr>
        </p:nvGraphicFramePr>
        <p:xfrm>
          <a:off x="860854" y="3492500"/>
          <a:ext cx="3863546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CS ChemDraw Drawing" r:id="rId4" imgW="2553120" imgH="235440" progId="ChemDraw.Document.6.0">
                  <p:embed/>
                </p:oleObj>
              </mc:Choice>
              <mc:Fallback>
                <p:oleObj name="CS ChemDraw Drawing" r:id="rId4" imgW="255312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854" y="3492500"/>
                        <a:ext cx="3863546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7409"/>
              </p:ext>
            </p:extLst>
          </p:nvPr>
        </p:nvGraphicFramePr>
        <p:xfrm>
          <a:off x="860854" y="4248150"/>
          <a:ext cx="378185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CS ChemDraw Drawing" r:id="rId6" imgW="2498760" imgH="235440" progId="ChemDraw.Document.6.0">
                  <p:embed/>
                </p:oleObj>
              </mc:Choice>
              <mc:Fallback>
                <p:oleObj name="CS ChemDraw Drawing" r:id="rId6" imgW="249876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854" y="4248150"/>
                        <a:ext cx="378185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15650"/>
              </p:ext>
            </p:extLst>
          </p:nvPr>
        </p:nvGraphicFramePr>
        <p:xfrm>
          <a:off x="860854" y="5111750"/>
          <a:ext cx="357762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S ChemDraw Drawing" r:id="rId8" imgW="2363040" imgH="235440" progId="ChemDraw.Document.6.0">
                  <p:embed/>
                </p:oleObj>
              </mc:Choice>
              <mc:Fallback>
                <p:oleObj name="CS ChemDraw Drawing" r:id="rId8" imgW="236304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0854" y="5111750"/>
                        <a:ext cx="357762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53522"/>
              </p:ext>
            </p:extLst>
          </p:nvPr>
        </p:nvGraphicFramePr>
        <p:xfrm>
          <a:off x="870379" y="5937250"/>
          <a:ext cx="349353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CS ChemDraw Drawing" r:id="rId10" imgW="2308680" imgH="235440" progId="ChemDraw.Document.6.0">
                  <p:embed/>
                </p:oleObj>
              </mc:Choice>
              <mc:Fallback>
                <p:oleObj name="CS ChemDraw Drawing" r:id="rId10" imgW="230868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0379" y="5937250"/>
                        <a:ext cx="349353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/>
          <p:cNvSpPr/>
          <p:nvPr/>
        </p:nvSpPr>
        <p:spPr>
          <a:xfrm>
            <a:off x="5044384" y="2894568"/>
            <a:ext cx="3289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Equilíbrio mais deslocado para: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Direita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Esquerda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Força dos ácidos e bases de Lewis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2950" y="1477060"/>
            <a:ext cx="796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Se o ácido de Lewis for particularmente o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a reação em questão pode ser considerada uma reação 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ácido/base de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Brønsted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e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(e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i="1" baseline="-25000" dirty="0" err="1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pode ser utilizado para inferir sobre a força de um ácido ou base.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Quando o ácido for diferente de H</a:t>
            </a:r>
            <a:r>
              <a:rPr lang="pt-BR" i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uma inspeção mais detalhada deve ser considerada. Observe os equilíbrios abaixo: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62851"/>
              </p:ext>
            </p:extLst>
          </p:nvPr>
        </p:nvGraphicFramePr>
        <p:xfrm>
          <a:off x="860854" y="3492500"/>
          <a:ext cx="3863546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S ChemDraw Drawing" r:id="rId4" imgW="2553120" imgH="235440" progId="ChemDraw.Document.6.0">
                  <p:embed/>
                </p:oleObj>
              </mc:Choice>
              <mc:Fallback>
                <p:oleObj name="CS ChemDraw Drawing" r:id="rId4" imgW="255312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854" y="3492500"/>
                        <a:ext cx="3863546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95990"/>
              </p:ext>
            </p:extLst>
          </p:nvPr>
        </p:nvGraphicFramePr>
        <p:xfrm>
          <a:off x="860854" y="4248150"/>
          <a:ext cx="378185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S ChemDraw Drawing" r:id="rId6" imgW="2498760" imgH="235440" progId="ChemDraw.Document.6.0">
                  <p:embed/>
                </p:oleObj>
              </mc:Choice>
              <mc:Fallback>
                <p:oleObj name="CS ChemDraw Drawing" r:id="rId6" imgW="249876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854" y="4248150"/>
                        <a:ext cx="378185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2089"/>
              </p:ext>
            </p:extLst>
          </p:nvPr>
        </p:nvGraphicFramePr>
        <p:xfrm>
          <a:off x="860854" y="5111750"/>
          <a:ext cx="3577624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S ChemDraw Drawing" r:id="rId8" imgW="2363040" imgH="235440" progId="ChemDraw.Document.6.0">
                  <p:embed/>
                </p:oleObj>
              </mc:Choice>
              <mc:Fallback>
                <p:oleObj name="CS ChemDraw Drawing" r:id="rId8" imgW="236304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0854" y="5111750"/>
                        <a:ext cx="3577624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25185"/>
              </p:ext>
            </p:extLst>
          </p:nvPr>
        </p:nvGraphicFramePr>
        <p:xfrm>
          <a:off x="870379" y="5937250"/>
          <a:ext cx="349353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S ChemDraw Drawing" r:id="rId10" imgW="2308680" imgH="235440" progId="ChemDraw.Document.6.0">
                  <p:embed/>
                </p:oleObj>
              </mc:Choice>
              <mc:Fallback>
                <p:oleObj name="CS ChemDraw Drawing" r:id="rId10" imgW="2308680" imgH="23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0379" y="5937250"/>
                        <a:ext cx="349353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/>
          <p:cNvSpPr/>
          <p:nvPr/>
        </p:nvSpPr>
        <p:spPr>
          <a:xfrm>
            <a:off x="5044384" y="2894568"/>
            <a:ext cx="32899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Equilíbrio mais deslocado para: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Direita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Esquerda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Esquerda</a:t>
            </a:r>
          </a:p>
          <a:p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Direita</a:t>
            </a:r>
          </a:p>
        </p:txBody>
      </p:sp>
    </p:spTree>
    <p:extLst>
      <p:ext uri="{BB962C8B-B14F-4D97-AF65-F5344CB8AC3E}">
        <p14:creationId xmlns:p14="http://schemas.microsoft.com/office/powerpoint/2010/main" val="3526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Tipos de interação possíveis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meta-synthesis.com/webbook/13_lab-matrix/matrix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5" y="1600200"/>
            <a:ext cx="48672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Tipos de interação possíveis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meta-synthesis.com/webbook/13_lab-matrix/matrix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1609725"/>
            <a:ext cx="58388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Dureza e Moleza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2950" y="1477060"/>
            <a:ext cx="7962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equilíbrio de um ácido de Lewis depende de quatro fatores: A força do ácido e da base envolvidos na reação e a dureza do ácido e da base no equilíbrio.</a:t>
            </a:r>
            <a:br>
              <a:rPr lang="pt-BR" i="1" dirty="0" smtClean="0">
                <a:latin typeface="Times New Roman" pitchFamily="18" charset="0"/>
                <a:cs typeface="Times New Roman" pitchFamily="18" charset="0"/>
              </a:rPr>
            </a:b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www.meta-synthesis.com/webbook/43_hsab/pears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516186"/>
            <a:ext cx="43910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Dureza e Moleza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meta-synthesis.com/webbook/43_hsab/pearso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8299" y="1353235"/>
            <a:ext cx="60388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48988" y="2702604"/>
            <a:ext cx="1624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Svante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Arrhenius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0888" y="5339596"/>
            <a:ext cx="166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Johannes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Nicolaus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Brønsted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302374" y="952247"/>
            <a:ext cx="6365376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Arrhenius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Um ácido é uma substância que ao reagir com a água produz íons hidrogênio (H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Uma base é um composto que reage com a água produzindo íons hidróxidos (OH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4276" name="Picture 4" descr="http://media-2.web.britannica.com/eb-media/64/13364-004-2FF54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5" y="922854"/>
            <a:ext cx="1285375" cy="1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denstoredanske.dk/@api/deki/files/3673/=268426.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5" y="3497541"/>
            <a:ext cx="1332666" cy="17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311319" y="5354717"/>
            <a:ext cx="1509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Lowry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0" name="Picture 8" descr="http://upload.wikimedia.org/wikipedia/commons/8/81/Thomas_Martin_Lowr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16" y="3497541"/>
            <a:ext cx="1379036" cy="17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988299" y="3840441"/>
            <a:ext cx="4679451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Um ácido é doador de prótons (H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Uma base é receptor de prótons.</a:t>
            </a:r>
          </a:p>
        </p:txBody>
      </p:sp>
    </p:spTree>
    <p:extLst>
      <p:ext uri="{BB962C8B-B14F-4D97-AF65-F5344CB8AC3E}">
        <p14:creationId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Dureza e Moleza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2950" y="1477060"/>
            <a:ext cx="796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Os orbitais de fronteira (HOMO-LUMO) definem a dureza ou moleza dos ácidos e bases.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365375"/>
            <a:ext cx="37369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tângulo 42"/>
          <p:cNvSpPr/>
          <p:nvPr/>
        </p:nvSpPr>
        <p:spPr>
          <a:xfrm>
            <a:off x="4506912" y="2381935"/>
            <a:ext cx="4094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Ácidos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 moles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possuem o LUMO baixo (próximo do HOMO) o que favorece o entrosamento com o HOMO da base.</a:t>
            </a:r>
          </a:p>
          <a:p>
            <a:endParaRPr lang="pt-BR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Ácidos 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duros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possuem o LUMO alto (distante do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HOMO), logo, o entrosamento com o HOMO da base não é tão significativo quanto as interações eletrostáticas decorrentes da reação.</a:t>
            </a:r>
          </a:p>
        </p:txBody>
      </p:sp>
    </p:spTree>
    <p:extLst>
      <p:ext uri="{BB962C8B-B14F-4D97-AF65-F5344CB8AC3E}">
        <p14:creationId xmlns:p14="http://schemas.microsoft.com/office/powerpoint/2010/main" val="958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Dureza e Moleza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2950" y="1477060"/>
            <a:ext cx="796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Os orbitais de fronteira (HOMO-LUMO) definem a dureza ou moleza dos ácidos e bases.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506912" y="2381935"/>
            <a:ext cx="4094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 moles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possuem o HOMO alto, o que favorece o entrosamento com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Lumo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do ácido.</a:t>
            </a:r>
          </a:p>
          <a:p>
            <a:endParaRPr lang="pt-BR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Bases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duras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possuem 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HOMO baixo, logo, o entrosamento com o LUMO da base não é tão significativo quanto as interações eletrostáticas decorrentes da reação.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487613"/>
            <a:ext cx="37369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Ácidos e bases de Lewis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38299" y="944841"/>
            <a:ext cx="627697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Dureza e Moleza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42950" y="1477060"/>
            <a:ext cx="7962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De forma geral: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Átomos ou moléculas com um centro doador/receptor de  pares de elétrons pequenos (pouco polarizável) favorecem interações eletrostáticas e são considerados ácidos (receptores) ou bases (doadores) duros.</a:t>
            </a:r>
          </a:p>
          <a:p>
            <a:pPr marL="285750" indent="-285750">
              <a:buFontTx/>
              <a:buChar char="-"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i="1" dirty="0">
                <a:latin typeface="Times New Roman" pitchFamily="18" charset="0"/>
                <a:cs typeface="Times New Roman" pitchFamily="18" charset="0"/>
              </a:rPr>
              <a:t>Átomos ou moléculas com um centro doador/receptor de  pares de elétrons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grandes (muito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polarizável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favorecem interações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orbitalares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(HOMO-LUMO)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e são considerados ácidos (receptores) ou bases (doadores)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moles.</a:t>
            </a:r>
          </a:p>
          <a:p>
            <a:pPr marL="285750" indent="-285750">
              <a:buFontTx/>
              <a:buChar char="-"/>
            </a:pP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Interações entre ácidos duros e bases duras, ou ácidos moles 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moles são geralmente mais fortes (geram complexos mais estáveis) do que a interação entre ácidos moles e bases duras ou ácidos duros e bases moles.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0" y="1962150"/>
            <a:ext cx="5553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81075" y="2705100"/>
            <a:ext cx="5381625" cy="400050"/>
            <a:chOff x="1885950" y="2428875"/>
            <a:chExt cx="5381625" cy="40005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2457450"/>
              <a:ext cx="5372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6"/>
            <a:stretch/>
          </p:blipFill>
          <p:spPr bwMode="auto">
            <a:xfrm>
              <a:off x="6378326" y="2428875"/>
              <a:ext cx="889249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0" y="3476625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75" y="2314575"/>
            <a:ext cx="2419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2" y="4067175"/>
            <a:ext cx="428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0" y="1962150"/>
            <a:ext cx="5553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81075" y="2705100"/>
            <a:ext cx="5381625" cy="400050"/>
            <a:chOff x="1885950" y="2428875"/>
            <a:chExt cx="5381625" cy="40005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2457450"/>
              <a:ext cx="5372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6"/>
            <a:stretch/>
          </p:blipFill>
          <p:spPr bwMode="auto">
            <a:xfrm>
              <a:off x="6378326" y="2428875"/>
              <a:ext cx="889249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0" y="3476625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75" y="2314575"/>
            <a:ext cx="2419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2" y="4067175"/>
            <a:ext cx="428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uxograma: Conector 6"/>
          <p:cNvSpPr>
            <a:spLocks noChangeAspect="1"/>
          </p:cNvSpPr>
          <p:nvPr/>
        </p:nvSpPr>
        <p:spPr>
          <a:xfrm>
            <a:off x="1657350" y="4033836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00062" y="4564341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304925" y="4418211"/>
            <a:ext cx="352425" cy="298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0" y="1962150"/>
            <a:ext cx="5553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81075" y="2705100"/>
            <a:ext cx="5381625" cy="400050"/>
            <a:chOff x="1885950" y="2428875"/>
            <a:chExt cx="5381625" cy="40005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2457450"/>
              <a:ext cx="5372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6"/>
            <a:stretch/>
          </p:blipFill>
          <p:spPr bwMode="auto">
            <a:xfrm>
              <a:off x="6378326" y="2428875"/>
              <a:ext cx="889249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0" y="3476625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75" y="2314575"/>
            <a:ext cx="2419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2" y="4067175"/>
            <a:ext cx="428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uxograma: Conector 6"/>
          <p:cNvSpPr>
            <a:spLocks noChangeAspect="1"/>
          </p:cNvSpPr>
          <p:nvPr/>
        </p:nvSpPr>
        <p:spPr>
          <a:xfrm>
            <a:off x="1657350" y="4033836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304925" y="4418211"/>
            <a:ext cx="352425" cy="298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uxograma: Conector 16"/>
          <p:cNvSpPr>
            <a:spLocks noChangeAspect="1"/>
          </p:cNvSpPr>
          <p:nvPr/>
        </p:nvSpPr>
        <p:spPr>
          <a:xfrm>
            <a:off x="2571750" y="4016175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051250" y="4916796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Base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589412" y="4486782"/>
            <a:ext cx="176212" cy="450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52462" y="4716741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</a:t>
            </a:r>
          </a:p>
        </p:txBody>
      </p:sp>
    </p:spTree>
    <p:extLst>
      <p:ext uri="{BB962C8B-B14F-4D97-AF65-F5344CB8AC3E}">
        <p14:creationId xmlns:p14="http://schemas.microsoft.com/office/powerpoint/2010/main" val="34408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e Bases de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upload.wikimedia.org/wikipedia/commons/9/92/Svante_Arrhenius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88250" y="944841"/>
            <a:ext cx="207912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Brønsted-Lowry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0" y="1962150"/>
            <a:ext cx="5553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81075" y="2705100"/>
            <a:ext cx="5381625" cy="400050"/>
            <a:chOff x="1885950" y="2428875"/>
            <a:chExt cx="5381625" cy="40005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0" y="2457450"/>
              <a:ext cx="5372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6"/>
            <a:stretch/>
          </p:blipFill>
          <p:spPr bwMode="auto">
            <a:xfrm>
              <a:off x="6378326" y="2428875"/>
              <a:ext cx="889249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0" y="3476625"/>
            <a:ext cx="530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75" y="2314575"/>
            <a:ext cx="2419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2" y="4067175"/>
            <a:ext cx="428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uxograma: Conector 6"/>
          <p:cNvSpPr>
            <a:spLocks noChangeAspect="1"/>
          </p:cNvSpPr>
          <p:nvPr/>
        </p:nvSpPr>
        <p:spPr>
          <a:xfrm>
            <a:off x="1657350" y="4033836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048125" y="4996803"/>
            <a:ext cx="200675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 conjugado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1304925" y="4418211"/>
            <a:ext cx="352425" cy="298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uxograma: Conector 16"/>
          <p:cNvSpPr>
            <a:spLocks noChangeAspect="1"/>
          </p:cNvSpPr>
          <p:nvPr/>
        </p:nvSpPr>
        <p:spPr>
          <a:xfrm>
            <a:off x="2571750" y="4016175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051250" y="4916796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Base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589412" y="4486782"/>
            <a:ext cx="176212" cy="450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uxograma: Conector 21"/>
          <p:cNvSpPr>
            <a:spLocks noChangeAspect="1"/>
          </p:cNvSpPr>
          <p:nvPr/>
        </p:nvSpPr>
        <p:spPr>
          <a:xfrm>
            <a:off x="4048125" y="4016175"/>
            <a:ext cx="432000" cy="432000"/>
          </a:xfrm>
          <a:prstGeom prst="flowChartConnector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52462" y="4716741"/>
            <a:ext cx="9620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Ácido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4297762" y="4486782"/>
            <a:ext cx="0" cy="531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3687</TotalTime>
  <Words>2163</Words>
  <Application>Microsoft Office PowerPoint</Application>
  <PresentationFormat>Apresentação na tela (4:3)</PresentationFormat>
  <Paragraphs>318</Paragraphs>
  <Slides>52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4" baseType="lpstr">
      <vt:lpstr>Modelo de Aula 1</vt:lpstr>
      <vt:lpstr>CS ChemDraw Drawing</vt:lpstr>
      <vt:lpstr>QFL- 0341 – Estrutura e propriedades de Compostos Orgânicos</vt:lpstr>
      <vt:lpstr>Tópicos da Aula</vt:lpstr>
      <vt:lpstr>Tópicos da Aula</vt:lpstr>
      <vt:lpstr>Literatura recomendada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Ácidos e Bases de Brønsted-Lowry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Fatores que influenciam na força dos ácidos e bases.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  <vt:lpstr>Ácidos e bases de Lewis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Camino Bazito</dc:creator>
  <cp:lastModifiedBy>Daniel</cp:lastModifiedBy>
  <cp:revision>394</cp:revision>
  <dcterms:created xsi:type="dcterms:W3CDTF">2015-02-21T22:32:42Z</dcterms:created>
  <dcterms:modified xsi:type="dcterms:W3CDTF">2015-04-22T18:35:54Z</dcterms:modified>
</cp:coreProperties>
</file>