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jNzEH/zC6aT0X5QMRrOMQQPQaZ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56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208" name="Google Shape;208;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222" name="Google Shape;222;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11</a:t>
            </a:fld>
            <a:endParaRPr>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232" name="Google Shape;232;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12</a:t>
            </a:fld>
            <a:endParaRPr>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244" name="Google Shape;244;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13</a:t>
            </a:fld>
            <a:endParaRPr>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127be2f1d2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g127be2f1d2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6" name="Google Shape;256;g127be2f1d25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14</a:t>
            </a:fld>
            <a:endParaRPr>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357" name="Google Shape;357;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15</a:t>
            </a:fld>
            <a:endParaRPr>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8" name="Google Shape;368;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369" name="Google Shape;369;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16</a:t>
            </a:fld>
            <a:endParaRPr>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379" name="Google Shape;379;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17</a:t>
            </a:fld>
            <a:endParaRPr>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7" name="Google Shape;387;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388" name="Google Shape;388;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solidFill>
                  <a:srgbClr val="000000"/>
                </a:solidFill>
              </a:rPr>
              <a:t>18</a:t>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99" name="Google Shape;9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07" name="Google Shape;10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21" name="Google Shape;12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33" name="Google Shape;133;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52" name="Google Shape;152;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69" name="Google Shape;169;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82" name="Google Shape;18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95" name="Google Shape;195;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pt-B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2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0"/>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8"/>
        <p:cNvGrpSpPr/>
        <p:nvPr/>
      </p:nvGrpSpPr>
      <p:grpSpPr>
        <a:xfrm>
          <a:off x="0" y="0"/>
          <a:ext cx="0" cy="0"/>
          <a:chOff x="0" y="0"/>
          <a:chExt cx="0" cy="0"/>
        </a:xfrm>
      </p:grpSpPr>
      <p:sp>
        <p:nvSpPr>
          <p:cNvPr id="79" name="Google Shape;79;p31"/>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1"/>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1"/>
        <p:cNvGrpSpPr/>
        <p:nvPr/>
      </p:nvGrpSpPr>
      <p:grpSpPr>
        <a:xfrm>
          <a:off x="0" y="0"/>
          <a:ext cx="0" cy="0"/>
          <a:chOff x="0" y="0"/>
          <a:chExt cx="0" cy="0"/>
        </a:xfrm>
      </p:grpSpPr>
      <p:sp>
        <p:nvSpPr>
          <p:cNvPr id="22" name="Google Shape;22;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4" name="Google Shape;24;p2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5" name="Google Shape;25;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8"/>
        <p:cNvGrpSpPr/>
        <p:nvPr/>
      </p:nvGrpSpPr>
      <p:grpSpPr>
        <a:xfrm>
          <a:off x="0" y="0"/>
          <a:ext cx="0" cy="0"/>
          <a:chOff x="0" y="0"/>
          <a:chExt cx="0" cy="0"/>
        </a:xfrm>
      </p:grpSpPr>
      <p:sp>
        <p:nvSpPr>
          <p:cNvPr id="29" name="Google Shape;29;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1" name="Google Shape;31;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34"/>
        <p:cNvGrpSpPr/>
        <p:nvPr/>
      </p:nvGrpSpPr>
      <p:grpSpPr>
        <a:xfrm>
          <a:off x="0" y="0"/>
          <a:ext cx="0" cy="0"/>
          <a:chOff x="0" y="0"/>
          <a:chExt cx="0" cy="0"/>
        </a:xfrm>
      </p:grpSpPr>
      <p:sp>
        <p:nvSpPr>
          <p:cNvPr id="35" name="Google Shape;35;p2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7" name="Google Shape;37;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2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2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2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2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2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2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9"/>
          <p:cNvSpPr>
            <a:spLocks noGrp="1"/>
          </p:cNvSpPr>
          <p:nvPr>
            <p:ph type="pic" idx="2"/>
          </p:nvPr>
        </p:nvSpPr>
        <p:spPr>
          <a:xfrm>
            <a:off x="1792288" y="612775"/>
            <a:ext cx="5486400" cy="4114800"/>
          </a:xfrm>
          <a:prstGeom prst="rect">
            <a:avLst/>
          </a:prstGeom>
          <a:noFill/>
          <a:ln>
            <a:noFill/>
          </a:ln>
        </p:spPr>
      </p:sp>
      <p:sp>
        <p:nvSpPr>
          <p:cNvPr id="68" name="Google Shape;68;p2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Calibri"/>
              <a:buNone/>
            </a:pPr>
            <a:r>
              <a:rPr lang="pt-BR" sz="3600"/>
              <a:t>Escola de Engenharia de São Carlos</a:t>
            </a:r>
            <a:br>
              <a:rPr lang="pt-BR" sz="3600"/>
            </a:br>
            <a:r>
              <a:rPr lang="pt-BR" sz="3600"/>
              <a:t>Departamento de Engenharia Elétrica e de Computação</a:t>
            </a:r>
            <a:br>
              <a:rPr lang="pt-BR"/>
            </a:br>
            <a:r>
              <a:rPr lang="pt-BR" sz="3600"/>
              <a:t>SEL0323 – Laboratório de Sistemas Digitais II</a:t>
            </a:r>
            <a:endParaRPr/>
          </a:p>
        </p:txBody>
      </p:sp>
      <p:sp>
        <p:nvSpPr>
          <p:cNvPr id="89" name="Google Shape;89;p1"/>
          <p:cNvSpPr txBox="1">
            <a:spLocks noGrp="1"/>
          </p:cNvSpPr>
          <p:nvPr>
            <p:ph type="subTitle" idx="1"/>
          </p:nvPr>
        </p:nvSpPr>
        <p:spPr>
          <a:xfrm>
            <a:off x="1778789" y="5733256"/>
            <a:ext cx="6400800" cy="912423"/>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888888"/>
              </a:buClr>
              <a:buSzPts val="2400"/>
              <a:buNone/>
            </a:pPr>
            <a:r>
              <a:rPr lang="pt-BR" sz="2400"/>
              <a:t>Profa. Luiza Maria Romeiro Codá</a:t>
            </a:r>
            <a:endParaRPr sz="2400"/>
          </a:p>
          <a:p>
            <a:pPr marL="0" lvl="0" indent="0" algn="ctr" rtl="0">
              <a:lnSpc>
                <a:spcPct val="100000"/>
              </a:lnSpc>
              <a:spcBef>
                <a:spcPts val="480"/>
              </a:spcBef>
              <a:spcAft>
                <a:spcPts val="0"/>
              </a:spcAft>
              <a:buClr>
                <a:srgbClr val="888888"/>
              </a:buClr>
              <a:buSzPts val="2400"/>
              <a:buNone/>
            </a:pPr>
            <a:r>
              <a:rPr lang="pt-BR" sz="2400"/>
              <a:t>luiza@sc.usp.br</a:t>
            </a:r>
            <a:endParaRPr sz="2400"/>
          </a:p>
        </p:txBody>
      </p:sp>
      <p:pic>
        <p:nvPicPr>
          <p:cNvPr id="90" name="Google Shape;90;p1" descr="Texto"/>
          <p:cNvPicPr preferRelativeResize="0"/>
          <p:nvPr/>
        </p:nvPicPr>
        <p:blipFill rotWithShape="1">
          <a:blip r:embed="rId3">
            <a:alphaModFix/>
          </a:blip>
          <a:srcRect/>
          <a:stretch/>
        </p:blipFill>
        <p:spPr>
          <a:xfrm>
            <a:off x="6084168" y="730054"/>
            <a:ext cx="2088231" cy="522312"/>
          </a:xfrm>
          <a:prstGeom prst="rect">
            <a:avLst/>
          </a:prstGeom>
          <a:noFill/>
          <a:ln>
            <a:noFill/>
          </a:ln>
        </p:spPr>
      </p:pic>
      <p:pic>
        <p:nvPicPr>
          <p:cNvPr id="91" name="Google Shape;91;p1" descr="http://www.eesc.usp.br/portaleesc/images/novo_logo_eesc/logo_eesc_padrao.png"/>
          <p:cNvPicPr preferRelativeResize="0"/>
          <p:nvPr/>
        </p:nvPicPr>
        <p:blipFill rotWithShape="1">
          <a:blip r:embed="rId4">
            <a:alphaModFix/>
          </a:blip>
          <a:srcRect/>
          <a:stretch/>
        </p:blipFill>
        <p:spPr>
          <a:xfrm>
            <a:off x="1036972" y="486179"/>
            <a:ext cx="723900" cy="771525"/>
          </a:xfrm>
          <a:prstGeom prst="rect">
            <a:avLst/>
          </a:prstGeom>
          <a:noFill/>
          <a:ln>
            <a:noFill/>
          </a:ln>
        </p:spPr>
      </p:pic>
      <p:pic>
        <p:nvPicPr>
          <p:cNvPr id="92" name="Google Shape;92;p1" descr="logo"/>
          <p:cNvPicPr preferRelativeResize="0"/>
          <p:nvPr/>
        </p:nvPicPr>
        <p:blipFill rotWithShape="1">
          <a:blip r:embed="rId5">
            <a:alphaModFix/>
          </a:blip>
          <a:srcRect/>
          <a:stretch/>
        </p:blipFill>
        <p:spPr>
          <a:xfrm>
            <a:off x="1936533" y="677084"/>
            <a:ext cx="676275" cy="533400"/>
          </a:xfrm>
          <a:prstGeom prst="rect">
            <a:avLst/>
          </a:prstGeom>
          <a:noFill/>
          <a:ln>
            <a:noFill/>
          </a:ln>
        </p:spPr>
      </p:pic>
      <p:sp>
        <p:nvSpPr>
          <p:cNvPr id="93" name="Google Shape;93;p1"/>
          <p:cNvSpPr/>
          <p:nvPr/>
        </p:nvSpPr>
        <p:spPr>
          <a:xfrm>
            <a:off x="769258" y="452842"/>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4" name="Google Shape;94;p1"/>
          <p:cNvSpPr/>
          <p:nvPr/>
        </p:nvSpPr>
        <p:spPr>
          <a:xfrm>
            <a:off x="769258" y="910042"/>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5" name="Google Shape;95;p1"/>
          <p:cNvSpPr txBox="1"/>
          <p:nvPr/>
        </p:nvSpPr>
        <p:spPr>
          <a:xfrm>
            <a:off x="781459" y="4405243"/>
            <a:ext cx="7676741"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pt-BR" sz="2800" b="1" i="0" u="none" strike="noStrike" cap="none">
                <a:solidFill>
                  <a:srgbClr val="0070C0"/>
                </a:solidFill>
                <a:latin typeface="Calibri"/>
                <a:ea typeface="Calibri"/>
                <a:cs typeface="Calibri"/>
                <a:sym typeface="Calibri"/>
              </a:rPr>
              <a:t>Aula 1 : Circuitos Astáveis e Monoestaveis</a:t>
            </a:r>
            <a:endParaRPr sz="2800" b="1" i="0" u="none" strike="noStrike" cap="none">
              <a:solidFill>
                <a:srgbClr val="0070C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1"/>
          <p:cNvSpPr txBox="1">
            <a:spLocks noGrp="1"/>
          </p:cNvSpPr>
          <p:nvPr>
            <p:ph type="title"/>
          </p:nvPr>
        </p:nvSpPr>
        <p:spPr>
          <a:xfrm>
            <a:off x="395536" y="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2800"/>
              <a:buFont typeface="Calibri"/>
              <a:buNone/>
            </a:pPr>
            <a:r>
              <a:rPr lang="pt-BR" sz="2800" b="1">
                <a:solidFill>
                  <a:srgbClr val="0070C0"/>
                </a:solidFill>
              </a:rPr>
              <a:t>Oscilador com frequência determinada por cristal de quartzo (continuação)</a:t>
            </a:r>
            <a:endParaRPr sz="2800">
              <a:solidFill>
                <a:srgbClr val="0070C0"/>
              </a:solidFill>
            </a:endParaRPr>
          </a:p>
        </p:txBody>
      </p:sp>
      <p:sp>
        <p:nvSpPr>
          <p:cNvPr id="211" name="Google Shape;211;p11"/>
          <p:cNvSpPr/>
          <p:nvPr/>
        </p:nvSpPr>
        <p:spPr>
          <a:xfrm>
            <a:off x="5581879" y="2402144"/>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2" name="Google Shape;212;p11"/>
          <p:cNvSpPr/>
          <p:nvPr/>
        </p:nvSpPr>
        <p:spPr>
          <a:xfrm>
            <a:off x="5249320" y="4674955"/>
            <a:ext cx="13219785" cy="8106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3" name="Google Shape;213;p11"/>
          <p:cNvSpPr/>
          <p:nvPr/>
        </p:nvSpPr>
        <p:spPr>
          <a:xfrm>
            <a:off x="5285681" y="5217125"/>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4" name="Google Shape;214;p11"/>
          <p:cNvSpPr txBox="1">
            <a:spLocks noGrp="1"/>
          </p:cNvSpPr>
          <p:nvPr>
            <p:ph type="body" idx="1"/>
          </p:nvPr>
        </p:nvSpPr>
        <p:spPr>
          <a:xfrm>
            <a:off x="152127" y="1011188"/>
            <a:ext cx="9001000" cy="8441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0070C0"/>
              </a:buClr>
              <a:buSzPts val="2400"/>
              <a:buNone/>
            </a:pPr>
            <a:r>
              <a:rPr lang="pt-BR" sz="2400">
                <a:solidFill>
                  <a:srgbClr val="0070C0"/>
                </a:solidFill>
              </a:rPr>
              <a:t>Exemplo 1 : </a:t>
            </a:r>
            <a:r>
              <a:rPr lang="pt-BR" sz="2400"/>
              <a:t>Circuito Oscilador com cristal de quartzo utilizando circuito 	         inversores CMOS.</a:t>
            </a:r>
            <a:endParaRPr/>
          </a:p>
        </p:txBody>
      </p:sp>
      <p:sp>
        <p:nvSpPr>
          <p:cNvPr id="215" name="Google Shape;215;p11"/>
          <p:cNvSpPr txBox="1">
            <a:spLocks noGrp="1"/>
          </p:cNvSpPr>
          <p:nvPr>
            <p:ph type="body" idx="1"/>
          </p:nvPr>
        </p:nvSpPr>
        <p:spPr>
          <a:xfrm>
            <a:off x="152127" y="3877594"/>
            <a:ext cx="9001000" cy="8441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0070C0"/>
              </a:buClr>
              <a:buSzPts val="2400"/>
              <a:buNone/>
            </a:pPr>
            <a:r>
              <a:rPr lang="pt-BR" sz="2400">
                <a:solidFill>
                  <a:srgbClr val="0070C0"/>
                </a:solidFill>
              </a:rPr>
              <a:t>Exemplo 2 : </a:t>
            </a:r>
            <a:r>
              <a:rPr lang="pt-BR" sz="2400"/>
              <a:t>Circuito Oscilador com cristal de quartzo utilizando circuito 	         portas NOR  CMOS.</a:t>
            </a:r>
            <a:endParaRPr/>
          </a:p>
        </p:txBody>
      </p:sp>
      <p:pic>
        <p:nvPicPr>
          <p:cNvPr id="216" name="Google Shape;216;p11"/>
          <p:cNvPicPr preferRelativeResize="0"/>
          <p:nvPr/>
        </p:nvPicPr>
        <p:blipFill rotWithShape="1">
          <a:blip r:embed="rId3">
            <a:alphaModFix/>
          </a:blip>
          <a:srcRect/>
          <a:stretch/>
        </p:blipFill>
        <p:spPr>
          <a:xfrm>
            <a:off x="2705348" y="1724082"/>
            <a:ext cx="3609975" cy="2200275"/>
          </a:xfrm>
          <a:prstGeom prst="rect">
            <a:avLst/>
          </a:prstGeom>
          <a:noFill/>
          <a:ln>
            <a:noFill/>
          </a:ln>
        </p:spPr>
      </p:pic>
      <p:pic>
        <p:nvPicPr>
          <p:cNvPr id="217" name="Google Shape;217;p11"/>
          <p:cNvPicPr preferRelativeResize="0"/>
          <p:nvPr/>
        </p:nvPicPr>
        <p:blipFill rotWithShape="1">
          <a:blip r:embed="rId4">
            <a:alphaModFix/>
          </a:blip>
          <a:srcRect/>
          <a:stretch/>
        </p:blipFill>
        <p:spPr>
          <a:xfrm>
            <a:off x="2471985" y="4757132"/>
            <a:ext cx="4076700" cy="1828800"/>
          </a:xfrm>
          <a:prstGeom prst="rect">
            <a:avLst/>
          </a:prstGeom>
          <a:noFill/>
          <a:ln>
            <a:noFill/>
          </a:ln>
        </p:spPr>
      </p:pic>
      <p:sp>
        <p:nvSpPr>
          <p:cNvPr id="218" name="Google Shape;21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70C0"/>
              </a:buClr>
              <a:buSzPct val="100000"/>
              <a:buFont typeface="Calibri"/>
              <a:buNone/>
            </a:pPr>
            <a:r>
              <a:rPr lang="pt-BR" b="1">
                <a:solidFill>
                  <a:srgbClr val="0070C0"/>
                </a:solidFill>
              </a:rPr>
              <a:t>Monoestáveis</a:t>
            </a:r>
            <a:br>
              <a:rPr lang="pt-BR" b="1">
                <a:solidFill>
                  <a:srgbClr val="0070C0"/>
                </a:solidFill>
              </a:rPr>
            </a:br>
            <a:endParaRPr/>
          </a:p>
        </p:txBody>
      </p:sp>
      <p:sp>
        <p:nvSpPr>
          <p:cNvPr id="225" name="Google Shape;225;p12"/>
          <p:cNvSpPr txBox="1"/>
          <p:nvPr/>
        </p:nvSpPr>
        <p:spPr>
          <a:xfrm>
            <a:off x="794987" y="1395497"/>
            <a:ext cx="8384365" cy="1908215"/>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2000"/>
              <a:buFont typeface="Arial"/>
              <a:buChar char="•"/>
            </a:pPr>
            <a:r>
              <a:rPr lang="pt-BR" sz="2000" b="0" i="0" u="none" strike="noStrike" cap="none">
                <a:solidFill>
                  <a:schemeClr val="dk1"/>
                </a:solidFill>
                <a:latin typeface="Calibri"/>
                <a:ea typeface="Calibri"/>
                <a:cs typeface="Calibri"/>
                <a:sym typeface="Calibri"/>
              </a:rPr>
              <a:t>apresenta apenas um estado estável, no qual permanece Indefinidamente;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2000"/>
              <a:buFont typeface="Arial"/>
              <a:buChar char="•"/>
            </a:pPr>
            <a:r>
              <a:rPr lang="pt-BR" sz="2000" b="0" i="0" u="none" strike="noStrike" cap="none">
                <a:solidFill>
                  <a:schemeClr val="dk1"/>
                </a:solidFill>
                <a:latin typeface="Calibri"/>
                <a:ea typeface="Calibri"/>
                <a:cs typeface="Calibri"/>
                <a:sym typeface="Calibri"/>
              </a:rPr>
              <a:t>Ao ser aplicada uma entrada sua saída pode sair do estado estável e permanecer no estado instável (ou quase estável) por um tempo Tm determinado pelo circuito, </a:t>
            </a:r>
            <a:r>
              <a:rPr lang="pt-BR" sz="2000" b="1" i="0" u="none" strike="noStrike" cap="none">
                <a:solidFill>
                  <a:srgbClr val="0070C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226" name="Google Shape;226;p12"/>
          <p:cNvPicPr preferRelativeResize="0"/>
          <p:nvPr/>
        </p:nvPicPr>
        <p:blipFill rotWithShape="1">
          <a:blip r:embed="rId3">
            <a:alphaModFix/>
          </a:blip>
          <a:srcRect/>
          <a:stretch/>
        </p:blipFill>
        <p:spPr>
          <a:xfrm>
            <a:off x="1619672" y="3345568"/>
            <a:ext cx="5003800" cy="1425575"/>
          </a:xfrm>
          <a:prstGeom prst="rect">
            <a:avLst/>
          </a:prstGeom>
          <a:noFill/>
          <a:ln>
            <a:noFill/>
          </a:ln>
        </p:spPr>
      </p:pic>
      <p:sp>
        <p:nvSpPr>
          <p:cNvPr id="227" name="Google Shape;227;p12"/>
          <p:cNvSpPr/>
          <p:nvPr/>
        </p:nvSpPr>
        <p:spPr>
          <a:xfrm>
            <a:off x="1907704" y="5231642"/>
            <a:ext cx="3916137" cy="1292662"/>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rgbClr val="0070C0"/>
              </a:buClr>
              <a:buSzPts val="2000"/>
              <a:buFont typeface="Noto Sans Symbols"/>
              <a:buChar char="✔"/>
            </a:pPr>
            <a:r>
              <a:rPr lang="pt-BR" sz="2000" b="1" i="0" u="none" strike="noStrike" cap="none">
                <a:solidFill>
                  <a:srgbClr val="0070C0"/>
                </a:solidFill>
                <a:latin typeface="Calibri"/>
                <a:ea typeface="Calibri"/>
                <a:cs typeface="Calibri"/>
                <a:sym typeface="Calibri"/>
              </a:rPr>
              <a:t>Monoestáveis não redisparável; </a:t>
            </a:r>
            <a:endParaRPr sz="2000" b="1" i="0" u="none" strike="noStrike" cap="none">
              <a:solidFill>
                <a:srgbClr val="0070C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70C0"/>
              </a:buClr>
              <a:buSzPts val="2000"/>
              <a:buFont typeface="Noto Sans Symbols"/>
              <a:buChar char="✔"/>
            </a:pPr>
            <a:r>
              <a:rPr lang="pt-BR" sz="2000" b="1" i="0" u="none" strike="noStrike" cap="none">
                <a:solidFill>
                  <a:srgbClr val="0070C0"/>
                </a:solidFill>
                <a:latin typeface="Calibri"/>
                <a:ea typeface="Calibri"/>
                <a:cs typeface="Calibri"/>
                <a:sym typeface="Calibri"/>
              </a:rPr>
              <a:t>Monoestáveis  redisparável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8" name="Google Shape;228;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11</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70C0"/>
              </a:buClr>
              <a:buSzPct val="100000"/>
              <a:buFont typeface="Calibri"/>
              <a:buNone/>
            </a:pPr>
            <a:r>
              <a:rPr lang="pt-BR" b="1">
                <a:solidFill>
                  <a:srgbClr val="0070C0"/>
                </a:solidFill>
              </a:rPr>
              <a:t>Monoestável não redisparável</a:t>
            </a:r>
            <a:br>
              <a:rPr lang="pt-BR" b="1">
                <a:solidFill>
                  <a:srgbClr val="0070C0"/>
                </a:solidFill>
              </a:rPr>
            </a:br>
            <a:endParaRPr/>
          </a:p>
        </p:txBody>
      </p:sp>
      <p:sp>
        <p:nvSpPr>
          <p:cNvPr id="235" name="Google Shape;235;p13"/>
          <p:cNvSpPr txBox="1"/>
          <p:nvPr/>
        </p:nvSpPr>
        <p:spPr>
          <a:xfrm>
            <a:off x="1294994" y="1020529"/>
            <a:ext cx="734481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não respondem ao disparo caso sua saída esteja no estado instável, </a:t>
            </a:r>
            <a:endParaRPr sz="1400" b="0" i="0" u="none" strike="noStrike" cap="none">
              <a:solidFill>
                <a:srgbClr val="000000"/>
              </a:solidFill>
              <a:latin typeface="Arial"/>
              <a:ea typeface="Arial"/>
              <a:cs typeface="Arial"/>
              <a:sym typeface="Arial"/>
            </a:endParaRPr>
          </a:p>
        </p:txBody>
      </p:sp>
      <p:pic>
        <p:nvPicPr>
          <p:cNvPr id="236" name="Google Shape;236;p13"/>
          <p:cNvPicPr preferRelativeResize="0"/>
          <p:nvPr/>
        </p:nvPicPr>
        <p:blipFill rotWithShape="1">
          <a:blip r:embed="rId3">
            <a:alphaModFix/>
          </a:blip>
          <a:srcRect/>
          <a:stretch/>
        </p:blipFill>
        <p:spPr>
          <a:xfrm>
            <a:off x="1475656" y="1597589"/>
            <a:ext cx="5334000" cy="1076325"/>
          </a:xfrm>
          <a:prstGeom prst="rect">
            <a:avLst/>
          </a:prstGeom>
          <a:noFill/>
          <a:ln>
            <a:noFill/>
          </a:ln>
        </p:spPr>
      </p:pic>
      <p:sp>
        <p:nvSpPr>
          <p:cNvPr id="237" name="Google Shape;237;p13"/>
          <p:cNvSpPr/>
          <p:nvPr/>
        </p:nvSpPr>
        <p:spPr>
          <a:xfrm>
            <a:off x="1475656" y="3128371"/>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8" name="Google Shape;238;p13"/>
          <p:cNvSpPr txBox="1"/>
          <p:nvPr/>
        </p:nvSpPr>
        <p:spPr>
          <a:xfrm>
            <a:off x="1187624" y="3345476"/>
            <a:ext cx="5472608"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Exemplo de circuito comercial</a:t>
            </a:r>
            <a:endParaRPr sz="1400" b="0" i="0" u="none" strike="noStrike" cap="none">
              <a:solidFill>
                <a:srgbClr val="000000"/>
              </a:solidFill>
              <a:latin typeface="Arial"/>
              <a:ea typeface="Arial"/>
              <a:cs typeface="Arial"/>
              <a:sym typeface="Arial"/>
            </a:endParaRPr>
          </a:p>
        </p:txBody>
      </p:sp>
      <p:pic>
        <p:nvPicPr>
          <p:cNvPr id="239" name="Google Shape;239;p13"/>
          <p:cNvPicPr preferRelativeResize="0"/>
          <p:nvPr/>
        </p:nvPicPr>
        <p:blipFill rotWithShape="1">
          <a:blip r:embed="rId4">
            <a:alphaModFix/>
          </a:blip>
          <a:srcRect/>
          <a:stretch/>
        </p:blipFill>
        <p:spPr>
          <a:xfrm>
            <a:off x="1751881" y="4048530"/>
            <a:ext cx="4781550" cy="1581150"/>
          </a:xfrm>
          <a:prstGeom prst="rect">
            <a:avLst/>
          </a:prstGeom>
          <a:noFill/>
          <a:ln>
            <a:noFill/>
          </a:ln>
        </p:spPr>
      </p:pic>
      <p:sp>
        <p:nvSpPr>
          <p:cNvPr id="240" name="Google Shape;240;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70C0"/>
              </a:buClr>
              <a:buSzPct val="100000"/>
              <a:buFont typeface="Calibri"/>
              <a:buNone/>
            </a:pPr>
            <a:r>
              <a:rPr lang="pt-BR" b="1">
                <a:solidFill>
                  <a:srgbClr val="0070C0"/>
                </a:solidFill>
              </a:rPr>
              <a:t>Monoestável redisparável</a:t>
            </a:r>
            <a:br>
              <a:rPr lang="pt-BR" b="1">
                <a:solidFill>
                  <a:srgbClr val="0070C0"/>
                </a:solidFill>
              </a:rPr>
            </a:br>
            <a:endParaRPr/>
          </a:p>
        </p:txBody>
      </p:sp>
      <p:sp>
        <p:nvSpPr>
          <p:cNvPr id="247" name="Google Shape;247;p14"/>
          <p:cNvSpPr txBox="1"/>
          <p:nvPr/>
        </p:nvSpPr>
        <p:spPr>
          <a:xfrm>
            <a:off x="1043608" y="1003917"/>
            <a:ext cx="734481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respondem a qualquer tempo ao disparo, mesmo que sua saída esteja no estado instável.</a:t>
            </a:r>
            <a:endParaRPr sz="1400" b="0" i="0" u="none" strike="noStrike" cap="none">
              <a:solidFill>
                <a:srgbClr val="000000"/>
              </a:solidFill>
              <a:latin typeface="Arial"/>
              <a:ea typeface="Arial"/>
              <a:cs typeface="Arial"/>
              <a:sym typeface="Arial"/>
            </a:endParaRPr>
          </a:p>
        </p:txBody>
      </p:sp>
      <p:sp>
        <p:nvSpPr>
          <p:cNvPr id="248" name="Google Shape;248;p14"/>
          <p:cNvSpPr/>
          <p:nvPr/>
        </p:nvSpPr>
        <p:spPr>
          <a:xfrm>
            <a:off x="1475656" y="3128371"/>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9" name="Google Shape;249;p14"/>
          <p:cNvSpPr txBox="1"/>
          <p:nvPr/>
        </p:nvSpPr>
        <p:spPr>
          <a:xfrm>
            <a:off x="1202183" y="3998645"/>
            <a:ext cx="5472608"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Exemplo de circuito comercial</a:t>
            </a:r>
            <a:endParaRPr sz="1400" b="0" i="0" u="none" strike="noStrike" cap="none">
              <a:solidFill>
                <a:srgbClr val="000000"/>
              </a:solidFill>
              <a:latin typeface="Arial"/>
              <a:ea typeface="Arial"/>
              <a:cs typeface="Arial"/>
              <a:sym typeface="Arial"/>
            </a:endParaRPr>
          </a:p>
        </p:txBody>
      </p:sp>
      <p:pic>
        <p:nvPicPr>
          <p:cNvPr id="250" name="Google Shape;250;p14"/>
          <p:cNvPicPr preferRelativeResize="0"/>
          <p:nvPr/>
        </p:nvPicPr>
        <p:blipFill rotWithShape="1">
          <a:blip r:embed="rId3">
            <a:alphaModFix/>
          </a:blip>
          <a:srcRect/>
          <a:stretch/>
        </p:blipFill>
        <p:spPr>
          <a:xfrm>
            <a:off x="1475656" y="2089348"/>
            <a:ext cx="6048672" cy="1356017"/>
          </a:xfrm>
          <a:prstGeom prst="rect">
            <a:avLst/>
          </a:prstGeom>
          <a:noFill/>
          <a:ln>
            <a:noFill/>
          </a:ln>
        </p:spPr>
      </p:pic>
      <p:pic>
        <p:nvPicPr>
          <p:cNvPr id="251" name="Google Shape;251;p14"/>
          <p:cNvPicPr preferRelativeResize="0"/>
          <p:nvPr/>
        </p:nvPicPr>
        <p:blipFill rotWithShape="1">
          <a:blip r:embed="rId4">
            <a:alphaModFix/>
          </a:blip>
          <a:srcRect/>
          <a:stretch/>
        </p:blipFill>
        <p:spPr>
          <a:xfrm>
            <a:off x="1974828" y="4615892"/>
            <a:ext cx="4724400" cy="1771650"/>
          </a:xfrm>
          <a:prstGeom prst="rect">
            <a:avLst/>
          </a:prstGeom>
          <a:noFill/>
          <a:ln>
            <a:noFill/>
          </a:ln>
        </p:spPr>
      </p:pic>
      <p:sp>
        <p:nvSpPr>
          <p:cNvPr id="252" name="Google Shape;252;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127be2f1d25_0_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4400"/>
              <a:buFont typeface="Calibri"/>
              <a:buNone/>
            </a:pPr>
            <a:r>
              <a:rPr lang="pt-BR" b="1">
                <a:solidFill>
                  <a:srgbClr val="0070C0"/>
                </a:solidFill>
              </a:rPr>
              <a:t>Prática Nº 1</a:t>
            </a:r>
            <a:endParaRPr/>
          </a:p>
        </p:txBody>
      </p:sp>
      <p:sp>
        <p:nvSpPr>
          <p:cNvPr id="259" name="Google Shape;259;g127be2f1d25_0_0"/>
          <p:cNvSpPr txBox="1"/>
          <p:nvPr/>
        </p:nvSpPr>
        <p:spPr>
          <a:xfrm>
            <a:off x="1007604" y="1365226"/>
            <a:ext cx="6984900" cy="400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a:solidFill>
                  <a:schemeClr val="dk1"/>
                </a:solidFill>
                <a:latin typeface="Calibri"/>
                <a:ea typeface="Calibri"/>
                <a:cs typeface="Calibri"/>
                <a:sym typeface="Calibri"/>
              </a:rPr>
              <a:t>Controle de uma esteira industrial</a:t>
            </a:r>
            <a:endParaRPr sz="2000" b="1" i="0" u="none" strike="noStrike" cap="none">
              <a:solidFill>
                <a:schemeClr val="dk1"/>
              </a:solidFill>
              <a:latin typeface="Calibri"/>
              <a:ea typeface="Calibri"/>
              <a:cs typeface="Calibri"/>
              <a:sym typeface="Calibri"/>
            </a:endParaRPr>
          </a:p>
        </p:txBody>
      </p:sp>
      <p:sp>
        <p:nvSpPr>
          <p:cNvPr id="260" name="Google Shape;260;g127be2f1d25_0_0"/>
          <p:cNvSpPr/>
          <p:nvPr/>
        </p:nvSpPr>
        <p:spPr>
          <a:xfrm>
            <a:off x="1247056" y="1985371"/>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cxnSp>
        <p:nvCxnSpPr>
          <p:cNvPr id="261" name="Google Shape;261;g127be2f1d25_0_0"/>
          <p:cNvCxnSpPr/>
          <p:nvPr/>
        </p:nvCxnSpPr>
        <p:spPr>
          <a:xfrm>
            <a:off x="2041600" y="2509450"/>
            <a:ext cx="0" cy="373500"/>
          </a:xfrm>
          <a:prstGeom prst="straightConnector1">
            <a:avLst/>
          </a:prstGeom>
          <a:noFill/>
          <a:ln w="19050" cap="flat" cmpd="sng">
            <a:solidFill>
              <a:schemeClr val="dk2"/>
            </a:solidFill>
            <a:prstDash val="solid"/>
            <a:round/>
            <a:headEnd type="none" w="sm" len="sm"/>
            <a:tailEnd type="none" w="sm" len="sm"/>
          </a:ln>
        </p:spPr>
      </p:cxnSp>
      <p:cxnSp>
        <p:nvCxnSpPr>
          <p:cNvPr id="262" name="Google Shape;262;g127be2f1d25_0_0"/>
          <p:cNvCxnSpPr/>
          <p:nvPr/>
        </p:nvCxnSpPr>
        <p:spPr>
          <a:xfrm>
            <a:off x="2041725" y="2519825"/>
            <a:ext cx="912900" cy="10800"/>
          </a:xfrm>
          <a:prstGeom prst="straightConnector1">
            <a:avLst/>
          </a:prstGeom>
          <a:noFill/>
          <a:ln w="19050" cap="flat" cmpd="sng">
            <a:solidFill>
              <a:schemeClr val="dk2"/>
            </a:solidFill>
            <a:prstDash val="solid"/>
            <a:round/>
            <a:headEnd type="none" w="sm" len="sm"/>
            <a:tailEnd type="none" w="sm" len="sm"/>
          </a:ln>
        </p:spPr>
      </p:cxnSp>
      <p:cxnSp>
        <p:nvCxnSpPr>
          <p:cNvPr id="263" name="Google Shape;263;g127be2f1d25_0_0"/>
          <p:cNvCxnSpPr/>
          <p:nvPr/>
        </p:nvCxnSpPr>
        <p:spPr>
          <a:xfrm>
            <a:off x="2954625" y="2519825"/>
            <a:ext cx="0" cy="373500"/>
          </a:xfrm>
          <a:prstGeom prst="straightConnector1">
            <a:avLst/>
          </a:prstGeom>
          <a:noFill/>
          <a:ln w="19050" cap="flat" cmpd="sng">
            <a:solidFill>
              <a:schemeClr val="dk2"/>
            </a:solidFill>
            <a:prstDash val="solid"/>
            <a:round/>
            <a:headEnd type="none" w="sm" len="sm"/>
            <a:tailEnd type="none" w="sm" len="sm"/>
          </a:ln>
        </p:spPr>
      </p:cxnSp>
      <p:cxnSp>
        <p:nvCxnSpPr>
          <p:cNvPr id="264" name="Google Shape;264;g127be2f1d25_0_0"/>
          <p:cNvCxnSpPr/>
          <p:nvPr/>
        </p:nvCxnSpPr>
        <p:spPr>
          <a:xfrm>
            <a:off x="3456825" y="2519825"/>
            <a:ext cx="0" cy="373500"/>
          </a:xfrm>
          <a:prstGeom prst="straightConnector1">
            <a:avLst/>
          </a:prstGeom>
          <a:noFill/>
          <a:ln w="19050" cap="flat" cmpd="sng">
            <a:solidFill>
              <a:schemeClr val="dk2"/>
            </a:solidFill>
            <a:prstDash val="solid"/>
            <a:round/>
            <a:headEnd type="none" w="sm" len="sm"/>
            <a:tailEnd type="none" w="sm" len="sm"/>
          </a:ln>
        </p:spPr>
      </p:cxnSp>
      <p:cxnSp>
        <p:nvCxnSpPr>
          <p:cNvPr id="265" name="Google Shape;265;g127be2f1d25_0_0"/>
          <p:cNvCxnSpPr/>
          <p:nvPr/>
        </p:nvCxnSpPr>
        <p:spPr>
          <a:xfrm>
            <a:off x="2954625" y="2876550"/>
            <a:ext cx="502200" cy="0"/>
          </a:xfrm>
          <a:prstGeom prst="straightConnector1">
            <a:avLst/>
          </a:prstGeom>
          <a:noFill/>
          <a:ln w="19050" cap="flat" cmpd="sng">
            <a:solidFill>
              <a:schemeClr val="dk2"/>
            </a:solidFill>
            <a:prstDash val="solid"/>
            <a:round/>
            <a:headEnd type="none" w="sm" len="sm"/>
            <a:tailEnd type="none" w="sm" len="sm"/>
          </a:ln>
        </p:spPr>
      </p:cxnSp>
      <p:cxnSp>
        <p:nvCxnSpPr>
          <p:cNvPr id="266" name="Google Shape;266;g127be2f1d25_0_0"/>
          <p:cNvCxnSpPr/>
          <p:nvPr/>
        </p:nvCxnSpPr>
        <p:spPr>
          <a:xfrm rot="10800000" flipH="1">
            <a:off x="3456825" y="2522525"/>
            <a:ext cx="470100" cy="5400"/>
          </a:xfrm>
          <a:prstGeom prst="straightConnector1">
            <a:avLst/>
          </a:prstGeom>
          <a:noFill/>
          <a:ln w="19050" cap="flat" cmpd="sng">
            <a:solidFill>
              <a:schemeClr val="dk2"/>
            </a:solidFill>
            <a:prstDash val="solid"/>
            <a:round/>
            <a:headEnd type="none" w="sm" len="sm"/>
            <a:tailEnd type="none" w="sm" len="sm"/>
          </a:ln>
        </p:spPr>
      </p:cxnSp>
      <p:cxnSp>
        <p:nvCxnSpPr>
          <p:cNvPr id="267" name="Google Shape;267;g127be2f1d25_0_0"/>
          <p:cNvCxnSpPr/>
          <p:nvPr/>
        </p:nvCxnSpPr>
        <p:spPr>
          <a:xfrm>
            <a:off x="3937600" y="2509450"/>
            <a:ext cx="0" cy="373500"/>
          </a:xfrm>
          <a:prstGeom prst="straightConnector1">
            <a:avLst/>
          </a:prstGeom>
          <a:noFill/>
          <a:ln w="19050" cap="flat" cmpd="sng">
            <a:solidFill>
              <a:schemeClr val="dk2"/>
            </a:solidFill>
            <a:prstDash val="solid"/>
            <a:round/>
            <a:headEnd type="none" w="sm" len="sm"/>
            <a:tailEnd type="none" w="sm" len="sm"/>
          </a:ln>
        </p:spPr>
      </p:cxnSp>
      <p:cxnSp>
        <p:nvCxnSpPr>
          <p:cNvPr id="268" name="Google Shape;268;g127be2f1d25_0_0"/>
          <p:cNvCxnSpPr/>
          <p:nvPr/>
        </p:nvCxnSpPr>
        <p:spPr>
          <a:xfrm>
            <a:off x="4429125" y="2522525"/>
            <a:ext cx="0" cy="373500"/>
          </a:xfrm>
          <a:prstGeom prst="straightConnector1">
            <a:avLst/>
          </a:prstGeom>
          <a:noFill/>
          <a:ln w="19050" cap="flat" cmpd="sng">
            <a:solidFill>
              <a:schemeClr val="dk2"/>
            </a:solidFill>
            <a:prstDash val="solid"/>
            <a:round/>
            <a:headEnd type="none" w="sm" len="sm"/>
            <a:tailEnd type="none" w="sm" len="sm"/>
          </a:ln>
        </p:spPr>
      </p:cxnSp>
      <p:cxnSp>
        <p:nvCxnSpPr>
          <p:cNvPr id="269" name="Google Shape;269;g127be2f1d25_0_0"/>
          <p:cNvCxnSpPr/>
          <p:nvPr/>
        </p:nvCxnSpPr>
        <p:spPr>
          <a:xfrm>
            <a:off x="3926925" y="2876550"/>
            <a:ext cx="502200" cy="0"/>
          </a:xfrm>
          <a:prstGeom prst="straightConnector1">
            <a:avLst/>
          </a:prstGeom>
          <a:noFill/>
          <a:ln w="19050" cap="flat" cmpd="sng">
            <a:solidFill>
              <a:schemeClr val="dk2"/>
            </a:solidFill>
            <a:prstDash val="solid"/>
            <a:round/>
            <a:headEnd type="none" w="sm" len="sm"/>
            <a:tailEnd type="none" w="sm" len="sm"/>
          </a:ln>
        </p:spPr>
      </p:cxnSp>
      <p:cxnSp>
        <p:nvCxnSpPr>
          <p:cNvPr id="270" name="Google Shape;270;g127be2f1d25_0_0"/>
          <p:cNvCxnSpPr/>
          <p:nvPr/>
        </p:nvCxnSpPr>
        <p:spPr>
          <a:xfrm rot="10800000" flipH="1">
            <a:off x="4429125" y="2525225"/>
            <a:ext cx="470100" cy="5400"/>
          </a:xfrm>
          <a:prstGeom prst="straightConnector1">
            <a:avLst/>
          </a:prstGeom>
          <a:noFill/>
          <a:ln w="19050" cap="flat" cmpd="sng">
            <a:solidFill>
              <a:schemeClr val="dk2"/>
            </a:solidFill>
            <a:prstDash val="solid"/>
            <a:round/>
            <a:headEnd type="none" w="sm" len="sm"/>
            <a:tailEnd type="none" w="sm" len="sm"/>
          </a:ln>
        </p:spPr>
      </p:cxnSp>
      <p:cxnSp>
        <p:nvCxnSpPr>
          <p:cNvPr id="271" name="Google Shape;271;g127be2f1d25_0_0"/>
          <p:cNvCxnSpPr/>
          <p:nvPr/>
        </p:nvCxnSpPr>
        <p:spPr>
          <a:xfrm>
            <a:off x="4899225" y="2522525"/>
            <a:ext cx="0" cy="373500"/>
          </a:xfrm>
          <a:prstGeom prst="straightConnector1">
            <a:avLst/>
          </a:prstGeom>
          <a:noFill/>
          <a:ln w="19050" cap="flat" cmpd="sng">
            <a:solidFill>
              <a:schemeClr val="dk2"/>
            </a:solidFill>
            <a:prstDash val="solid"/>
            <a:round/>
            <a:headEnd type="none" w="sm" len="sm"/>
            <a:tailEnd type="none" w="sm" len="sm"/>
          </a:ln>
        </p:spPr>
      </p:cxnSp>
      <p:cxnSp>
        <p:nvCxnSpPr>
          <p:cNvPr id="272" name="Google Shape;272;g127be2f1d25_0_0"/>
          <p:cNvCxnSpPr/>
          <p:nvPr/>
        </p:nvCxnSpPr>
        <p:spPr>
          <a:xfrm>
            <a:off x="4909550" y="2893700"/>
            <a:ext cx="309900" cy="0"/>
          </a:xfrm>
          <a:prstGeom prst="straightConnector1">
            <a:avLst/>
          </a:prstGeom>
          <a:noFill/>
          <a:ln w="19050" cap="flat" cmpd="sng">
            <a:solidFill>
              <a:schemeClr val="dk2"/>
            </a:solidFill>
            <a:prstDash val="solid"/>
            <a:round/>
            <a:headEnd type="none" w="sm" len="sm"/>
            <a:tailEnd type="none" w="sm" len="sm"/>
          </a:ln>
        </p:spPr>
      </p:cxnSp>
      <p:cxnSp>
        <p:nvCxnSpPr>
          <p:cNvPr id="273" name="Google Shape;273;g127be2f1d25_0_0"/>
          <p:cNvCxnSpPr/>
          <p:nvPr/>
        </p:nvCxnSpPr>
        <p:spPr>
          <a:xfrm>
            <a:off x="5219450" y="2530625"/>
            <a:ext cx="0" cy="373500"/>
          </a:xfrm>
          <a:prstGeom prst="straightConnector1">
            <a:avLst/>
          </a:prstGeom>
          <a:noFill/>
          <a:ln w="19050" cap="flat" cmpd="sng">
            <a:solidFill>
              <a:schemeClr val="dk2"/>
            </a:solidFill>
            <a:prstDash val="solid"/>
            <a:round/>
            <a:headEnd type="none" w="sm" len="sm"/>
            <a:tailEnd type="none" w="sm" len="sm"/>
          </a:ln>
        </p:spPr>
      </p:cxnSp>
      <p:cxnSp>
        <p:nvCxnSpPr>
          <p:cNvPr id="274" name="Google Shape;274;g127be2f1d25_0_0"/>
          <p:cNvCxnSpPr/>
          <p:nvPr/>
        </p:nvCxnSpPr>
        <p:spPr>
          <a:xfrm>
            <a:off x="5364250" y="2530625"/>
            <a:ext cx="0" cy="373500"/>
          </a:xfrm>
          <a:prstGeom prst="straightConnector1">
            <a:avLst/>
          </a:prstGeom>
          <a:noFill/>
          <a:ln w="19050" cap="flat" cmpd="sng">
            <a:solidFill>
              <a:schemeClr val="dk2"/>
            </a:solidFill>
            <a:prstDash val="solid"/>
            <a:round/>
            <a:headEnd type="none" w="sm" len="sm"/>
            <a:tailEnd type="none" w="sm" len="sm"/>
          </a:ln>
        </p:spPr>
      </p:cxnSp>
      <p:cxnSp>
        <p:nvCxnSpPr>
          <p:cNvPr id="275" name="Google Shape;275;g127be2f1d25_0_0"/>
          <p:cNvCxnSpPr/>
          <p:nvPr/>
        </p:nvCxnSpPr>
        <p:spPr>
          <a:xfrm>
            <a:off x="5219450" y="2527925"/>
            <a:ext cx="160200" cy="0"/>
          </a:xfrm>
          <a:prstGeom prst="straightConnector1">
            <a:avLst/>
          </a:prstGeom>
          <a:noFill/>
          <a:ln w="19050" cap="flat" cmpd="sng">
            <a:solidFill>
              <a:schemeClr val="dk2"/>
            </a:solidFill>
            <a:prstDash val="solid"/>
            <a:round/>
            <a:headEnd type="none" w="sm" len="sm"/>
            <a:tailEnd type="none" w="sm" len="sm"/>
          </a:ln>
        </p:spPr>
      </p:cxnSp>
      <p:cxnSp>
        <p:nvCxnSpPr>
          <p:cNvPr id="276" name="Google Shape;276;g127be2f1d25_0_0"/>
          <p:cNvCxnSpPr/>
          <p:nvPr/>
        </p:nvCxnSpPr>
        <p:spPr>
          <a:xfrm>
            <a:off x="5379650" y="2893700"/>
            <a:ext cx="470100" cy="0"/>
          </a:xfrm>
          <a:prstGeom prst="straightConnector1">
            <a:avLst/>
          </a:prstGeom>
          <a:noFill/>
          <a:ln w="19050" cap="flat" cmpd="sng">
            <a:solidFill>
              <a:schemeClr val="dk2"/>
            </a:solidFill>
            <a:prstDash val="solid"/>
            <a:round/>
            <a:headEnd type="none" w="sm" len="sm"/>
            <a:tailEnd type="none" w="sm" len="sm"/>
          </a:ln>
        </p:spPr>
      </p:cxnSp>
      <p:cxnSp>
        <p:nvCxnSpPr>
          <p:cNvPr id="277" name="Google Shape;277;g127be2f1d25_0_0"/>
          <p:cNvCxnSpPr/>
          <p:nvPr/>
        </p:nvCxnSpPr>
        <p:spPr>
          <a:xfrm>
            <a:off x="5829275" y="2510800"/>
            <a:ext cx="0" cy="373500"/>
          </a:xfrm>
          <a:prstGeom prst="straightConnector1">
            <a:avLst/>
          </a:prstGeom>
          <a:noFill/>
          <a:ln w="19050" cap="flat" cmpd="sng">
            <a:solidFill>
              <a:schemeClr val="dk2"/>
            </a:solidFill>
            <a:prstDash val="solid"/>
            <a:round/>
            <a:headEnd type="none" w="sm" len="sm"/>
            <a:tailEnd type="none" w="sm" len="sm"/>
          </a:ln>
        </p:spPr>
      </p:cxnSp>
      <p:cxnSp>
        <p:nvCxnSpPr>
          <p:cNvPr id="278" name="Google Shape;278;g127be2f1d25_0_0"/>
          <p:cNvCxnSpPr/>
          <p:nvPr/>
        </p:nvCxnSpPr>
        <p:spPr>
          <a:xfrm>
            <a:off x="5829275" y="2508100"/>
            <a:ext cx="160200" cy="0"/>
          </a:xfrm>
          <a:prstGeom prst="straightConnector1">
            <a:avLst/>
          </a:prstGeom>
          <a:noFill/>
          <a:ln w="19050" cap="flat" cmpd="sng">
            <a:solidFill>
              <a:schemeClr val="dk2"/>
            </a:solidFill>
            <a:prstDash val="solid"/>
            <a:round/>
            <a:headEnd type="none" w="sm" len="sm"/>
            <a:tailEnd type="none" w="sm" len="sm"/>
          </a:ln>
        </p:spPr>
      </p:cxnSp>
      <p:cxnSp>
        <p:nvCxnSpPr>
          <p:cNvPr id="279" name="Google Shape;279;g127be2f1d25_0_0"/>
          <p:cNvCxnSpPr/>
          <p:nvPr/>
        </p:nvCxnSpPr>
        <p:spPr>
          <a:xfrm>
            <a:off x="5981675" y="2510800"/>
            <a:ext cx="0" cy="373500"/>
          </a:xfrm>
          <a:prstGeom prst="straightConnector1">
            <a:avLst/>
          </a:prstGeom>
          <a:noFill/>
          <a:ln w="19050" cap="flat" cmpd="sng">
            <a:solidFill>
              <a:schemeClr val="dk2"/>
            </a:solidFill>
            <a:prstDash val="solid"/>
            <a:round/>
            <a:headEnd type="none" w="sm" len="sm"/>
            <a:tailEnd type="none" w="sm" len="sm"/>
          </a:ln>
        </p:spPr>
      </p:cxnSp>
      <p:cxnSp>
        <p:nvCxnSpPr>
          <p:cNvPr id="280" name="Google Shape;280;g127be2f1d25_0_0"/>
          <p:cNvCxnSpPr/>
          <p:nvPr/>
        </p:nvCxnSpPr>
        <p:spPr>
          <a:xfrm>
            <a:off x="5981675" y="2893700"/>
            <a:ext cx="1057500" cy="0"/>
          </a:xfrm>
          <a:prstGeom prst="straightConnector1">
            <a:avLst/>
          </a:prstGeom>
          <a:noFill/>
          <a:ln w="19050" cap="flat" cmpd="sng">
            <a:solidFill>
              <a:schemeClr val="dk2"/>
            </a:solidFill>
            <a:prstDash val="solid"/>
            <a:round/>
            <a:headEnd type="none" w="sm" len="sm"/>
            <a:tailEnd type="none" w="sm" len="sm"/>
          </a:ln>
        </p:spPr>
      </p:cxnSp>
      <p:cxnSp>
        <p:nvCxnSpPr>
          <p:cNvPr id="281" name="Google Shape;281;g127be2f1d25_0_0"/>
          <p:cNvCxnSpPr/>
          <p:nvPr/>
        </p:nvCxnSpPr>
        <p:spPr>
          <a:xfrm>
            <a:off x="7039175" y="2520200"/>
            <a:ext cx="0" cy="373500"/>
          </a:xfrm>
          <a:prstGeom prst="straightConnector1">
            <a:avLst/>
          </a:prstGeom>
          <a:noFill/>
          <a:ln w="19050" cap="flat" cmpd="sng">
            <a:solidFill>
              <a:schemeClr val="dk2"/>
            </a:solidFill>
            <a:prstDash val="solid"/>
            <a:round/>
            <a:headEnd type="none" w="sm" len="sm"/>
            <a:tailEnd type="none" w="sm" len="sm"/>
          </a:ln>
        </p:spPr>
      </p:cxnSp>
      <p:cxnSp>
        <p:nvCxnSpPr>
          <p:cNvPr id="282" name="Google Shape;282;g127be2f1d25_0_0"/>
          <p:cNvCxnSpPr/>
          <p:nvPr/>
        </p:nvCxnSpPr>
        <p:spPr>
          <a:xfrm rot="10800000" flipH="1">
            <a:off x="7039175" y="2525225"/>
            <a:ext cx="470100" cy="5400"/>
          </a:xfrm>
          <a:prstGeom prst="straightConnector1">
            <a:avLst/>
          </a:prstGeom>
          <a:noFill/>
          <a:ln w="19050" cap="flat" cmpd="sng">
            <a:solidFill>
              <a:schemeClr val="dk2"/>
            </a:solidFill>
            <a:prstDash val="solid"/>
            <a:round/>
            <a:headEnd type="none" w="sm" len="sm"/>
            <a:tailEnd type="none" w="sm" len="sm"/>
          </a:ln>
        </p:spPr>
      </p:cxnSp>
      <p:cxnSp>
        <p:nvCxnSpPr>
          <p:cNvPr id="283" name="Google Shape;283;g127be2f1d25_0_0"/>
          <p:cNvCxnSpPr/>
          <p:nvPr/>
        </p:nvCxnSpPr>
        <p:spPr>
          <a:xfrm>
            <a:off x="7509275" y="2542775"/>
            <a:ext cx="0" cy="373500"/>
          </a:xfrm>
          <a:prstGeom prst="straightConnector1">
            <a:avLst/>
          </a:prstGeom>
          <a:noFill/>
          <a:ln w="19050" cap="flat" cmpd="sng">
            <a:solidFill>
              <a:schemeClr val="dk2"/>
            </a:solidFill>
            <a:prstDash val="solid"/>
            <a:round/>
            <a:headEnd type="none" w="sm" len="sm"/>
            <a:tailEnd type="none" w="sm" len="sm"/>
          </a:ln>
        </p:spPr>
      </p:cxnSp>
      <p:cxnSp>
        <p:nvCxnSpPr>
          <p:cNvPr id="284" name="Google Shape;284;g127be2f1d25_0_0"/>
          <p:cNvCxnSpPr/>
          <p:nvPr/>
        </p:nvCxnSpPr>
        <p:spPr>
          <a:xfrm>
            <a:off x="7509275" y="2893700"/>
            <a:ext cx="309900" cy="0"/>
          </a:xfrm>
          <a:prstGeom prst="straightConnector1">
            <a:avLst/>
          </a:prstGeom>
          <a:noFill/>
          <a:ln w="19050" cap="flat" cmpd="sng">
            <a:solidFill>
              <a:schemeClr val="dk2"/>
            </a:solidFill>
            <a:prstDash val="solid"/>
            <a:round/>
            <a:headEnd type="none" w="sm" len="sm"/>
            <a:tailEnd type="none" w="sm" len="sm"/>
          </a:ln>
        </p:spPr>
      </p:cxnSp>
      <p:cxnSp>
        <p:nvCxnSpPr>
          <p:cNvPr id="285" name="Google Shape;285;g127be2f1d25_0_0"/>
          <p:cNvCxnSpPr/>
          <p:nvPr/>
        </p:nvCxnSpPr>
        <p:spPr>
          <a:xfrm>
            <a:off x="5974225" y="2356025"/>
            <a:ext cx="0" cy="106800"/>
          </a:xfrm>
          <a:prstGeom prst="straightConnector1">
            <a:avLst/>
          </a:prstGeom>
          <a:noFill/>
          <a:ln w="9525" cap="flat" cmpd="sng">
            <a:solidFill>
              <a:schemeClr val="dk1"/>
            </a:solidFill>
            <a:prstDash val="solid"/>
            <a:round/>
            <a:headEnd type="none" w="sm" len="sm"/>
            <a:tailEnd type="none" w="sm" len="sm"/>
          </a:ln>
        </p:spPr>
      </p:cxnSp>
      <p:cxnSp>
        <p:nvCxnSpPr>
          <p:cNvPr id="286" name="Google Shape;286;g127be2f1d25_0_0"/>
          <p:cNvCxnSpPr/>
          <p:nvPr/>
        </p:nvCxnSpPr>
        <p:spPr>
          <a:xfrm>
            <a:off x="7041025" y="2356025"/>
            <a:ext cx="0" cy="106800"/>
          </a:xfrm>
          <a:prstGeom prst="straightConnector1">
            <a:avLst/>
          </a:prstGeom>
          <a:noFill/>
          <a:ln w="9525" cap="flat" cmpd="sng">
            <a:solidFill>
              <a:schemeClr val="dk1"/>
            </a:solidFill>
            <a:prstDash val="solid"/>
            <a:round/>
            <a:headEnd type="none" w="sm" len="sm"/>
            <a:tailEnd type="none" w="sm" len="sm"/>
          </a:ln>
        </p:spPr>
      </p:cxnSp>
      <p:cxnSp>
        <p:nvCxnSpPr>
          <p:cNvPr id="287" name="Google Shape;287;g127be2f1d25_0_0"/>
          <p:cNvCxnSpPr/>
          <p:nvPr/>
        </p:nvCxnSpPr>
        <p:spPr>
          <a:xfrm>
            <a:off x="5967238" y="3123875"/>
            <a:ext cx="758400" cy="0"/>
          </a:xfrm>
          <a:prstGeom prst="straightConnector1">
            <a:avLst/>
          </a:prstGeom>
          <a:noFill/>
          <a:ln w="9525" cap="flat" cmpd="sng">
            <a:solidFill>
              <a:schemeClr val="dk1"/>
            </a:solidFill>
            <a:prstDash val="solid"/>
            <a:round/>
            <a:headEnd type="none" w="sm" len="sm"/>
            <a:tailEnd type="none" w="sm" len="sm"/>
          </a:ln>
        </p:spPr>
      </p:cxnSp>
      <p:sp>
        <p:nvSpPr>
          <p:cNvPr id="288" name="Google Shape;288;g127be2f1d25_0_0"/>
          <p:cNvSpPr txBox="1"/>
          <p:nvPr/>
        </p:nvSpPr>
        <p:spPr>
          <a:xfrm>
            <a:off x="6053975" y="2873813"/>
            <a:ext cx="9129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pt-BR" sz="1200" b="0" i="0" u="none" strike="noStrike" cap="none">
                <a:solidFill>
                  <a:srgbClr val="000000"/>
                </a:solidFill>
                <a:latin typeface="Calibri"/>
                <a:ea typeface="Calibri"/>
                <a:cs typeface="Calibri"/>
                <a:sym typeface="Calibri"/>
              </a:rPr>
              <a:t>50 ms</a:t>
            </a:r>
            <a:endParaRPr sz="1200" b="0" i="0" u="none" strike="noStrike" cap="none">
              <a:solidFill>
                <a:srgbClr val="000000"/>
              </a:solidFill>
              <a:latin typeface="Calibri"/>
              <a:ea typeface="Calibri"/>
              <a:cs typeface="Calibri"/>
              <a:sym typeface="Calibri"/>
            </a:endParaRPr>
          </a:p>
        </p:txBody>
      </p:sp>
      <p:cxnSp>
        <p:nvCxnSpPr>
          <p:cNvPr id="289" name="Google Shape;289;g127be2f1d25_0_0"/>
          <p:cNvCxnSpPr/>
          <p:nvPr/>
        </p:nvCxnSpPr>
        <p:spPr>
          <a:xfrm>
            <a:off x="5982525" y="3070475"/>
            <a:ext cx="0" cy="106800"/>
          </a:xfrm>
          <a:prstGeom prst="straightConnector1">
            <a:avLst/>
          </a:prstGeom>
          <a:noFill/>
          <a:ln w="9525" cap="flat" cmpd="sng">
            <a:solidFill>
              <a:schemeClr val="dk1"/>
            </a:solidFill>
            <a:prstDash val="solid"/>
            <a:round/>
            <a:headEnd type="none" w="sm" len="sm"/>
            <a:tailEnd type="none" w="sm" len="sm"/>
          </a:ln>
        </p:spPr>
      </p:cxnSp>
      <p:cxnSp>
        <p:nvCxnSpPr>
          <p:cNvPr id="290" name="Google Shape;290;g127be2f1d25_0_0"/>
          <p:cNvCxnSpPr/>
          <p:nvPr/>
        </p:nvCxnSpPr>
        <p:spPr>
          <a:xfrm>
            <a:off x="6736225" y="3041825"/>
            <a:ext cx="0" cy="106800"/>
          </a:xfrm>
          <a:prstGeom prst="straightConnector1">
            <a:avLst/>
          </a:prstGeom>
          <a:noFill/>
          <a:ln w="9525" cap="flat" cmpd="sng">
            <a:solidFill>
              <a:schemeClr val="dk1"/>
            </a:solidFill>
            <a:prstDash val="solid"/>
            <a:round/>
            <a:headEnd type="none" w="sm" len="sm"/>
            <a:tailEnd type="none" w="sm" len="sm"/>
          </a:ln>
        </p:spPr>
      </p:cxnSp>
      <p:sp>
        <p:nvSpPr>
          <p:cNvPr id="291" name="Google Shape;291;g127be2f1d25_0_0"/>
          <p:cNvSpPr txBox="1"/>
          <p:nvPr/>
        </p:nvSpPr>
        <p:spPr>
          <a:xfrm>
            <a:off x="6173050" y="2068138"/>
            <a:ext cx="9129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pt-BR" sz="1200" b="0" i="0" u="none" strike="noStrike" cap="none">
                <a:solidFill>
                  <a:srgbClr val="000000"/>
                </a:solidFill>
                <a:latin typeface="Calibri"/>
                <a:ea typeface="Calibri"/>
                <a:cs typeface="Calibri"/>
                <a:sym typeface="Calibri"/>
              </a:rPr>
              <a:t>&gt; 50 ms</a:t>
            </a:r>
            <a:endParaRPr sz="1200" b="0" i="0" u="none" strike="noStrike" cap="none">
              <a:solidFill>
                <a:srgbClr val="000000"/>
              </a:solidFill>
              <a:latin typeface="Calibri"/>
              <a:ea typeface="Calibri"/>
              <a:cs typeface="Calibri"/>
              <a:sym typeface="Calibri"/>
            </a:endParaRPr>
          </a:p>
        </p:txBody>
      </p:sp>
      <p:cxnSp>
        <p:nvCxnSpPr>
          <p:cNvPr id="292" name="Google Shape;292;g127be2f1d25_0_0"/>
          <p:cNvCxnSpPr/>
          <p:nvPr/>
        </p:nvCxnSpPr>
        <p:spPr>
          <a:xfrm>
            <a:off x="5981675" y="2429600"/>
            <a:ext cx="1057500" cy="0"/>
          </a:xfrm>
          <a:prstGeom prst="straightConnector1">
            <a:avLst/>
          </a:prstGeom>
          <a:noFill/>
          <a:ln w="9525" cap="flat" cmpd="sng">
            <a:solidFill>
              <a:schemeClr val="dk1"/>
            </a:solidFill>
            <a:prstDash val="solid"/>
            <a:round/>
            <a:headEnd type="none" w="sm" len="sm"/>
            <a:tailEnd type="none" w="sm" len="sm"/>
          </a:ln>
        </p:spPr>
      </p:cxnSp>
      <p:sp>
        <p:nvSpPr>
          <p:cNvPr id="293" name="Google Shape;293;g127be2f1d25_0_0"/>
          <p:cNvSpPr txBox="1"/>
          <p:nvPr/>
        </p:nvSpPr>
        <p:spPr>
          <a:xfrm>
            <a:off x="831825" y="2519825"/>
            <a:ext cx="7584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pt-BR" sz="1400" b="0" i="0" u="none" strike="noStrike" cap="none">
                <a:solidFill>
                  <a:schemeClr val="dk2"/>
                </a:solidFill>
                <a:latin typeface="Calibri"/>
                <a:ea typeface="Calibri"/>
                <a:cs typeface="Calibri"/>
                <a:sym typeface="Calibri"/>
              </a:rPr>
              <a:t>Sinal A</a:t>
            </a:r>
            <a:endParaRPr sz="1400" b="0" i="0" u="none" strike="noStrike" cap="none">
              <a:solidFill>
                <a:schemeClr val="dk2"/>
              </a:solidFill>
              <a:latin typeface="Calibri"/>
              <a:ea typeface="Calibri"/>
              <a:cs typeface="Calibri"/>
              <a:sym typeface="Calibri"/>
            </a:endParaRPr>
          </a:p>
        </p:txBody>
      </p:sp>
      <p:cxnSp>
        <p:nvCxnSpPr>
          <p:cNvPr id="294" name="Google Shape;294;g127be2f1d25_0_0"/>
          <p:cNvCxnSpPr/>
          <p:nvPr/>
        </p:nvCxnSpPr>
        <p:spPr>
          <a:xfrm>
            <a:off x="1543725" y="2876550"/>
            <a:ext cx="502200" cy="0"/>
          </a:xfrm>
          <a:prstGeom prst="straightConnector1">
            <a:avLst/>
          </a:prstGeom>
          <a:noFill/>
          <a:ln w="19050" cap="flat" cmpd="sng">
            <a:solidFill>
              <a:schemeClr val="dk2"/>
            </a:solidFill>
            <a:prstDash val="solid"/>
            <a:round/>
            <a:headEnd type="none" w="sm" len="sm"/>
            <a:tailEnd type="none" w="sm" len="sm"/>
          </a:ln>
        </p:spPr>
      </p:cxnSp>
      <p:cxnSp>
        <p:nvCxnSpPr>
          <p:cNvPr id="295" name="Google Shape;295;g127be2f1d25_0_0"/>
          <p:cNvCxnSpPr/>
          <p:nvPr/>
        </p:nvCxnSpPr>
        <p:spPr>
          <a:xfrm>
            <a:off x="2038000" y="2300325"/>
            <a:ext cx="0" cy="106800"/>
          </a:xfrm>
          <a:prstGeom prst="straightConnector1">
            <a:avLst/>
          </a:prstGeom>
          <a:noFill/>
          <a:ln w="9525" cap="flat" cmpd="sng">
            <a:solidFill>
              <a:schemeClr val="dk1"/>
            </a:solidFill>
            <a:prstDash val="solid"/>
            <a:round/>
            <a:headEnd type="none" w="sm" len="sm"/>
            <a:tailEnd type="none" w="sm" len="sm"/>
          </a:ln>
        </p:spPr>
      </p:cxnSp>
      <p:cxnSp>
        <p:nvCxnSpPr>
          <p:cNvPr id="296" name="Google Shape;296;g127be2f1d25_0_0"/>
          <p:cNvCxnSpPr/>
          <p:nvPr/>
        </p:nvCxnSpPr>
        <p:spPr>
          <a:xfrm>
            <a:off x="2952400" y="2300325"/>
            <a:ext cx="0" cy="106800"/>
          </a:xfrm>
          <a:prstGeom prst="straightConnector1">
            <a:avLst/>
          </a:prstGeom>
          <a:noFill/>
          <a:ln w="9525" cap="flat" cmpd="sng">
            <a:solidFill>
              <a:schemeClr val="dk1"/>
            </a:solidFill>
            <a:prstDash val="solid"/>
            <a:round/>
            <a:headEnd type="none" w="sm" len="sm"/>
            <a:tailEnd type="none" w="sm" len="sm"/>
          </a:ln>
        </p:spPr>
      </p:cxnSp>
      <p:sp>
        <p:nvSpPr>
          <p:cNvPr id="297" name="Google Shape;297;g127be2f1d25_0_0"/>
          <p:cNvSpPr txBox="1"/>
          <p:nvPr/>
        </p:nvSpPr>
        <p:spPr>
          <a:xfrm>
            <a:off x="2481825" y="1876750"/>
            <a:ext cx="144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pt-BR" sz="1200" b="0" i="0" u="none" strike="noStrike" cap="none">
                <a:solidFill>
                  <a:srgbClr val="000000"/>
                </a:solidFill>
                <a:latin typeface="Calibri"/>
                <a:ea typeface="Calibri"/>
                <a:cs typeface="Calibri"/>
                <a:sym typeface="Calibri"/>
              </a:rPr>
              <a:t>tamanho da peça</a:t>
            </a:r>
            <a:endParaRPr sz="1200" b="0" i="0" u="none" strike="noStrike" cap="none">
              <a:solidFill>
                <a:srgbClr val="000000"/>
              </a:solidFill>
              <a:latin typeface="Calibri"/>
              <a:ea typeface="Calibri"/>
              <a:cs typeface="Calibri"/>
              <a:sym typeface="Calibri"/>
            </a:endParaRPr>
          </a:p>
        </p:txBody>
      </p:sp>
      <p:cxnSp>
        <p:nvCxnSpPr>
          <p:cNvPr id="298" name="Google Shape;298;g127be2f1d25_0_0"/>
          <p:cNvCxnSpPr/>
          <p:nvPr/>
        </p:nvCxnSpPr>
        <p:spPr>
          <a:xfrm>
            <a:off x="3485800" y="2300325"/>
            <a:ext cx="0" cy="106800"/>
          </a:xfrm>
          <a:prstGeom prst="straightConnector1">
            <a:avLst/>
          </a:prstGeom>
          <a:noFill/>
          <a:ln w="9525" cap="flat" cmpd="sng">
            <a:solidFill>
              <a:schemeClr val="dk1"/>
            </a:solidFill>
            <a:prstDash val="solid"/>
            <a:round/>
            <a:headEnd type="none" w="sm" len="sm"/>
            <a:tailEnd type="none" w="sm" len="sm"/>
          </a:ln>
        </p:spPr>
      </p:cxnSp>
      <p:cxnSp>
        <p:nvCxnSpPr>
          <p:cNvPr id="299" name="Google Shape;299;g127be2f1d25_0_0"/>
          <p:cNvCxnSpPr/>
          <p:nvPr/>
        </p:nvCxnSpPr>
        <p:spPr>
          <a:xfrm>
            <a:off x="3943000" y="2300325"/>
            <a:ext cx="0" cy="106800"/>
          </a:xfrm>
          <a:prstGeom prst="straightConnector1">
            <a:avLst/>
          </a:prstGeom>
          <a:noFill/>
          <a:ln w="9525" cap="flat" cmpd="sng">
            <a:solidFill>
              <a:schemeClr val="dk1"/>
            </a:solidFill>
            <a:prstDash val="solid"/>
            <a:round/>
            <a:headEnd type="none" w="sm" len="sm"/>
            <a:tailEnd type="none" w="sm" len="sm"/>
          </a:ln>
        </p:spPr>
      </p:cxnSp>
      <p:cxnSp>
        <p:nvCxnSpPr>
          <p:cNvPr id="300" name="Google Shape;300;g127be2f1d25_0_0"/>
          <p:cNvCxnSpPr/>
          <p:nvPr/>
        </p:nvCxnSpPr>
        <p:spPr>
          <a:xfrm>
            <a:off x="2031300" y="2363150"/>
            <a:ext cx="918600" cy="0"/>
          </a:xfrm>
          <a:prstGeom prst="straightConnector1">
            <a:avLst/>
          </a:prstGeom>
          <a:noFill/>
          <a:ln w="9525" cap="flat" cmpd="sng">
            <a:solidFill>
              <a:schemeClr val="dk1"/>
            </a:solidFill>
            <a:prstDash val="solid"/>
            <a:round/>
            <a:headEnd type="none" w="sm" len="sm"/>
            <a:tailEnd type="none" w="sm" len="sm"/>
          </a:ln>
        </p:spPr>
      </p:cxnSp>
      <p:cxnSp>
        <p:nvCxnSpPr>
          <p:cNvPr id="301" name="Google Shape;301;g127be2f1d25_0_0"/>
          <p:cNvCxnSpPr/>
          <p:nvPr/>
        </p:nvCxnSpPr>
        <p:spPr>
          <a:xfrm>
            <a:off x="3484075" y="2373825"/>
            <a:ext cx="470100" cy="0"/>
          </a:xfrm>
          <a:prstGeom prst="straightConnector1">
            <a:avLst/>
          </a:prstGeom>
          <a:noFill/>
          <a:ln w="9525" cap="flat" cmpd="sng">
            <a:solidFill>
              <a:schemeClr val="dk1"/>
            </a:solidFill>
            <a:prstDash val="solid"/>
            <a:round/>
            <a:headEnd type="none" w="sm" len="sm"/>
            <a:tailEnd type="none" w="sm" len="sm"/>
          </a:ln>
        </p:spPr>
      </p:cxnSp>
      <p:cxnSp>
        <p:nvCxnSpPr>
          <p:cNvPr id="302" name="Google Shape;302;g127be2f1d25_0_0"/>
          <p:cNvCxnSpPr/>
          <p:nvPr/>
        </p:nvCxnSpPr>
        <p:spPr>
          <a:xfrm flipH="1">
            <a:off x="2586775" y="2160175"/>
            <a:ext cx="352500" cy="171000"/>
          </a:xfrm>
          <a:prstGeom prst="straightConnector1">
            <a:avLst/>
          </a:prstGeom>
          <a:noFill/>
          <a:ln w="9525" cap="flat" cmpd="sng">
            <a:solidFill>
              <a:schemeClr val="dk1"/>
            </a:solidFill>
            <a:prstDash val="solid"/>
            <a:round/>
            <a:headEnd type="none" w="sm" len="sm"/>
            <a:tailEnd type="triangle" w="med" len="med"/>
          </a:ln>
        </p:spPr>
      </p:cxnSp>
      <p:cxnSp>
        <p:nvCxnSpPr>
          <p:cNvPr id="303" name="Google Shape;303;g127be2f1d25_0_0"/>
          <p:cNvCxnSpPr/>
          <p:nvPr/>
        </p:nvCxnSpPr>
        <p:spPr>
          <a:xfrm>
            <a:off x="3452025" y="2138825"/>
            <a:ext cx="331200" cy="213600"/>
          </a:xfrm>
          <a:prstGeom prst="straightConnector1">
            <a:avLst/>
          </a:prstGeom>
          <a:noFill/>
          <a:ln w="9525" cap="flat" cmpd="sng">
            <a:solidFill>
              <a:schemeClr val="dk1"/>
            </a:solidFill>
            <a:prstDash val="solid"/>
            <a:round/>
            <a:headEnd type="none" w="sm" len="sm"/>
            <a:tailEnd type="triangle" w="med" len="med"/>
          </a:ln>
        </p:spPr>
      </p:cxnSp>
      <p:cxnSp>
        <p:nvCxnSpPr>
          <p:cNvPr id="304" name="Google Shape;304;g127be2f1d25_0_0"/>
          <p:cNvCxnSpPr/>
          <p:nvPr/>
        </p:nvCxnSpPr>
        <p:spPr>
          <a:xfrm flipH="1">
            <a:off x="2030950" y="28438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05" name="Google Shape;305;g127be2f1d25_0_0"/>
          <p:cNvCxnSpPr/>
          <p:nvPr/>
        </p:nvCxnSpPr>
        <p:spPr>
          <a:xfrm flipH="1">
            <a:off x="2945350" y="29200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06" name="Google Shape;306;g127be2f1d25_0_0"/>
          <p:cNvCxnSpPr/>
          <p:nvPr/>
        </p:nvCxnSpPr>
        <p:spPr>
          <a:xfrm flipH="1">
            <a:off x="3430125" y="28438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07" name="Google Shape;307;g127be2f1d25_0_0"/>
          <p:cNvCxnSpPr/>
          <p:nvPr/>
        </p:nvCxnSpPr>
        <p:spPr>
          <a:xfrm flipH="1">
            <a:off x="3932325" y="28438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08" name="Google Shape;308;g127be2f1d25_0_0"/>
          <p:cNvCxnSpPr/>
          <p:nvPr/>
        </p:nvCxnSpPr>
        <p:spPr>
          <a:xfrm flipH="1">
            <a:off x="4407763" y="28438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09" name="Google Shape;309;g127be2f1d25_0_0"/>
          <p:cNvCxnSpPr/>
          <p:nvPr/>
        </p:nvCxnSpPr>
        <p:spPr>
          <a:xfrm flipH="1">
            <a:off x="4886013" y="28438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0" name="Google Shape;310;g127be2f1d25_0_0"/>
          <p:cNvCxnSpPr/>
          <p:nvPr/>
        </p:nvCxnSpPr>
        <p:spPr>
          <a:xfrm flipH="1">
            <a:off x="5195138" y="2893700"/>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1" name="Google Shape;311;g127be2f1d25_0_0"/>
          <p:cNvCxnSpPr/>
          <p:nvPr/>
        </p:nvCxnSpPr>
        <p:spPr>
          <a:xfrm flipH="1">
            <a:off x="5366175" y="2893700"/>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2" name="Google Shape;312;g127be2f1d25_0_0"/>
          <p:cNvCxnSpPr/>
          <p:nvPr/>
        </p:nvCxnSpPr>
        <p:spPr>
          <a:xfrm flipH="1">
            <a:off x="5826313" y="2893700"/>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3" name="Google Shape;313;g127be2f1d25_0_0"/>
          <p:cNvCxnSpPr/>
          <p:nvPr/>
        </p:nvCxnSpPr>
        <p:spPr>
          <a:xfrm flipH="1">
            <a:off x="5980188" y="2903100"/>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4" name="Google Shape;314;g127be2f1d25_0_0"/>
          <p:cNvCxnSpPr/>
          <p:nvPr/>
        </p:nvCxnSpPr>
        <p:spPr>
          <a:xfrm flipH="1">
            <a:off x="7019338" y="2893700"/>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5" name="Google Shape;315;g127be2f1d25_0_0"/>
          <p:cNvCxnSpPr/>
          <p:nvPr/>
        </p:nvCxnSpPr>
        <p:spPr>
          <a:xfrm flipH="1">
            <a:off x="7476413" y="29200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6" name="Google Shape;316;g127be2f1d25_0_0"/>
          <p:cNvCxnSpPr/>
          <p:nvPr/>
        </p:nvCxnSpPr>
        <p:spPr>
          <a:xfrm>
            <a:off x="1557425" y="3744675"/>
            <a:ext cx="502200" cy="0"/>
          </a:xfrm>
          <a:prstGeom prst="straightConnector1">
            <a:avLst/>
          </a:prstGeom>
          <a:noFill/>
          <a:ln w="19050" cap="flat" cmpd="sng">
            <a:solidFill>
              <a:srgbClr val="28850E"/>
            </a:solidFill>
            <a:prstDash val="solid"/>
            <a:round/>
            <a:headEnd type="none" w="sm" len="sm"/>
            <a:tailEnd type="none" w="sm" len="sm"/>
          </a:ln>
        </p:spPr>
      </p:cxnSp>
      <p:cxnSp>
        <p:nvCxnSpPr>
          <p:cNvPr id="317" name="Google Shape;317;g127be2f1d25_0_0"/>
          <p:cNvCxnSpPr/>
          <p:nvPr/>
        </p:nvCxnSpPr>
        <p:spPr>
          <a:xfrm>
            <a:off x="2059625" y="3371175"/>
            <a:ext cx="0" cy="373500"/>
          </a:xfrm>
          <a:prstGeom prst="straightConnector1">
            <a:avLst/>
          </a:prstGeom>
          <a:noFill/>
          <a:ln w="19050" cap="flat" cmpd="sng">
            <a:solidFill>
              <a:srgbClr val="28850E"/>
            </a:solidFill>
            <a:prstDash val="solid"/>
            <a:round/>
            <a:headEnd type="none" w="sm" len="sm"/>
            <a:tailEnd type="none" w="sm" len="sm"/>
          </a:ln>
        </p:spPr>
      </p:cxnSp>
      <p:cxnSp>
        <p:nvCxnSpPr>
          <p:cNvPr id="318" name="Google Shape;318;g127be2f1d25_0_0"/>
          <p:cNvCxnSpPr/>
          <p:nvPr/>
        </p:nvCxnSpPr>
        <p:spPr>
          <a:xfrm flipH="1">
            <a:off x="6728300" y="2920025"/>
            <a:ext cx="21300" cy="2467500"/>
          </a:xfrm>
          <a:prstGeom prst="straightConnector1">
            <a:avLst/>
          </a:prstGeom>
          <a:noFill/>
          <a:ln w="9525" cap="flat" cmpd="sng">
            <a:solidFill>
              <a:schemeClr val="dk1"/>
            </a:solidFill>
            <a:prstDash val="dashDot"/>
            <a:round/>
            <a:headEnd type="none" w="sm" len="sm"/>
            <a:tailEnd type="none" w="sm" len="sm"/>
          </a:ln>
        </p:spPr>
      </p:cxnSp>
      <p:cxnSp>
        <p:nvCxnSpPr>
          <p:cNvPr id="319" name="Google Shape;319;g127be2f1d25_0_0"/>
          <p:cNvCxnSpPr/>
          <p:nvPr/>
        </p:nvCxnSpPr>
        <p:spPr>
          <a:xfrm>
            <a:off x="6738950" y="3412613"/>
            <a:ext cx="0" cy="373500"/>
          </a:xfrm>
          <a:prstGeom prst="straightConnector1">
            <a:avLst/>
          </a:prstGeom>
          <a:noFill/>
          <a:ln w="19050" cap="flat" cmpd="sng">
            <a:solidFill>
              <a:srgbClr val="28850E"/>
            </a:solidFill>
            <a:prstDash val="solid"/>
            <a:round/>
            <a:headEnd type="none" w="sm" len="sm"/>
            <a:tailEnd type="none" w="sm" len="sm"/>
          </a:ln>
        </p:spPr>
      </p:cxnSp>
      <p:cxnSp>
        <p:nvCxnSpPr>
          <p:cNvPr id="320" name="Google Shape;320;g127be2f1d25_0_0"/>
          <p:cNvCxnSpPr/>
          <p:nvPr/>
        </p:nvCxnSpPr>
        <p:spPr>
          <a:xfrm>
            <a:off x="2058825" y="3394100"/>
            <a:ext cx="4700100" cy="0"/>
          </a:xfrm>
          <a:prstGeom prst="straightConnector1">
            <a:avLst/>
          </a:prstGeom>
          <a:noFill/>
          <a:ln w="19050" cap="flat" cmpd="sng">
            <a:solidFill>
              <a:srgbClr val="28850E"/>
            </a:solidFill>
            <a:prstDash val="solid"/>
            <a:round/>
            <a:headEnd type="none" w="sm" len="sm"/>
            <a:tailEnd type="none" w="sm" len="sm"/>
          </a:ln>
        </p:spPr>
      </p:cxnSp>
      <p:cxnSp>
        <p:nvCxnSpPr>
          <p:cNvPr id="321" name="Google Shape;321;g127be2f1d25_0_0"/>
          <p:cNvCxnSpPr/>
          <p:nvPr/>
        </p:nvCxnSpPr>
        <p:spPr>
          <a:xfrm>
            <a:off x="6748325" y="3789350"/>
            <a:ext cx="309900" cy="0"/>
          </a:xfrm>
          <a:prstGeom prst="straightConnector1">
            <a:avLst/>
          </a:prstGeom>
          <a:noFill/>
          <a:ln w="19050" cap="flat" cmpd="sng">
            <a:solidFill>
              <a:srgbClr val="28850E"/>
            </a:solidFill>
            <a:prstDash val="solid"/>
            <a:round/>
            <a:headEnd type="none" w="sm" len="sm"/>
            <a:tailEnd type="none" w="sm" len="sm"/>
          </a:ln>
        </p:spPr>
      </p:cxnSp>
      <p:cxnSp>
        <p:nvCxnSpPr>
          <p:cNvPr id="322" name="Google Shape;322;g127be2f1d25_0_0"/>
          <p:cNvCxnSpPr/>
          <p:nvPr/>
        </p:nvCxnSpPr>
        <p:spPr>
          <a:xfrm>
            <a:off x="7041025" y="3412600"/>
            <a:ext cx="0" cy="373500"/>
          </a:xfrm>
          <a:prstGeom prst="straightConnector1">
            <a:avLst/>
          </a:prstGeom>
          <a:noFill/>
          <a:ln w="19050" cap="flat" cmpd="sng">
            <a:solidFill>
              <a:srgbClr val="28850E"/>
            </a:solidFill>
            <a:prstDash val="solid"/>
            <a:round/>
            <a:headEnd type="none" w="sm" len="sm"/>
            <a:tailEnd type="none" w="sm" len="sm"/>
          </a:ln>
        </p:spPr>
      </p:cxnSp>
      <p:cxnSp>
        <p:nvCxnSpPr>
          <p:cNvPr id="323" name="Google Shape;323;g127be2f1d25_0_0"/>
          <p:cNvCxnSpPr/>
          <p:nvPr/>
        </p:nvCxnSpPr>
        <p:spPr>
          <a:xfrm>
            <a:off x="7047425" y="3426150"/>
            <a:ext cx="961500" cy="0"/>
          </a:xfrm>
          <a:prstGeom prst="straightConnector1">
            <a:avLst/>
          </a:prstGeom>
          <a:noFill/>
          <a:ln w="19050" cap="flat" cmpd="sng">
            <a:solidFill>
              <a:srgbClr val="28850E"/>
            </a:solidFill>
            <a:prstDash val="solid"/>
            <a:round/>
            <a:headEnd type="none" w="sm" len="sm"/>
            <a:tailEnd type="none" w="sm" len="sm"/>
          </a:ln>
        </p:spPr>
      </p:cxnSp>
      <p:sp>
        <p:nvSpPr>
          <p:cNvPr id="324" name="Google Shape;324;g127be2f1d25_0_0"/>
          <p:cNvSpPr txBox="1"/>
          <p:nvPr/>
        </p:nvSpPr>
        <p:spPr>
          <a:xfrm>
            <a:off x="885250" y="3348325"/>
            <a:ext cx="7584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pt-BR" sz="1400" b="0" i="0" u="none" strike="noStrike" cap="none">
                <a:solidFill>
                  <a:srgbClr val="28850E"/>
                </a:solidFill>
                <a:latin typeface="Calibri"/>
                <a:ea typeface="Calibri"/>
                <a:cs typeface="Calibri"/>
                <a:sym typeface="Calibri"/>
              </a:rPr>
              <a:t>Esteira </a:t>
            </a:r>
            <a:endParaRPr sz="1400" b="0" i="0" u="none" strike="noStrike" cap="none">
              <a:solidFill>
                <a:srgbClr val="28850E"/>
              </a:solidFill>
              <a:latin typeface="Calibri"/>
              <a:ea typeface="Calibri"/>
              <a:cs typeface="Calibri"/>
              <a:sym typeface="Calibri"/>
            </a:endParaRPr>
          </a:p>
        </p:txBody>
      </p:sp>
      <p:cxnSp>
        <p:nvCxnSpPr>
          <p:cNvPr id="325" name="Google Shape;325;g127be2f1d25_0_0"/>
          <p:cNvCxnSpPr/>
          <p:nvPr/>
        </p:nvCxnSpPr>
        <p:spPr>
          <a:xfrm>
            <a:off x="1491500" y="4569325"/>
            <a:ext cx="2091000" cy="9900"/>
          </a:xfrm>
          <a:prstGeom prst="straightConnector1">
            <a:avLst/>
          </a:prstGeom>
          <a:noFill/>
          <a:ln w="19050" cap="flat" cmpd="sng">
            <a:solidFill>
              <a:srgbClr val="FF0000"/>
            </a:solidFill>
            <a:prstDash val="solid"/>
            <a:round/>
            <a:headEnd type="none" w="sm" len="sm"/>
            <a:tailEnd type="none" w="sm" len="sm"/>
          </a:ln>
        </p:spPr>
      </p:cxnSp>
      <p:cxnSp>
        <p:nvCxnSpPr>
          <p:cNvPr id="326" name="Google Shape;326;g127be2f1d25_0_0"/>
          <p:cNvCxnSpPr/>
          <p:nvPr/>
        </p:nvCxnSpPr>
        <p:spPr>
          <a:xfrm>
            <a:off x="3582488" y="4216600"/>
            <a:ext cx="0" cy="373500"/>
          </a:xfrm>
          <a:prstGeom prst="straightConnector1">
            <a:avLst/>
          </a:prstGeom>
          <a:noFill/>
          <a:ln w="19050" cap="flat" cmpd="sng">
            <a:solidFill>
              <a:srgbClr val="FF0000"/>
            </a:solidFill>
            <a:prstDash val="solid"/>
            <a:round/>
            <a:headEnd type="none" w="sm" len="sm"/>
            <a:tailEnd type="none" w="sm" len="sm"/>
          </a:ln>
        </p:spPr>
      </p:cxnSp>
      <p:cxnSp>
        <p:nvCxnSpPr>
          <p:cNvPr id="327" name="Google Shape;327;g127be2f1d25_0_0"/>
          <p:cNvCxnSpPr/>
          <p:nvPr/>
        </p:nvCxnSpPr>
        <p:spPr>
          <a:xfrm>
            <a:off x="3736950" y="4216600"/>
            <a:ext cx="0" cy="373500"/>
          </a:xfrm>
          <a:prstGeom prst="straightConnector1">
            <a:avLst/>
          </a:prstGeom>
          <a:noFill/>
          <a:ln w="19050" cap="flat" cmpd="sng">
            <a:solidFill>
              <a:srgbClr val="FF0000"/>
            </a:solidFill>
            <a:prstDash val="solid"/>
            <a:round/>
            <a:headEnd type="none" w="sm" len="sm"/>
            <a:tailEnd type="none" w="sm" len="sm"/>
          </a:ln>
        </p:spPr>
      </p:cxnSp>
      <p:cxnSp>
        <p:nvCxnSpPr>
          <p:cNvPr id="328" name="Google Shape;328;g127be2f1d25_0_0"/>
          <p:cNvCxnSpPr/>
          <p:nvPr/>
        </p:nvCxnSpPr>
        <p:spPr>
          <a:xfrm>
            <a:off x="3562875" y="4237300"/>
            <a:ext cx="171000" cy="0"/>
          </a:xfrm>
          <a:prstGeom prst="straightConnector1">
            <a:avLst/>
          </a:prstGeom>
          <a:noFill/>
          <a:ln w="19050" cap="flat" cmpd="sng">
            <a:solidFill>
              <a:srgbClr val="FF0000"/>
            </a:solidFill>
            <a:prstDash val="solid"/>
            <a:round/>
            <a:headEnd type="none" w="sm" len="sm"/>
            <a:tailEnd type="none" w="sm" len="sm"/>
          </a:ln>
        </p:spPr>
      </p:cxnSp>
      <p:cxnSp>
        <p:nvCxnSpPr>
          <p:cNvPr id="329" name="Google Shape;329;g127be2f1d25_0_0"/>
          <p:cNvCxnSpPr/>
          <p:nvPr/>
        </p:nvCxnSpPr>
        <p:spPr>
          <a:xfrm>
            <a:off x="3733800" y="4589800"/>
            <a:ext cx="1228500" cy="0"/>
          </a:xfrm>
          <a:prstGeom prst="straightConnector1">
            <a:avLst/>
          </a:prstGeom>
          <a:noFill/>
          <a:ln w="19050" cap="flat" cmpd="sng">
            <a:solidFill>
              <a:srgbClr val="FF0000"/>
            </a:solidFill>
            <a:prstDash val="solid"/>
            <a:round/>
            <a:headEnd type="none" w="sm" len="sm"/>
            <a:tailEnd type="none" w="sm" len="sm"/>
          </a:ln>
        </p:spPr>
      </p:cxnSp>
      <p:cxnSp>
        <p:nvCxnSpPr>
          <p:cNvPr id="330" name="Google Shape;330;g127be2f1d25_0_0"/>
          <p:cNvCxnSpPr/>
          <p:nvPr/>
        </p:nvCxnSpPr>
        <p:spPr>
          <a:xfrm>
            <a:off x="4962288" y="4216600"/>
            <a:ext cx="0" cy="373500"/>
          </a:xfrm>
          <a:prstGeom prst="straightConnector1">
            <a:avLst/>
          </a:prstGeom>
          <a:noFill/>
          <a:ln w="19050" cap="flat" cmpd="sng">
            <a:solidFill>
              <a:srgbClr val="FF0000"/>
            </a:solidFill>
            <a:prstDash val="solid"/>
            <a:round/>
            <a:headEnd type="none" w="sm" len="sm"/>
            <a:tailEnd type="none" w="sm" len="sm"/>
          </a:ln>
        </p:spPr>
      </p:cxnSp>
      <p:cxnSp>
        <p:nvCxnSpPr>
          <p:cNvPr id="331" name="Google Shape;331;g127be2f1d25_0_0"/>
          <p:cNvCxnSpPr/>
          <p:nvPr/>
        </p:nvCxnSpPr>
        <p:spPr>
          <a:xfrm>
            <a:off x="4934475" y="4237300"/>
            <a:ext cx="171000" cy="0"/>
          </a:xfrm>
          <a:prstGeom prst="straightConnector1">
            <a:avLst/>
          </a:prstGeom>
          <a:noFill/>
          <a:ln w="19050" cap="flat" cmpd="sng">
            <a:solidFill>
              <a:srgbClr val="FF0000"/>
            </a:solidFill>
            <a:prstDash val="solid"/>
            <a:round/>
            <a:headEnd type="none" w="sm" len="sm"/>
            <a:tailEnd type="none" w="sm" len="sm"/>
          </a:ln>
        </p:spPr>
      </p:cxnSp>
      <p:cxnSp>
        <p:nvCxnSpPr>
          <p:cNvPr id="332" name="Google Shape;332;g127be2f1d25_0_0"/>
          <p:cNvCxnSpPr/>
          <p:nvPr/>
        </p:nvCxnSpPr>
        <p:spPr>
          <a:xfrm>
            <a:off x="5105475" y="4237300"/>
            <a:ext cx="0" cy="373500"/>
          </a:xfrm>
          <a:prstGeom prst="straightConnector1">
            <a:avLst/>
          </a:prstGeom>
          <a:noFill/>
          <a:ln w="19050" cap="flat" cmpd="sng">
            <a:solidFill>
              <a:srgbClr val="FF0000"/>
            </a:solidFill>
            <a:prstDash val="solid"/>
            <a:round/>
            <a:headEnd type="none" w="sm" len="sm"/>
            <a:tailEnd type="none" w="sm" len="sm"/>
          </a:ln>
        </p:spPr>
      </p:cxnSp>
      <p:cxnSp>
        <p:nvCxnSpPr>
          <p:cNvPr id="333" name="Google Shape;333;g127be2f1d25_0_0"/>
          <p:cNvCxnSpPr/>
          <p:nvPr/>
        </p:nvCxnSpPr>
        <p:spPr>
          <a:xfrm>
            <a:off x="5090450" y="4600475"/>
            <a:ext cx="2702700" cy="0"/>
          </a:xfrm>
          <a:prstGeom prst="straightConnector1">
            <a:avLst/>
          </a:prstGeom>
          <a:noFill/>
          <a:ln w="19050" cap="flat" cmpd="sng">
            <a:solidFill>
              <a:srgbClr val="FF0000"/>
            </a:solidFill>
            <a:prstDash val="solid"/>
            <a:round/>
            <a:headEnd type="none" w="sm" len="sm"/>
            <a:tailEnd type="none" w="sm" len="sm"/>
          </a:ln>
        </p:spPr>
      </p:cxnSp>
      <p:sp>
        <p:nvSpPr>
          <p:cNvPr id="334" name="Google Shape;334;g127be2f1d25_0_0"/>
          <p:cNvSpPr txBox="1"/>
          <p:nvPr/>
        </p:nvSpPr>
        <p:spPr>
          <a:xfrm>
            <a:off x="928000" y="4290450"/>
            <a:ext cx="758400" cy="615523"/>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pt-BR" sz="1400" b="0" i="0" u="none" strike="noStrike" cap="none" dirty="0">
                <a:solidFill>
                  <a:srgbClr val="FF0000"/>
                </a:solidFill>
                <a:latin typeface="Calibri"/>
                <a:ea typeface="Calibri"/>
                <a:cs typeface="Calibri"/>
                <a:sym typeface="Calibri"/>
              </a:rPr>
              <a:t>Botão</a:t>
            </a:r>
          </a:p>
          <a:p>
            <a:pPr marL="0" marR="0" lvl="0" indent="0" algn="l" rtl="0">
              <a:lnSpc>
                <a:spcPct val="100000"/>
              </a:lnSpc>
              <a:spcBef>
                <a:spcPts val="0"/>
              </a:spcBef>
              <a:spcAft>
                <a:spcPts val="0"/>
              </a:spcAft>
              <a:buClr>
                <a:srgbClr val="000000"/>
              </a:buClr>
              <a:buSzPts val="1400"/>
              <a:buFont typeface="Arial"/>
              <a:buNone/>
            </a:pPr>
            <a:r>
              <a:rPr lang="pt-BR" dirty="0">
                <a:solidFill>
                  <a:srgbClr val="FF0000"/>
                </a:solidFill>
                <a:latin typeface="Calibri"/>
                <a:ea typeface="Calibri"/>
                <a:cs typeface="Calibri"/>
                <a:sym typeface="Calibri"/>
              </a:rPr>
              <a:t>Sinal B</a:t>
            </a:r>
            <a:r>
              <a:rPr lang="pt-BR" sz="1400" b="0" i="0" u="none" strike="noStrike" cap="none" dirty="0">
                <a:solidFill>
                  <a:srgbClr val="FF0000"/>
                </a:solidFill>
                <a:latin typeface="Calibri"/>
                <a:ea typeface="Calibri"/>
                <a:cs typeface="Calibri"/>
                <a:sym typeface="Calibri"/>
              </a:rPr>
              <a:t> </a:t>
            </a:r>
            <a:endParaRPr sz="1400" b="0" i="0" u="none" strike="noStrike" cap="none" dirty="0">
              <a:solidFill>
                <a:srgbClr val="FF0000"/>
              </a:solidFill>
              <a:latin typeface="Calibri"/>
              <a:ea typeface="Calibri"/>
              <a:cs typeface="Calibri"/>
              <a:sym typeface="Calibri"/>
            </a:endParaRPr>
          </a:p>
        </p:txBody>
      </p:sp>
      <p:cxnSp>
        <p:nvCxnSpPr>
          <p:cNvPr id="335" name="Google Shape;335;g127be2f1d25_0_0"/>
          <p:cNvCxnSpPr/>
          <p:nvPr/>
        </p:nvCxnSpPr>
        <p:spPr>
          <a:xfrm>
            <a:off x="1543725" y="5311325"/>
            <a:ext cx="502200" cy="0"/>
          </a:xfrm>
          <a:prstGeom prst="straightConnector1">
            <a:avLst/>
          </a:prstGeom>
          <a:noFill/>
          <a:ln w="19050" cap="flat" cmpd="sng">
            <a:solidFill>
              <a:srgbClr val="28850E"/>
            </a:solidFill>
            <a:prstDash val="solid"/>
            <a:round/>
            <a:headEnd type="none" w="sm" len="sm"/>
            <a:tailEnd type="none" w="sm" len="sm"/>
          </a:ln>
        </p:spPr>
      </p:cxnSp>
      <p:sp>
        <p:nvSpPr>
          <p:cNvPr id="336" name="Google Shape;336;g127be2f1d25_0_0"/>
          <p:cNvSpPr txBox="1"/>
          <p:nvPr/>
        </p:nvSpPr>
        <p:spPr>
          <a:xfrm>
            <a:off x="928000" y="4817425"/>
            <a:ext cx="758400" cy="831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pt-BR" sz="1400" b="0" i="0" u="none" strike="noStrike" cap="none">
                <a:solidFill>
                  <a:srgbClr val="28850E"/>
                </a:solidFill>
                <a:latin typeface="Calibri"/>
                <a:ea typeface="Calibri"/>
                <a:cs typeface="Calibri"/>
                <a:sym typeface="Calibri"/>
              </a:rPr>
              <a:t>Esteira</a:t>
            </a:r>
            <a:endParaRPr sz="1400" b="0" i="0" u="none" strike="noStrike" cap="none">
              <a:solidFill>
                <a:srgbClr val="28850E"/>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pt-BR" sz="1400" b="0" i="0" u="none" strike="noStrike" cap="none">
                <a:solidFill>
                  <a:srgbClr val="28850E"/>
                </a:solidFill>
                <a:latin typeface="Calibri"/>
                <a:ea typeface="Calibri"/>
                <a:cs typeface="Calibri"/>
                <a:sym typeface="Calibri"/>
              </a:rPr>
              <a:t>com botão </a:t>
            </a:r>
            <a:endParaRPr sz="1400" b="0" i="0" u="none" strike="noStrike" cap="none">
              <a:solidFill>
                <a:srgbClr val="28850E"/>
              </a:solidFill>
              <a:latin typeface="Calibri"/>
              <a:ea typeface="Calibri"/>
              <a:cs typeface="Calibri"/>
              <a:sym typeface="Calibri"/>
            </a:endParaRPr>
          </a:p>
        </p:txBody>
      </p:sp>
      <p:cxnSp>
        <p:nvCxnSpPr>
          <p:cNvPr id="337" name="Google Shape;337;g127be2f1d25_0_0"/>
          <p:cNvCxnSpPr/>
          <p:nvPr/>
        </p:nvCxnSpPr>
        <p:spPr>
          <a:xfrm>
            <a:off x="2052250" y="4937825"/>
            <a:ext cx="0" cy="373500"/>
          </a:xfrm>
          <a:prstGeom prst="straightConnector1">
            <a:avLst/>
          </a:prstGeom>
          <a:noFill/>
          <a:ln w="19050" cap="flat" cmpd="sng">
            <a:solidFill>
              <a:srgbClr val="28850E"/>
            </a:solidFill>
            <a:prstDash val="solid"/>
            <a:round/>
            <a:headEnd type="none" w="sm" len="sm"/>
            <a:tailEnd type="none" w="sm" len="sm"/>
          </a:ln>
        </p:spPr>
      </p:cxnSp>
      <p:cxnSp>
        <p:nvCxnSpPr>
          <p:cNvPr id="338" name="Google Shape;338;g127be2f1d25_0_0"/>
          <p:cNvCxnSpPr/>
          <p:nvPr/>
        </p:nvCxnSpPr>
        <p:spPr>
          <a:xfrm>
            <a:off x="3582500" y="4569325"/>
            <a:ext cx="0" cy="833100"/>
          </a:xfrm>
          <a:prstGeom prst="straightConnector1">
            <a:avLst/>
          </a:prstGeom>
          <a:noFill/>
          <a:ln w="9525" cap="flat" cmpd="sng">
            <a:solidFill>
              <a:schemeClr val="dk1"/>
            </a:solidFill>
            <a:prstDash val="dashDot"/>
            <a:round/>
            <a:headEnd type="none" w="sm" len="sm"/>
            <a:tailEnd type="none" w="sm" len="sm"/>
          </a:ln>
        </p:spPr>
      </p:cxnSp>
      <p:cxnSp>
        <p:nvCxnSpPr>
          <p:cNvPr id="339" name="Google Shape;339;g127be2f1d25_0_0"/>
          <p:cNvCxnSpPr/>
          <p:nvPr/>
        </p:nvCxnSpPr>
        <p:spPr>
          <a:xfrm>
            <a:off x="3734900" y="4569325"/>
            <a:ext cx="0" cy="833100"/>
          </a:xfrm>
          <a:prstGeom prst="straightConnector1">
            <a:avLst/>
          </a:prstGeom>
          <a:noFill/>
          <a:ln w="9525" cap="flat" cmpd="sng">
            <a:solidFill>
              <a:schemeClr val="dk1"/>
            </a:solidFill>
            <a:prstDash val="dashDot"/>
            <a:round/>
            <a:headEnd type="none" w="sm" len="sm"/>
            <a:tailEnd type="none" w="sm" len="sm"/>
          </a:ln>
        </p:spPr>
      </p:cxnSp>
      <p:cxnSp>
        <p:nvCxnSpPr>
          <p:cNvPr id="340" name="Google Shape;340;g127be2f1d25_0_0"/>
          <p:cNvCxnSpPr/>
          <p:nvPr/>
        </p:nvCxnSpPr>
        <p:spPr>
          <a:xfrm>
            <a:off x="4954100" y="4569325"/>
            <a:ext cx="0" cy="833100"/>
          </a:xfrm>
          <a:prstGeom prst="straightConnector1">
            <a:avLst/>
          </a:prstGeom>
          <a:noFill/>
          <a:ln w="9525" cap="flat" cmpd="sng">
            <a:solidFill>
              <a:schemeClr val="dk1"/>
            </a:solidFill>
            <a:prstDash val="dashDot"/>
            <a:round/>
            <a:headEnd type="none" w="sm" len="sm"/>
            <a:tailEnd type="none" w="sm" len="sm"/>
          </a:ln>
        </p:spPr>
      </p:cxnSp>
      <p:cxnSp>
        <p:nvCxnSpPr>
          <p:cNvPr id="341" name="Google Shape;341;g127be2f1d25_0_0"/>
          <p:cNvCxnSpPr/>
          <p:nvPr/>
        </p:nvCxnSpPr>
        <p:spPr>
          <a:xfrm>
            <a:off x="5106500" y="4569325"/>
            <a:ext cx="0" cy="833100"/>
          </a:xfrm>
          <a:prstGeom prst="straightConnector1">
            <a:avLst/>
          </a:prstGeom>
          <a:noFill/>
          <a:ln w="9525" cap="flat" cmpd="sng">
            <a:solidFill>
              <a:schemeClr val="dk1"/>
            </a:solidFill>
            <a:prstDash val="dashDot"/>
            <a:round/>
            <a:headEnd type="none" w="sm" len="sm"/>
            <a:tailEnd type="none" w="sm" len="sm"/>
          </a:ln>
        </p:spPr>
      </p:cxnSp>
      <p:cxnSp>
        <p:nvCxnSpPr>
          <p:cNvPr id="342" name="Google Shape;342;g127be2f1d25_0_0"/>
          <p:cNvCxnSpPr/>
          <p:nvPr/>
        </p:nvCxnSpPr>
        <p:spPr>
          <a:xfrm rot="10800000" flipH="1">
            <a:off x="2046000" y="4964275"/>
            <a:ext cx="1559700" cy="10800"/>
          </a:xfrm>
          <a:prstGeom prst="straightConnector1">
            <a:avLst/>
          </a:prstGeom>
          <a:noFill/>
          <a:ln w="19050" cap="flat" cmpd="sng">
            <a:solidFill>
              <a:srgbClr val="28850E"/>
            </a:solidFill>
            <a:prstDash val="solid"/>
            <a:round/>
            <a:headEnd type="none" w="sm" len="sm"/>
            <a:tailEnd type="none" w="sm" len="sm"/>
          </a:ln>
        </p:spPr>
      </p:cxnSp>
      <p:cxnSp>
        <p:nvCxnSpPr>
          <p:cNvPr id="343" name="Google Shape;343;g127be2f1d25_0_0"/>
          <p:cNvCxnSpPr/>
          <p:nvPr/>
        </p:nvCxnSpPr>
        <p:spPr>
          <a:xfrm>
            <a:off x="3598738" y="4937825"/>
            <a:ext cx="0" cy="373500"/>
          </a:xfrm>
          <a:prstGeom prst="straightConnector1">
            <a:avLst/>
          </a:prstGeom>
          <a:noFill/>
          <a:ln w="19050" cap="flat" cmpd="sng">
            <a:solidFill>
              <a:srgbClr val="28850E"/>
            </a:solidFill>
            <a:prstDash val="solid"/>
            <a:round/>
            <a:headEnd type="none" w="sm" len="sm"/>
            <a:tailEnd type="none" w="sm" len="sm"/>
          </a:ln>
        </p:spPr>
      </p:cxnSp>
      <p:cxnSp>
        <p:nvCxnSpPr>
          <p:cNvPr id="344" name="Google Shape;344;g127be2f1d25_0_0"/>
          <p:cNvCxnSpPr/>
          <p:nvPr/>
        </p:nvCxnSpPr>
        <p:spPr>
          <a:xfrm>
            <a:off x="3605625" y="5316900"/>
            <a:ext cx="1367400" cy="0"/>
          </a:xfrm>
          <a:prstGeom prst="straightConnector1">
            <a:avLst/>
          </a:prstGeom>
          <a:noFill/>
          <a:ln w="19050" cap="flat" cmpd="sng">
            <a:solidFill>
              <a:srgbClr val="28850E"/>
            </a:solidFill>
            <a:prstDash val="solid"/>
            <a:round/>
            <a:headEnd type="none" w="sm" len="sm"/>
            <a:tailEnd type="none" w="sm" len="sm"/>
          </a:ln>
        </p:spPr>
      </p:cxnSp>
      <p:cxnSp>
        <p:nvCxnSpPr>
          <p:cNvPr id="345" name="Google Shape;345;g127be2f1d25_0_0"/>
          <p:cNvCxnSpPr/>
          <p:nvPr/>
        </p:nvCxnSpPr>
        <p:spPr>
          <a:xfrm>
            <a:off x="4973013" y="4937825"/>
            <a:ext cx="0" cy="373500"/>
          </a:xfrm>
          <a:prstGeom prst="straightConnector1">
            <a:avLst/>
          </a:prstGeom>
          <a:noFill/>
          <a:ln w="19050" cap="flat" cmpd="sng">
            <a:solidFill>
              <a:srgbClr val="28850E"/>
            </a:solidFill>
            <a:prstDash val="solid"/>
            <a:round/>
            <a:headEnd type="none" w="sm" len="sm"/>
            <a:tailEnd type="none" w="sm" len="sm"/>
          </a:ln>
        </p:spPr>
      </p:cxnSp>
      <p:cxnSp>
        <p:nvCxnSpPr>
          <p:cNvPr id="346" name="Google Shape;346;g127be2f1d25_0_0"/>
          <p:cNvCxnSpPr/>
          <p:nvPr/>
        </p:nvCxnSpPr>
        <p:spPr>
          <a:xfrm>
            <a:off x="4983625" y="4953700"/>
            <a:ext cx="1741200" cy="10800"/>
          </a:xfrm>
          <a:prstGeom prst="straightConnector1">
            <a:avLst/>
          </a:prstGeom>
          <a:noFill/>
          <a:ln w="19050" cap="flat" cmpd="sng">
            <a:solidFill>
              <a:srgbClr val="28850E"/>
            </a:solidFill>
            <a:prstDash val="solid"/>
            <a:round/>
            <a:headEnd type="none" w="sm" len="sm"/>
            <a:tailEnd type="none" w="sm" len="sm"/>
          </a:ln>
        </p:spPr>
      </p:cxnSp>
      <p:cxnSp>
        <p:nvCxnSpPr>
          <p:cNvPr id="347" name="Google Shape;347;g127be2f1d25_0_0"/>
          <p:cNvCxnSpPr/>
          <p:nvPr/>
        </p:nvCxnSpPr>
        <p:spPr>
          <a:xfrm>
            <a:off x="6724813" y="4937825"/>
            <a:ext cx="0" cy="373500"/>
          </a:xfrm>
          <a:prstGeom prst="straightConnector1">
            <a:avLst/>
          </a:prstGeom>
          <a:noFill/>
          <a:ln w="19050" cap="flat" cmpd="sng">
            <a:solidFill>
              <a:srgbClr val="28850E"/>
            </a:solidFill>
            <a:prstDash val="solid"/>
            <a:round/>
            <a:headEnd type="none" w="sm" len="sm"/>
            <a:tailEnd type="none" w="sm" len="sm"/>
          </a:ln>
        </p:spPr>
      </p:cxnSp>
      <p:cxnSp>
        <p:nvCxnSpPr>
          <p:cNvPr id="348" name="Google Shape;348;g127be2f1d25_0_0"/>
          <p:cNvCxnSpPr/>
          <p:nvPr/>
        </p:nvCxnSpPr>
        <p:spPr>
          <a:xfrm>
            <a:off x="6728300" y="5316900"/>
            <a:ext cx="309900" cy="0"/>
          </a:xfrm>
          <a:prstGeom prst="straightConnector1">
            <a:avLst/>
          </a:prstGeom>
          <a:noFill/>
          <a:ln w="19050" cap="flat" cmpd="sng">
            <a:solidFill>
              <a:srgbClr val="28850E"/>
            </a:solidFill>
            <a:prstDash val="solid"/>
            <a:round/>
            <a:headEnd type="none" w="sm" len="sm"/>
            <a:tailEnd type="none" w="sm" len="sm"/>
          </a:ln>
        </p:spPr>
      </p:cxnSp>
      <p:cxnSp>
        <p:nvCxnSpPr>
          <p:cNvPr id="349" name="Google Shape;349;g127be2f1d25_0_0"/>
          <p:cNvCxnSpPr/>
          <p:nvPr/>
        </p:nvCxnSpPr>
        <p:spPr>
          <a:xfrm>
            <a:off x="7041013" y="4937825"/>
            <a:ext cx="0" cy="373500"/>
          </a:xfrm>
          <a:prstGeom prst="straightConnector1">
            <a:avLst/>
          </a:prstGeom>
          <a:noFill/>
          <a:ln w="19050" cap="flat" cmpd="sng">
            <a:solidFill>
              <a:srgbClr val="28850E"/>
            </a:solidFill>
            <a:prstDash val="solid"/>
            <a:round/>
            <a:headEnd type="none" w="sm" len="sm"/>
            <a:tailEnd type="none" w="sm" len="sm"/>
          </a:ln>
        </p:spPr>
      </p:cxnSp>
      <p:cxnSp>
        <p:nvCxnSpPr>
          <p:cNvPr id="350" name="Google Shape;350;g127be2f1d25_0_0"/>
          <p:cNvCxnSpPr/>
          <p:nvPr/>
        </p:nvCxnSpPr>
        <p:spPr>
          <a:xfrm>
            <a:off x="7041400" y="4969675"/>
            <a:ext cx="961500" cy="0"/>
          </a:xfrm>
          <a:prstGeom prst="straightConnector1">
            <a:avLst/>
          </a:prstGeom>
          <a:noFill/>
          <a:ln w="19050" cap="flat" cmpd="sng">
            <a:solidFill>
              <a:srgbClr val="28850E"/>
            </a:solidFill>
            <a:prstDash val="solid"/>
            <a:round/>
            <a:headEnd type="none" w="sm" len="sm"/>
            <a:tailEnd type="none" w="sm" len="sm"/>
          </a:ln>
        </p:spPr>
      </p:cxnSp>
      <p:sp>
        <p:nvSpPr>
          <p:cNvPr id="351" name="Google Shape;351;g127be2f1d25_0_0"/>
          <p:cNvSpPr/>
          <p:nvPr/>
        </p:nvSpPr>
        <p:spPr>
          <a:xfrm>
            <a:off x="6746200" y="2848600"/>
            <a:ext cx="309900" cy="106800"/>
          </a:xfrm>
          <a:prstGeom prst="ellipse">
            <a:avLst/>
          </a:prstGeom>
          <a:noFill/>
          <a:ln w="19050"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352" name="Google Shape;352;g127be2f1d25_0_0"/>
          <p:cNvCxnSpPr>
            <a:endCxn id="351" idx="0"/>
          </p:cNvCxnSpPr>
          <p:nvPr/>
        </p:nvCxnSpPr>
        <p:spPr>
          <a:xfrm flipH="1">
            <a:off x="6901150" y="2175700"/>
            <a:ext cx="357900" cy="672900"/>
          </a:xfrm>
          <a:prstGeom prst="straightConnector1">
            <a:avLst/>
          </a:prstGeom>
          <a:noFill/>
          <a:ln w="9525" cap="flat" cmpd="sng">
            <a:solidFill>
              <a:srgbClr val="FF00FF"/>
            </a:solidFill>
            <a:prstDash val="solid"/>
            <a:round/>
            <a:headEnd type="none" w="sm" len="sm"/>
            <a:tailEnd type="triangle" w="med" len="med"/>
          </a:ln>
        </p:spPr>
      </p:cxnSp>
      <p:sp>
        <p:nvSpPr>
          <p:cNvPr id="353" name="Google Shape;353;g127be2f1d25_0_0"/>
          <p:cNvSpPr txBox="1"/>
          <p:nvPr/>
        </p:nvSpPr>
        <p:spPr>
          <a:xfrm>
            <a:off x="6872825" y="1731788"/>
            <a:ext cx="1228500" cy="585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pt-BR" sz="1300" b="0" i="0" u="none" strike="noStrike" cap="none">
                <a:solidFill>
                  <a:srgbClr val="FF00FF"/>
                </a:solidFill>
                <a:latin typeface="Calibri"/>
                <a:ea typeface="Calibri"/>
                <a:cs typeface="Calibri"/>
                <a:sym typeface="Calibri"/>
              </a:rPr>
              <a:t>Esteira desligada</a:t>
            </a:r>
            <a:endParaRPr sz="1300" b="0" i="0" u="none" strike="noStrike" cap="none">
              <a:solidFill>
                <a:srgbClr val="FF00FF"/>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4400"/>
              <a:buFont typeface="Calibri"/>
              <a:buNone/>
            </a:pPr>
            <a:r>
              <a:rPr lang="pt-BR" b="1">
                <a:solidFill>
                  <a:srgbClr val="0070C0"/>
                </a:solidFill>
              </a:rPr>
              <a:t>Prática Nº 1</a:t>
            </a:r>
            <a:endParaRPr/>
          </a:p>
        </p:txBody>
      </p:sp>
      <p:sp>
        <p:nvSpPr>
          <p:cNvPr id="360" name="Google Shape;360;p16"/>
          <p:cNvSpPr txBox="1"/>
          <p:nvPr/>
        </p:nvSpPr>
        <p:spPr>
          <a:xfrm>
            <a:off x="1007604" y="1365226"/>
            <a:ext cx="6984776"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a:solidFill>
                  <a:schemeClr val="dk1"/>
                </a:solidFill>
                <a:latin typeface="Calibri"/>
                <a:ea typeface="Calibri"/>
                <a:cs typeface="Calibri"/>
                <a:sym typeface="Calibri"/>
              </a:rPr>
              <a:t>Controle de uma esteira industrial</a:t>
            </a:r>
            <a:endParaRPr sz="2000" b="1" i="0" u="none" strike="noStrike" cap="none">
              <a:solidFill>
                <a:schemeClr val="dk1"/>
              </a:solidFill>
              <a:latin typeface="Calibri"/>
              <a:ea typeface="Calibri"/>
              <a:cs typeface="Calibri"/>
              <a:sym typeface="Calibri"/>
            </a:endParaRPr>
          </a:p>
        </p:txBody>
      </p:sp>
      <p:sp>
        <p:nvSpPr>
          <p:cNvPr id="361" name="Google Shape;361;p16"/>
          <p:cNvSpPr/>
          <p:nvPr/>
        </p:nvSpPr>
        <p:spPr>
          <a:xfrm>
            <a:off x="1475656" y="3128371"/>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2" name="Google Shape;362;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15</a:t>
            </a:fld>
            <a:endParaRPr/>
          </a:p>
        </p:txBody>
      </p:sp>
      <p:sp>
        <p:nvSpPr>
          <p:cNvPr id="363" name="Google Shape;363;p16"/>
          <p:cNvSpPr txBox="1"/>
          <p:nvPr/>
        </p:nvSpPr>
        <p:spPr>
          <a:xfrm>
            <a:off x="457200" y="2060203"/>
            <a:ext cx="8244408"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pt-BR" sz="2400" b="0" i="0" u="none" strike="noStrike" cap="none">
                <a:solidFill>
                  <a:srgbClr val="0070C0"/>
                </a:solidFill>
                <a:latin typeface="Calibri"/>
                <a:ea typeface="Calibri"/>
                <a:cs typeface="Calibri"/>
                <a:sym typeface="Calibri"/>
              </a:rPr>
              <a:t>Sinal A: </a:t>
            </a:r>
            <a:r>
              <a:rPr lang="pt-BR" sz="2400" b="0" i="0" u="none" strike="noStrike" cap="none">
                <a:solidFill>
                  <a:schemeClr val="dk1"/>
                </a:solidFill>
                <a:latin typeface="Calibri"/>
                <a:ea typeface="Calibri"/>
                <a:cs typeface="Calibri"/>
                <a:sym typeface="Calibri"/>
              </a:rPr>
              <a:t>Gerar usando um  oscilador variavel com duty cicle 	variável e frequência  ajustável;</a:t>
            </a:r>
            <a:endParaRPr sz="2400" b="0" i="0" u="none" strike="noStrike" cap="none">
              <a:solidFill>
                <a:schemeClr val="dk1"/>
              </a:solidFill>
              <a:latin typeface="Calibri"/>
              <a:ea typeface="Calibri"/>
              <a:cs typeface="Calibri"/>
              <a:sym typeface="Calibri"/>
            </a:endParaRPr>
          </a:p>
        </p:txBody>
      </p:sp>
      <p:sp>
        <p:nvSpPr>
          <p:cNvPr id="364" name="Google Shape;364;p16"/>
          <p:cNvSpPr txBox="1"/>
          <p:nvPr/>
        </p:nvSpPr>
        <p:spPr>
          <a:xfrm>
            <a:off x="377788" y="3186067"/>
            <a:ext cx="8244408"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pt-BR" sz="2400" b="0" i="0" u="none" strike="noStrike" cap="none">
                <a:solidFill>
                  <a:srgbClr val="FF0000"/>
                </a:solidFill>
                <a:latin typeface="Calibri"/>
                <a:ea typeface="Calibri"/>
                <a:cs typeface="Calibri"/>
                <a:sym typeface="Calibri"/>
              </a:rPr>
              <a:t>Sinal B: </a:t>
            </a:r>
            <a:r>
              <a:rPr lang="pt-BR" sz="2400" b="0" i="0" u="none" strike="noStrike" cap="none">
                <a:solidFill>
                  <a:schemeClr val="dk1"/>
                </a:solidFill>
                <a:latin typeface="Calibri"/>
                <a:ea typeface="Calibri"/>
                <a:cs typeface="Calibri"/>
                <a:sym typeface="Calibri"/>
              </a:rPr>
              <a:t>Utilizar um PB cujo acionamento páre a esteira e um 	segundo acionamento reinicie o funcionamento da 	esteira;</a:t>
            </a:r>
            <a:endParaRPr sz="2400" b="0" i="0" u="none" strike="noStrike" cap="none">
              <a:solidFill>
                <a:schemeClr val="dk1"/>
              </a:solidFill>
              <a:latin typeface="Calibri"/>
              <a:ea typeface="Calibri"/>
              <a:cs typeface="Calibri"/>
              <a:sym typeface="Calibri"/>
            </a:endParaRPr>
          </a:p>
        </p:txBody>
      </p:sp>
      <p:sp>
        <p:nvSpPr>
          <p:cNvPr id="365" name="Google Shape;365;p16"/>
          <p:cNvSpPr txBox="1"/>
          <p:nvPr/>
        </p:nvSpPr>
        <p:spPr>
          <a:xfrm>
            <a:off x="371027" y="4498161"/>
            <a:ext cx="8244408"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pt-BR" sz="2400" b="0" i="0" u="none" strike="noStrike" cap="none">
                <a:solidFill>
                  <a:srgbClr val="00B050"/>
                </a:solidFill>
                <a:latin typeface="Calibri"/>
                <a:ea typeface="Calibri"/>
                <a:cs typeface="Calibri"/>
                <a:sym typeface="Calibri"/>
              </a:rPr>
              <a:t>Sinal Esteira: </a:t>
            </a:r>
            <a:r>
              <a:rPr lang="pt-BR" sz="2400" b="0" i="0" u="none" strike="noStrike" cap="none">
                <a:solidFill>
                  <a:schemeClr val="dk1"/>
                </a:solidFill>
                <a:latin typeface="Calibri"/>
                <a:ea typeface="Calibri"/>
                <a:cs typeface="Calibri"/>
                <a:sym typeface="Calibri"/>
              </a:rPr>
              <a:t>Saída do circuito que é composto do sinal A 		           combinado à saída  de um monoestável</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4400"/>
              <a:buFont typeface="Calibri"/>
              <a:buNone/>
            </a:pPr>
            <a:r>
              <a:rPr lang="pt-BR" b="1">
                <a:solidFill>
                  <a:srgbClr val="0070C0"/>
                </a:solidFill>
              </a:rPr>
              <a:t>Acionamento de LEDs</a:t>
            </a:r>
            <a:endParaRPr/>
          </a:p>
        </p:txBody>
      </p:sp>
      <p:sp>
        <p:nvSpPr>
          <p:cNvPr id="372" name="Google Shape;372;p17"/>
          <p:cNvSpPr/>
          <p:nvPr/>
        </p:nvSpPr>
        <p:spPr>
          <a:xfrm>
            <a:off x="1475656" y="3128371"/>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3" name="Google Shape;37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16</a:t>
            </a:fld>
            <a:endParaRPr/>
          </a:p>
        </p:txBody>
      </p:sp>
      <p:sp>
        <p:nvSpPr>
          <p:cNvPr id="374" name="Google Shape;374;p17"/>
          <p:cNvSpPr/>
          <p:nvPr/>
        </p:nvSpPr>
        <p:spPr>
          <a:xfrm>
            <a:off x="609600" y="1461277"/>
            <a:ext cx="7924800" cy="92333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Arial"/>
              <a:buChar char="•"/>
            </a:pPr>
            <a:r>
              <a:rPr lang="pt-BR" sz="1800" b="0" i="0" u="none" strike="noStrike" cap="none">
                <a:solidFill>
                  <a:schemeClr val="dk1"/>
                </a:solidFill>
                <a:latin typeface="Calibri"/>
                <a:ea typeface="Calibri"/>
                <a:cs typeface="Calibri"/>
                <a:sym typeface="Calibri"/>
              </a:rPr>
              <a:t>Na configuração o LED acende quando o nível lógico na saída do Circuito Digital é nível zero ( configuração Anodo Comum);</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375" name="Google Shape;375;p17"/>
          <p:cNvPicPr preferRelativeResize="0"/>
          <p:nvPr/>
        </p:nvPicPr>
        <p:blipFill rotWithShape="1">
          <a:blip r:embed="rId3">
            <a:alphaModFix/>
          </a:blip>
          <a:srcRect/>
          <a:stretch/>
        </p:blipFill>
        <p:spPr>
          <a:xfrm>
            <a:off x="2545556" y="2708920"/>
            <a:ext cx="4052888" cy="251257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4400"/>
              <a:buFont typeface="Calibri"/>
              <a:buNone/>
            </a:pPr>
            <a:r>
              <a:rPr lang="pt-BR" b="1">
                <a:solidFill>
                  <a:srgbClr val="0070C0"/>
                </a:solidFill>
              </a:rPr>
              <a:t>Acionamento de Chaves</a:t>
            </a:r>
            <a:endParaRPr/>
          </a:p>
        </p:txBody>
      </p:sp>
      <p:sp>
        <p:nvSpPr>
          <p:cNvPr id="382" name="Google Shape;382;p18"/>
          <p:cNvSpPr/>
          <p:nvPr/>
        </p:nvSpPr>
        <p:spPr>
          <a:xfrm>
            <a:off x="1475656" y="3128371"/>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3" name="Google Shape;38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17</a:t>
            </a:fld>
            <a:endParaRPr/>
          </a:p>
        </p:txBody>
      </p:sp>
      <p:pic>
        <p:nvPicPr>
          <p:cNvPr id="384" name="Google Shape;384;p18"/>
          <p:cNvPicPr preferRelativeResize="0"/>
          <p:nvPr/>
        </p:nvPicPr>
        <p:blipFill rotWithShape="1">
          <a:blip r:embed="rId3">
            <a:alphaModFix/>
          </a:blip>
          <a:srcRect/>
          <a:stretch/>
        </p:blipFill>
        <p:spPr>
          <a:xfrm>
            <a:off x="1838325" y="1933575"/>
            <a:ext cx="5467350" cy="29908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19"/>
          <p:cNvSpPr txBox="1">
            <a:spLocks noGrp="1"/>
          </p:cNvSpPr>
          <p:nvPr>
            <p:ph type="title"/>
          </p:nvPr>
        </p:nvSpPr>
        <p:spPr>
          <a:xfrm>
            <a:off x="179512" y="242088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4400"/>
              <a:buFont typeface="Calibri"/>
              <a:buNone/>
            </a:pPr>
            <a:r>
              <a:rPr lang="pt-BR" b="1">
                <a:solidFill>
                  <a:srgbClr val="0070C0"/>
                </a:solidFill>
              </a:rPr>
              <a:t>FIM</a:t>
            </a:r>
            <a:endParaRPr/>
          </a:p>
        </p:txBody>
      </p:sp>
      <p:sp>
        <p:nvSpPr>
          <p:cNvPr id="391" name="Google Shape;391;p19"/>
          <p:cNvSpPr/>
          <p:nvPr/>
        </p:nvSpPr>
        <p:spPr>
          <a:xfrm>
            <a:off x="1475656" y="3128371"/>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2" name="Google Shape;392;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txBox="1">
            <a:spLocks noGrp="1"/>
          </p:cNvSpPr>
          <p:nvPr>
            <p:ph type="title"/>
          </p:nvPr>
        </p:nvSpPr>
        <p:spPr>
          <a:xfrm>
            <a:off x="395536" y="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4000"/>
              <a:buFont typeface="Calibri"/>
              <a:buNone/>
            </a:pPr>
            <a:r>
              <a:rPr lang="pt-BR" sz="4000" b="1">
                <a:solidFill>
                  <a:srgbClr val="0070C0"/>
                </a:solidFill>
              </a:rPr>
              <a:t>Circuitos multivibradores</a:t>
            </a:r>
            <a:endParaRPr sz="4000" b="1">
              <a:solidFill>
                <a:srgbClr val="0070C0"/>
              </a:solidFill>
            </a:endParaRPr>
          </a:p>
        </p:txBody>
      </p:sp>
      <p:sp>
        <p:nvSpPr>
          <p:cNvPr id="102" name="Google Shape;102;p2"/>
          <p:cNvSpPr txBox="1">
            <a:spLocks noGrp="1"/>
          </p:cNvSpPr>
          <p:nvPr>
            <p:ph type="body" idx="1"/>
          </p:nvPr>
        </p:nvSpPr>
        <p:spPr>
          <a:xfrm>
            <a:off x="467544" y="1679656"/>
            <a:ext cx="7416824" cy="4525963"/>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00000"/>
              </a:lnSpc>
              <a:spcBef>
                <a:spcPts val="0"/>
              </a:spcBef>
              <a:spcAft>
                <a:spcPts val="0"/>
              </a:spcAft>
              <a:buClr>
                <a:schemeClr val="dk1"/>
              </a:buClr>
              <a:buSzPct val="100000"/>
              <a:buNone/>
            </a:pPr>
            <a:r>
              <a:rPr lang="pt-BR" sz="3600" b="1"/>
              <a:t>Existem 2 tipos de multivibradores:</a:t>
            </a:r>
            <a:endParaRPr/>
          </a:p>
          <a:p>
            <a:pPr marL="0" lvl="0" indent="0" algn="l" rtl="0">
              <a:lnSpc>
                <a:spcPct val="100000"/>
              </a:lnSpc>
              <a:spcBef>
                <a:spcPts val="504"/>
              </a:spcBef>
              <a:spcAft>
                <a:spcPts val="0"/>
              </a:spcAft>
              <a:buClr>
                <a:schemeClr val="dk1"/>
              </a:buClr>
              <a:buSzPct val="100000"/>
              <a:buNone/>
            </a:pPr>
            <a:endParaRPr sz="3600" b="1"/>
          </a:p>
          <a:p>
            <a:pPr marL="342900" lvl="0" indent="-342900" algn="l" rtl="0">
              <a:lnSpc>
                <a:spcPct val="100000"/>
              </a:lnSpc>
              <a:spcBef>
                <a:spcPts val="504"/>
              </a:spcBef>
              <a:spcAft>
                <a:spcPts val="0"/>
              </a:spcAft>
              <a:buClr>
                <a:schemeClr val="dk2"/>
              </a:buClr>
              <a:buSzPct val="100000"/>
              <a:buChar char="•"/>
            </a:pPr>
            <a:r>
              <a:rPr lang="pt-BR" sz="3600"/>
              <a:t> 	</a:t>
            </a:r>
            <a:r>
              <a:rPr lang="pt-BR" sz="3600" b="1">
                <a:solidFill>
                  <a:srgbClr val="0070C0"/>
                </a:solidFill>
              </a:rPr>
              <a:t> astável : </a:t>
            </a:r>
            <a:endParaRPr/>
          </a:p>
          <a:p>
            <a:pPr marL="1600200" lvl="3" indent="-228600" algn="l" rtl="0">
              <a:lnSpc>
                <a:spcPct val="100000"/>
              </a:lnSpc>
              <a:spcBef>
                <a:spcPts val="364"/>
              </a:spcBef>
              <a:spcAft>
                <a:spcPts val="0"/>
              </a:spcAft>
              <a:buClr>
                <a:schemeClr val="dk1"/>
              </a:buClr>
              <a:buSzPct val="100000"/>
              <a:buChar char="–"/>
            </a:pPr>
            <a:r>
              <a:rPr lang="pt-BR" sz="2600" b="1"/>
              <a:t>Não apresenta entrada e sua saída não apresenta  sinal estável, oscila entre o nivel ‘0’ e ‘1’ através de uma frequência de projeto</a:t>
            </a:r>
            <a:endParaRPr/>
          </a:p>
          <a:p>
            <a:pPr marL="0" lvl="0" indent="0" algn="l" rtl="0">
              <a:lnSpc>
                <a:spcPct val="100000"/>
              </a:lnSpc>
              <a:spcBef>
                <a:spcPts val="504"/>
              </a:spcBef>
              <a:spcAft>
                <a:spcPts val="0"/>
              </a:spcAft>
              <a:buClr>
                <a:schemeClr val="dk1"/>
              </a:buClr>
              <a:buSzPct val="100000"/>
              <a:buNone/>
            </a:pPr>
            <a:endParaRPr sz="3600" b="1">
              <a:solidFill>
                <a:srgbClr val="0070C0"/>
              </a:solidFill>
            </a:endParaRPr>
          </a:p>
          <a:p>
            <a:pPr marL="342900" lvl="0" indent="-342900" algn="l" rtl="0">
              <a:lnSpc>
                <a:spcPct val="100000"/>
              </a:lnSpc>
              <a:spcBef>
                <a:spcPts val="504"/>
              </a:spcBef>
              <a:spcAft>
                <a:spcPts val="0"/>
              </a:spcAft>
              <a:buClr>
                <a:srgbClr val="0070C0"/>
              </a:buClr>
              <a:buSzPct val="100000"/>
              <a:buChar char="•"/>
            </a:pPr>
            <a:r>
              <a:rPr lang="pt-BR" sz="3600" b="1">
                <a:solidFill>
                  <a:srgbClr val="0070C0"/>
                </a:solidFill>
              </a:rPr>
              <a:t>        monoestável: </a:t>
            </a:r>
            <a:endParaRPr sz="3600" b="1">
              <a:solidFill>
                <a:srgbClr val="0070C0"/>
              </a:solidFill>
            </a:endParaRPr>
          </a:p>
          <a:p>
            <a:pPr marL="1600200" lvl="3" indent="-228600" algn="l" rtl="0">
              <a:lnSpc>
                <a:spcPct val="100000"/>
              </a:lnSpc>
              <a:spcBef>
                <a:spcPts val="364"/>
              </a:spcBef>
              <a:spcAft>
                <a:spcPts val="0"/>
              </a:spcAft>
              <a:buClr>
                <a:schemeClr val="dk1"/>
              </a:buClr>
              <a:buSzPct val="100000"/>
              <a:buChar char="–"/>
            </a:pPr>
            <a:r>
              <a:rPr lang="pt-BR" sz="2600" b="1"/>
              <a:t>A entrada tira o circito de seu estado único estado estável por um tempo determinado pelo produto de R e C.</a:t>
            </a:r>
            <a:endParaRPr/>
          </a:p>
          <a:p>
            <a:pPr marL="342900" lvl="0" indent="-182880" algn="l" rtl="0">
              <a:lnSpc>
                <a:spcPct val="100000"/>
              </a:lnSpc>
              <a:spcBef>
                <a:spcPts val="504"/>
              </a:spcBef>
              <a:spcAft>
                <a:spcPts val="0"/>
              </a:spcAft>
              <a:buClr>
                <a:schemeClr val="dk1"/>
              </a:buClr>
              <a:buSzPct val="100000"/>
              <a:buNone/>
            </a:pPr>
            <a:endParaRPr sz="3600" b="1">
              <a:solidFill>
                <a:srgbClr val="0070C0"/>
              </a:solidFill>
            </a:endParaRPr>
          </a:p>
          <a:p>
            <a:pPr marL="342900" lvl="0" indent="-218440" algn="l" rtl="0">
              <a:lnSpc>
                <a:spcPct val="100000"/>
              </a:lnSpc>
              <a:spcBef>
                <a:spcPts val="392"/>
              </a:spcBef>
              <a:spcAft>
                <a:spcPts val="0"/>
              </a:spcAft>
              <a:buClr>
                <a:schemeClr val="dk1"/>
              </a:buClr>
              <a:buSzPct val="100000"/>
              <a:buNone/>
            </a:pPr>
            <a:endParaRPr/>
          </a:p>
          <a:p>
            <a:pPr marL="0" lvl="0" indent="0" algn="l" rtl="0">
              <a:lnSpc>
                <a:spcPct val="100000"/>
              </a:lnSpc>
              <a:spcBef>
                <a:spcPts val="392"/>
              </a:spcBef>
              <a:spcAft>
                <a:spcPts val="0"/>
              </a:spcAft>
              <a:buClr>
                <a:schemeClr val="dk1"/>
              </a:buClr>
              <a:buSzPct val="100000"/>
              <a:buNone/>
            </a:pPr>
            <a:r>
              <a:rPr lang="pt-BR" sz="2800"/>
              <a:t>	</a:t>
            </a:r>
            <a:endParaRPr sz="2000"/>
          </a:p>
        </p:txBody>
      </p:sp>
      <p:sp>
        <p:nvSpPr>
          <p:cNvPr id="103" name="Google Shape;103;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3"/>
          <p:cNvSpPr txBox="1">
            <a:spLocks noGrp="1"/>
          </p:cNvSpPr>
          <p:nvPr>
            <p:ph type="body" idx="1"/>
          </p:nvPr>
        </p:nvSpPr>
        <p:spPr>
          <a:xfrm>
            <a:off x="578573" y="908720"/>
            <a:ext cx="7863526" cy="4525963"/>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00000"/>
              </a:lnSpc>
              <a:spcBef>
                <a:spcPts val="0"/>
              </a:spcBef>
              <a:spcAft>
                <a:spcPts val="0"/>
              </a:spcAft>
              <a:buClr>
                <a:schemeClr val="dk1"/>
              </a:buClr>
              <a:buSzPct val="100000"/>
              <a:buNone/>
            </a:pPr>
            <a:endParaRPr/>
          </a:p>
          <a:p>
            <a:pPr marL="0" lvl="0" indent="0" algn="l" rtl="0">
              <a:lnSpc>
                <a:spcPct val="100000"/>
              </a:lnSpc>
              <a:spcBef>
                <a:spcPts val="558"/>
              </a:spcBef>
              <a:spcAft>
                <a:spcPts val="0"/>
              </a:spcAft>
              <a:buClr>
                <a:srgbClr val="0070C0"/>
              </a:buClr>
              <a:buSzPct val="100000"/>
              <a:buNone/>
            </a:pPr>
            <a:r>
              <a:rPr lang="pt-BR" sz="3600" b="1">
                <a:solidFill>
                  <a:srgbClr val="0070C0"/>
                </a:solidFill>
              </a:rPr>
              <a:t> </a:t>
            </a:r>
            <a:r>
              <a:rPr lang="pt-BR"/>
              <a:t>Os circuitos digitais na maioria das vezes necessitam de um sinal de sincronismo. Esses sinais de sincronismo geralmente são sinais retangulares que são produzidos por circuitos osciladores digitais ou multivibrador astável, como eram conhecidos antigamente. </a:t>
            </a:r>
            <a:endParaRPr b="1">
              <a:solidFill>
                <a:srgbClr val="0070C0"/>
              </a:solidFill>
            </a:endParaRPr>
          </a:p>
          <a:p>
            <a:pPr marL="0" lvl="0" indent="0" algn="l" rtl="0">
              <a:lnSpc>
                <a:spcPct val="100000"/>
              </a:lnSpc>
              <a:spcBef>
                <a:spcPts val="434"/>
              </a:spcBef>
              <a:spcAft>
                <a:spcPts val="0"/>
              </a:spcAft>
              <a:buClr>
                <a:srgbClr val="0070C0"/>
              </a:buClr>
              <a:buSzPct val="100000"/>
              <a:buNone/>
            </a:pPr>
            <a:r>
              <a:rPr lang="pt-BR" b="1">
                <a:solidFill>
                  <a:srgbClr val="0070C0"/>
                </a:solidFill>
              </a:rPr>
              <a:t>					</a:t>
            </a:r>
            <a:endParaRPr/>
          </a:p>
          <a:p>
            <a:pPr marL="0" lvl="0" indent="0" algn="l" rtl="0">
              <a:lnSpc>
                <a:spcPct val="100000"/>
              </a:lnSpc>
              <a:spcBef>
                <a:spcPts val="434"/>
              </a:spcBef>
              <a:spcAft>
                <a:spcPts val="0"/>
              </a:spcAft>
              <a:buClr>
                <a:srgbClr val="0070C0"/>
              </a:buClr>
              <a:buSzPct val="100000"/>
              <a:buNone/>
            </a:pPr>
            <a:r>
              <a:rPr lang="pt-BR" b="1">
                <a:solidFill>
                  <a:srgbClr val="0070C0"/>
                </a:solidFill>
              </a:rPr>
              <a:t>		</a:t>
            </a:r>
            <a:endParaRPr/>
          </a:p>
          <a:p>
            <a:pPr marL="0" lvl="0" indent="0" algn="l" rtl="0">
              <a:lnSpc>
                <a:spcPct val="100000"/>
              </a:lnSpc>
              <a:spcBef>
                <a:spcPts val="434"/>
              </a:spcBef>
              <a:spcAft>
                <a:spcPts val="0"/>
              </a:spcAft>
              <a:buClr>
                <a:srgbClr val="0070C0"/>
              </a:buClr>
              <a:buSzPct val="100000"/>
              <a:buNone/>
            </a:pPr>
            <a:r>
              <a:rPr lang="pt-BR" b="1">
                <a:solidFill>
                  <a:srgbClr val="0070C0"/>
                </a:solidFill>
              </a:rPr>
              <a:t>		 saída       </a:t>
            </a:r>
            <a:endParaRPr/>
          </a:p>
          <a:p>
            <a:pPr marL="342900" lvl="0" indent="-205105" algn="l" rtl="0">
              <a:lnSpc>
                <a:spcPct val="100000"/>
              </a:lnSpc>
              <a:spcBef>
                <a:spcPts val="434"/>
              </a:spcBef>
              <a:spcAft>
                <a:spcPts val="0"/>
              </a:spcAft>
              <a:buClr>
                <a:schemeClr val="dk1"/>
              </a:buClr>
              <a:buSzPct val="100000"/>
              <a:buNone/>
            </a:pPr>
            <a:endParaRPr b="1">
              <a:solidFill>
                <a:srgbClr val="0070C0"/>
              </a:solidFill>
            </a:endParaRPr>
          </a:p>
          <a:p>
            <a:pPr marL="0" lvl="0" indent="0" algn="l" rtl="0">
              <a:lnSpc>
                <a:spcPct val="100000"/>
              </a:lnSpc>
              <a:spcBef>
                <a:spcPts val="434"/>
              </a:spcBef>
              <a:spcAft>
                <a:spcPts val="0"/>
              </a:spcAft>
              <a:buClr>
                <a:schemeClr val="dk1"/>
              </a:buClr>
              <a:buSzPct val="100000"/>
              <a:buNone/>
            </a:pPr>
            <a:endParaRPr/>
          </a:p>
          <a:p>
            <a:pPr marL="0" lvl="0" indent="0" algn="l" rtl="0">
              <a:lnSpc>
                <a:spcPct val="100000"/>
              </a:lnSpc>
              <a:spcBef>
                <a:spcPts val="434"/>
              </a:spcBef>
              <a:spcAft>
                <a:spcPts val="0"/>
              </a:spcAft>
              <a:buClr>
                <a:schemeClr val="dk1"/>
              </a:buClr>
              <a:buSzPct val="100000"/>
              <a:buNone/>
            </a:pPr>
            <a:endParaRPr/>
          </a:p>
          <a:p>
            <a:pPr marL="0" lvl="0" indent="0" algn="l" rtl="0">
              <a:lnSpc>
                <a:spcPct val="100000"/>
              </a:lnSpc>
              <a:spcBef>
                <a:spcPts val="434"/>
              </a:spcBef>
              <a:spcAft>
                <a:spcPts val="0"/>
              </a:spcAft>
              <a:buClr>
                <a:schemeClr val="dk1"/>
              </a:buClr>
              <a:buSzPct val="100000"/>
              <a:buNone/>
            </a:pPr>
            <a:r>
              <a:rPr lang="pt-BR" sz="2800"/>
              <a:t>	</a:t>
            </a:r>
            <a:endParaRPr sz="2000"/>
          </a:p>
        </p:txBody>
      </p:sp>
      <p:grpSp>
        <p:nvGrpSpPr>
          <p:cNvPr id="110" name="Google Shape;110;p3"/>
          <p:cNvGrpSpPr/>
          <p:nvPr/>
        </p:nvGrpSpPr>
        <p:grpSpPr>
          <a:xfrm>
            <a:off x="971600" y="2967050"/>
            <a:ext cx="7126004" cy="1512168"/>
            <a:chOff x="971600" y="2967050"/>
            <a:chExt cx="7126004" cy="1512168"/>
          </a:xfrm>
        </p:grpSpPr>
        <p:sp>
          <p:nvSpPr>
            <p:cNvPr id="111" name="Google Shape;111;p3"/>
            <p:cNvSpPr/>
            <p:nvPr/>
          </p:nvSpPr>
          <p:spPr>
            <a:xfrm>
              <a:off x="5145276" y="2967050"/>
              <a:ext cx="2952328" cy="1512168"/>
            </a:xfrm>
            <a:prstGeom prst="flowChartAlternateProcess">
              <a:avLst/>
            </a:prstGeom>
            <a:solidFill>
              <a:schemeClr val="l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pt-BR" sz="2000" b="0" i="0" u="none" strike="noStrike" cap="none">
                  <a:solidFill>
                    <a:schemeClr val="dk1"/>
                  </a:solidFill>
                  <a:latin typeface="Calibri"/>
                  <a:ea typeface="Calibri"/>
                  <a:cs typeface="Calibri"/>
                  <a:sym typeface="Calibri"/>
                </a:rPr>
                <a:t>T1 valores discretos nível lógico “1”(um) ou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pt-BR" sz="2000" b="0" i="0" u="none" strike="noStrike" cap="none">
                  <a:solidFill>
                    <a:schemeClr val="dk1"/>
                  </a:solidFill>
                  <a:latin typeface="Calibri"/>
                  <a:ea typeface="Calibri"/>
                  <a:cs typeface="Calibri"/>
                  <a:sym typeface="Calibri"/>
                </a:rPr>
                <a:t>T2 nível lógico “0”(zero). </a:t>
              </a:r>
              <a:endParaRPr sz="1400" b="0" i="0" u="none" strike="noStrike" cap="none">
                <a:solidFill>
                  <a:srgbClr val="000000"/>
                </a:solidFill>
                <a:latin typeface="Arial"/>
                <a:ea typeface="Arial"/>
                <a:cs typeface="Arial"/>
                <a:sym typeface="Arial"/>
              </a:endParaRPr>
            </a:p>
          </p:txBody>
        </p:sp>
        <p:sp>
          <p:nvSpPr>
            <p:cNvPr id="112" name="Google Shape;112;p3"/>
            <p:cNvSpPr/>
            <p:nvPr/>
          </p:nvSpPr>
          <p:spPr>
            <a:xfrm>
              <a:off x="971600" y="3456384"/>
              <a:ext cx="1505016" cy="836712"/>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pt-BR" sz="1800" b="0" i="0" u="none" strike="noStrike" cap="none">
                  <a:solidFill>
                    <a:schemeClr val="lt1"/>
                  </a:solidFill>
                  <a:latin typeface="Calibri"/>
                  <a:ea typeface="Calibri"/>
                  <a:cs typeface="Calibri"/>
                  <a:sym typeface="Calibri"/>
                </a:rPr>
                <a:t>astável</a:t>
              </a:r>
              <a:endParaRPr sz="1800" b="0" i="0" u="none" strike="noStrike" cap="none">
                <a:solidFill>
                  <a:schemeClr val="lt1"/>
                </a:solidFill>
                <a:latin typeface="Calibri"/>
                <a:ea typeface="Calibri"/>
                <a:cs typeface="Calibri"/>
                <a:sym typeface="Calibri"/>
              </a:endParaRPr>
            </a:p>
          </p:txBody>
        </p:sp>
        <p:cxnSp>
          <p:nvCxnSpPr>
            <p:cNvPr id="113" name="Google Shape;113;p3"/>
            <p:cNvCxnSpPr>
              <a:stCxn id="112" idx="3"/>
            </p:cNvCxnSpPr>
            <p:nvPr/>
          </p:nvCxnSpPr>
          <p:spPr>
            <a:xfrm rot="10800000" flipH="1">
              <a:off x="2476616" y="3862440"/>
              <a:ext cx="533400" cy="12300"/>
            </a:xfrm>
            <a:prstGeom prst="straightConnector1">
              <a:avLst/>
            </a:prstGeom>
            <a:noFill/>
            <a:ln w="9525" cap="flat" cmpd="sng">
              <a:solidFill>
                <a:srgbClr val="4A7DBA"/>
              </a:solidFill>
              <a:prstDash val="solid"/>
              <a:round/>
              <a:headEnd type="none" w="sm" len="sm"/>
              <a:tailEnd type="none" w="sm" len="sm"/>
            </a:ln>
          </p:spPr>
        </p:cxnSp>
        <p:pic>
          <p:nvPicPr>
            <p:cNvPr id="114" name="Google Shape;114;p3"/>
            <p:cNvPicPr preferRelativeResize="0"/>
            <p:nvPr/>
          </p:nvPicPr>
          <p:blipFill rotWithShape="1">
            <a:blip r:embed="rId3">
              <a:alphaModFix/>
            </a:blip>
            <a:srcRect/>
            <a:stretch/>
          </p:blipFill>
          <p:spPr>
            <a:xfrm>
              <a:off x="3162482" y="3284984"/>
              <a:ext cx="1638300" cy="752475"/>
            </a:xfrm>
            <a:prstGeom prst="rect">
              <a:avLst/>
            </a:prstGeom>
            <a:noFill/>
            <a:ln>
              <a:noFill/>
            </a:ln>
          </p:spPr>
        </p:pic>
      </p:grpSp>
      <p:sp>
        <p:nvSpPr>
          <p:cNvPr id="115" name="Google Shape;115;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70C0"/>
              </a:buClr>
              <a:buSzPct val="100000"/>
              <a:buFont typeface="Calibri"/>
              <a:buNone/>
            </a:pPr>
            <a:r>
              <a:rPr lang="pt-BR" b="1">
                <a:solidFill>
                  <a:srgbClr val="0070C0"/>
                </a:solidFill>
              </a:rPr>
              <a:t>Osciladores (multivibrador astável ):</a:t>
            </a:r>
            <a:br>
              <a:rPr lang="pt-BR" b="1">
                <a:solidFill>
                  <a:srgbClr val="0070C0"/>
                </a:solidFill>
              </a:rPr>
            </a:br>
            <a:endParaRPr/>
          </a:p>
        </p:txBody>
      </p:sp>
      <p:sp>
        <p:nvSpPr>
          <p:cNvPr id="116" name="Google Shape;116;p3"/>
          <p:cNvSpPr txBox="1"/>
          <p:nvPr/>
        </p:nvSpPr>
        <p:spPr>
          <a:xfrm>
            <a:off x="1331640" y="5301208"/>
            <a:ext cx="6984776" cy="92333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accent1"/>
              </a:buClr>
              <a:buSzPts val="1800"/>
              <a:buFont typeface="Noto Sans Symbols"/>
              <a:buChar char="✔"/>
            </a:pPr>
            <a:r>
              <a:rPr lang="pt-BR" sz="1800" b="1" i="0" u="none" strike="noStrike" cap="none">
                <a:solidFill>
                  <a:schemeClr val="accent1"/>
                </a:solidFill>
                <a:latin typeface="Calibri"/>
                <a:ea typeface="Calibri"/>
                <a:cs typeface="Calibri"/>
                <a:sym typeface="Calibri"/>
              </a:rPr>
              <a:t>Oscilador com frequência determinada por descarga RC</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accent1"/>
              </a:buClr>
              <a:buSzPts val="1800"/>
              <a:buFont typeface="Noto Sans Symbols"/>
              <a:buChar char="✔"/>
            </a:pPr>
            <a:r>
              <a:rPr lang="pt-BR" sz="1800" b="1" i="0" u="none" strike="noStrike" cap="none">
                <a:solidFill>
                  <a:schemeClr val="accent1"/>
                </a:solidFill>
                <a:latin typeface="Calibri"/>
                <a:ea typeface="Calibri"/>
                <a:cs typeface="Calibri"/>
                <a:sym typeface="Calibri"/>
              </a:rPr>
              <a:t>Oscilador com frequência determinada por cristal de quartzo</a:t>
            </a:r>
            <a:endParaRPr sz="1400" b="0" i="0" u="none" strike="noStrike" cap="none">
              <a:solidFill>
                <a:srgbClr val="000000"/>
              </a:solidFill>
              <a:latin typeface="Arial"/>
              <a:ea typeface="Arial"/>
              <a:cs typeface="Arial"/>
              <a:sym typeface="Arial"/>
            </a:endParaRPr>
          </a:p>
        </p:txBody>
      </p:sp>
      <p:sp>
        <p:nvSpPr>
          <p:cNvPr id="117" name="Google Shape;117;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4"/>
          <p:cNvSpPr txBox="1">
            <a:spLocks noGrp="1"/>
          </p:cNvSpPr>
          <p:nvPr>
            <p:ph type="body" idx="1"/>
          </p:nvPr>
        </p:nvSpPr>
        <p:spPr>
          <a:xfrm>
            <a:off x="506564" y="764704"/>
            <a:ext cx="8637435" cy="452596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00000"/>
              </a:lnSpc>
              <a:spcBef>
                <a:spcPts val="0"/>
              </a:spcBef>
              <a:spcAft>
                <a:spcPts val="0"/>
              </a:spcAft>
              <a:buClr>
                <a:schemeClr val="dk1"/>
              </a:buClr>
              <a:buSzPct val="100000"/>
              <a:buNone/>
            </a:pPr>
            <a:endParaRPr/>
          </a:p>
          <a:p>
            <a:pPr marL="0" lvl="0" indent="0" algn="l" rtl="0">
              <a:lnSpc>
                <a:spcPct val="100000"/>
              </a:lnSpc>
              <a:spcBef>
                <a:spcPts val="518"/>
              </a:spcBef>
              <a:spcAft>
                <a:spcPts val="0"/>
              </a:spcAft>
              <a:buClr>
                <a:schemeClr val="dk1"/>
              </a:buClr>
              <a:buSzPct val="100000"/>
              <a:buNone/>
            </a:pPr>
            <a:r>
              <a:rPr lang="pt-BR"/>
              <a:t>R e C determinam a frequência de operação que pode variar de hertz até aproximadamente 7 MHz  alimentados com 12V devido ao limite de operação desses componentes  </a:t>
            </a:r>
            <a:r>
              <a:rPr lang="pt-BR" b="1">
                <a:solidFill>
                  <a:srgbClr val="0070C0"/>
                </a:solidFill>
              </a:rPr>
              <a:t>					</a:t>
            </a:r>
            <a:endParaRPr/>
          </a:p>
          <a:p>
            <a:pPr marL="0" lvl="0" indent="0" algn="l" rtl="0">
              <a:lnSpc>
                <a:spcPct val="100000"/>
              </a:lnSpc>
              <a:spcBef>
                <a:spcPts val="518"/>
              </a:spcBef>
              <a:spcAft>
                <a:spcPts val="0"/>
              </a:spcAft>
              <a:buClr>
                <a:srgbClr val="0070C0"/>
              </a:buClr>
              <a:buSzPct val="100000"/>
              <a:buNone/>
            </a:pPr>
            <a:r>
              <a:rPr lang="pt-BR" b="1">
                <a:solidFill>
                  <a:srgbClr val="0070C0"/>
                </a:solidFill>
              </a:rPr>
              <a:t>	Exemplos 1: </a:t>
            </a:r>
            <a:endParaRPr/>
          </a:p>
          <a:p>
            <a:pPr marL="0" lvl="0" indent="0" algn="l" rtl="0">
              <a:lnSpc>
                <a:spcPct val="100000"/>
              </a:lnSpc>
              <a:spcBef>
                <a:spcPts val="518"/>
              </a:spcBef>
              <a:spcAft>
                <a:spcPts val="0"/>
              </a:spcAft>
              <a:buClr>
                <a:schemeClr val="dk1"/>
              </a:buClr>
              <a:buSzPct val="100000"/>
              <a:buNone/>
            </a:pPr>
            <a:r>
              <a:rPr lang="pt-BR" b="1"/>
              <a:t>	Osciladores usando Inversores CMOS: </a:t>
            </a:r>
            <a:r>
              <a:rPr lang="pt-BR" b="1">
                <a:solidFill>
                  <a:srgbClr val="0070C0"/>
                </a:solidFill>
              </a:rPr>
              <a:t>	</a:t>
            </a:r>
            <a:endParaRPr/>
          </a:p>
          <a:p>
            <a:pPr marL="0" lvl="0" indent="0" algn="l" rtl="0">
              <a:lnSpc>
                <a:spcPct val="100000"/>
              </a:lnSpc>
              <a:spcBef>
                <a:spcPts val="518"/>
              </a:spcBef>
              <a:spcAft>
                <a:spcPts val="0"/>
              </a:spcAft>
              <a:buClr>
                <a:srgbClr val="0070C0"/>
              </a:buClr>
              <a:buSzPct val="100000"/>
              <a:buNone/>
            </a:pPr>
            <a:r>
              <a:rPr lang="pt-BR" b="1">
                <a:solidFill>
                  <a:srgbClr val="0070C0"/>
                </a:solidFill>
              </a:rPr>
              <a:t>	</a:t>
            </a:r>
            <a:endParaRPr/>
          </a:p>
          <a:p>
            <a:pPr marL="0" lvl="0" indent="0" algn="l" rtl="0">
              <a:lnSpc>
                <a:spcPct val="100000"/>
              </a:lnSpc>
              <a:spcBef>
                <a:spcPts val="518"/>
              </a:spcBef>
              <a:spcAft>
                <a:spcPts val="0"/>
              </a:spcAft>
              <a:buClr>
                <a:schemeClr val="dk1"/>
              </a:buClr>
              <a:buSzPct val="100000"/>
              <a:buNone/>
            </a:pPr>
            <a:endParaRPr/>
          </a:p>
          <a:p>
            <a:pPr marL="0" lvl="0" indent="0" algn="l" rtl="0">
              <a:lnSpc>
                <a:spcPct val="100000"/>
              </a:lnSpc>
              <a:spcBef>
                <a:spcPts val="518"/>
              </a:spcBef>
              <a:spcAft>
                <a:spcPts val="0"/>
              </a:spcAft>
              <a:buClr>
                <a:schemeClr val="dk1"/>
              </a:buClr>
              <a:buSzPct val="100000"/>
              <a:buNone/>
            </a:pPr>
            <a:r>
              <a:rPr lang="pt-BR" sz="2800"/>
              <a:t>	</a:t>
            </a:r>
            <a:endParaRPr sz="2000"/>
          </a:p>
        </p:txBody>
      </p:sp>
      <p:pic>
        <p:nvPicPr>
          <p:cNvPr id="124" name="Google Shape;124;p4"/>
          <p:cNvPicPr preferRelativeResize="0"/>
          <p:nvPr/>
        </p:nvPicPr>
        <p:blipFill rotWithShape="1">
          <a:blip r:embed="rId3">
            <a:alphaModFix/>
          </a:blip>
          <a:srcRect/>
          <a:stretch/>
        </p:blipFill>
        <p:spPr>
          <a:xfrm>
            <a:off x="1319461" y="4009407"/>
            <a:ext cx="3190875" cy="1838325"/>
          </a:xfrm>
          <a:prstGeom prst="rect">
            <a:avLst/>
          </a:prstGeom>
          <a:noFill/>
          <a:ln>
            <a:noFill/>
          </a:ln>
        </p:spPr>
      </p:pic>
      <p:pic>
        <p:nvPicPr>
          <p:cNvPr id="125" name="Google Shape;125;p4"/>
          <p:cNvPicPr preferRelativeResize="0"/>
          <p:nvPr/>
        </p:nvPicPr>
        <p:blipFill rotWithShape="1">
          <a:blip r:embed="rId4">
            <a:alphaModFix/>
          </a:blip>
          <a:srcRect/>
          <a:stretch/>
        </p:blipFill>
        <p:spPr>
          <a:xfrm>
            <a:off x="6012160" y="4009408"/>
            <a:ext cx="1672168" cy="898192"/>
          </a:xfrm>
          <a:prstGeom prst="rect">
            <a:avLst/>
          </a:prstGeom>
          <a:noFill/>
          <a:ln>
            <a:noFill/>
          </a:ln>
        </p:spPr>
      </p:pic>
      <p:sp>
        <p:nvSpPr>
          <p:cNvPr id="126" name="Google Shape;126;p4"/>
          <p:cNvSpPr/>
          <p:nvPr/>
        </p:nvSpPr>
        <p:spPr>
          <a:xfrm>
            <a:off x="4652690" y="4958101"/>
            <a:ext cx="4572000"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br>
              <a:rPr lang="pt-BR" sz="1800" b="0" i="0" u="none" strike="noStrike" cap="none">
                <a:solidFill>
                  <a:schemeClr val="dk1"/>
                </a:solidFill>
                <a:latin typeface="Arial"/>
                <a:ea typeface="Arial"/>
                <a:cs typeface="Arial"/>
                <a:sym typeface="Arial"/>
              </a:rPr>
            </a:br>
            <a:r>
              <a:rPr lang="pt-BR" sz="1800" b="0" i="0" u="none" strike="noStrike" cap="none">
                <a:solidFill>
                  <a:schemeClr val="dk1"/>
                </a:solidFill>
                <a:latin typeface="Arial"/>
                <a:ea typeface="Arial"/>
                <a:cs typeface="Arial"/>
                <a:sym typeface="Arial"/>
              </a:rPr>
              <a:t>              R2 &gt;&gt; R1 , R2  aprox. 1MΩ</a:t>
            </a:r>
            <a:endParaRPr sz="1800" b="0" i="0" u="none" strike="noStrike" cap="none">
              <a:solidFill>
                <a:schemeClr val="dk1"/>
              </a:solidFill>
              <a:latin typeface="Calibri"/>
              <a:ea typeface="Calibri"/>
              <a:cs typeface="Calibri"/>
              <a:sym typeface="Calibri"/>
            </a:endParaRPr>
          </a:p>
        </p:txBody>
      </p:sp>
      <p:sp>
        <p:nvSpPr>
          <p:cNvPr id="127" name="Google Shape;127;p4"/>
          <p:cNvSpPr/>
          <p:nvPr/>
        </p:nvSpPr>
        <p:spPr>
          <a:xfrm>
            <a:off x="5076056" y="5569316"/>
            <a:ext cx="4572000" cy="107721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Onde: C deve ser expresso em farads,</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5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           R em ohms;</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          frequência em hertz.</a:t>
            </a:r>
            <a:endParaRPr sz="1600" b="0" i="0" u="none" strike="noStrike" cap="none">
              <a:solidFill>
                <a:schemeClr val="dk1"/>
              </a:solidFill>
              <a:latin typeface="Calibri"/>
              <a:ea typeface="Calibri"/>
              <a:cs typeface="Calibri"/>
              <a:sym typeface="Calibri"/>
            </a:endParaRPr>
          </a:p>
        </p:txBody>
      </p:sp>
      <p:sp>
        <p:nvSpPr>
          <p:cNvPr id="128" name="Google Shape;128;p4"/>
          <p:cNvSpPr txBox="1">
            <a:spLocks noGrp="1"/>
          </p:cNvSpPr>
          <p:nvPr>
            <p:ph type="title"/>
          </p:nvPr>
        </p:nvSpPr>
        <p:spPr>
          <a:xfrm>
            <a:off x="395536" y="207639"/>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70C0"/>
              </a:buClr>
              <a:buSzPts val="3600"/>
              <a:buFont typeface="Calibri"/>
              <a:buNone/>
            </a:pPr>
            <a:r>
              <a:rPr lang="pt-BR" sz="3600">
                <a:solidFill>
                  <a:srgbClr val="0070C0"/>
                </a:solidFill>
              </a:rPr>
              <a:t>Osciladores com frequência determinada por circuito RC:</a:t>
            </a:r>
            <a:br>
              <a:rPr lang="pt-BR" sz="3600">
                <a:solidFill>
                  <a:srgbClr val="0070C0"/>
                </a:solidFill>
              </a:rPr>
            </a:br>
            <a:endParaRPr sz="3600"/>
          </a:p>
        </p:txBody>
      </p:sp>
      <p:sp>
        <p:nvSpPr>
          <p:cNvPr id="129" name="Google Shape;129;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5"/>
          <p:cNvSpPr txBox="1">
            <a:spLocks noGrp="1"/>
          </p:cNvSpPr>
          <p:nvPr>
            <p:ph type="title"/>
          </p:nvPr>
        </p:nvSpPr>
        <p:spPr>
          <a:xfrm>
            <a:off x="132469" y="503773"/>
            <a:ext cx="8748464"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70C0"/>
              </a:buClr>
              <a:buSzPts val="3600"/>
              <a:buFont typeface="Calibri"/>
              <a:buNone/>
            </a:pPr>
            <a:r>
              <a:rPr lang="pt-BR" sz="3600" b="1">
                <a:solidFill>
                  <a:srgbClr val="0070C0"/>
                </a:solidFill>
              </a:rPr>
              <a:t>Osciladores com frequência determinada por circuito RC:</a:t>
            </a:r>
            <a:br>
              <a:rPr lang="pt-BR" sz="3600">
                <a:solidFill>
                  <a:srgbClr val="0070C0"/>
                </a:solidFill>
              </a:rPr>
            </a:br>
            <a:endParaRPr sz="3600"/>
          </a:p>
        </p:txBody>
      </p:sp>
      <p:sp>
        <p:nvSpPr>
          <p:cNvPr id="136" name="Google Shape;136;p5"/>
          <p:cNvSpPr txBox="1">
            <a:spLocks noGrp="1"/>
          </p:cNvSpPr>
          <p:nvPr>
            <p:ph type="body" idx="1"/>
          </p:nvPr>
        </p:nvSpPr>
        <p:spPr>
          <a:xfrm>
            <a:off x="506564" y="2636912"/>
            <a:ext cx="8637435" cy="2653755"/>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endParaRPr/>
          </a:p>
          <a:p>
            <a:pPr marL="0" lvl="0" indent="0" algn="ctr" rtl="0">
              <a:lnSpc>
                <a:spcPct val="100000"/>
              </a:lnSpc>
              <a:spcBef>
                <a:spcPts val="560"/>
              </a:spcBef>
              <a:spcAft>
                <a:spcPts val="0"/>
              </a:spcAft>
              <a:buClr>
                <a:srgbClr val="0070C0"/>
              </a:buClr>
              <a:buSzPts val="2800"/>
              <a:buNone/>
            </a:pPr>
            <a:r>
              <a:rPr lang="pt-BR" b="1">
                <a:solidFill>
                  <a:srgbClr val="0070C0"/>
                </a:solidFill>
              </a:rPr>
              <a:t>	</a:t>
            </a:r>
            <a:br>
              <a:rPr lang="pt-BR">
                <a:solidFill>
                  <a:srgbClr val="0070C0"/>
                </a:solidFill>
              </a:rPr>
            </a:br>
            <a:r>
              <a:rPr lang="pt-BR" b="1">
                <a:solidFill>
                  <a:srgbClr val="0070C0"/>
                </a:solidFill>
              </a:rPr>
              <a:t>		</a:t>
            </a:r>
            <a:endParaRPr/>
          </a:p>
          <a:p>
            <a:pPr marL="0" lvl="0" indent="0" algn="l" rtl="0">
              <a:lnSpc>
                <a:spcPct val="100000"/>
              </a:lnSpc>
              <a:spcBef>
                <a:spcPts val="560"/>
              </a:spcBef>
              <a:spcAft>
                <a:spcPts val="0"/>
              </a:spcAft>
              <a:buClr>
                <a:srgbClr val="0070C0"/>
              </a:buClr>
              <a:buSzPts val="2800"/>
              <a:buNone/>
            </a:pPr>
            <a:r>
              <a:rPr lang="pt-BR" b="1">
                <a:solidFill>
                  <a:srgbClr val="0070C0"/>
                </a:solidFill>
              </a:rPr>
              <a:t>	</a:t>
            </a:r>
            <a:endParaRPr/>
          </a:p>
          <a:p>
            <a:pPr marL="0" lvl="0" indent="0" algn="l" rtl="0">
              <a:lnSpc>
                <a:spcPct val="100000"/>
              </a:lnSpc>
              <a:spcBef>
                <a:spcPts val="560"/>
              </a:spcBef>
              <a:spcAft>
                <a:spcPts val="0"/>
              </a:spcAft>
              <a:buClr>
                <a:schemeClr val="dk1"/>
              </a:buClr>
              <a:buSzPts val="2800"/>
              <a:buNone/>
            </a:pPr>
            <a:r>
              <a:rPr lang="pt-BR" sz="2800"/>
              <a:t>	</a:t>
            </a:r>
            <a:endParaRPr sz="2000"/>
          </a:p>
        </p:txBody>
      </p:sp>
      <p:sp>
        <p:nvSpPr>
          <p:cNvPr id="137" name="Google Shape;137;p5"/>
          <p:cNvSpPr/>
          <p:nvPr/>
        </p:nvSpPr>
        <p:spPr>
          <a:xfrm>
            <a:off x="4284947" y="3562479"/>
            <a:ext cx="4564559"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br>
              <a:rPr lang="pt-BR" sz="1800" b="0" i="0" u="none" strike="noStrike" cap="none">
                <a:solidFill>
                  <a:schemeClr val="dk1"/>
                </a:solidFill>
                <a:latin typeface="Arial"/>
                <a:ea typeface="Arial"/>
                <a:cs typeface="Arial"/>
                <a:sym typeface="Arial"/>
              </a:rPr>
            </a:br>
            <a:r>
              <a:rPr lang="pt-BR" sz="1800" b="0" i="0" u="none" strike="noStrike" cap="none">
                <a:solidFill>
                  <a:schemeClr val="dk1"/>
                </a:solidFill>
                <a:latin typeface="Arial"/>
                <a:ea typeface="Arial"/>
                <a:cs typeface="Arial"/>
                <a:sym typeface="Arial"/>
              </a:rPr>
              <a:t>              R2 &gt;&gt; R1 + Rx </a:t>
            </a:r>
            <a:endParaRPr sz="1800" b="0" i="0" u="none" strike="noStrike" cap="none">
              <a:solidFill>
                <a:schemeClr val="dk1"/>
              </a:solidFill>
              <a:latin typeface="Calibri"/>
              <a:ea typeface="Calibri"/>
              <a:cs typeface="Calibri"/>
              <a:sym typeface="Calibri"/>
            </a:endParaRPr>
          </a:p>
        </p:txBody>
      </p:sp>
      <p:sp>
        <p:nvSpPr>
          <p:cNvPr id="138" name="Google Shape;138;p5"/>
          <p:cNvSpPr/>
          <p:nvPr/>
        </p:nvSpPr>
        <p:spPr>
          <a:xfrm>
            <a:off x="667051" y="5371735"/>
            <a:ext cx="4572000" cy="107721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Onde: C deve ser expresso em farads,</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5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           R em ohms;</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          frequência em hertz.</a:t>
            </a:r>
            <a:endParaRPr sz="1600" b="0" i="0" u="none" strike="noStrike" cap="none">
              <a:solidFill>
                <a:schemeClr val="dk1"/>
              </a:solidFill>
              <a:latin typeface="Calibri"/>
              <a:ea typeface="Calibri"/>
              <a:cs typeface="Calibri"/>
              <a:sym typeface="Calibri"/>
            </a:endParaRPr>
          </a:p>
        </p:txBody>
      </p:sp>
      <p:pic>
        <p:nvPicPr>
          <p:cNvPr id="139" name="Google Shape;139;p5"/>
          <p:cNvPicPr preferRelativeResize="0"/>
          <p:nvPr/>
        </p:nvPicPr>
        <p:blipFill rotWithShape="1">
          <a:blip r:embed="rId3">
            <a:alphaModFix/>
          </a:blip>
          <a:srcRect/>
          <a:stretch/>
        </p:blipFill>
        <p:spPr>
          <a:xfrm>
            <a:off x="845959" y="2528163"/>
            <a:ext cx="3095625" cy="1895475"/>
          </a:xfrm>
          <a:prstGeom prst="rect">
            <a:avLst/>
          </a:prstGeom>
          <a:noFill/>
          <a:ln>
            <a:noFill/>
          </a:ln>
        </p:spPr>
      </p:pic>
      <p:sp>
        <p:nvSpPr>
          <p:cNvPr id="140" name="Google Shape;140;p5"/>
          <p:cNvSpPr/>
          <p:nvPr/>
        </p:nvSpPr>
        <p:spPr>
          <a:xfrm>
            <a:off x="5581879" y="2402144"/>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41" name="Google Shape;141;p5"/>
          <p:cNvPicPr preferRelativeResize="0"/>
          <p:nvPr/>
        </p:nvPicPr>
        <p:blipFill rotWithShape="1">
          <a:blip r:embed="rId4">
            <a:alphaModFix/>
          </a:blip>
          <a:srcRect/>
          <a:stretch/>
        </p:blipFill>
        <p:spPr>
          <a:xfrm>
            <a:off x="5129866" y="2784370"/>
            <a:ext cx="2599109" cy="904875"/>
          </a:xfrm>
          <a:prstGeom prst="rect">
            <a:avLst/>
          </a:prstGeom>
          <a:noFill/>
          <a:ln>
            <a:noFill/>
          </a:ln>
        </p:spPr>
      </p:pic>
      <p:sp>
        <p:nvSpPr>
          <p:cNvPr id="142" name="Google Shape;142;p5"/>
          <p:cNvSpPr/>
          <p:nvPr/>
        </p:nvSpPr>
        <p:spPr>
          <a:xfrm>
            <a:off x="5249320" y="4674955"/>
            <a:ext cx="13219785" cy="8106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43" name="Google Shape;143;p5"/>
          <p:cNvPicPr preferRelativeResize="0"/>
          <p:nvPr/>
        </p:nvPicPr>
        <p:blipFill rotWithShape="1">
          <a:blip r:embed="rId5">
            <a:alphaModFix/>
          </a:blip>
          <a:srcRect/>
          <a:stretch/>
        </p:blipFill>
        <p:spPr>
          <a:xfrm>
            <a:off x="5262441" y="4423638"/>
            <a:ext cx="1338904" cy="363832"/>
          </a:xfrm>
          <a:prstGeom prst="rect">
            <a:avLst/>
          </a:prstGeom>
          <a:noFill/>
          <a:ln>
            <a:noFill/>
          </a:ln>
        </p:spPr>
      </p:pic>
      <p:sp>
        <p:nvSpPr>
          <p:cNvPr id="144" name="Google Shape;144;p5"/>
          <p:cNvSpPr/>
          <p:nvPr/>
        </p:nvSpPr>
        <p:spPr>
          <a:xfrm>
            <a:off x="5285681" y="5217125"/>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45" name="Google Shape;145;p5"/>
          <p:cNvPicPr preferRelativeResize="0"/>
          <p:nvPr/>
        </p:nvPicPr>
        <p:blipFill rotWithShape="1">
          <a:blip r:embed="rId6">
            <a:alphaModFix/>
          </a:blip>
          <a:srcRect/>
          <a:stretch/>
        </p:blipFill>
        <p:spPr>
          <a:xfrm>
            <a:off x="5226248" y="5303748"/>
            <a:ext cx="726479" cy="378374"/>
          </a:xfrm>
          <a:prstGeom prst="rect">
            <a:avLst/>
          </a:prstGeom>
          <a:noFill/>
          <a:ln>
            <a:noFill/>
          </a:ln>
        </p:spPr>
      </p:pic>
      <p:sp>
        <p:nvSpPr>
          <p:cNvPr id="146" name="Google Shape;146;p5"/>
          <p:cNvSpPr txBox="1"/>
          <p:nvPr/>
        </p:nvSpPr>
        <p:spPr>
          <a:xfrm>
            <a:off x="5939924" y="5252734"/>
            <a:ext cx="3562121"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Potenciômetro para ajuste de frequência</a:t>
            </a:r>
            <a:endParaRPr sz="1400" b="0" i="0" u="none" strike="noStrike" cap="none">
              <a:solidFill>
                <a:srgbClr val="000000"/>
              </a:solidFill>
              <a:latin typeface="Arial"/>
              <a:ea typeface="Arial"/>
              <a:cs typeface="Arial"/>
              <a:sym typeface="Arial"/>
            </a:endParaRPr>
          </a:p>
        </p:txBody>
      </p:sp>
      <p:sp>
        <p:nvSpPr>
          <p:cNvPr id="147" name="Google Shape;147;p5"/>
          <p:cNvSpPr txBox="1"/>
          <p:nvPr/>
        </p:nvSpPr>
        <p:spPr>
          <a:xfrm>
            <a:off x="645322" y="1374308"/>
            <a:ext cx="7937397"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pt-BR" sz="2800" b="0" i="0" u="none" strike="noStrike" cap="none">
                <a:solidFill>
                  <a:srgbClr val="0070C0"/>
                </a:solidFill>
                <a:latin typeface="Calibri"/>
                <a:ea typeface="Calibri"/>
                <a:cs typeface="Calibri"/>
                <a:sym typeface="Calibri"/>
              </a:rPr>
              <a:t>Exemplo 2 : </a:t>
            </a:r>
            <a:r>
              <a:rPr lang="pt-BR" sz="2800" b="0" i="0" u="none" strike="noStrike" cap="none">
                <a:solidFill>
                  <a:schemeClr val="dk1"/>
                </a:solidFill>
                <a:latin typeface="Calibri"/>
                <a:ea typeface="Calibri"/>
                <a:cs typeface="Calibri"/>
                <a:sym typeface="Calibri"/>
              </a:rPr>
              <a:t>oscilador</a:t>
            </a:r>
            <a:r>
              <a:rPr lang="pt-BR" sz="2800" b="0" i="0" u="none" strike="noStrike" cap="none">
                <a:solidFill>
                  <a:srgbClr val="0070C0"/>
                </a:solidFill>
                <a:latin typeface="Calibri"/>
                <a:ea typeface="Calibri"/>
                <a:cs typeface="Calibri"/>
                <a:sym typeface="Calibri"/>
              </a:rPr>
              <a:t> </a:t>
            </a:r>
            <a:r>
              <a:rPr lang="pt-BR" sz="2800" b="0" i="0" u="none" strike="noStrike" cap="none">
                <a:solidFill>
                  <a:schemeClr val="dk1"/>
                </a:solidFill>
                <a:latin typeface="Calibri"/>
                <a:ea typeface="Calibri"/>
                <a:cs typeface="Calibri"/>
                <a:sym typeface="Calibri"/>
              </a:rPr>
              <a:t>utilizando inversores CMOS 			com ajuste de frequência</a:t>
            </a:r>
            <a:endParaRPr sz="1400" b="0" i="0" u="none" strike="noStrike" cap="none">
              <a:solidFill>
                <a:srgbClr val="000000"/>
              </a:solidFill>
              <a:latin typeface="Arial"/>
              <a:ea typeface="Arial"/>
              <a:cs typeface="Arial"/>
              <a:sym typeface="Arial"/>
            </a:endParaRPr>
          </a:p>
        </p:txBody>
      </p:sp>
      <p:sp>
        <p:nvSpPr>
          <p:cNvPr id="148" name="Google Shape;148;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6"/>
          <p:cNvSpPr txBox="1">
            <a:spLocks noGrp="1"/>
          </p:cNvSpPr>
          <p:nvPr>
            <p:ph type="title"/>
          </p:nvPr>
        </p:nvSpPr>
        <p:spPr>
          <a:xfrm>
            <a:off x="115329" y="113767"/>
            <a:ext cx="8748464"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70C0"/>
              </a:buClr>
              <a:buSzPts val="3600"/>
              <a:buFont typeface="Calibri"/>
              <a:buNone/>
            </a:pPr>
            <a:r>
              <a:rPr lang="pt-BR" sz="3600">
                <a:solidFill>
                  <a:srgbClr val="0070C0"/>
                </a:solidFill>
              </a:rPr>
              <a:t>Osciladores com frequência determinada por circuito RC:</a:t>
            </a:r>
            <a:br>
              <a:rPr lang="pt-BR" sz="3600">
                <a:solidFill>
                  <a:srgbClr val="0070C0"/>
                </a:solidFill>
              </a:rPr>
            </a:br>
            <a:endParaRPr sz="3600"/>
          </a:p>
        </p:txBody>
      </p:sp>
      <p:sp>
        <p:nvSpPr>
          <p:cNvPr id="155" name="Google Shape;155;p6"/>
          <p:cNvSpPr txBox="1">
            <a:spLocks noGrp="1"/>
          </p:cNvSpPr>
          <p:nvPr>
            <p:ph type="body" idx="1"/>
          </p:nvPr>
        </p:nvSpPr>
        <p:spPr>
          <a:xfrm>
            <a:off x="882107" y="4554506"/>
            <a:ext cx="8637435" cy="2653755"/>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endParaRPr/>
          </a:p>
          <a:p>
            <a:pPr marL="0" lvl="0" indent="0" algn="ctr" rtl="0">
              <a:lnSpc>
                <a:spcPct val="100000"/>
              </a:lnSpc>
              <a:spcBef>
                <a:spcPts val="560"/>
              </a:spcBef>
              <a:spcAft>
                <a:spcPts val="0"/>
              </a:spcAft>
              <a:buClr>
                <a:srgbClr val="0070C0"/>
              </a:buClr>
              <a:buSzPts val="2800"/>
              <a:buNone/>
            </a:pPr>
            <a:r>
              <a:rPr lang="pt-BR" b="1">
                <a:solidFill>
                  <a:srgbClr val="0070C0"/>
                </a:solidFill>
              </a:rPr>
              <a:t>	</a:t>
            </a:r>
            <a:br>
              <a:rPr lang="pt-BR">
                <a:solidFill>
                  <a:srgbClr val="0070C0"/>
                </a:solidFill>
              </a:rPr>
            </a:br>
            <a:r>
              <a:rPr lang="pt-BR" b="1">
                <a:solidFill>
                  <a:srgbClr val="0070C0"/>
                </a:solidFill>
              </a:rPr>
              <a:t>		</a:t>
            </a:r>
            <a:endParaRPr/>
          </a:p>
          <a:p>
            <a:pPr marL="0" lvl="0" indent="0" algn="l" rtl="0">
              <a:lnSpc>
                <a:spcPct val="100000"/>
              </a:lnSpc>
              <a:spcBef>
                <a:spcPts val="560"/>
              </a:spcBef>
              <a:spcAft>
                <a:spcPts val="0"/>
              </a:spcAft>
              <a:buClr>
                <a:srgbClr val="0070C0"/>
              </a:buClr>
              <a:buSzPts val="2800"/>
              <a:buNone/>
            </a:pPr>
            <a:r>
              <a:rPr lang="pt-BR" b="1">
                <a:solidFill>
                  <a:srgbClr val="0070C0"/>
                </a:solidFill>
              </a:rPr>
              <a:t>	</a:t>
            </a:r>
            <a:endParaRPr/>
          </a:p>
          <a:p>
            <a:pPr marL="0" lvl="0" indent="0" algn="l" rtl="0">
              <a:lnSpc>
                <a:spcPct val="100000"/>
              </a:lnSpc>
              <a:spcBef>
                <a:spcPts val="560"/>
              </a:spcBef>
              <a:spcAft>
                <a:spcPts val="0"/>
              </a:spcAft>
              <a:buClr>
                <a:schemeClr val="dk1"/>
              </a:buClr>
              <a:buSzPts val="2800"/>
              <a:buNone/>
            </a:pPr>
            <a:r>
              <a:rPr lang="pt-BR" sz="2800"/>
              <a:t>	</a:t>
            </a:r>
            <a:endParaRPr sz="2000"/>
          </a:p>
        </p:txBody>
      </p:sp>
      <p:sp>
        <p:nvSpPr>
          <p:cNvPr id="156" name="Google Shape;156;p6"/>
          <p:cNvSpPr/>
          <p:nvPr/>
        </p:nvSpPr>
        <p:spPr>
          <a:xfrm>
            <a:off x="667051" y="5371735"/>
            <a:ext cx="4572000" cy="107721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Onde: C deve ser expresso em farads,</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5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           R em ohms;</a:t>
            </a:r>
            <a:endParaRPr sz="16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Arial"/>
              <a:buNone/>
            </a:pPr>
            <a:r>
              <a:rPr lang="pt-BR" sz="1600" b="0" i="0" u="none" strike="noStrike" cap="none">
                <a:solidFill>
                  <a:schemeClr val="dk1"/>
                </a:solidFill>
                <a:latin typeface="Arial"/>
                <a:ea typeface="Arial"/>
                <a:cs typeface="Arial"/>
                <a:sym typeface="Arial"/>
              </a:rPr>
              <a:t>          frequência em hertz.</a:t>
            </a:r>
            <a:endParaRPr sz="1600" b="0" i="0" u="none" strike="noStrike" cap="none">
              <a:solidFill>
                <a:schemeClr val="dk1"/>
              </a:solidFill>
              <a:latin typeface="Calibri"/>
              <a:ea typeface="Calibri"/>
              <a:cs typeface="Calibri"/>
              <a:sym typeface="Calibri"/>
            </a:endParaRPr>
          </a:p>
        </p:txBody>
      </p:sp>
      <p:sp>
        <p:nvSpPr>
          <p:cNvPr id="157" name="Google Shape;157;p6"/>
          <p:cNvSpPr/>
          <p:nvPr/>
        </p:nvSpPr>
        <p:spPr>
          <a:xfrm>
            <a:off x="5581879" y="2402144"/>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8" name="Google Shape;158;p6"/>
          <p:cNvSpPr/>
          <p:nvPr/>
        </p:nvSpPr>
        <p:spPr>
          <a:xfrm>
            <a:off x="5249320" y="4674955"/>
            <a:ext cx="13219785" cy="8106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9" name="Google Shape;159;p6"/>
          <p:cNvSpPr/>
          <p:nvPr/>
        </p:nvSpPr>
        <p:spPr>
          <a:xfrm>
            <a:off x="5285681" y="5217125"/>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60" name="Google Shape;160;p6"/>
          <p:cNvPicPr preferRelativeResize="0"/>
          <p:nvPr/>
        </p:nvPicPr>
        <p:blipFill rotWithShape="1">
          <a:blip r:embed="rId3">
            <a:alphaModFix/>
          </a:blip>
          <a:srcRect/>
          <a:stretch/>
        </p:blipFill>
        <p:spPr>
          <a:xfrm>
            <a:off x="4924744" y="5479593"/>
            <a:ext cx="646112" cy="377825"/>
          </a:xfrm>
          <a:prstGeom prst="rect">
            <a:avLst/>
          </a:prstGeom>
          <a:noFill/>
          <a:ln>
            <a:noFill/>
          </a:ln>
        </p:spPr>
      </p:pic>
      <p:sp>
        <p:nvSpPr>
          <p:cNvPr id="161" name="Google Shape;161;p6"/>
          <p:cNvSpPr txBox="1"/>
          <p:nvPr/>
        </p:nvSpPr>
        <p:spPr>
          <a:xfrm>
            <a:off x="5598236" y="5381299"/>
            <a:ext cx="3562121"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Potenciômetro para ajuste de simetriaia</a:t>
            </a:r>
            <a:endParaRPr sz="1800" b="0" i="0" u="none" strike="noStrike" cap="none">
              <a:solidFill>
                <a:schemeClr val="dk1"/>
              </a:solidFill>
              <a:latin typeface="Calibri"/>
              <a:ea typeface="Calibri"/>
              <a:cs typeface="Calibri"/>
              <a:sym typeface="Calibri"/>
            </a:endParaRPr>
          </a:p>
        </p:txBody>
      </p:sp>
      <p:sp>
        <p:nvSpPr>
          <p:cNvPr id="162" name="Google Shape;162;p6"/>
          <p:cNvSpPr txBox="1"/>
          <p:nvPr/>
        </p:nvSpPr>
        <p:spPr>
          <a:xfrm>
            <a:off x="667051" y="1031312"/>
            <a:ext cx="7937397"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pt-BR" sz="2800" b="0" i="0" u="none" strike="noStrike" cap="none">
                <a:solidFill>
                  <a:srgbClr val="0070C0"/>
                </a:solidFill>
                <a:latin typeface="Calibri"/>
                <a:ea typeface="Calibri"/>
                <a:cs typeface="Calibri"/>
                <a:sym typeface="Calibri"/>
              </a:rPr>
              <a:t>Exemplo 3 : </a:t>
            </a:r>
            <a:r>
              <a:rPr lang="pt-BR" sz="2800" b="0" i="0" u="none" strike="noStrike" cap="none">
                <a:solidFill>
                  <a:schemeClr val="dk1"/>
                </a:solidFill>
                <a:latin typeface="Calibri"/>
                <a:ea typeface="Calibri"/>
                <a:cs typeface="Calibri"/>
                <a:sym typeface="Calibri"/>
              </a:rPr>
              <a:t>oscilador</a:t>
            </a:r>
            <a:r>
              <a:rPr lang="pt-BR" sz="2800" b="0" i="0" u="none" strike="noStrike" cap="none">
                <a:solidFill>
                  <a:srgbClr val="0070C0"/>
                </a:solidFill>
                <a:latin typeface="Calibri"/>
                <a:ea typeface="Calibri"/>
                <a:cs typeface="Calibri"/>
                <a:sym typeface="Calibri"/>
              </a:rPr>
              <a:t> </a:t>
            </a:r>
            <a:r>
              <a:rPr lang="pt-BR" sz="2800" b="0" i="0" u="none" strike="noStrike" cap="none">
                <a:solidFill>
                  <a:schemeClr val="dk1"/>
                </a:solidFill>
                <a:latin typeface="Calibri"/>
                <a:ea typeface="Calibri"/>
                <a:cs typeface="Calibri"/>
                <a:sym typeface="Calibri"/>
              </a:rPr>
              <a:t>utilizando inversores CMOS 			com ajuste de simetria</a:t>
            </a:r>
            <a:endParaRPr sz="1400" b="0" i="0" u="none" strike="noStrike" cap="none">
              <a:solidFill>
                <a:srgbClr val="000000"/>
              </a:solidFill>
              <a:latin typeface="Arial"/>
              <a:ea typeface="Arial"/>
              <a:cs typeface="Arial"/>
              <a:sym typeface="Arial"/>
            </a:endParaRPr>
          </a:p>
        </p:txBody>
      </p:sp>
      <p:pic>
        <p:nvPicPr>
          <p:cNvPr id="163" name="Google Shape;163;p6"/>
          <p:cNvPicPr preferRelativeResize="0"/>
          <p:nvPr/>
        </p:nvPicPr>
        <p:blipFill rotWithShape="1">
          <a:blip r:embed="rId4">
            <a:alphaModFix/>
          </a:blip>
          <a:srcRect/>
          <a:stretch/>
        </p:blipFill>
        <p:spPr>
          <a:xfrm>
            <a:off x="-160224" y="1945818"/>
            <a:ext cx="4905375" cy="3533775"/>
          </a:xfrm>
          <a:prstGeom prst="rect">
            <a:avLst/>
          </a:prstGeom>
          <a:noFill/>
          <a:ln>
            <a:noFill/>
          </a:ln>
        </p:spPr>
      </p:pic>
      <p:pic>
        <p:nvPicPr>
          <p:cNvPr id="164" name="Google Shape;164;p6"/>
          <p:cNvPicPr preferRelativeResize="0"/>
          <p:nvPr/>
        </p:nvPicPr>
        <p:blipFill rotWithShape="1">
          <a:blip r:embed="rId5">
            <a:alphaModFix/>
          </a:blip>
          <a:srcRect/>
          <a:stretch/>
        </p:blipFill>
        <p:spPr>
          <a:xfrm>
            <a:off x="4475298" y="2507190"/>
            <a:ext cx="3946525" cy="944563"/>
          </a:xfrm>
          <a:prstGeom prst="rect">
            <a:avLst/>
          </a:prstGeom>
          <a:noFill/>
          <a:ln>
            <a:noFill/>
          </a:ln>
        </p:spPr>
      </p:pic>
      <p:sp>
        <p:nvSpPr>
          <p:cNvPr id="165" name="Google Shape;165;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8"/>
          <p:cNvSpPr txBox="1">
            <a:spLocks noGrp="1"/>
          </p:cNvSpPr>
          <p:nvPr>
            <p:ph type="title"/>
          </p:nvPr>
        </p:nvSpPr>
        <p:spPr>
          <a:xfrm>
            <a:off x="395536" y="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3200"/>
              <a:buFont typeface="Calibri"/>
              <a:buNone/>
            </a:pPr>
            <a:r>
              <a:rPr lang="pt-BR" sz="3200" b="1">
                <a:solidFill>
                  <a:srgbClr val="0070C0"/>
                </a:solidFill>
              </a:rPr>
              <a:t>Oscilador com frequência determinada por cristal de quartzo</a:t>
            </a:r>
            <a:endParaRPr sz="3600">
              <a:solidFill>
                <a:srgbClr val="0070C0"/>
              </a:solidFill>
            </a:endParaRPr>
          </a:p>
        </p:txBody>
      </p:sp>
      <p:sp>
        <p:nvSpPr>
          <p:cNvPr id="172" name="Google Shape;172;p8"/>
          <p:cNvSpPr txBox="1">
            <a:spLocks noGrp="1"/>
          </p:cNvSpPr>
          <p:nvPr>
            <p:ph type="body" idx="1"/>
          </p:nvPr>
        </p:nvSpPr>
        <p:spPr>
          <a:xfrm>
            <a:off x="395536" y="460607"/>
            <a:ext cx="8637435" cy="452596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endParaRPr/>
          </a:p>
          <a:p>
            <a:pPr marL="0" lvl="0" indent="0" algn="l" rtl="0">
              <a:lnSpc>
                <a:spcPct val="100000"/>
              </a:lnSpc>
              <a:spcBef>
                <a:spcPts val="720"/>
              </a:spcBef>
              <a:spcAft>
                <a:spcPts val="0"/>
              </a:spcAft>
              <a:buClr>
                <a:srgbClr val="0070C0"/>
              </a:buClr>
              <a:buSzPts val="3600"/>
              <a:buNone/>
            </a:pPr>
            <a:r>
              <a:rPr lang="pt-BR" sz="3600" b="1">
                <a:solidFill>
                  <a:srgbClr val="0070C0"/>
                </a:solidFill>
              </a:rPr>
              <a:t> </a:t>
            </a:r>
            <a:r>
              <a:rPr lang="pt-BR" sz="2000" b="1"/>
              <a:t>oscilador de cristal </a:t>
            </a:r>
            <a:r>
              <a:rPr lang="pt-BR" sz="2000"/>
              <a:t>é um componente eletrônico que utiliza a ressonância de um cristal (quartzo) em vibração de um material piezoeletrônico para criar um sinal elétrico com uma frequência fixa dentro de limites estreitos;</a:t>
            </a:r>
            <a:endParaRPr/>
          </a:p>
          <a:p>
            <a:pPr marL="0" lvl="0" indent="0" algn="l" rtl="0">
              <a:lnSpc>
                <a:spcPct val="100000"/>
              </a:lnSpc>
              <a:spcBef>
                <a:spcPts val="400"/>
              </a:spcBef>
              <a:spcAft>
                <a:spcPts val="0"/>
              </a:spcAft>
              <a:buClr>
                <a:schemeClr val="dk1"/>
              </a:buClr>
              <a:buSzPts val="2000"/>
              <a:buNone/>
            </a:pPr>
            <a:endParaRPr sz="2000"/>
          </a:p>
          <a:p>
            <a:pPr marL="0" lvl="0" indent="0" algn="l" rtl="0">
              <a:lnSpc>
                <a:spcPct val="100000"/>
              </a:lnSpc>
              <a:spcBef>
                <a:spcPts val="400"/>
              </a:spcBef>
              <a:spcAft>
                <a:spcPts val="0"/>
              </a:spcAft>
              <a:buClr>
                <a:schemeClr val="dk1"/>
              </a:buClr>
              <a:buSzPts val="2000"/>
              <a:buNone/>
            </a:pPr>
            <a:r>
              <a:rPr lang="pt-BR" sz="2000" b="1"/>
              <a:t>efeito piezoeléctrico </a:t>
            </a:r>
            <a:r>
              <a:rPr lang="pt-BR" sz="2000"/>
              <a:t>é um fenómeno no qual a energia mecânica é convertida em energia eléctrica e vice-versa;</a:t>
            </a:r>
            <a:endParaRPr/>
          </a:p>
          <a:p>
            <a:pPr marL="0" lvl="0" indent="0" algn="l" rtl="0">
              <a:lnSpc>
                <a:spcPct val="100000"/>
              </a:lnSpc>
              <a:spcBef>
                <a:spcPts val="400"/>
              </a:spcBef>
              <a:spcAft>
                <a:spcPts val="0"/>
              </a:spcAft>
              <a:buClr>
                <a:schemeClr val="dk1"/>
              </a:buClr>
              <a:buSzPts val="2000"/>
              <a:buNone/>
            </a:pPr>
            <a:endParaRPr sz="2000"/>
          </a:p>
        </p:txBody>
      </p:sp>
      <p:sp>
        <p:nvSpPr>
          <p:cNvPr id="173" name="Google Shape;173;p8"/>
          <p:cNvSpPr/>
          <p:nvPr/>
        </p:nvSpPr>
        <p:spPr>
          <a:xfrm>
            <a:off x="5581879" y="2402144"/>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4" name="Google Shape;174;p8"/>
          <p:cNvSpPr/>
          <p:nvPr/>
        </p:nvSpPr>
        <p:spPr>
          <a:xfrm>
            <a:off x="5249320" y="4674955"/>
            <a:ext cx="13219785" cy="8106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5" name="Google Shape;175;p8"/>
          <p:cNvSpPr/>
          <p:nvPr/>
        </p:nvSpPr>
        <p:spPr>
          <a:xfrm>
            <a:off x="5285681" y="5217125"/>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76" name="Google Shape;176;p8"/>
          <p:cNvPicPr preferRelativeResize="0"/>
          <p:nvPr/>
        </p:nvPicPr>
        <p:blipFill rotWithShape="1">
          <a:blip r:embed="rId3">
            <a:alphaModFix/>
          </a:blip>
          <a:srcRect/>
          <a:stretch/>
        </p:blipFill>
        <p:spPr>
          <a:xfrm>
            <a:off x="1115616" y="4113078"/>
            <a:ext cx="2600325" cy="1285875"/>
          </a:xfrm>
          <a:prstGeom prst="rect">
            <a:avLst/>
          </a:prstGeom>
          <a:noFill/>
          <a:ln>
            <a:noFill/>
          </a:ln>
        </p:spPr>
      </p:pic>
      <p:pic>
        <p:nvPicPr>
          <p:cNvPr id="177" name="Google Shape;177;p8"/>
          <p:cNvPicPr preferRelativeResize="0"/>
          <p:nvPr/>
        </p:nvPicPr>
        <p:blipFill rotWithShape="1">
          <a:blip r:embed="rId4">
            <a:alphaModFix/>
          </a:blip>
          <a:srcRect/>
          <a:stretch/>
        </p:blipFill>
        <p:spPr>
          <a:xfrm>
            <a:off x="4334171" y="3978875"/>
            <a:ext cx="2590800" cy="1238250"/>
          </a:xfrm>
          <a:prstGeom prst="rect">
            <a:avLst/>
          </a:prstGeom>
          <a:noFill/>
          <a:ln>
            <a:noFill/>
          </a:ln>
        </p:spPr>
      </p:pic>
      <p:sp>
        <p:nvSpPr>
          <p:cNvPr id="178" name="Google Shape;17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9"/>
          <p:cNvSpPr txBox="1">
            <a:spLocks noGrp="1"/>
          </p:cNvSpPr>
          <p:nvPr>
            <p:ph type="title"/>
          </p:nvPr>
        </p:nvSpPr>
        <p:spPr>
          <a:xfrm>
            <a:off x="395536" y="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3200"/>
              <a:buFont typeface="Calibri"/>
              <a:buNone/>
            </a:pPr>
            <a:r>
              <a:rPr lang="pt-BR" sz="3200" b="1">
                <a:solidFill>
                  <a:srgbClr val="0070C0"/>
                </a:solidFill>
              </a:rPr>
              <a:t>Oscilador com frequência determinada por cristal de quartzo (continuação)</a:t>
            </a:r>
            <a:endParaRPr sz="3600">
              <a:solidFill>
                <a:srgbClr val="0070C0"/>
              </a:solidFill>
            </a:endParaRPr>
          </a:p>
        </p:txBody>
      </p:sp>
      <p:sp>
        <p:nvSpPr>
          <p:cNvPr id="185" name="Google Shape;185;p9"/>
          <p:cNvSpPr/>
          <p:nvPr/>
        </p:nvSpPr>
        <p:spPr>
          <a:xfrm>
            <a:off x="5581879" y="2402144"/>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6" name="Google Shape;186;p9"/>
          <p:cNvSpPr/>
          <p:nvPr/>
        </p:nvSpPr>
        <p:spPr>
          <a:xfrm>
            <a:off x="5249320" y="4674955"/>
            <a:ext cx="13219785" cy="8106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7" name="Google Shape;187;p9"/>
          <p:cNvSpPr/>
          <p:nvPr/>
        </p:nvSpPr>
        <p:spPr>
          <a:xfrm>
            <a:off x="5285681" y="5217125"/>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8" name="Google Shape;188;p9"/>
          <p:cNvSpPr txBox="1">
            <a:spLocks noGrp="1"/>
          </p:cNvSpPr>
          <p:nvPr>
            <p:ph type="body" idx="1"/>
          </p:nvPr>
        </p:nvSpPr>
        <p:spPr>
          <a:xfrm>
            <a:off x="1152879" y="1227699"/>
            <a:ext cx="9001000" cy="84412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400"/>
              <a:buNone/>
            </a:pPr>
            <a:r>
              <a:rPr lang="pt-BR" sz="2400"/>
              <a:t>	circuito elétrico equivalente a um cristal</a:t>
            </a:r>
            <a:endParaRPr/>
          </a:p>
        </p:txBody>
      </p:sp>
      <p:pic>
        <p:nvPicPr>
          <p:cNvPr id="189" name="Google Shape;189;p9" descr="CrystalOscillatorCircuito1"/>
          <p:cNvPicPr preferRelativeResize="0"/>
          <p:nvPr/>
        </p:nvPicPr>
        <p:blipFill rotWithShape="1">
          <a:blip r:embed="rId3">
            <a:alphaModFix/>
          </a:blip>
          <a:srcRect/>
          <a:stretch/>
        </p:blipFill>
        <p:spPr>
          <a:xfrm>
            <a:off x="2339752" y="1802069"/>
            <a:ext cx="3800475" cy="1657350"/>
          </a:xfrm>
          <a:prstGeom prst="rect">
            <a:avLst/>
          </a:prstGeom>
          <a:noFill/>
          <a:ln>
            <a:noFill/>
          </a:ln>
        </p:spPr>
      </p:pic>
      <p:sp>
        <p:nvSpPr>
          <p:cNvPr id="190" name="Google Shape;190;p9"/>
          <p:cNvSpPr txBox="1"/>
          <p:nvPr/>
        </p:nvSpPr>
        <p:spPr>
          <a:xfrm>
            <a:off x="1576912" y="4149080"/>
            <a:ext cx="7344816" cy="147732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Onde: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R é a resistência serie efetiva;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 L e C são a indutância e a capacitância do Cristal;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Cp é a capacitância resultante dos termináis.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1" name="Google Shape;19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0"/>
          <p:cNvSpPr txBox="1">
            <a:spLocks noGrp="1"/>
          </p:cNvSpPr>
          <p:nvPr>
            <p:ph type="title"/>
          </p:nvPr>
        </p:nvSpPr>
        <p:spPr>
          <a:xfrm>
            <a:off x="395536" y="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70C0"/>
              </a:buClr>
              <a:buSzPts val="3200"/>
              <a:buFont typeface="Calibri"/>
              <a:buNone/>
            </a:pPr>
            <a:r>
              <a:rPr lang="pt-BR" sz="3200" b="1">
                <a:solidFill>
                  <a:srgbClr val="0070C0"/>
                </a:solidFill>
              </a:rPr>
              <a:t>Oscilador com frequência determinada por cristal de quartzo (continuação)</a:t>
            </a:r>
            <a:endParaRPr sz="3600">
              <a:solidFill>
                <a:srgbClr val="0070C0"/>
              </a:solidFill>
            </a:endParaRPr>
          </a:p>
        </p:txBody>
      </p:sp>
      <p:sp>
        <p:nvSpPr>
          <p:cNvPr id="198" name="Google Shape;198;p10"/>
          <p:cNvSpPr/>
          <p:nvPr/>
        </p:nvSpPr>
        <p:spPr>
          <a:xfrm>
            <a:off x="5581879" y="2402144"/>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9" name="Google Shape;199;p10"/>
          <p:cNvSpPr/>
          <p:nvPr/>
        </p:nvSpPr>
        <p:spPr>
          <a:xfrm>
            <a:off x="5285681" y="5217125"/>
            <a:ext cx="9144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0" name="Google Shape;200;p10"/>
          <p:cNvSpPr/>
          <p:nvPr/>
        </p:nvSpPr>
        <p:spPr>
          <a:xfrm>
            <a:off x="1979712" y="1235231"/>
            <a:ext cx="6336704"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Arial"/>
                <a:ea typeface="Arial"/>
                <a:cs typeface="Arial"/>
                <a:sym typeface="Arial"/>
              </a:rPr>
              <a:t>Circuito de ressonância paralela de um cristal</a:t>
            </a:r>
            <a:endParaRPr sz="1800" b="0" i="0" u="none" strike="noStrike" cap="none">
              <a:solidFill>
                <a:schemeClr val="dk1"/>
              </a:solidFill>
              <a:latin typeface="Calibri"/>
              <a:ea typeface="Calibri"/>
              <a:cs typeface="Calibri"/>
              <a:sym typeface="Calibri"/>
            </a:endParaRPr>
          </a:p>
        </p:txBody>
      </p:sp>
      <p:pic>
        <p:nvPicPr>
          <p:cNvPr id="201" name="Google Shape;201;p10" descr="http://3.bp.blogspot.com/-UfJDHeiur3U/TZN6bM7tXZI/AAAAAAAAABw/A2CU6OGQWMM/s1600/CrystalOscillatorCircuito.bmp"/>
          <p:cNvPicPr preferRelativeResize="0"/>
          <p:nvPr/>
        </p:nvPicPr>
        <p:blipFill rotWithShape="1">
          <a:blip r:embed="rId3">
            <a:alphaModFix/>
          </a:blip>
          <a:srcRect/>
          <a:stretch/>
        </p:blipFill>
        <p:spPr>
          <a:xfrm>
            <a:off x="2429104" y="1844824"/>
            <a:ext cx="3152775" cy="3657600"/>
          </a:xfrm>
          <a:prstGeom prst="rect">
            <a:avLst/>
          </a:prstGeom>
          <a:noFill/>
          <a:ln>
            <a:noFill/>
          </a:ln>
        </p:spPr>
      </p:pic>
      <p:pic>
        <p:nvPicPr>
          <p:cNvPr id="202" name="Google Shape;202;p10" descr="http://3.bp.blogspot.com/-Tdx4eJg7ToE/TZOCzGHjoEI/AAAAAAAAACA/FEb-2lEViWQ/s1600/FrecuenciaDeResonanciaEnParalelo.bmp"/>
          <p:cNvPicPr preferRelativeResize="0"/>
          <p:nvPr/>
        </p:nvPicPr>
        <p:blipFill rotWithShape="1">
          <a:blip r:embed="rId4">
            <a:alphaModFix/>
          </a:blip>
          <a:srcRect/>
          <a:stretch/>
        </p:blipFill>
        <p:spPr>
          <a:xfrm>
            <a:off x="5940152" y="3981449"/>
            <a:ext cx="1743075" cy="819151"/>
          </a:xfrm>
          <a:prstGeom prst="rect">
            <a:avLst/>
          </a:prstGeom>
          <a:noFill/>
          <a:ln>
            <a:noFill/>
          </a:ln>
        </p:spPr>
      </p:pic>
      <p:sp>
        <p:nvSpPr>
          <p:cNvPr id="203" name="Google Shape;203;p10"/>
          <p:cNvSpPr txBox="1"/>
          <p:nvPr/>
        </p:nvSpPr>
        <p:spPr>
          <a:xfrm>
            <a:off x="2267744" y="5502424"/>
            <a:ext cx="4896544" cy="92333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Fa é a frequência de ressonância em paralelo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CL é o modo de ressonância em paralelo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pt-BR" sz="1800" b="0" i="0" u="none" strike="noStrike" cap="none">
                <a:solidFill>
                  <a:schemeClr val="dk1"/>
                </a:solidFill>
                <a:latin typeface="Calibri"/>
                <a:ea typeface="Calibri"/>
                <a:cs typeface="Calibri"/>
                <a:sym typeface="Calibri"/>
              </a:rPr>
              <a:t>Cp é </a:t>
            </a:r>
            <a:endParaRPr sz="1400" b="0" i="0" u="none" strike="noStrike" cap="none">
              <a:solidFill>
                <a:srgbClr val="000000"/>
              </a:solidFill>
              <a:latin typeface="Arial"/>
              <a:ea typeface="Arial"/>
              <a:cs typeface="Arial"/>
              <a:sym typeface="Arial"/>
            </a:endParaRPr>
          </a:p>
        </p:txBody>
      </p:sp>
      <p:sp>
        <p:nvSpPr>
          <p:cNvPr id="204" name="Google Shape;20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pt-BR"/>
              <a:t>9</a:t>
            </a:fld>
            <a:endParaRPr/>
          </a:p>
        </p:txBody>
      </p:sp>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840</Words>
  <Application>Microsoft Office PowerPoint</Application>
  <PresentationFormat>Apresentação na tela (4:3)</PresentationFormat>
  <Paragraphs>150</Paragraphs>
  <Slides>18</Slides>
  <Notes>18</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Arial</vt:lpstr>
      <vt:lpstr>Calibri</vt:lpstr>
      <vt:lpstr>Noto Sans Symbols</vt:lpstr>
      <vt:lpstr>Times New Roman</vt:lpstr>
      <vt:lpstr>Tema do Office</vt:lpstr>
      <vt:lpstr>Escola de Engenharia de São Carlos Departamento de Engenharia Elétrica e de Computação SEL0323 – Laboratório de Sistemas Digitais II</vt:lpstr>
      <vt:lpstr>Circuitos multivibradores</vt:lpstr>
      <vt:lpstr>Osciladores (multivibrador astável ): </vt:lpstr>
      <vt:lpstr>Osciladores com frequência determinada por circuito RC: </vt:lpstr>
      <vt:lpstr>Osciladores com frequência determinada por circuito RC: </vt:lpstr>
      <vt:lpstr>Osciladores com frequência determinada por circuito RC: </vt:lpstr>
      <vt:lpstr>Oscilador com frequência determinada por cristal de quartzo</vt:lpstr>
      <vt:lpstr>Oscilador com frequência determinada por cristal de quartzo (continuação)</vt:lpstr>
      <vt:lpstr>Oscilador com frequência determinada por cristal de quartzo (continuação)</vt:lpstr>
      <vt:lpstr>Oscilador com frequência determinada por cristal de quartzo (continuação)</vt:lpstr>
      <vt:lpstr>Monoestáveis </vt:lpstr>
      <vt:lpstr>Monoestável não redisparável </vt:lpstr>
      <vt:lpstr>Monoestável redisparável </vt:lpstr>
      <vt:lpstr>Prática Nº 1</vt:lpstr>
      <vt:lpstr>Prática Nº 1</vt:lpstr>
      <vt:lpstr>Acionamento de LEDs</vt:lpstr>
      <vt:lpstr>Acionamento de Chaves</vt:lpstr>
      <vt:lpstr>FIM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Escola de Engenharia de São Carlos Departamento de Engenharia Elétrica e de Computação SEL0323 – Laboratório de Sistemas Digitais II</dc:title>
  <dc:creator>Luiza</dc:creator>
  <cp:lastModifiedBy>Luiza Maria Romeiro Codá</cp:lastModifiedBy>
  <cp:revision>1</cp:revision>
  <dcterms:created xsi:type="dcterms:W3CDTF">2014-08-05T21:26:11Z</dcterms:created>
  <dcterms:modified xsi:type="dcterms:W3CDTF">2023-03-20T22:59:28Z</dcterms:modified>
</cp:coreProperties>
</file>