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59" r:id="rId6"/>
    <p:sldId id="258" r:id="rId7"/>
    <p:sldId id="260" r:id="rId8"/>
    <p:sldId id="264" r:id="rId9"/>
    <p:sldId id="263" r:id="rId10"/>
    <p:sldId id="262" r:id="rId11"/>
    <p:sldId id="257" r:id="rId12"/>
    <p:sldId id="269" r:id="rId13"/>
    <p:sldId id="270" r:id="rId14"/>
    <p:sldId id="271" r:id="rId15"/>
    <p:sldId id="272" r:id="rId16"/>
    <p:sldId id="273" r:id="rId17"/>
    <p:sldId id="274" r:id="rId18"/>
    <p:sldId id="275" r:id="rId19"/>
    <p:sldId id="276" r:id="rId20"/>
    <p:sldId id="279" r:id="rId21"/>
    <p:sldId id="277" r:id="rId22"/>
    <p:sldId id="278" r:id="rId2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95" d="100"/>
          <a:sy n="95" d="100"/>
        </p:scale>
        <p:origin x="9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9FA2ACC-4C43-4950-9BD8-D757ED2FFADF}" type="datetimeFigureOut">
              <a:rPr lang="pt-BR" smtClean="0"/>
              <a:t>25/05/2018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BFF017-B131-4139-93F0-97B4BBAC27D1}" type="slidenum">
              <a:rPr lang="pt-BR" smtClean="0"/>
              <a:t>‹nº›</a:t>
            </a:fld>
            <a:endParaRPr lang="pt-BR"/>
          </a:p>
        </p:txBody>
      </p:sp>
    </p:spTree>
    <p:extLst>
      <p:ext uri="{BB962C8B-B14F-4D97-AF65-F5344CB8AC3E}">
        <p14:creationId xmlns:p14="http://schemas.microsoft.com/office/powerpoint/2010/main" val="294970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9FA2ACC-4C43-4950-9BD8-D757ED2FFADF}" type="datetimeFigureOut">
              <a:rPr lang="pt-BR" smtClean="0"/>
              <a:t>25/05/2018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BFF017-B131-4139-93F0-97B4BBAC27D1}" type="slidenum">
              <a:rPr lang="pt-BR" smtClean="0"/>
              <a:t>‹nº›</a:t>
            </a:fld>
            <a:endParaRPr lang="pt-BR"/>
          </a:p>
        </p:txBody>
      </p:sp>
    </p:spTree>
    <p:extLst>
      <p:ext uri="{BB962C8B-B14F-4D97-AF65-F5344CB8AC3E}">
        <p14:creationId xmlns:p14="http://schemas.microsoft.com/office/powerpoint/2010/main" val="222450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9FA2ACC-4C43-4950-9BD8-D757ED2FFADF}" type="datetimeFigureOut">
              <a:rPr lang="pt-BR" smtClean="0"/>
              <a:t>25/05/2018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BFF017-B131-4139-93F0-97B4BBAC27D1}" type="slidenum">
              <a:rPr lang="pt-BR" smtClean="0"/>
              <a:t>‹nº›</a:t>
            </a:fld>
            <a:endParaRPr lang="pt-BR"/>
          </a:p>
        </p:txBody>
      </p:sp>
    </p:spTree>
    <p:extLst>
      <p:ext uri="{BB962C8B-B14F-4D97-AF65-F5344CB8AC3E}">
        <p14:creationId xmlns:p14="http://schemas.microsoft.com/office/powerpoint/2010/main" val="74911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9FA2ACC-4C43-4950-9BD8-D757ED2FFADF}" type="datetimeFigureOut">
              <a:rPr lang="pt-BR" smtClean="0"/>
              <a:t>25/05/2018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BFF017-B131-4139-93F0-97B4BBAC27D1}" type="slidenum">
              <a:rPr lang="pt-BR" smtClean="0"/>
              <a:t>‹nº›</a:t>
            </a:fld>
            <a:endParaRPr lang="pt-BR"/>
          </a:p>
        </p:txBody>
      </p:sp>
    </p:spTree>
    <p:extLst>
      <p:ext uri="{BB962C8B-B14F-4D97-AF65-F5344CB8AC3E}">
        <p14:creationId xmlns:p14="http://schemas.microsoft.com/office/powerpoint/2010/main" val="262842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B9FA2ACC-4C43-4950-9BD8-D757ED2FFADF}" type="datetimeFigureOut">
              <a:rPr lang="pt-BR" smtClean="0"/>
              <a:t>25/05/2018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BFF017-B131-4139-93F0-97B4BBAC27D1}" type="slidenum">
              <a:rPr lang="pt-BR" smtClean="0"/>
              <a:t>‹nº›</a:t>
            </a:fld>
            <a:endParaRPr lang="pt-BR"/>
          </a:p>
        </p:txBody>
      </p:sp>
    </p:spTree>
    <p:extLst>
      <p:ext uri="{BB962C8B-B14F-4D97-AF65-F5344CB8AC3E}">
        <p14:creationId xmlns:p14="http://schemas.microsoft.com/office/powerpoint/2010/main" val="141614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9FA2ACC-4C43-4950-9BD8-D757ED2FFADF}" type="datetimeFigureOut">
              <a:rPr lang="pt-BR" smtClean="0"/>
              <a:t>25/05/2018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BFF017-B131-4139-93F0-97B4BBAC27D1}" type="slidenum">
              <a:rPr lang="pt-BR" smtClean="0"/>
              <a:t>‹nº›</a:t>
            </a:fld>
            <a:endParaRPr lang="pt-BR"/>
          </a:p>
        </p:txBody>
      </p:sp>
    </p:spTree>
    <p:extLst>
      <p:ext uri="{BB962C8B-B14F-4D97-AF65-F5344CB8AC3E}">
        <p14:creationId xmlns:p14="http://schemas.microsoft.com/office/powerpoint/2010/main" val="53748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9FA2ACC-4C43-4950-9BD8-D757ED2FFADF}" type="datetimeFigureOut">
              <a:rPr lang="pt-BR" smtClean="0"/>
              <a:t>25/05/2018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4BFF017-B131-4139-93F0-97B4BBAC27D1}" type="slidenum">
              <a:rPr lang="pt-BR" smtClean="0"/>
              <a:t>‹nº›</a:t>
            </a:fld>
            <a:endParaRPr lang="pt-BR"/>
          </a:p>
        </p:txBody>
      </p:sp>
    </p:spTree>
    <p:extLst>
      <p:ext uri="{BB962C8B-B14F-4D97-AF65-F5344CB8AC3E}">
        <p14:creationId xmlns:p14="http://schemas.microsoft.com/office/powerpoint/2010/main" val="146113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9FA2ACC-4C43-4950-9BD8-D757ED2FFADF}" type="datetimeFigureOut">
              <a:rPr lang="pt-BR" smtClean="0"/>
              <a:t>25/05/2018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4BFF017-B131-4139-93F0-97B4BBAC27D1}" type="slidenum">
              <a:rPr lang="pt-BR" smtClean="0"/>
              <a:t>‹nº›</a:t>
            </a:fld>
            <a:endParaRPr lang="pt-BR"/>
          </a:p>
        </p:txBody>
      </p:sp>
    </p:spTree>
    <p:extLst>
      <p:ext uri="{BB962C8B-B14F-4D97-AF65-F5344CB8AC3E}">
        <p14:creationId xmlns:p14="http://schemas.microsoft.com/office/powerpoint/2010/main" val="3589979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9FA2ACC-4C43-4950-9BD8-D757ED2FFADF}" type="datetimeFigureOut">
              <a:rPr lang="pt-BR" smtClean="0"/>
              <a:t>25/05/2018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4BFF017-B131-4139-93F0-97B4BBAC27D1}" type="slidenum">
              <a:rPr lang="pt-BR" smtClean="0"/>
              <a:t>‹nº›</a:t>
            </a:fld>
            <a:endParaRPr lang="pt-BR"/>
          </a:p>
        </p:txBody>
      </p:sp>
    </p:spTree>
    <p:extLst>
      <p:ext uri="{BB962C8B-B14F-4D97-AF65-F5344CB8AC3E}">
        <p14:creationId xmlns:p14="http://schemas.microsoft.com/office/powerpoint/2010/main" val="272137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B9FA2ACC-4C43-4950-9BD8-D757ED2FFADF}" type="datetimeFigureOut">
              <a:rPr lang="pt-BR" smtClean="0"/>
              <a:t>25/05/2018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BFF017-B131-4139-93F0-97B4BBAC27D1}" type="slidenum">
              <a:rPr lang="pt-BR" smtClean="0"/>
              <a:t>‹nº›</a:t>
            </a:fld>
            <a:endParaRPr lang="pt-BR"/>
          </a:p>
        </p:txBody>
      </p:sp>
    </p:spTree>
    <p:extLst>
      <p:ext uri="{BB962C8B-B14F-4D97-AF65-F5344CB8AC3E}">
        <p14:creationId xmlns:p14="http://schemas.microsoft.com/office/powerpoint/2010/main" val="225394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B9FA2ACC-4C43-4950-9BD8-D757ED2FFADF}" type="datetimeFigureOut">
              <a:rPr lang="pt-BR" smtClean="0"/>
              <a:t>25/05/2018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BFF017-B131-4139-93F0-97B4BBAC27D1}" type="slidenum">
              <a:rPr lang="pt-BR" smtClean="0"/>
              <a:t>‹nº›</a:t>
            </a:fld>
            <a:endParaRPr lang="pt-BR"/>
          </a:p>
        </p:txBody>
      </p:sp>
    </p:spTree>
    <p:extLst>
      <p:ext uri="{BB962C8B-B14F-4D97-AF65-F5344CB8AC3E}">
        <p14:creationId xmlns:p14="http://schemas.microsoft.com/office/powerpoint/2010/main" val="428415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A2ACC-4C43-4950-9BD8-D757ED2FFADF}" type="datetimeFigureOut">
              <a:rPr lang="pt-BR" smtClean="0"/>
              <a:t>25/05/2018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FF017-B131-4139-93F0-97B4BBAC27D1}" type="slidenum">
              <a:rPr lang="pt-BR" smtClean="0"/>
              <a:t>‹nº›</a:t>
            </a:fld>
            <a:endParaRPr lang="pt-BR"/>
          </a:p>
        </p:txBody>
      </p:sp>
    </p:spTree>
    <p:extLst>
      <p:ext uri="{BB962C8B-B14F-4D97-AF65-F5344CB8AC3E}">
        <p14:creationId xmlns:p14="http://schemas.microsoft.com/office/powerpoint/2010/main" val="9201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lanalto.gov.br/ccivil_03/Constituicao/Constituicao.htm#art37%C2%A73ii" TargetMode="External"/><Relationship Id="rId2" Type="http://schemas.openxmlformats.org/officeDocument/2006/relationships/hyperlink" Target="http://www.planalto.gov.br/ccivil_03/Constituicao/Constituicao.htm#art5xxxiii" TargetMode="External"/><Relationship Id="rId1" Type="http://schemas.openxmlformats.org/officeDocument/2006/relationships/slideLayout" Target="../slideLayouts/slideLayout2.xml"/><Relationship Id="rId5" Type="http://schemas.openxmlformats.org/officeDocument/2006/relationships/hyperlink" Target="http://www.planalto.gov.br/ccivil_03/_ato2011-2014/2011/lei/l12527.htm" TargetMode="External"/><Relationship Id="rId4" Type="http://schemas.openxmlformats.org/officeDocument/2006/relationships/image" Target="../media/image5.tmp"/></Relationships>
</file>

<file path=ppt/slides/_rels/slide12.xml.rels><?xml version="1.0" encoding="UTF-8" standalone="yes"?>
<Relationships xmlns="http://schemas.openxmlformats.org/package/2006/relationships"><Relationship Id="rId2" Type="http://schemas.openxmlformats.org/officeDocument/2006/relationships/hyperlink" Target="http://revista.ibict.br/liinc/issue/view/20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bd1mEm2Fy0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evista.ibict.br/liinc/article/view/3940/3389" TargetMode="External"/><Relationship Id="rId2" Type="http://schemas.openxmlformats.org/officeDocument/2006/relationships/hyperlink" Target="http://www.scielo.br/pdf/tinf/v22n3/a03v22n3.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ti-rating.org/country-data/scoring/?country_name=Brazil" TargetMode="External"/><Relationship Id="rId2" Type="http://schemas.openxmlformats.org/officeDocument/2006/relationships/hyperlink" Target="https://www.access-info.org/" TargetMode="External"/><Relationship Id="rId1" Type="http://schemas.openxmlformats.org/officeDocument/2006/relationships/slideLayout" Target="../slideLayouts/slideLayout2.xml"/><Relationship Id="rId4" Type="http://schemas.openxmlformats.org/officeDocument/2006/relationships/hyperlink" Target="http://books.scielo.org/id/twj9s/pdf/marteleto-9788575413319.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3036278"/>
          </a:xfrm>
        </p:spPr>
        <p:txBody>
          <a:bodyPr>
            <a:normAutofit fontScale="90000"/>
          </a:bodyPr>
          <a:lstStyle/>
          <a:p>
            <a:pPr algn="r"/>
            <a:r>
              <a:rPr lang="pt-BR" b="1" u="sng" dirty="0" smtClean="0"/>
              <a:t/>
            </a:r>
            <a:br>
              <a:rPr lang="pt-BR" b="1" u="sng" dirty="0" smtClean="0"/>
            </a:br>
            <a:r>
              <a:rPr lang="pt-BR" b="1" u="sng" dirty="0"/>
              <a:t/>
            </a:r>
            <a:br>
              <a:rPr lang="pt-BR" b="1" u="sng" dirty="0"/>
            </a:br>
            <a:r>
              <a:rPr lang="pt-BR" b="1" u="sng" dirty="0" smtClean="0"/>
              <a:t>Informação </a:t>
            </a:r>
            <a:r>
              <a:rPr lang="pt-BR" b="1" u="sng" dirty="0"/>
              <a:t>pública:</a:t>
            </a:r>
            <a:br>
              <a:rPr lang="pt-BR" b="1" u="sng" dirty="0"/>
            </a:br>
            <a:r>
              <a:rPr lang="pt-BR" b="1" u="sng" dirty="0"/>
              <a:t> reflexões e experiência</a:t>
            </a:r>
            <a:br>
              <a:rPr lang="pt-BR" b="1" u="sng" dirty="0"/>
            </a:br>
            <a:endParaRPr lang="pt-BR" dirty="0"/>
          </a:p>
        </p:txBody>
      </p:sp>
      <p:sp>
        <p:nvSpPr>
          <p:cNvPr id="3" name="Subtítulo 2"/>
          <p:cNvSpPr>
            <a:spLocks noGrp="1"/>
          </p:cNvSpPr>
          <p:nvPr>
            <p:ph type="subTitle" idx="1"/>
          </p:nvPr>
        </p:nvSpPr>
        <p:spPr/>
        <p:txBody>
          <a:bodyPr>
            <a:normAutofit fontScale="25000" lnSpcReduction="20000"/>
          </a:bodyPr>
          <a:lstStyle/>
          <a:p>
            <a:pPr algn="r"/>
            <a:endParaRPr lang="pt-BR" sz="4000" b="1" u="sng" dirty="0" smtClean="0"/>
          </a:p>
          <a:p>
            <a:pPr algn="r"/>
            <a:endParaRPr lang="pt-BR" sz="4000" b="1" u="sng" dirty="0"/>
          </a:p>
          <a:p>
            <a:pPr algn="r"/>
            <a:endParaRPr lang="pt-BR" sz="5100" b="1" u="sng" dirty="0" smtClean="0"/>
          </a:p>
          <a:p>
            <a:pPr algn="r"/>
            <a:endParaRPr lang="pt-BR" sz="5100" b="1" u="sng" dirty="0"/>
          </a:p>
          <a:p>
            <a:pPr algn="r"/>
            <a:endParaRPr lang="pt-BR" sz="5100" b="1" u="sng" dirty="0" smtClean="0"/>
          </a:p>
          <a:p>
            <a:pPr algn="r"/>
            <a:endParaRPr lang="pt-BR" sz="5100" b="1" u="sng" dirty="0"/>
          </a:p>
          <a:p>
            <a:pPr algn="r"/>
            <a:r>
              <a:rPr lang="pt-BR" sz="11200" dirty="0" smtClean="0"/>
              <a:t>AULA 12</a:t>
            </a:r>
            <a:endParaRPr lang="pt-BR" sz="11200" dirty="0"/>
          </a:p>
          <a:p>
            <a:pPr algn="r"/>
            <a:r>
              <a:rPr lang="pt-BR" sz="4000" b="1" dirty="0" smtClean="0"/>
              <a:t/>
            </a:r>
            <a:br>
              <a:rPr lang="pt-BR" sz="4000" b="1" dirty="0" smtClean="0"/>
            </a:br>
            <a:endParaRPr lang="pt-BR" sz="4000" b="1" dirty="0"/>
          </a:p>
        </p:txBody>
      </p:sp>
    </p:spTree>
    <p:extLst>
      <p:ext uri="{BB962C8B-B14F-4D97-AF65-F5344CB8AC3E}">
        <p14:creationId xmlns:p14="http://schemas.microsoft.com/office/powerpoint/2010/main" val="148143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lnSpc>
                <a:spcPct val="100000"/>
              </a:lnSpc>
            </a:pPr>
            <a:r>
              <a:rPr lang="pt-BR" sz="3600" dirty="0" smtClean="0"/>
              <a:t>As dimensões da informação pública: </a:t>
            </a:r>
            <a:br>
              <a:rPr lang="pt-BR" sz="3600" dirty="0" smtClean="0"/>
            </a:br>
            <a:r>
              <a:rPr lang="pt-BR" sz="3600" dirty="0" smtClean="0"/>
              <a:t>transparência, acesso e comunicação</a:t>
            </a:r>
            <a:r>
              <a:rPr lang="pt-BR" sz="3200" dirty="0" smtClean="0"/>
              <a:t/>
            </a:r>
            <a:br>
              <a:rPr lang="pt-BR" sz="3200" dirty="0" smtClean="0"/>
            </a:br>
            <a:r>
              <a:rPr lang="pt-BR" sz="3200" dirty="0" smtClean="0">
                <a:solidFill>
                  <a:srgbClr val="C00000"/>
                </a:solidFill>
              </a:rPr>
              <a:t>Carmem Lúcia Batista</a:t>
            </a:r>
            <a:endParaRPr lang="pt-BR" sz="3200" dirty="0">
              <a:solidFill>
                <a:srgbClr val="C00000"/>
              </a:solidFill>
            </a:endParaRPr>
          </a:p>
        </p:txBody>
      </p:sp>
      <p:sp>
        <p:nvSpPr>
          <p:cNvPr id="3" name="Espaço Reservado para Conteúdo 2"/>
          <p:cNvSpPr>
            <a:spLocks noGrp="1"/>
          </p:cNvSpPr>
          <p:nvPr>
            <p:ph idx="1"/>
          </p:nvPr>
        </p:nvSpPr>
        <p:spPr/>
        <p:txBody>
          <a:bodyPr/>
          <a:lstStyle/>
          <a:p>
            <a:r>
              <a:rPr lang="pt-BR" dirty="0" smtClean="0">
                <a:solidFill>
                  <a:srgbClr val="C00000"/>
                </a:solidFill>
              </a:rPr>
              <a:t>Transparência </a:t>
            </a:r>
            <a:r>
              <a:rPr lang="pt-BR" dirty="0" smtClean="0"/>
              <a:t>(Instituto Federal de Acesso à Informação </a:t>
            </a:r>
            <a:r>
              <a:rPr lang="pt-BR" dirty="0"/>
              <a:t>P</a:t>
            </a:r>
            <a:r>
              <a:rPr lang="pt-BR" dirty="0" smtClean="0"/>
              <a:t>ública – México): abertura da informação por parte do governo; comunicação ou conhecimento por parte dos cidadãos; prestação de contas ou justificação, aos cidadãos, das decisões adotadas pelo governo.</a:t>
            </a:r>
          </a:p>
          <a:p>
            <a:r>
              <a:rPr lang="pt-BR" dirty="0" smtClean="0"/>
              <a:t>Desigualdade de controle entre o Estado e a sociedade.</a:t>
            </a:r>
          </a:p>
          <a:p>
            <a:r>
              <a:rPr lang="pt-BR" dirty="0" smtClean="0"/>
              <a:t>Avanços tecnológicos podem representar novos modos para o Estado exercer o “poder invisível”: ver sem ser visto (Bobbio).</a:t>
            </a:r>
            <a:endParaRPr lang="pt-BR" dirty="0"/>
          </a:p>
        </p:txBody>
      </p:sp>
    </p:spTree>
    <p:extLst>
      <p:ext uri="{BB962C8B-B14F-4D97-AF65-F5344CB8AC3E}">
        <p14:creationId xmlns:p14="http://schemas.microsoft.com/office/powerpoint/2010/main" val="3878461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p:spPr>
        <p:txBody>
          <a:bodyPr>
            <a:normAutofit fontScale="90000"/>
          </a:bodyPr>
          <a:lstStyle/>
          <a:p>
            <a:pPr algn="ctr"/>
            <a:r>
              <a:rPr lang="pt-BR" dirty="0" smtClean="0">
                <a:solidFill>
                  <a:srgbClr val="C00000"/>
                </a:solidFill>
              </a:rPr>
              <a:t/>
            </a:r>
            <a:br>
              <a:rPr lang="pt-BR" dirty="0" smtClean="0">
                <a:solidFill>
                  <a:srgbClr val="C00000"/>
                </a:solidFill>
              </a:rPr>
            </a:br>
            <a:r>
              <a:rPr lang="pt-BR" dirty="0" smtClean="0">
                <a:solidFill>
                  <a:srgbClr val="C00000"/>
                </a:solidFill>
              </a:rPr>
              <a:t>Lei de Acesso à Informação – LAI</a:t>
            </a:r>
            <a:br>
              <a:rPr lang="pt-BR" dirty="0" smtClean="0">
                <a:solidFill>
                  <a:srgbClr val="C00000"/>
                </a:solidFill>
              </a:rPr>
            </a:br>
            <a:r>
              <a:rPr lang="pt-BR" sz="1600" dirty="0"/>
              <a:t>LEI Nº 12.527, DE 18 DE NOVEMBRO DE </a:t>
            </a:r>
            <a:r>
              <a:rPr lang="pt-BR" sz="1600" dirty="0" smtClean="0"/>
              <a:t>2011</a:t>
            </a:r>
            <a:br>
              <a:rPr lang="pt-BR" sz="1600" dirty="0" smtClean="0"/>
            </a:br>
            <a:r>
              <a:rPr lang="pt-BR" dirty="0" smtClean="0">
                <a:solidFill>
                  <a:srgbClr val="C00000"/>
                </a:solidFill>
              </a:rPr>
              <a:t/>
            </a:r>
            <a:br>
              <a:rPr lang="pt-BR" dirty="0" smtClean="0">
                <a:solidFill>
                  <a:srgbClr val="C00000"/>
                </a:solidFill>
              </a:rPr>
            </a:br>
            <a:r>
              <a:rPr lang="pt-BR" sz="1200" dirty="0"/>
              <a:t>Art. 1</a:t>
            </a:r>
            <a:r>
              <a:rPr lang="pt-BR" sz="1200" u="sng" baseline="30000" dirty="0"/>
              <a:t>o</a:t>
            </a:r>
            <a:r>
              <a:rPr lang="pt-BR" sz="1200" dirty="0"/>
              <a:t>  Esta Lei dispõe sobre os procedimentos a serem observados pela União, Estados, Distrito Federal e Municípios, com o fim de garantir o acesso a informações previsto no </a:t>
            </a:r>
            <a:r>
              <a:rPr lang="pt-BR" sz="1200" dirty="0">
                <a:hlinkClick r:id="rId2"/>
              </a:rPr>
              <a:t>inciso XXXIII do art. 5</a:t>
            </a:r>
            <a:r>
              <a:rPr lang="pt-BR" sz="1200" u="sng" baseline="30000" dirty="0">
                <a:hlinkClick r:id="rId2"/>
              </a:rPr>
              <a:t>o</a:t>
            </a:r>
            <a:r>
              <a:rPr lang="pt-BR" sz="1200" dirty="0">
                <a:hlinkClick r:id="rId2"/>
              </a:rPr>
              <a:t>,</a:t>
            </a:r>
            <a:r>
              <a:rPr lang="pt-BR" sz="1200" dirty="0"/>
              <a:t> no</a:t>
            </a:r>
            <a:r>
              <a:rPr lang="pt-BR" sz="1200" dirty="0">
                <a:hlinkClick r:id="rId3"/>
              </a:rPr>
              <a:t> inciso II do § 3º do art. 37</a:t>
            </a:r>
            <a:r>
              <a:rPr lang="pt-BR" sz="1200" dirty="0"/>
              <a:t> e no § 2º do art. 216 da Constituição Federal</a:t>
            </a:r>
            <a:r>
              <a:rPr lang="pt-BR" sz="1200" dirty="0" smtClean="0"/>
              <a:t>.</a:t>
            </a:r>
            <a:r>
              <a:rPr lang="pt-BR" dirty="0"/>
              <a:t/>
            </a:r>
            <a:br>
              <a:rPr lang="pt-BR" dirty="0"/>
            </a:br>
            <a:endParaRPr lang="pt-BR" dirty="0"/>
          </a:p>
        </p:txBody>
      </p:sp>
      <p:pic>
        <p:nvPicPr>
          <p:cNvPr id="4" name="Espaço Reservado para Conteúdo 3" descr="Home — Acesso à Informação - Google Chrome"/>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31090" y="1825625"/>
            <a:ext cx="7329819" cy="4351338"/>
          </a:xfrm>
        </p:spPr>
      </p:pic>
      <p:sp>
        <p:nvSpPr>
          <p:cNvPr id="6" name="CaixaDeTexto 5"/>
          <p:cNvSpPr txBox="1"/>
          <p:nvPr/>
        </p:nvSpPr>
        <p:spPr>
          <a:xfrm>
            <a:off x="10359851" y="6176963"/>
            <a:ext cx="1832149" cy="769441"/>
          </a:xfrm>
          <a:prstGeom prst="rect">
            <a:avLst/>
          </a:prstGeom>
          <a:noFill/>
        </p:spPr>
        <p:txBody>
          <a:bodyPr wrap="square" rtlCol="0">
            <a:spAutoFit/>
          </a:bodyPr>
          <a:lstStyle/>
          <a:p>
            <a:r>
              <a:rPr lang="pt-BR" sz="1100" dirty="0" smtClean="0">
                <a:hlinkClick r:id="rId5"/>
              </a:rPr>
              <a:t>http://www.planalto.gov.br/ccivil_03/_ato2011-2014/2011/lei/l12527.htm</a:t>
            </a:r>
            <a:endParaRPr lang="pt-BR" sz="1100" dirty="0" smtClean="0"/>
          </a:p>
          <a:p>
            <a:endParaRPr lang="pt-BR" sz="1100" dirty="0"/>
          </a:p>
        </p:txBody>
      </p:sp>
    </p:spTree>
    <p:extLst>
      <p:ext uri="{BB962C8B-B14F-4D97-AF65-F5344CB8AC3E}">
        <p14:creationId xmlns:p14="http://schemas.microsoft.com/office/powerpoint/2010/main" val="131405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dirty="0" err="1" smtClean="0"/>
              <a:t>Liinc</a:t>
            </a:r>
            <a:r>
              <a:rPr lang="pt-BR" sz="2800" dirty="0" smtClean="0"/>
              <a:t> em Revista, volume 9, 2013: Acesso à Informação Governamental </a:t>
            </a:r>
            <a:r>
              <a:rPr lang="pt-BR" sz="2800" dirty="0" smtClean="0">
                <a:hlinkClick r:id="rId2"/>
              </a:rPr>
              <a:t>http://revista.ibict.br/liinc/issue/view/209</a:t>
            </a:r>
            <a:r>
              <a:rPr lang="pt-BR" sz="2800" dirty="0" smtClean="0"/>
              <a:t/>
            </a:r>
            <a:br>
              <a:rPr lang="pt-BR" sz="2800" dirty="0" smtClean="0"/>
            </a:br>
            <a:endParaRPr lang="pt-BR" sz="2800" dirty="0"/>
          </a:p>
        </p:txBody>
      </p:sp>
      <p:sp>
        <p:nvSpPr>
          <p:cNvPr id="3" name="Espaço Reservado para Conteúdo 2"/>
          <p:cNvSpPr>
            <a:spLocks noGrp="1"/>
          </p:cNvSpPr>
          <p:nvPr>
            <p:ph idx="1"/>
          </p:nvPr>
        </p:nvSpPr>
        <p:spPr/>
        <p:txBody>
          <a:bodyPr>
            <a:normAutofit fontScale="70000" lnSpcReduction="20000"/>
          </a:bodyPr>
          <a:lstStyle/>
          <a:p>
            <a:pPr marL="0" indent="0">
              <a:buNone/>
            </a:pPr>
            <a:r>
              <a:rPr lang="pt-BR" dirty="0" smtClean="0"/>
              <a:t>“No epicentro desse processo, </a:t>
            </a:r>
            <a:r>
              <a:rPr lang="pt-BR" dirty="0" smtClean="0">
                <a:solidFill>
                  <a:srgbClr val="C00000"/>
                </a:solidFill>
              </a:rPr>
              <a:t>as tecnologias da informação </a:t>
            </a:r>
            <a:r>
              <a:rPr lang="pt-BR" dirty="0" smtClean="0"/>
              <a:t>têm alterado significativamente um aspecto inerente ao funcionamento do Estado: seus modos de produção e uso da informação. Processos, produtos e agentes de informação alteram e são alterados por </a:t>
            </a:r>
            <a:r>
              <a:rPr lang="pt-BR" dirty="0" smtClean="0">
                <a:solidFill>
                  <a:srgbClr val="C00000"/>
                </a:solidFill>
              </a:rPr>
              <a:t>novas dinâmicas</a:t>
            </a:r>
            <a:r>
              <a:rPr lang="pt-BR" dirty="0" smtClean="0"/>
              <a:t>, sobretudo as que resultam das demandas sociais por transparência. O direito à informação governamental ganha contornos jurídicos e passa a ser objeto de políticas públicas e regimes democráticos. Da mesma forma</a:t>
            </a:r>
            <a:r>
              <a:rPr lang="pt-BR" dirty="0" smtClean="0">
                <a:solidFill>
                  <a:srgbClr val="C00000"/>
                </a:solidFill>
              </a:rPr>
              <a:t>, o direito do cidadão à privacidade, face à crescente capacidade de vigilância do Estado e das corporações privadas</a:t>
            </a:r>
            <a:r>
              <a:rPr lang="pt-BR" dirty="0" smtClean="0"/>
              <a:t>. A ampliação das chamadas Leis de Acesso à Informação Pública nas últimas décadas em vários países reflete e favorece esse cenário de mudanças. Como tal, </a:t>
            </a:r>
            <a:r>
              <a:rPr lang="pt-BR" dirty="0" smtClean="0">
                <a:solidFill>
                  <a:srgbClr val="C00000"/>
                </a:solidFill>
              </a:rPr>
              <a:t>a governança da informação governamental e a construção de mediações informacionais entre Estado e sociedade são tópicos cada vez mais presentes nas questões políticas contemporâneas</a:t>
            </a:r>
            <a:r>
              <a:rPr lang="pt-BR" dirty="0" smtClean="0"/>
              <a:t>.</a:t>
            </a:r>
          </a:p>
          <a:p>
            <a:pPr marL="0" indent="0">
              <a:buNone/>
            </a:pPr>
            <a:r>
              <a:rPr lang="pt-BR" dirty="0" smtClean="0"/>
              <a:t>(...) Como observado quando do lançamento da proposta deste número, o acesso à informação governamental tornou-se um tema frequente na agenda política brasileira a partir da sua inserção, nos anos de 1980, no processo de democratização do país. A </a:t>
            </a:r>
            <a:r>
              <a:rPr lang="pt-BR" dirty="0" smtClean="0">
                <a:solidFill>
                  <a:srgbClr val="C00000"/>
                </a:solidFill>
              </a:rPr>
              <a:t>Constituição de 1988 </a:t>
            </a:r>
            <a:r>
              <a:rPr lang="pt-BR" dirty="0" smtClean="0"/>
              <a:t>consagrou o acesso à informação governamental, marco político-jurídico cuja regulamentação tardou vinte e três anos. Tanto tempo para que tal avanço democrático ganhasse seu regime jurídico talvez seja a expressão de como a </a:t>
            </a:r>
            <a:r>
              <a:rPr lang="pt-BR" dirty="0" smtClean="0">
                <a:solidFill>
                  <a:srgbClr val="C00000"/>
                </a:solidFill>
              </a:rPr>
              <a:t>opacidade informacional do Estado brasileiro </a:t>
            </a:r>
            <a:r>
              <a:rPr lang="pt-BR" dirty="0" smtClean="0"/>
              <a:t>consolidou-se como exercício de poder ao longo da história do Brasil”. </a:t>
            </a:r>
            <a:endParaRPr lang="pt-BR" dirty="0"/>
          </a:p>
          <a:p>
            <a:pPr marL="0" indent="0">
              <a:buNone/>
            </a:pPr>
            <a:endParaRPr lang="pt-BR" dirty="0"/>
          </a:p>
        </p:txBody>
      </p:sp>
    </p:spTree>
    <p:extLst>
      <p:ext uri="{BB962C8B-B14F-4D97-AF65-F5344CB8AC3E}">
        <p14:creationId xmlns:p14="http://schemas.microsoft.com/office/powerpoint/2010/main" val="2659820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p:sp>
        <p:nvSpPr>
          <p:cNvPr id="3" name="Espaço Reservado para Conteúdo 2"/>
          <p:cNvSpPr>
            <a:spLocks noGrp="1"/>
          </p:cNvSpPr>
          <p:nvPr>
            <p:ph idx="1"/>
          </p:nvPr>
        </p:nvSpPr>
        <p:spPr/>
        <p:txBody>
          <a:bodyPr/>
          <a:lstStyle/>
          <a:p>
            <a:r>
              <a:rPr lang="pt-BR" dirty="0" smtClean="0"/>
              <a:t>Internet: uso de robôs para influenciar seres humanos: influenciar opiniões, induzir comportamentos, modificar hábitos.</a:t>
            </a:r>
          </a:p>
          <a:p>
            <a:r>
              <a:rPr lang="pt-BR" dirty="0" smtClean="0"/>
              <a:t>Protagonismo dos </a:t>
            </a:r>
            <a:r>
              <a:rPr lang="pt-BR" i="1" dirty="0" err="1" smtClean="0"/>
              <a:t>bots</a:t>
            </a:r>
            <a:r>
              <a:rPr lang="pt-BR" dirty="0" smtClean="0"/>
              <a:t> nas relações em rede.</a:t>
            </a:r>
          </a:p>
          <a:p>
            <a:r>
              <a:rPr lang="pt-BR" dirty="0" smtClean="0"/>
              <a:t>Robôs interferem diretamente na política global de forma decisiva (eleição de </a:t>
            </a:r>
            <a:r>
              <a:rPr lang="pt-BR" dirty="0" err="1" smtClean="0"/>
              <a:t>Trump</a:t>
            </a:r>
            <a:r>
              <a:rPr lang="pt-BR" dirty="0" smtClean="0"/>
              <a:t> - 2016).</a:t>
            </a:r>
          </a:p>
          <a:p>
            <a:r>
              <a:rPr lang="pt-BR" dirty="0" smtClean="0"/>
              <a:t>“</a:t>
            </a:r>
            <a:r>
              <a:rPr lang="pt-BR" dirty="0" smtClean="0">
                <a:solidFill>
                  <a:srgbClr val="C00000"/>
                </a:solidFill>
              </a:rPr>
              <a:t>Qual é o poder que essas máquinas têm de influenciar o que acontece fora do mundo virtual?</a:t>
            </a:r>
            <a:r>
              <a:rPr lang="pt-BR" dirty="0" smtClean="0"/>
              <a:t>”.</a:t>
            </a:r>
          </a:p>
          <a:p>
            <a:endParaRPr lang="pt-BR" dirty="0"/>
          </a:p>
        </p:txBody>
      </p:sp>
    </p:spTree>
    <p:extLst>
      <p:ext uri="{BB962C8B-B14F-4D97-AF65-F5344CB8AC3E}">
        <p14:creationId xmlns:p14="http://schemas.microsoft.com/office/powerpoint/2010/main" val="387720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p:sp>
        <p:nvSpPr>
          <p:cNvPr id="4" name="Rectangle 1"/>
          <p:cNvSpPr>
            <a:spLocks noGrp="1" noChangeArrowheads="1"/>
          </p:cNvSpPr>
          <p:nvPr>
            <p:ph idx="1"/>
          </p:nvPr>
        </p:nvSpPr>
        <p:spPr bwMode="auto">
          <a:xfrm>
            <a:off x="838200" y="2570135"/>
            <a:ext cx="1125179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pt-BR" altLang="pt-BR" sz="1800" b="0" i="0" u="none" strike="noStrike" cap="none" normalizeH="0" baseline="0" dirty="0" smtClean="0">
                <a:ln>
                  <a:noFill/>
                </a:ln>
                <a:solidFill>
                  <a:srgbClr val="C00000"/>
                </a:solidFill>
                <a:effectLst/>
                <a:latin typeface="Arial" panose="020B0604020202020204" pitchFamily="34" charset="0"/>
              </a:rPr>
              <a:t>Questões</a:t>
            </a:r>
            <a:r>
              <a:rPr kumimoji="0" lang="pt-BR" altLang="pt-BR" sz="1800" b="0" i="0" u="none" strike="noStrike" cap="none" normalizeH="0" dirty="0" smtClean="0">
                <a:ln>
                  <a:noFill/>
                </a:ln>
                <a:solidFill>
                  <a:srgbClr val="C00000"/>
                </a:solidFill>
                <a:effectLst/>
                <a:latin typeface="Arial" panose="020B0604020202020204" pitchFamily="34" charset="0"/>
              </a:rPr>
              <a:t> que guiam a reflexão</a:t>
            </a:r>
            <a:r>
              <a:rPr kumimoji="0" lang="pt-BR" altLang="pt-BR" sz="1800" b="0" i="0" u="none" strike="noStrike" cap="none" normalizeH="0" dirty="0" smtClean="0">
                <a:ln>
                  <a:noFill/>
                </a:ln>
                <a:solidFill>
                  <a:schemeClr val="tx1"/>
                </a:solidFill>
                <a:effectLst/>
                <a:latin typeface="Arial" panose="020B0604020202020204" pitchFamily="34" charset="0"/>
              </a:rPr>
              <a:t>:</a:t>
            </a:r>
            <a:endParaRPr kumimoji="0" lang="pt-BR" altLang="pt-BR" sz="1800" b="0" i="0" u="none" strike="noStrike" cap="none" normalizeH="0" baseline="0" dirty="0" smtClean="0">
              <a:ln>
                <a:noFill/>
              </a:ln>
              <a:solidFill>
                <a:schemeClr val="tx1"/>
              </a:solidFill>
              <a:effectLst/>
              <a:latin typeface="Arial" panose="020B0604020202020204" pitchFamily="34" charset="0"/>
            </a:endParaRPr>
          </a:p>
          <a:p>
            <a:pPr marL="400050" marR="0" lvl="0" indent="-400050" algn="l" defTabSz="914400" rtl="0" eaLnBrk="0" fontAlgn="base" latinLnBrk="0" hangingPunct="0">
              <a:lnSpc>
                <a:spcPct val="100000"/>
              </a:lnSpc>
              <a:spcBef>
                <a:spcPct val="0"/>
              </a:spcBef>
              <a:spcAft>
                <a:spcPct val="0"/>
              </a:spcAft>
              <a:buClrTx/>
              <a:buSzTx/>
              <a:buFontTx/>
              <a:buAutoNum type="romanLcParenBoth"/>
              <a:tabLst/>
            </a:pPr>
            <a:endParaRPr lang="pt-BR" altLang="pt-BR" sz="1800" dirty="0">
              <a:latin typeface="Arial" panose="020B0604020202020204" pitchFamily="34" charset="0"/>
            </a:endParaRPr>
          </a:p>
          <a:p>
            <a:pPr marL="400050" marR="0" lvl="0" indent="-400050" algn="l" defTabSz="914400" rtl="0" eaLnBrk="0" fontAlgn="base" latinLnBrk="0" hangingPunct="0">
              <a:lnSpc>
                <a:spcPct val="100000"/>
              </a:lnSpc>
              <a:spcBef>
                <a:spcPct val="0"/>
              </a:spcBef>
              <a:spcAft>
                <a:spcPct val="0"/>
              </a:spcAft>
              <a:buClrTx/>
              <a:buSzTx/>
              <a:buFontTx/>
              <a:buAutoNum type="romanLcParenBoth"/>
              <a:tabLst/>
            </a:pPr>
            <a:endParaRPr kumimoji="0" lang="pt-BR" altLang="pt-BR" sz="1800" b="0" i="0" u="none" strike="noStrike" cap="none" normalizeH="0" baseline="0" dirty="0" smtClean="0">
              <a:ln>
                <a:noFill/>
              </a:ln>
              <a:solidFill>
                <a:schemeClr val="tx1"/>
              </a:solidFill>
              <a:effectLst/>
              <a:latin typeface="Arial" panose="020B0604020202020204" pitchFamily="34" charset="0"/>
            </a:endParaRPr>
          </a:p>
          <a:p>
            <a:pPr marL="400050" marR="0" lvl="0" indent="-400050" algn="l" defTabSz="914400" rtl="0" eaLnBrk="0" fontAlgn="base" latinLnBrk="0" hangingPunct="0">
              <a:lnSpc>
                <a:spcPct val="100000"/>
              </a:lnSpc>
              <a:spcBef>
                <a:spcPct val="0"/>
              </a:spcBef>
              <a:spcAft>
                <a:spcPct val="0"/>
              </a:spcAft>
              <a:buClrTx/>
              <a:buSzTx/>
              <a:buFontTx/>
              <a:buAutoNum type="romanLcParenBoth"/>
              <a:tabLst/>
            </a:pPr>
            <a:r>
              <a:rPr kumimoji="0" lang="pt-BR" altLang="pt-BR" sz="1800" b="0" i="0" u="none" strike="noStrike" cap="none" normalizeH="0" baseline="0" dirty="0" smtClean="0">
                <a:ln>
                  <a:noFill/>
                </a:ln>
                <a:solidFill>
                  <a:schemeClr val="tx1"/>
                </a:solidFill>
                <a:effectLst/>
                <a:latin typeface="Arial" panose="020B0604020202020204" pitchFamily="34" charset="0"/>
              </a:rPr>
              <a:t>Quanto controle os humanos têm sobre as informações disponíveis na rede?; </a:t>
            </a:r>
          </a:p>
          <a:p>
            <a:pPr marL="400050" marR="0" lvl="0" indent="-400050" algn="l" defTabSz="914400" rtl="0" eaLnBrk="0" fontAlgn="base" latinLnBrk="0" hangingPunct="0">
              <a:lnSpc>
                <a:spcPct val="100000"/>
              </a:lnSpc>
              <a:spcBef>
                <a:spcPct val="0"/>
              </a:spcBef>
              <a:spcAft>
                <a:spcPct val="0"/>
              </a:spcAft>
              <a:buClrTx/>
              <a:buSzTx/>
              <a:buFontTx/>
              <a:buAutoNum type="romanLcParenBoth"/>
              <a:tabLst/>
            </a:pPr>
            <a:r>
              <a:rPr kumimoji="0" lang="pt-BR" altLang="pt-BR" sz="1800" b="0" i="0" u="none" strike="noStrike" cap="none" normalizeH="0" baseline="0" dirty="0" smtClean="0">
                <a:ln>
                  <a:noFill/>
                </a:ln>
                <a:solidFill>
                  <a:schemeClr val="tx1"/>
                </a:solidFill>
                <a:effectLst/>
                <a:latin typeface="Arial" panose="020B0604020202020204" pitchFamily="34" charset="0"/>
              </a:rPr>
              <a:t>Quão acessível são as informações lá contidas?; </a:t>
            </a:r>
          </a:p>
          <a:p>
            <a:pPr marL="400050" marR="0" lvl="0" indent="-400050" algn="l" defTabSz="914400" rtl="0" eaLnBrk="0" fontAlgn="base" latinLnBrk="0" hangingPunct="0">
              <a:lnSpc>
                <a:spcPct val="100000"/>
              </a:lnSpc>
              <a:spcBef>
                <a:spcPct val="0"/>
              </a:spcBef>
              <a:spcAft>
                <a:spcPct val="0"/>
              </a:spcAft>
              <a:buClrTx/>
              <a:buSzTx/>
              <a:buFontTx/>
              <a:buAutoNum type="romanLcParenBoth"/>
              <a:tabLst/>
            </a:pPr>
            <a:r>
              <a:rPr kumimoji="0" lang="pt-BR" altLang="pt-BR" sz="1800" b="0" i="0" u="none" strike="noStrike" cap="none" normalizeH="0" baseline="0" dirty="0" smtClean="0">
                <a:ln>
                  <a:noFill/>
                </a:ln>
                <a:solidFill>
                  <a:schemeClr val="tx1"/>
                </a:solidFill>
                <a:effectLst/>
                <a:latin typeface="Arial" panose="020B0604020202020204" pitchFamily="34" charset="0"/>
              </a:rPr>
              <a:t>Quão grande é a presença dos </a:t>
            </a:r>
            <a:r>
              <a:rPr kumimoji="0" lang="pt-BR" altLang="pt-BR" sz="1800" b="0" i="1" u="none" strike="noStrike" cap="none" normalizeH="0" baseline="0" dirty="0" err="1" smtClean="0">
                <a:ln>
                  <a:noFill/>
                </a:ln>
                <a:solidFill>
                  <a:schemeClr val="tx1"/>
                </a:solidFill>
                <a:effectLst/>
                <a:latin typeface="Arial" panose="020B0604020202020204" pitchFamily="34" charset="0"/>
              </a:rPr>
              <a:t>bots</a:t>
            </a:r>
            <a:r>
              <a:rPr kumimoji="0" lang="pt-BR" altLang="pt-BR" sz="1800" b="0" i="0" u="none" strike="noStrike" cap="none" normalizeH="0" baseline="0" dirty="0" smtClean="0">
                <a:ln>
                  <a:noFill/>
                </a:ln>
                <a:solidFill>
                  <a:schemeClr val="tx1"/>
                </a:solidFill>
                <a:effectLst/>
                <a:latin typeface="Arial" panose="020B0604020202020204" pitchFamily="34" charset="0"/>
              </a:rPr>
              <a:t> na internet?; </a:t>
            </a:r>
          </a:p>
          <a:p>
            <a:pPr marL="400050" marR="0" lvl="0" indent="-400050" algn="l" defTabSz="914400" rtl="0" eaLnBrk="0" fontAlgn="base" latinLnBrk="0" hangingPunct="0">
              <a:lnSpc>
                <a:spcPct val="100000"/>
              </a:lnSpc>
              <a:spcBef>
                <a:spcPct val="0"/>
              </a:spcBef>
              <a:spcAft>
                <a:spcPct val="0"/>
              </a:spcAft>
              <a:buClrTx/>
              <a:buSzTx/>
              <a:buFontTx/>
              <a:buAutoNum type="romanLcParenBoth"/>
              <a:tabLst/>
            </a:pPr>
            <a:r>
              <a:rPr kumimoji="0" lang="pt-BR" altLang="pt-BR" sz="1800" b="0" i="0" u="none" strike="noStrike" cap="none" normalizeH="0" baseline="0" dirty="0" smtClean="0">
                <a:ln>
                  <a:noFill/>
                </a:ln>
                <a:solidFill>
                  <a:schemeClr val="tx1"/>
                </a:solidFill>
                <a:effectLst/>
                <a:latin typeface="Arial" panose="020B0604020202020204" pitchFamily="34" charset="0"/>
              </a:rPr>
              <a:t>O quanto tais </a:t>
            </a:r>
            <a:r>
              <a:rPr kumimoji="0" lang="pt-BR" altLang="pt-BR" sz="1800" b="0" i="1" u="none" strike="noStrike" cap="none" normalizeH="0" baseline="0" dirty="0" err="1" smtClean="0">
                <a:ln>
                  <a:noFill/>
                </a:ln>
                <a:solidFill>
                  <a:schemeClr val="tx1"/>
                </a:solidFill>
                <a:effectLst/>
                <a:latin typeface="Arial" panose="020B0604020202020204" pitchFamily="34" charset="0"/>
              </a:rPr>
              <a:t>bots</a:t>
            </a:r>
            <a:r>
              <a:rPr kumimoji="0" lang="pt-BR" altLang="pt-BR" sz="1800" b="0" i="0" u="none" strike="noStrike" cap="none" normalizeH="0" baseline="0" dirty="0" smtClean="0">
                <a:ln>
                  <a:noFill/>
                </a:ln>
                <a:solidFill>
                  <a:schemeClr val="tx1"/>
                </a:solidFill>
                <a:effectLst/>
                <a:latin typeface="Arial" panose="020B0604020202020204" pitchFamily="34" charset="0"/>
              </a:rPr>
              <a:t> são capazes de se socializar em rede?; </a:t>
            </a:r>
          </a:p>
          <a:p>
            <a:pPr marL="400050" marR="0" lvl="0" indent="-400050" algn="l" defTabSz="914400" rtl="0" eaLnBrk="0" fontAlgn="base" latinLnBrk="0" hangingPunct="0">
              <a:lnSpc>
                <a:spcPct val="100000"/>
              </a:lnSpc>
              <a:spcBef>
                <a:spcPct val="0"/>
              </a:spcBef>
              <a:spcAft>
                <a:spcPct val="0"/>
              </a:spcAft>
              <a:buClrTx/>
              <a:buSzTx/>
              <a:buFontTx/>
              <a:buAutoNum type="romanLcParenBoth"/>
              <a:tabLst/>
            </a:pPr>
            <a:r>
              <a:rPr kumimoji="0" lang="pt-BR" altLang="pt-BR" sz="1800" b="0" i="0" u="none" strike="noStrike" cap="none" normalizeH="0" baseline="0" dirty="0" smtClean="0">
                <a:ln>
                  <a:noFill/>
                </a:ln>
                <a:solidFill>
                  <a:schemeClr val="tx1"/>
                </a:solidFill>
                <a:effectLst/>
                <a:latin typeface="Arial" panose="020B0604020202020204" pitchFamily="34" charset="0"/>
              </a:rPr>
              <a:t>Quanto controle os seres humanos têm sobre esses </a:t>
            </a:r>
            <a:r>
              <a:rPr kumimoji="0" lang="pt-BR" altLang="pt-BR" sz="1800" b="0" i="1" u="none" strike="noStrike" cap="none" normalizeH="0" baseline="0" dirty="0" err="1" smtClean="0">
                <a:ln>
                  <a:noFill/>
                </a:ln>
                <a:solidFill>
                  <a:schemeClr val="tx1"/>
                </a:solidFill>
                <a:effectLst/>
                <a:latin typeface="Arial" panose="020B0604020202020204" pitchFamily="34" charset="0"/>
              </a:rPr>
              <a:t>bots</a:t>
            </a:r>
            <a:r>
              <a:rPr kumimoji="0" lang="pt-BR" altLang="pt-BR" sz="1800" b="0" i="0" u="none" strike="noStrike" cap="none" normalizeH="0" baseline="0" dirty="0" smtClean="0">
                <a:ln>
                  <a:noFill/>
                </a:ln>
                <a:solidFill>
                  <a:schemeClr val="tx1"/>
                </a:solidFill>
                <a:effectLst/>
                <a:latin typeface="Arial" panose="020B0604020202020204" pitchFamily="34" charset="0"/>
              </a:rPr>
              <a:t>? A partir de outros fatos que auxiliam</a:t>
            </a:r>
          </a:p>
          <a:p>
            <a:pPr marL="0" marR="0" lvl="0" indent="0" algn="l" defTabSz="914400" rtl="0" eaLnBrk="0" fontAlgn="base" latinLnBrk="0" hangingPunct="0">
              <a:lnSpc>
                <a:spcPct val="100000"/>
              </a:lnSpc>
              <a:spcBef>
                <a:spcPct val="0"/>
              </a:spcBef>
              <a:spcAft>
                <a:spcPct val="0"/>
              </a:spcAft>
              <a:buClrTx/>
              <a:buSzTx/>
              <a:buNone/>
              <a:tabLst/>
            </a:pPr>
            <a:r>
              <a:rPr kumimoji="0" lang="pt-BR" altLang="pt-BR" sz="1800" b="0" i="0" u="none" strike="noStrike" cap="none" normalizeH="0" baseline="0" dirty="0" smtClean="0">
                <a:ln>
                  <a:noFill/>
                </a:ln>
                <a:solidFill>
                  <a:schemeClr val="tx1"/>
                </a:solidFill>
                <a:effectLst/>
                <a:latin typeface="Arial" panose="020B0604020202020204" pitchFamily="34" charset="0"/>
              </a:rPr>
              <a:t> a responder estas questões, pretende-se construir uma</a:t>
            </a:r>
            <a:r>
              <a:rPr kumimoji="0" lang="pt-BR" altLang="pt-BR" sz="1800" b="0" i="0" u="none" strike="noStrike" cap="none" normalizeH="0" dirty="0" smtClean="0">
                <a:ln>
                  <a:noFill/>
                </a:ln>
                <a:solidFill>
                  <a:schemeClr val="tx1"/>
                </a:solidFill>
                <a:effectLst/>
                <a:latin typeface="Arial" panose="020B0604020202020204" pitchFamily="34" charset="0"/>
              </a:rPr>
              <a:t> </a:t>
            </a:r>
            <a:r>
              <a:rPr kumimoji="0" lang="pt-BR" altLang="pt-BR" sz="1800" b="0" i="0" u="none" strike="noStrike" cap="none" normalizeH="0" baseline="0" dirty="0" smtClean="0">
                <a:ln>
                  <a:noFill/>
                </a:ln>
                <a:solidFill>
                  <a:schemeClr val="tx1"/>
                </a:solidFill>
                <a:effectLst/>
                <a:latin typeface="Arial" panose="020B0604020202020204" pitchFamily="34" charset="0"/>
              </a:rPr>
              <a:t>visão da atual situação da relação </a:t>
            </a:r>
            <a:r>
              <a:rPr kumimoji="0" lang="pt-BR" altLang="pt-BR" sz="1800" b="0" i="1" u="none" strike="noStrike" cap="none" normalizeH="0" baseline="0" dirty="0" err="1" smtClean="0">
                <a:ln>
                  <a:noFill/>
                </a:ln>
                <a:solidFill>
                  <a:schemeClr val="tx1"/>
                </a:solidFill>
                <a:effectLst/>
                <a:latin typeface="Arial" panose="020B0604020202020204" pitchFamily="34" charset="0"/>
              </a:rPr>
              <a:t>bots</a:t>
            </a:r>
            <a:r>
              <a:rPr kumimoji="0" lang="pt-BR" altLang="pt-BR" sz="1800" b="0" i="0" u="none" strike="noStrike" cap="none" normalizeH="0" baseline="0" dirty="0" smtClean="0">
                <a:ln>
                  <a:noFill/>
                </a:ln>
                <a:solidFill>
                  <a:schemeClr val="tx1"/>
                </a:solidFill>
                <a:effectLst/>
                <a:latin typeface="Arial" panose="020B0604020202020204" pitchFamily="34" charset="0"/>
              </a:rPr>
              <a:t>→ pessoas, </a:t>
            </a:r>
          </a:p>
          <a:p>
            <a:pPr marL="0" marR="0" lvl="0" indent="0" algn="l" defTabSz="914400" rtl="0" eaLnBrk="0" fontAlgn="base" latinLnBrk="0" hangingPunct="0">
              <a:lnSpc>
                <a:spcPct val="100000"/>
              </a:lnSpc>
              <a:spcBef>
                <a:spcPct val="0"/>
              </a:spcBef>
              <a:spcAft>
                <a:spcPct val="0"/>
              </a:spcAft>
              <a:buClrTx/>
              <a:buSzTx/>
              <a:buNone/>
              <a:tabLst/>
            </a:pPr>
            <a:r>
              <a:rPr kumimoji="0" lang="pt-BR" altLang="pt-BR" sz="1800" b="0" i="0" u="none" strike="noStrike" cap="none" normalizeH="0" baseline="0" dirty="0" smtClean="0">
                <a:ln>
                  <a:noFill/>
                </a:ln>
                <a:solidFill>
                  <a:schemeClr val="tx1"/>
                </a:solidFill>
                <a:effectLst/>
                <a:latin typeface="Arial" panose="020B0604020202020204" pitchFamily="34" charset="0"/>
              </a:rPr>
              <a:t>exatamente no sentido máquina → seres humanos, na internet </a:t>
            </a:r>
          </a:p>
        </p:txBody>
      </p:sp>
    </p:spTree>
    <p:extLst>
      <p:ext uri="{BB962C8B-B14F-4D97-AF65-F5344CB8AC3E}">
        <p14:creationId xmlns:p14="http://schemas.microsoft.com/office/powerpoint/2010/main" val="244759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p:txBody>
              <a:bodyPr/>
              <a:lstStyle/>
              <a:p>
                <a:pPr marL="0" indent="0">
                  <a:buNone/>
                </a:pPr>
                <a:r>
                  <a:rPr lang="pt-BR" dirty="0" smtClean="0">
                    <a:solidFill>
                      <a:srgbClr val="C00000"/>
                    </a:solidFill>
                  </a:rPr>
                  <a:t>Internet</a:t>
                </a:r>
                <a:r>
                  <a:rPr lang="pt-BR" dirty="0" smtClean="0"/>
                  <a:t>:</a:t>
                </a:r>
              </a:p>
              <a:p>
                <a:r>
                  <a:rPr lang="pt-BR" dirty="0" smtClean="0"/>
                  <a:t>Não existe nenhuma estimativa precisa sobre seu tamanho;</a:t>
                </a:r>
              </a:p>
              <a:p>
                <a:r>
                  <a:rPr lang="pt-BR" dirty="0" smtClean="0"/>
                  <a:t>Feita para não possuir nenhum tipo de controle central;</a:t>
                </a:r>
              </a:p>
              <a:p>
                <a:r>
                  <a:rPr lang="pt-BR" dirty="0" smtClean="0"/>
                  <a:t>Google é uma espécie de “</a:t>
                </a:r>
                <a:r>
                  <a:rPr lang="pt-BR" dirty="0" smtClean="0">
                    <a:solidFill>
                      <a:srgbClr val="C00000"/>
                    </a:solidFill>
                  </a:rPr>
                  <a:t>janela</a:t>
                </a:r>
                <a:r>
                  <a:rPr lang="pt-BR" dirty="0" smtClean="0"/>
                  <a:t>” para a internet (até 2016, 23,4 bilhões de páginas indexadas) </a:t>
                </a:r>
                <a14:m>
                  <m:oMath xmlns:m="http://schemas.openxmlformats.org/officeDocument/2006/math">
                    <m:r>
                      <a:rPr lang="pt-BR" i="1" dirty="0" smtClean="0">
                        <a:latin typeface="Cambria Math" panose="02040503050406030204" pitchFamily="18" charset="0"/>
                      </a:rPr>
                      <m:t>→</m:t>
                    </m:r>
                  </m:oMath>
                </a14:m>
                <a:r>
                  <a:rPr lang="pt-BR" dirty="0" smtClean="0"/>
                  <a:t> sugere-se que indexa 16% da “</a:t>
                </a:r>
                <a:r>
                  <a:rPr lang="pt-BR" dirty="0" err="1" smtClean="0"/>
                  <a:t>surface</a:t>
                </a:r>
                <a:r>
                  <a:rPr lang="pt-BR" dirty="0" smtClean="0"/>
                  <a:t> web” (rede acessada por qualquer computador) e 0% da “</a:t>
                </a:r>
                <a:r>
                  <a:rPr lang="pt-BR" dirty="0" err="1" smtClean="0"/>
                  <a:t>deep</a:t>
                </a:r>
                <a:r>
                  <a:rPr lang="pt-BR" dirty="0" smtClean="0"/>
                  <a:t> web” (rede criptografada em bancos de dados), o que totaliza a cobertura do buscador em 0,03% da internet (Goodman, 2015).</a:t>
                </a:r>
              </a:p>
              <a:p>
                <a:r>
                  <a:rPr lang="pt-BR" dirty="0" smtClean="0"/>
                  <a:t>Cultura SMAC: social, mobile, </a:t>
                </a:r>
                <a:r>
                  <a:rPr lang="pt-BR" dirty="0" err="1" smtClean="0"/>
                  <a:t>analytics</a:t>
                </a:r>
                <a:r>
                  <a:rPr lang="pt-BR" dirty="0" smtClean="0"/>
                  <a:t>, </a:t>
                </a:r>
                <a:r>
                  <a:rPr lang="pt-BR" dirty="0" err="1" smtClean="0"/>
                  <a:t>cloud</a:t>
                </a:r>
                <a:r>
                  <a:rPr lang="pt-BR" dirty="0" smtClean="0"/>
                  <a:t>.</a:t>
                </a:r>
              </a:p>
              <a:p>
                <a:endParaRPr lang="pt-BR" dirty="0" smtClean="0"/>
              </a:p>
              <a:p>
                <a:endParaRPr lang="pt-BR"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blipFill rotWithShape="0">
                <a:blip r:embed="rId2"/>
                <a:stretch>
                  <a:fillRect l="-1217" t="-2241" r="-1681"/>
                </a:stretch>
              </a:blipFill>
            </p:spPr>
            <p:txBody>
              <a:bodyPr/>
              <a:lstStyle/>
              <a:p>
                <a:r>
                  <a:rPr lang="pt-BR">
                    <a:noFill/>
                  </a:rPr>
                  <a:t> </a:t>
                </a:r>
              </a:p>
            </p:txBody>
          </p:sp>
        </mc:Fallback>
      </mc:AlternateContent>
    </p:spTree>
    <p:extLst>
      <p:ext uri="{BB962C8B-B14F-4D97-AF65-F5344CB8AC3E}">
        <p14:creationId xmlns:p14="http://schemas.microsoft.com/office/powerpoint/2010/main" val="528383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p:sp>
        <p:nvSpPr>
          <p:cNvPr id="3" name="Espaço Reservado para Conteúdo 2"/>
          <p:cNvSpPr>
            <a:spLocks noGrp="1"/>
          </p:cNvSpPr>
          <p:nvPr>
            <p:ph idx="1"/>
          </p:nvPr>
        </p:nvSpPr>
        <p:spPr/>
        <p:txBody>
          <a:bodyPr>
            <a:normAutofit fontScale="70000" lnSpcReduction="20000"/>
          </a:bodyPr>
          <a:lstStyle/>
          <a:p>
            <a:r>
              <a:rPr lang="pt-BR" dirty="0" smtClean="0"/>
              <a:t>“Refazer as duas perguntas que norteiam esta seção:</a:t>
            </a:r>
            <a:r>
              <a:rPr lang="pt-BR" dirty="0" smtClean="0">
                <a:solidFill>
                  <a:srgbClr val="C00000"/>
                </a:solidFill>
              </a:rPr>
              <a:t>(i) </a:t>
            </a:r>
            <a:r>
              <a:rPr lang="pt-BR" dirty="0" smtClean="0"/>
              <a:t>quanto controle os humanos têm sobre as informações disponíveis na rede? E </a:t>
            </a:r>
            <a:r>
              <a:rPr lang="pt-BR" dirty="0" smtClean="0">
                <a:solidFill>
                  <a:srgbClr val="C00000"/>
                </a:solidFill>
              </a:rPr>
              <a:t>(</a:t>
            </a:r>
            <a:r>
              <a:rPr lang="pt-BR" dirty="0" err="1" smtClean="0">
                <a:solidFill>
                  <a:srgbClr val="C00000"/>
                </a:solidFill>
              </a:rPr>
              <a:t>ii</a:t>
            </a:r>
            <a:r>
              <a:rPr lang="pt-BR" dirty="0" smtClean="0">
                <a:solidFill>
                  <a:srgbClr val="C00000"/>
                </a:solidFill>
              </a:rPr>
              <a:t>) </a:t>
            </a:r>
            <a:r>
              <a:rPr lang="pt-BR" dirty="0" smtClean="0"/>
              <a:t>o quão acessível são as informações lá contidas? Para o primeiro questionamento, podemos inferir que se não é possível mensurar de forma precisa (i) o tamanho da rede, (</a:t>
            </a:r>
            <a:r>
              <a:rPr lang="pt-BR" dirty="0" err="1" smtClean="0"/>
              <a:t>ii</a:t>
            </a:r>
            <a:r>
              <a:rPr lang="pt-BR" dirty="0" smtClean="0"/>
              <a:t>) quantos usuários a acessam, (</a:t>
            </a:r>
            <a:r>
              <a:rPr lang="pt-BR" dirty="0" err="1" smtClean="0"/>
              <a:t>iii</a:t>
            </a:r>
            <a:r>
              <a:rPr lang="pt-BR" dirty="0" smtClean="0"/>
              <a:t>) quem ou quê acessou um determinado conteúdo e (</a:t>
            </a:r>
            <a:r>
              <a:rPr lang="pt-BR" dirty="0" err="1" smtClean="0"/>
              <a:t>iv</a:t>
            </a:r>
            <a:r>
              <a:rPr lang="pt-BR" dirty="0" smtClean="0"/>
              <a:t>) como e onde encontrar determinado conteúdo, é</a:t>
            </a:r>
            <a:r>
              <a:rPr lang="pt-BR" dirty="0" smtClean="0">
                <a:solidFill>
                  <a:srgbClr val="C00000"/>
                </a:solidFill>
              </a:rPr>
              <a:t> razoável concluir que o controle da informação e o que é feito com ela na internet seja muito pequeno”</a:t>
            </a:r>
            <a:r>
              <a:rPr lang="pt-BR" dirty="0" smtClean="0"/>
              <a:t>. </a:t>
            </a:r>
          </a:p>
          <a:p>
            <a:r>
              <a:rPr lang="pt-BR" dirty="0" smtClean="0"/>
              <a:t>“Com a evolução para web 3.0 e com o amadurecimento da web semântica, as ferramentas de busca passaram a ser mais eficientes, a informação ficou mais fácil de ser encontrada pelos seres humanos e foram minimizados os problemas relativos à falta de informação. Entretanto, o problema “humano” em encontrar a informação foi resolvido pelo aumento da capacidade das máquinas de percorrer a rede, o que sugere que de fato foi sanada, em maior parte, as dificuldades encontradas pelos </a:t>
            </a:r>
            <a:r>
              <a:rPr lang="pt-BR" i="1" dirty="0" err="1" smtClean="0">
                <a:solidFill>
                  <a:srgbClr val="C00000"/>
                </a:solidFill>
              </a:rPr>
              <a:t>bots</a:t>
            </a:r>
            <a:r>
              <a:rPr lang="pt-BR" dirty="0" smtClean="0">
                <a:solidFill>
                  <a:srgbClr val="C00000"/>
                </a:solidFill>
              </a:rPr>
              <a:t> </a:t>
            </a:r>
            <a:r>
              <a:rPr lang="pt-BR" dirty="0" smtClean="0"/>
              <a:t>em percorrer a rede, mais do que de fato os problemas humanos. Ou seja, é cada vez mais fácil para robôs encontrarem informação na internet e os usuários estão se beneficiando disso. Mas </a:t>
            </a:r>
            <a:r>
              <a:rPr lang="pt-BR" dirty="0" smtClean="0">
                <a:solidFill>
                  <a:srgbClr val="C00000"/>
                </a:solidFill>
              </a:rPr>
              <a:t>quem programa estes </a:t>
            </a:r>
            <a:r>
              <a:rPr lang="pt-BR" i="1" dirty="0" err="1" smtClean="0">
                <a:solidFill>
                  <a:srgbClr val="C00000"/>
                </a:solidFill>
              </a:rPr>
              <a:t>bots</a:t>
            </a:r>
            <a:r>
              <a:rPr lang="pt-BR" dirty="0" smtClean="0">
                <a:solidFill>
                  <a:srgbClr val="C00000"/>
                </a:solidFill>
              </a:rPr>
              <a:t> está se beneficiando disso? E os próprios </a:t>
            </a:r>
            <a:r>
              <a:rPr lang="pt-BR" i="1" dirty="0" err="1" smtClean="0">
                <a:solidFill>
                  <a:srgbClr val="C00000"/>
                </a:solidFill>
              </a:rPr>
              <a:t>bots</a:t>
            </a:r>
            <a:r>
              <a:rPr lang="pt-BR" dirty="0" smtClean="0">
                <a:solidFill>
                  <a:srgbClr val="C00000"/>
                </a:solidFill>
              </a:rPr>
              <a:t> podem, de alguma forma, se utilizar disso</a:t>
            </a:r>
            <a:r>
              <a:rPr lang="pt-BR" dirty="0" smtClean="0"/>
              <a:t>?”.</a:t>
            </a:r>
          </a:p>
          <a:p>
            <a:r>
              <a:rPr lang="pt-BR" dirty="0" smtClean="0"/>
              <a:t>“Não temos uma noção completa do que acontece em/na rede e por mais que haja estimados, 3.7 bilhões de pessoas conectadas, ainda não temos plena apropriação do que acontece nesse espaço”.</a:t>
            </a:r>
            <a:endParaRPr lang="pt-BR" dirty="0">
              <a:solidFill>
                <a:srgbClr val="C00000"/>
              </a:solidFill>
            </a:endParaRPr>
          </a:p>
        </p:txBody>
      </p:sp>
    </p:spTree>
    <p:extLst>
      <p:ext uri="{BB962C8B-B14F-4D97-AF65-F5344CB8AC3E}">
        <p14:creationId xmlns:p14="http://schemas.microsoft.com/office/powerpoint/2010/main" val="170011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p:sp>
        <p:nvSpPr>
          <p:cNvPr id="3" name="Espaço Reservado para Conteúdo 2"/>
          <p:cNvSpPr>
            <a:spLocks noGrp="1"/>
          </p:cNvSpPr>
          <p:nvPr>
            <p:ph idx="1"/>
          </p:nvPr>
        </p:nvSpPr>
        <p:spPr/>
        <p:txBody>
          <a:bodyPr>
            <a:normAutofit fontScale="92500" lnSpcReduction="10000"/>
          </a:bodyPr>
          <a:lstStyle/>
          <a:p>
            <a:pPr marL="0" indent="0">
              <a:buNone/>
            </a:pPr>
            <a:r>
              <a:rPr lang="pt-BR" dirty="0">
                <a:solidFill>
                  <a:srgbClr val="C00000"/>
                </a:solidFill>
              </a:rPr>
              <a:t>Q</a:t>
            </a:r>
            <a:r>
              <a:rPr lang="pt-BR" dirty="0" smtClean="0">
                <a:solidFill>
                  <a:srgbClr val="C00000"/>
                </a:solidFill>
              </a:rPr>
              <a:t>uão grande é a presença dos </a:t>
            </a:r>
            <a:r>
              <a:rPr lang="pt-BR" i="1" dirty="0" err="1" smtClean="0">
                <a:solidFill>
                  <a:srgbClr val="C00000"/>
                </a:solidFill>
              </a:rPr>
              <a:t>bots</a:t>
            </a:r>
            <a:r>
              <a:rPr lang="pt-BR" i="1" dirty="0" smtClean="0">
                <a:solidFill>
                  <a:srgbClr val="C00000"/>
                </a:solidFill>
              </a:rPr>
              <a:t> </a:t>
            </a:r>
            <a:r>
              <a:rPr lang="pt-BR" dirty="0" smtClean="0">
                <a:solidFill>
                  <a:srgbClr val="C00000"/>
                </a:solidFill>
              </a:rPr>
              <a:t>na internet</a:t>
            </a:r>
            <a:r>
              <a:rPr lang="pt-BR" dirty="0" smtClean="0"/>
              <a:t>?</a:t>
            </a:r>
          </a:p>
          <a:p>
            <a:pPr marL="0" indent="0">
              <a:buNone/>
            </a:pPr>
            <a:r>
              <a:rPr lang="pt-BR" dirty="0" smtClean="0"/>
              <a:t>“A internet começa a se tornar um espaço onde seres humanos e robôs, mais do que estarem no mesmo mundo virtual, passaram a colaborar, realizar tarefas juntos e auxiliar nas atividades uns dos outros. Então, o primeiro ponto para analisar a participação dos</a:t>
            </a:r>
            <a:r>
              <a:rPr lang="pt-BR" i="1" dirty="0" smtClean="0"/>
              <a:t> </a:t>
            </a:r>
            <a:r>
              <a:rPr lang="pt-BR" i="1" dirty="0" err="1" smtClean="0"/>
              <a:t>bots</a:t>
            </a:r>
            <a:r>
              <a:rPr lang="pt-BR" i="1" dirty="0" smtClean="0"/>
              <a:t> </a:t>
            </a:r>
            <a:r>
              <a:rPr lang="pt-BR" dirty="0" smtClean="0"/>
              <a:t>na rede é tentar descobrir a proporção entre seres humanos/robôs na web. Já se sabe que cerca de 3.7 bilhões de seres humanos têm acesso a internet, mas e as máquinas? Não se sabe, nem em números estimados, quantos </a:t>
            </a:r>
            <a:r>
              <a:rPr lang="pt-BR" i="1" dirty="0" err="1" smtClean="0"/>
              <a:t>bots</a:t>
            </a:r>
            <a:r>
              <a:rPr lang="pt-BR" dirty="0" smtClean="0"/>
              <a:t> estão rodando nesse ambiente. O que se estima é que desde </a:t>
            </a:r>
            <a:r>
              <a:rPr lang="pt-BR" dirty="0" smtClean="0">
                <a:solidFill>
                  <a:srgbClr val="C00000"/>
                </a:solidFill>
              </a:rPr>
              <a:t>2013</a:t>
            </a:r>
            <a:r>
              <a:rPr lang="pt-BR" dirty="0" smtClean="0"/>
              <a:t> o </a:t>
            </a:r>
            <a:r>
              <a:rPr lang="pt-BR" dirty="0" smtClean="0">
                <a:solidFill>
                  <a:srgbClr val="C00000"/>
                </a:solidFill>
              </a:rPr>
              <a:t>trafego de informação na rede gerado por robôs é maior que o de seres humanos</a:t>
            </a:r>
            <a:r>
              <a:rPr lang="pt-BR" dirty="0" smtClean="0"/>
              <a:t>”. </a:t>
            </a:r>
          </a:p>
          <a:p>
            <a:r>
              <a:rPr lang="pt-BR" dirty="0" smtClean="0"/>
              <a:t>Os robôs já manipulam mais informação na internet do que os seres humanos. </a:t>
            </a:r>
          </a:p>
          <a:p>
            <a:pPr marL="0" indent="0">
              <a:buNone/>
            </a:pPr>
            <a:endParaRPr lang="pt-BR" dirty="0"/>
          </a:p>
        </p:txBody>
      </p:sp>
    </p:spTree>
    <p:extLst>
      <p:ext uri="{BB962C8B-B14F-4D97-AF65-F5344CB8AC3E}">
        <p14:creationId xmlns:p14="http://schemas.microsoft.com/office/powerpoint/2010/main" val="152882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p:sp>
        <p:nvSpPr>
          <p:cNvPr id="3" name="Espaço Reservado para Conteúdo 2"/>
          <p:cNvSpPr>
            <a:spLocks noGrp="1"/>
          </p:cNvSpPr>
          <p:nvPr>
            <p:ph idx="1"/>
          </p:nvPr>
        </p:nvSpPr>
        <p:spPr/>
        <p:txBody>
          <a:bodyPr>
            <a:normAutofit fontScale="55000" lnSpcReduction="20000"/>
          </a:bodyPr>
          <a:lstStyle/>
          <a:p>
            <a:r>
              <a:rPr lang="pt-BR" dirty="0">
                <a:solidFill>
                  <a:srgbClr val="C00000"/>
                </a:solidFill>
              </a:rPr>
              <a:t>F</a:t>
            </a:r>
            <a:r>
              <a:rPr lang="pt-BR" dirty="0" smtClean="0">
                <a:solidFill>
                  <a:srgbClr val="C00000"/>
                </a:solidFill>
              </a:rPr>
              <a:t>erramentas de busca </a:t>
            </a:r>
            <a:r>
              <a:rPr lang="pt-BR" dirty="0" smtClean="0"/>
              <a:t>correspondem somente a 6,6% de todo o volume de informação processada em rede.</a:t>
            </a:r>
          </a:p>
          <a:p>
            <a:r>
              <a:rPr lang="pt-BR" dirty="0">
                <a:solidFill>
                  <a:srgbClr val="C00000"/>
                </a:solidFill>
              </a:rPr>
              <a:t>F</a:t>
            </a:r>
            <a:r>
              <a:rPr lang="pt-BR" dirty="0" smtClean="0">
                <a:solidFill>
                  <a:srgbClr val="C00000"/>
                </a:solidFill>
              </a:rPr>
              <a:t>erramentas de </a:t>
            </a:r>
            <a:r>
              <a:rPr lang="pt-BR" dirty="0" err="1" smtClean="0">
                <a:solidFill>
                  <a:srgbClr val="C00000"/>
                </a:solidFill>
              </a:rPr>
              <a:t>feed</a:t>
            </a:r>
            <a:r>
              <a:rPr lang="pt-BR" dirty="0">
                <a:solidFill>
                  <a:srgbClr val="C00000"/>
                </a:solidFill>
              </a:rPr>
              <a:t> </a:t>
            </a:r>
            <a:r>
              <a:rPr lang="pt-BR" dirty="0" smtClean="0"/>
              <a:t>- são notificações curtas enviadas de forma programada para usuários da rede - parte de uma cultura de curadoria de conteúdo feita pelo próprio interessado, que passa a receber atualizações automáticas do que é selecionado por ele, eliminando a necessidade de buscas ativas para encontrar informação. </a:t>
            </a:r>
          </a:p>
          <a:p>
            <a:r>
              <a:rPr lang="pt-BR" dirty="0"/>
              <a:t>C</a:t>
            </a:r>
            <a:r>
              <a:rPr lang="pt-BR" dirty="0" smtClean="0"/>
              <a:t>om o surgimento dos </a:t>
            </a:r>
            <a:r>
              <a:rPr lang="pt-BR" dirty="0" smtClean="0">
                <a:solidFill>
                  <a:srgbClr val="C00000"/>
                </a:solidFill>
              </a:rPr>
              <a:t>smartphones</a:t>
            </a:r>
            <a:r>
              <a:rPr lang="pt-BR" dirty="0" smtClean="0"/>
              <a:t> os </a:t>
            </a:r>
            <a:r>
              <a:rPr lang="pt-BR" dirty="0" err="1" smtClean="0"/>
              <a:t>feeds</a:t>
            </a:r>
            <a:r>
              <a:rPr lang="pt-BR" dirty="0" smtClean="0"/>
              <a:t> se tornaram uma espécie de primeiro serviços de SMS (short </a:t>
            </a:r>
            <a:r>
              <a:rPr lang="pt-BR" dirty="0" err="1" smtClean="0"/>
              <a:t>message</a:t>
            </a:r>
            <a:r>
              <a:rPr lang="pt-BR" dirty="0" smtClean="0"/>
              <a:t> </a:t>
            </a:r>
            <a:r>
              <a:rPr lang="pt-BR" dirty="0" err="1" smtClean="0"/>
              <a:t>service</a:t>
            </a:r>
            <a:r>
              <a:rPr lang="pt-BR" dirty="0" smtClean="0"/>
              <a:t>), advindos de diversos canais da internet e municiando os usuários com conteúdo de interesse. (internet SMAC” parece ter uma maior participação das pessoas e robôs do que a “internet da busca)”.</a:t>
            </a:r>
          </a:p>
          <a:p>
            <a:r>
              <a:rPr lang="pt-BR" dirty="0"/>
              <a:t>P</a:t>
            </a:r>
            <a:r>
              <a:rPr lang="pt-BR" dirty="0" smtClean="0"/>
              <a:t>ara cada quatro </a:t>
            </a:r>
            <a:r>
              <a:rPr lang="pt-BR" i="1" dirty="0" err="1" smtClean="0"/>
              <a:t>bots</a:t>
            </a:r>
            <a:r>
              <a:rPr lang="pt-BR" dirty="0" smtClean="0"/>
              <a:t> criados para fins lícitos, existem cinco criados para fins de fraudes na rede (</a:t>
            </a:r>
            <a:r>
              <a:rPr lang="pt-BR" dirty="0" err="1" smtClean="0"/>
              <a:t>Wusterman</a:t>
            </a:r>
            <a:r>
              <a:rPr lang="pt-BR" dirty="0" smtClean="0"/>
              <a:t>).</a:t>
            </a:r>
          </a:p>
          <a:p>
            <a:r>
              <a:rPr lang="pt-BR" dirty="0" smtClean="0"/>
              <a:t>“</a:t>
            </a:r>
            <a:r>
              <a:rPr lang="pt-BR" dirty="0" err="1" smtClean="0"/>
              <a:t>Floridi</a:t>
            </a:r>
            <a:r>
              <a:rPr lang="pt-BR" dirty="0" smtClean="0"/>
              <a:t> aponta que entre 2001 e </a:t>
            </a:r>
            <a:r>
              <a:rPr lang="pt-BR" dirty="0" smtClean="0">
                <a:solidFill>
                  <a:srgbClr val="C00000"/>
                </a:solidFill>
              </a:rPr>
              <a:t>2020 </a:t>
            </a:r>
            <a:r>
              <a:rPr lang="pt-BR" dirty="0" smtClean="0"/>
              <a:t>a população humana saltará de seis para </a:t>
            </a:r>
            <a:r>
              <a:rPr lang="pt-BR" dirty="0" smtClean="0">
                <a:solidFill>
                  <a:srgbClr val="C00000"/>
                </a:solidFill>
              </a:rPr>
              <a:t>oito bilhões de habitantes </a:t>
            </a:r>
            <a:r>
              <a:rPr lang="pt-BR" dirty="0" smtClean="0"/>
              <a:t>enquanto que a população de dispositivos conectados na internet, também tratado por “internet das coisas”, sairá de praticamente de zero para </a:t>
            </a:r>
            <a:r>
              <a:rPr lang="pt-BR" dirty="0" smtClean="0">
                <a:solidFill>
                  <a:srgbClr val="C00000"/>
                </a:solidFill>
              </a:rPr>
              <a:t>cinquenta bilhões de dispositivos</a:t>
            </a:r>
            <a:r>
              <a:rPr lang="pt-BR" dirty="0" smtClean="0"/>
              <a:t>. Ou seja, em </a:t>
            </a:r>
            <a:r>
              <a:rPr lang="pt-BR" dirty="0" smtClean="0">
                <a:solidFill>
                  <a:srgbClr val="C00000"/>
                </a:solidFill>
              </a:rPr>
              <a:t>2020, para cada habitante, conectado ou não, haverá cerca de seis e meio dispositivos ligados em rede</a:t>
            </a:r>
            <a:r>
              <a:rPr lang="pt-BR" dirty="0" smtClean="0"/>
              <a:t>. Os </a:t>
            </a:r>
            <a:r>
              <a:rPr lang="pt-BR" i="1" dirty="0" err="1" smtClean="0"/>
              <a:t>bots</a:t>
            </a:r>
            <a:r>
              <a:rPr lang="pt-BR" dirty="0" smtClean="0"/>
              <a:t> vêm assumindo a posição de destaque da participação em rede. </a:t>
            </a:r>
          </a:p>
          <a:p>
            <a:r>
              <a:rPr lang="pt-BR" dirty="0" smtClean="0"/>
              <a:t>“Há a tendência de que os seres humanos tenham cada vez </a:t>
            </a:r>
            <a:r>
              <a:rPr lang="pt-BR" dirty="0" smtClean="0">
                <a:solidFill>
                  <a:srgbClr val="C00000"/>
                </a:solidFill>
              </a:rPr>
              <a:t>menos controle </a:t>
            </a:r>
            <a:r>
              <a:rPr lang="pt-BR" dirty="0" smtClean="0"/>
              <a:t>do que acontece em rede, e que esta passe a ser cada vez mais habitada por robôs. (...)necessidade cada vez menor de intervenção humana nos processos em rede”.</a:t>
            </a:r>
            <a:endParaRPr lang="pt-BR" dirty="0"/>
          </a:p>
        </p:txBody>
      </p:sp>
    </p:spTree>
    <p:extLst>
      <p:ext uri="{BB962C8B-B14F-4D97-AF65-F5344CB8AC3E}">
        <p14:creationId xmlns:p14="http://schemas.microsoft.com/office/powerpoint/2010/main" val="124774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p:sp>
        <p:nvSpPr>
          <p:cNvPr id="3" name="Espaço Reservado para Conteúdo 2"/>
          <p:cNvSpPr>
            <a:spLocks noGrp="1"/>
          </p:cNvSpPr>
          <p:nvPr>
            <p:ph idx="1"/>
          </p:nvPr>
        </p:nvSpPr>
        <p:spPr/>
        <p:txBody>
          <a:bodyPr>
            <a:normAutofit fontScale="70000" lnSpcReduction="20000"/>
          </a:bodyPr>
          <a:lstStyle/>
          <a:p>
            <a:pPr marL="0" indent="0">
              <a:buNone/>
            </a:pPr>
            <a:r>
              <a:rPr lang="pt-BR" dirty="0" smtClean="0"/>
              <a:t>Será que os robôs também podem formar redes e se sociabilizar?</a:t>
            </a:r>
          </a:p>
          <a:p>
            <a:r>
              <a:rPr lang="pt-BR" dirty="0" smtClean="0"/>
              <a:t>“Visão de Turing (1950) é a base para o surgimento da </a:t>
            </a:r>
            <a:r>
              <a:rPr lang="pt-BR" dirty="0" smtClean="0">
                <a:solidFill>
                  <a:srgbClr val="C00000"/>
                </a:solidFill>
              </a:rPr>
              <a:t>inteligência artificial </a:t>
            </a:r>
            <a:r>
              <a:rPr lang="pt-BR" dirty="0" smtClean="0"/>
              <a:t>e que todo esforço de </a:t>
            </a:r>
            <a:r>
              <a:rPr lang="pt-BR" dirty="0" smtClean="0">
                <a:solidFill>
                  <a:srgbClr val="C00000"/>
                </a:solidFill>
              </a:rPr>
              <a:t>“humanização” </a:t>
            </a:r>
            <a:r>
              <a:rPr lang="pt-BR" dirty="0" smtClean="0"/>
              <a:t>das máquinas consiste em que elas se comportem como seres humanos, e não que elas tenham sentimentos como serem humanos”. </a:t>
            </a:r>
          </a:p>
          <a:p>
            <a:r>
              <a:rPr lang="pt-BR" dirty="0">
                <a:solidFill>
                  <a:srgbClr val="C00000"/>
                </a:solidFill>
              </a:rPr>
              <a:t>M</a:t>
            </a:r>
            <a:r>
              <a:rPr lang="pt-BR" dirty="0" smtClean="0">
                <a:solidFill>
                  <a:srgbClr val="C00000"/>
                </a:solidFill>
              </a:rPr>
              <a:t>áquinas sociais</a:t>
            </a:r>
            <a:r>
              <a:rPr lang="pt-BR" dirty="0" smtClean="0"/>
              <a:t>: software social; software como entidade sociável; as pessoas como unidades computacionais (</a:t>
            </a:r>
            <a:r>
              <a:rPr lang="pt-BR" dirty="0" err="1" smtClean="0"/>
              <a:t>Burégio</a:t>
            </a:r>
            <a:r>
              <a:rPr lang="pt-BR" dirty="0" smtClean="0"/>
              <a:t> et al., 2013).</a:t>
            </a:r>
          </a:p>
          <a:p>
            <a:r>
              <a:rPr lang="pt-BR" dirty="0" smtClean="0"/>
              <a:t>Internet das coisas (</a:t>
            </a:r>
            <a:r>
              <a:rPr lang="pt-BR" dirty="0" err="1" smtClean="0"/>
              <a:t>IoT</a:t>
            </a:r>
            <a:r>
              <a:rPr lang="pt-BR" dirty="0" smtClean="0"/>
              <a:t>) X Internet de Tudo (</a:t>
            </a:r>
            <a:r>
              <a:rPr lang="pt-BR" dirty="0" err="1" smtClean="0"/>
              <a:t>IoE</a:t>
            </a:r>
            <a:r>
              <a:rPr lang="pt-BR" dirty="0" smtClean="0"/>
              <a:t>).</a:t>
            </a:r>
          </a:p>
          <a:p>
            <a:r>
              <a:rPr lang="pt-BR" dirty="0" smtClean="0"/>
              <a:t>“Uma notícia de dezembro de 2016 relata que duas entidades criadas pela inteligência artificial (IA) </a:t>
            </a:r>
            <a:r>
              <a:rPr lang="pt-BR" dirty="0" err="1" smtClean="0"/>
              <a:t>Deepmind</a:t>
            </a:r>
            <a:r>
              <a:rPr lang="pt-BR" dirty="0" smtClean="0"/>
              <a:t> do Google não só conseguiram se comunicar, mas em uma linguagem criada pelas próprias entidades, e tudo foi feito de forma autônoma por máquinas. Esses exemplos começam a se tornar abundantes na internet e sugerem que os </a:t>
            </a:r>
            <a:r>
              <a:rPr lang="pt-BR" i="1" dirty="0" err="1" smtClean="0"/>
              <a:t>bots</a:t>
            </a:r>
            <a:r>
              <a:rPr lang="pt-BR" dirty="0" smtClean="0"/>
              <a:t> não precisam mais da supervisão humana para estabelecer conexões e comunicações com outras entidades, humanas ou não, para os mais diversos fins. Isso significa que, na prática, as máquinas sociais já estão presentes na internet e que podem de, certa forma, influenciar o comportamento de outras entidades em rede. (...) Esses robôs, de forma autônoma e automática, podem estabelecer conexões e acessar informações de qualquer indivíduo na rede”.</a:t>
            </a:r>
            <a:endParaRPr lang="pt-BR" dirty="0"/>
          </a:p>
        </p:txBody>
      </p:sp>
    </p:spTree>
    <p:extLst>
      <p:ext uri="{BB962C8B-B14F-4D97-AF65-F5344CB8AC3E}">
        <p14:creationId xmlns:p14="http://schemas.microsoft.com/office/powerpoint/2010/main" val="356940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Sedou </a:t>
            </a:r>
            <a:r>
              <a:rPr lang="pt-BR" dirty="0" err="1" smtClean="0">
                <a:solidFill>
                  <a:srgbClr val="C00000"/>
                </a:solidFill>
              </a:rPr>
              <a:t>Keita</a:t>
            </a:r>
            <a:endParaRPr lang="pt-BR" dirty="0">
              <a:solidFill>
                <a:srgbClr val="C00000"/>
              </a:solidFill>
            </a:endParaRPr>
          </a:p>
        </p:txBody>
      </p:sp>
      <p:pic>
        <p:nvPicPr>
          <p:cNvPr id="1026" name="Picture 2" descr="https://ims.com.br/wp-content/uploads/2018/04/MA.KE_.057_1920x1080-1024x57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4847" y="1825625"/>
            <a:ext cx="772230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18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r>
              <a:rPr lang="pt-BR" dirty="0" smtClean="0"/>
              <a:t>Consequências para os humanos? Democracia?</a:t>
            </a:r>
          </a:p>
          <a:p>
            <a:r>
              <a:rPr lang="pt-BR" dirty="0" smtClean="0">
                <a:solidFill>
                  <a:srgbClr val="C00000"/>
                </a:solidFill>
              </a:rPr>
              <a:t>Google Duplex</a:t>
            </a:r>
            <a:r>
              <a:rPr lang="pt-BR" dirty="0" smtClean="0"/>
              <a:t>: </a:t>
            </a:r>
            <a:r>
              <a:rPr lang="pt-BR" dirty="0"/>
              <a:t>assistente de voz com inteligência artificial </a:t>
            </a:r>
            <a:r>
              <a:rPr lang="pt-BR" dirty="0">
                <a:hlinkClick r:id="rId2"/>
              </a:rPr>
              <a:t>https://</a:t>
            </a:r>
            <a:r>
              <a:rPr lang="pt-BR" dirty="0" smtClean="0">
                <a:hlinkClick r:id="rId2"/>
              </a:rPr>
              <a:t>www.youtube.com/watch?v=bd1mEm2Fy08</a:t>
            </a:r>
            <a:endParaRPr lang="pt-BR" dirty="0" smtClean="0"/>
          </a:p>
          <a:p>
            <a:pPr marL="0" indent="0">
              <a:buNone/>
            </a:pPr>
            <a:endParaRPr lang="pt-BR" dirty="0"/>
          </a:p>
        </p:txBody>
      </p:sp>
    </p:spTree>
    <p:extLst>
      <p:ext uri="{BB962C8B-B14F-4D97-AF65-F5344CB8AC3E}">
        <p14:creationId xmlns:p14="http://schemas.microsoft.com/office/powerpoint/2010/main" val="384051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p:sp>
        <p:nvSpPr>
          <p:cNvPr id="3" name="Espaço Reservado para Conteúdo 2"/>
          <p:cNvSpPr>
            <a:spLocks noGrp="1"/>
          </p:cNvSpPr>
          <p:nvPr>
            <p:ph idx="1"/>
          </p:nvPr>
        </p:nvSpPr>
        <p:spPr/>
        <p:txBody>
          <a:bodyPr/>
          <a:lstStyle/>
          <a:p>
            <a:pPr marL="0" indent="0">
              <a:buNone/>
            </a:pPr>
            <a:r>
              <a:rPr lang="pt-BR" dirty="0" smtClean="0"/>
              <a:t>O quanto tais </a:t>
            </a:r>
            <a:r>
              <a:rPr lang="pt-BR" i="1" dirty="0" err="1" smtClean="0"/>
              <a:t>bots</a:t>
            </a:r>
            <a:r>
              <a:rPr lang="pt-BR" dirty="0" smtClean="0"/>
              <a:t> são capazes de se socializar em rede?</a:t>
            </a:r>
          </a:p>
          <a:p>
            <a:r>
              <a:rPr lang="pt-BR" dirty="0" smtClean="0"/>
              <a:t>“e se as máquinas pudessem usar seres humanos para resolverem os seus problemas?” = computação humana - ligada aos diversos problemas que os computadores ainda não conseguem solucionar e que os humanos podem auxiliá-los nessas tarefas. </a:t>
            </a:r>
          </a:p>
          <a:p>
            <a:r>
              <a:rPr lang="pt-BR" dirty="0" smtClean="0"/>
              <a:t>Existem computadores que realizam suas atividades sem necessariamente serem programados.</a:t>
            </a:r>
          </a:p>
          <a:p>
            <a:r>
              <a:rPr lang="pt-BR" dirty="0" smtClean="0"/>
              <a:t>Existe um debate sobre como as inteligências artificiais irão se comportar no futuro, principalmente quando elas não puderem ser programadas e seguirem padrões de aprendizado de máquina.</a:t>
            </a:r>
          </a:p>
          <a:p>
            <a:endParaRPr lang="pt-BR" dirty="0"/>
          </a:p>
        </p:txBody>
      </p:sp>
    </p:spTree>
    <p:extLst>
      <p:ext uri="{BB962C8B-B14F-4D97-AF65-F5344CB8AC3E}">
        <p14:creationId xmlns:p14="http://schemas.microsoft.com/office/powerpoint/2010/main" val="2760201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papel das máquinas sociais na formação de opinião em rede</a:t>
            </a:r>
            <a:br>
              <a:rPr lang="pt-BR" sz="3200" dirty="0" smtClean="0"/>
            </a:br>
            <a:r>
              <a:rPr lang="pt-BR" sz="3200" dirty="0" smtClean="0">
                <a:solidFill>
                  <a:srgbClr val="C00000"/>
                </a:solidFill>
              </a:rPr>
              <a:t>Santana e Lima </a:t>
            </a:r>
            <a:r>
              <a:rPr lang="pt-BR" sz="3200" dirty="0" smtClean="0"/>
              <a:t>(2017)</a:t>
            </a:r>
            <a:endParaRPr lang="pt-BR" sz="3200" dirty="0"/>
          </a:p>
        </p:txBody>
      </p:sp>
      <p:sp>
        <p:nvSpPr>
          <p:cNvPr id="3" name="Espaço Reservado para Conteúdo 2"/>
          <p:cNvSpPr>
            <a:spLocks noGrp="1"/>
          </p:cNvSpPr>
          <p:nvPr>
            <p:ph idx="1"/>
          </p:nvPr>
        </p:nvSpPr>
        <p:spPr/>
        <p:txBody>
          <a:bodyPr/>
          <a:lstStyle/>
          <a:p>
            <a:r>
              <a:rPr lang="pt-BR" dirty="0" smtClean="0"/>
              <a:t>“Máquinas sociais já influenciam hábitos de consumo, indicação de conteúdo, opiniões políticas e uma pequena gama de comportamentos em rede que trazem benefícios para os interessados. O que se discute é se existe a possibilidade ambiental e técnica de que tais </a:t>
            </a:r>
            <a:r>
              <a:rPr lang="pt-BR" dirty="0" err="1" smtClean="0"/>
              <a:t>bots</a:t>
            </a:r>
            <a:r>
              <a:rPr lang="pt-BR" dirty="0" smtClean="0"/>
              <a:t> possam ampliar as suas capacidades e até mesmo controlarem, de maneira autônoma ou programada, uma quantidade maior de pessoas”. </a:t>
            </a:r>
            <a:endParaRPr lang="pt-BR" dirty="0"/>
          </a:p>
        </p:txBody>
      </p:sp>
    </p:spTree>
    <p:extLst>
      <p:ext uri="{BB962C8B-B14F-4D97-AF65-F5344CB8AC3E}">
        <p14:creationId xmlns:p14="http://schemas.microsoft.com/office/powerpoint/2010/main" val="367728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Conflitos</a:t>
            </a:r>
            <a:endParaRPr lang="pt-BR" dirty="0">
              <a:solidFill>
                <a:srgbClr val="C00000"/>
              </a:solidFill>
            </a:endParaRPr>
          </a:p>
        </p:txBody>
      </p:sp>
      <p:pic>
        <p:nvPicPr>
          <p:cNvPr id="2050" name="Picture 2" descr="https://ims.com.br/wp-content/uploads/2017/10/conflitos-1920-px-1024x57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97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Instituto Moreira Salles </a:t>
            </a:r>
            <a:r>
              <a:rPr lang="pt-BR" dirty="0" smtClean="0"/>
              <a:t>- SP</a:t>
            </a:r>
            <a:endParaRPr lang="pt-BR" dirty="0"/>
          </a:p>
        </p:txBody>
      </p:sp>
      <p:pic>
        <p:nvPicPr>
          <p:cNvPr id="4" name="Espaço Reservado para Conteúdo 3" descr="Site do Instituto Moreira Salles - Google Chro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1090" y="1825625"/>
            <a:ext cx="7329819" cy="4351338"/>
          </a:xfrm>
        </p:spPr>
      </p:pic>
    </p:spTree>
    <p:extLst>
      <p:ext uri="{BB962C8B-B14F-4D97-AF65-F5344CB8AC3E}">
        <p14:creationId xmlns:p14="http://schemas.microsoft.com/office/powerpoint/2010/main" val="2190422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Textos indicados</a:t>
            </a:r>
            <a:endParaRPr lang="pt-BR" dirty="0"/>
          </a:p>
        </p:txBody>
      </p:sp>
      <p:sp>
        <p:nvSpPr>
          <p:cNvPr id="3" name="Espaço Reservado para Conteúdo 2"/>
          <p:cNvSpPr>
            <a:spLocks noGrp="1"/>
          </p:cNvSpPr>
          <p:nvPr>
            <p:ph idx="1"/>
          </p:nvPr>
        </p:nvSpPr>
        <p:spPr/>
        <p:txBody>
          <a:bodyPr/>
          <a:lstStyle/>
          <a:p>
            <a:pPr lvl="0"/>
            <a:r>
              <a:rPr lang="pt-BR" dirty="0" smtClean="0"/>
              <a:t>BATISTA, C.L. As dimensões da informação pública: transparência, acesso e comunicação. IN: </a:t>
            </a:r>
            <a:r>
              <a:rPr lang="pt-BR" b="1" dirty="0" err="1" smtClean="0"/>
              <a:t>Transinformação</a:t>
            </a:r>
            <a:r>
              <a:rPr lang="pt-BR" dirty="0" smtClean="0"/>
              <a:t>. Campinas, 22(3):225-231, set./dez., 2010. Acessível em </a:t>
            </a:r>
            <a:r>
              <a:rPr lang="pt-BR" u="sng" dirty="0" smtClean="0">
                <a:hlinkClick r:id="rId2"/>
              </a:rPr>
              <a:t>http://www.scielo.br/pdf/tinf/v22n3/a03v22n3.pdf</a:t>
            </a:r>
            <a:endParaRPr lang="pt-BR" dirty="0" smtClean="0"/>
          </a:p>
          <a:p>
            <a:pPr lvl="0"/>
            <a:r>
              <a:rPr lang="pt-BR" dirty="0" smtClean="0"/>
              <a:t>SANTANA, S. e LIMA, C. O papel das máquinas sociais na formação de opinião em rede. In: </a:t>
            </a:r>
            <a:r>
              <a:rPr lang="pt-BR" b="1" dirty="0" err="1" smtClean="0"/>
              <a:t>Liinc</a:t>
            </a:r>
            <a:r>
              <a:rPr lang="pt-BR" b="1" dirty="0" smtClean="0"/>
              <a:t> em Revista</a:t>
            </a:r>
            <a:r>
              <a:rPr lang="pt-BR" dirty="0" smtClean="0"/>
              <a:t>. Rio de Janeiro, v.13, n.2, novembro 2017. Acessível em </a:t>
            </a:r>
            <a:r>
              <a:rPr lang="pt-BR" u="sng" dirty="0" smtClean="0">
                <a:hlinkClick r:id="rId3"/>
              </a:rPr>
              <a:t>http://revista.ibict.br/liinc/article/view/3940/3389</a:t>
            </a:r>
            <a:endParaRPr lang="pt-BR" dirty="0" smtClean="0"/>
          </a:p>
          <a:p>
            <a:pPr marL="0" lvl="0" indent="0">
              <a:buNone/>
            </a:pPr>
            <a:endParaRPr lang="pt-BR" dirty="0"/>
          </a:p>
          <a:p>
            <a:pPr marL="0" lvl="0" indent="0" algn="ctr">
              <a:buNone/>
            </a:pPr>
            <a:r>
              <a:rPr lang="pt-BR" b="1" dirty="0" smtClean="0"/>
              <a:t>Convidada: </a:t>
            </a:r>
            <a:r>
              <a:rPr lang="pt-BR" b="1" dirty="0" smtClean="0">
                <a:solidFill>
                  <a:srgbClr val="C00000"/>
                </a:solidFill>
              </a:rPr>
              <a:t>Profa. Dra. Liliana Sousa e Silva</a:t>
            </a:r>
          </a:p>
          <a:p>
            <a:endParaRPr lang="pt-BR" dirty="0" smtClean="0"/>
          </a:p>
          <a:p>
            <a:endParaRPr lang="pt-BR" dirty="0"/>
          </a:p>
        </p:txBody>
      </p:sp>
    </p:spTree>
    <p:extLst>
      <p:ext uri="{BB962C8B-B14F-4D97-AF65-F5344CB8AC3E}">
        <p14:creationId xmlns:p14="http://schemas.microsoft.com/office/powerpoint/2010/main" val="54121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lnSpc>
                <a:spcPct val="100000"/>
              </a:lnSpc>
            </a:pPr>
            <a:r>
              <a:rPr lang="pt-BR" sz="3600" dirty="0" smtClean="0"/>
              <a:t>As dimensões da informação pública: </a:t>
            </a:r>
            <a:br>
              <a:rPr lang="pt-BR" sz="3600" dirty="0" smtClean="0"/>
            </a:br>
            <a:r>
              <a:rPr lang="pt-BR" sz="3600" dirty="0" smtClean="0"/>
              <a:t>transparência, acesso e comunicação</a:t>
            </a:r>
            <a:r>
              <a:rPr lang="pt-BR" sz="3200" dirty="0" smtClean="0"/>
              <a:t/>
            </a:r>
            <a:br>
              <a:rPr lang="pt-BR" sz="3200" dirty="0" smtClean="0"/>
            </a:br>
            <a:r>
              <a:rPr lang="pt-BR" sz="3200" dirty="0" smtClean="0">
                <a:solidFill>
                  <a:srgbClr val="C00000"/>
                </a:solidFill>
              </a:rPr>
              <a:t>Carmem Lúcia Batista </a:t>
            </a:r>
            <a:r>
              <a:rPr lang="pt-BR" sz="3200" dirty="0" smtClean="0"/>
              <a:t>(2010)</a:t>
            </a:r>
            <a:endParaRPr lang="pt-BR" sz="3200" dirty="0"/>
          </a:p>
        </p:txBody>
      </p:sp>
      <p:sp>
        <p:nvSpPr>
          <p:cNvPr id="3" name="Espaço Reservado para Conteúdo 2"/>
          <p:cNvSpPr>
            <a:spLocks noGrp="1"/>
          </p:cNvSpPr>
          <p:nvPr>
            <p:ph idx="1"/>
          </p:nvPr>
        </p:nvSpPr>
        <p:spPr/>
        <p:txBody>
          <a:bodyPr>
            <a:normAutofit fontScale="92500" lnSpcReduction="20000"/>
          </a:bodyPr>
          <a:lstStyle/>
          <a:p>
            <a:r>
              <a:rPr lang="pt-BR" dirty="0" smtClean="0"/>
              <a:t>Discutir questões subjacentes ao direito à informação pública, buscando refletir sobre as concepções de </a:t>
            </a:r>
            <a:r>
              <a:rPr lang="pt-BR" i="1" dirty="0" smtClean="0"/>
              <a:t>transparência</a:t>
            </a:r>
            <a:r>
              <a:rPr lang="pt-BR" dirty="0" smtClean="0"/>
              <a:t> e </a:t>
            </a:r>
            <a:r>
              <a:rPr lang="pt-BR" i="1" dirty="0" smtClean="0"/>
              <a:t>acesso</a:t>
            </a:r>
            <a:r>
              <a:rPr lang="pt-BR" dirty="0" smtClean="0"/>
              <a:t>.</a:t>
            </a:r>
          </a:p>
          <a:p>
            <a:r>
              <a:rPr lang="pt-BR" dirty="0" smtClean="0"/>
              <a:t>Obstáculos legais e não legais.</a:t>
            </a:r>
          </a:p>
          <a:p>
            <a:r>
              <a:rPr lang="pt-BR" dirty="0" smtClean="0">
                <a:solidFill>
                  <a:srgbClr val="C00000"/>
                </a:solidFill>
              </a:rPr>
              <a:t>Conceito de informação pública</a:t>
            </a:r>
            <a:r>
              <a:rPr lang="pt-BR" dirty="0" smtClean="0"/>
              <a:t>: [...] informação pública é um bem público, tangível ou intangível, com forma de expressão gráfica, sonora e/ou iconográfica, que consiste num patrimônio cultural de uso comum da sociedade e de propriedade das entidades/instituições públicas da administração centralizada, das autarquias e das fundações públicas. A informação pública pode ser produzida pela administração pública ou, simplesmente, estar em poder dela, sem o status de sigilo para que esteja disponível ao interesse público/coletivo da sociedade. Quando acessível à sociedade, a informação pública tem o poder de afetar elementos do ambiente, reconfigurando a estrutura social.</a:t>
            </a:r>
            <a:endParaRPr lang="pt-BR" dirty="0"/>
          </a:p>
        </p:txBody>
      </p:sp>
    </p:spTree>
    <p:extLst>
      <p:ext uri="{BB962C8B-B14F-4D97-AF65-F5344CB8AC3E}">
        <p14:creationId xmlns:p14="http://schemas.microsoft.com/office/powerpoint/2010/main" val="989583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lnSpc>
                <a:spcPct val="100000"/>
              </a:lnSpc>
            </a:pPr>
            <a:r>
              <a:rPr lang="pt-BR" sz="3600" dirty="0" smtClean="0"/>
              <a:t>As dimensões da informação pública: </a:t>
            </a:r>
            <a:br>
              <a:rPr lang="pt-BR" sz="3600" dirty="0" smtClean="0"/>
            </a:br>
            <a:r>
              <a:rPr lang="pt-BR" sz="3600" dirty="0" smtClean="0"/>
              <a:t>transparência, acesso e comunicação</a:t>
            </a:r>
            <a:r>
              <a:rPr lang="pt-BR" sz="3200" dirty="0" smtClean="0"/>
              <a:t/>
            </a:r>
            <a:br>
              <a:rPr lang="pt-BR" sz="3200" dirty="0" smtClean="0"/>
            </a:br>
            <a:r>
              <a:rPr lang="pt-BR" sz="3200" dirty="0" smtClean="0">
                <a:solidFill>
                  <a:srgbClr val="C00000"/>
                </a:solidFill>
              </a:rPr>
              <a:t>Carmem Lúcia Batista</a:t>
            </a:r>
            <a:endParaRPr lang="pt-BR" sz="3200" dirty="0">
              <a:solidFill>
                <a:srgbClr val="C00000"/>
              </a:solidFill>
            </a:endParaRPr>
          </a:p>
        </p:txBody>
      </p:sp>
      <p:sp>
        <p:nvSpPr>
          <p:cNvPr id="3" name="Espaço Reservado para Conteúdo 2"/>
          <p:cNvSpPr>
            <a:spLocks noGrp="1"/>
          </p:cNvSpPr>
          <p:nvPr>
            <p:ph idx="1"/>
          </p:nvPr>
        </p:nvSpPr>
        <p:spPr/>
        <p:txBody>
          <a:bodyPr>
            <a:normAutofit fontScale="92500"/>
          </a:bodyPr>
          <a:lstStyle/>
          <a:p>
            <a:r>
              <a:rPr lang="pt-BR" dirty="0" smtClean="0"/>
              <a:t>Dimensão pública da informação produzida pelo Estado e apresentada em oposição a privado e a segredo.</a:t>
            </a:r>
          </a:p>
          <a:p>
            <a:r>
              <a:rPr lang="pt-BR" dirty="0" smtClean="0"/>
              <a:t>Atual luta por direito à informação é também uma </a:t>
            </a:r>
            <a:r>
              <a:rPr lang="pt-BR" dirty="0" smtClean="0">
                <a:solidFill>
                  <a:srgbClr val="C00000"/>
                </a:solidFill>
              </a:rPr>
              <a:t>reivindicação contra o segredo de Estado </a:t>
            </a:r>
            <a:r>
              <a:rPr lang="pt-BR" dirty="0" smtClean="0"/>
              <a:t>(sem status de sigilo).</a:t>
            </a:r>
          </a:p>
          <a:p>
            <a:r>
              <a:rPr lang="pt-BR" dirty="0" smtClean="0"/>
              <a:t>Reconfigurar a estrutura da sociedade: pressupõe </a:t>
            </a:r>
            <a:r>
              <a:rPr lang="pt-BR" dirty="0" smtClean="0">
                <a:solidFill>
                  <a:srgbClr val="C00000"/>
                </a:solidFill>
              </a:rPr>
              <a:t>acesso não apenas físico</a:t>
            </a:r>
            <a:r>
              <a:rPr lang="pt-BR" dirty="0" smtClean="0"/>
              <a:t>, mas também </a:t>
            </a:r>
            <a:r>
              <a:rPr lang="pt-BR" dirty="0"/>
              <a:t>a</a:t>
            </a:r>
            <a:r>
              <a:rPr lang="pt-BR" dirty="0" smtClean="0"/>
              <a:t> transparência e a compreensão de toda a sociedade sobre o que é produzido e publicado pelo Estado.</a:t>
            </a:r>
          </a:p>
          <a:p>
            <a:r>
              <a:rPr lang="pt-BR" dirty="0" smtClean="0"/>
              <a:t>Recursos tecnológicos - Internet: facilitam mas não garantem a transparência e a facilidade de acesso.</a:t>
            </a:r>
          </a:p>
          <a:p>
            <a:r>
              <a:rPr lang="pt-BR" dirty="0" smtClean="0">
                <a:solidFill>
                  <a:srgbClr val="C00000"/>
                </a:solidFill>
              </a:rPr>
              <a:t>Lei de acesso à informação pública é condição necessária, mas insuficiente</a:t>
            </a:r>
            <a:r>
              <a:rPr lang="pt-BR" dirty="0" smtClean="0"/>
              <a:t>.</a:t>
            </a:r>
            <a:endParaRPr lang="pt-BR" dirty="0"/>
          </a:p>
        </p:txBody>
      </p:sp>
    </p:spTree>
    <p:extLst>
      <p:ext uri="{BB962C8B-B14F-4D97-AF65-F5344CB8AC3E}">
        <p14:creationId xmlns:p14="http://schemas.microsoft.com/office/powerpoint/2010/main" val="238453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lnSpc>
                <a:spcPct val="100000"/>
              </a:lnSpc>
            </a:pPr>
            <a:r>
              <a:rPr lang="pt-BR" sz="3600" dirty="0" smtClean="0"/>
              <a:t>As dimensões da informação pública: </a:t>
            </a:r>
            <a:br>
              <a:rPr lang="pt-BR" sz="3600" dirty="0" smtClean="0"/>
            </a:br>
            <a:r>
              <a:rPr lang="pt-BR" sz="3600" dirty="0" smtClean="0"/>
              <a:t>transparência, acesso e comunicação</a:t>
            </a:r>
            <a:r>
              <a:rPr lang="pt-BR" sz="3200" dirty="0" smtClean="0"/>
              <a:t/>
            </a:r>
            <a:br>
              <a:rPr lang="pt-BR" sz="3200" dirty="0" smtClean="0"/>
            </a:br>
            <a:r>
              <a:rPr lang="pt-BR" sz="3200" dirty="0" smtClean="0">
                <a:solidFill>
                  <a:srgbClr val="C00000"/>
                </a:solidFill>
              </a:rPr>
              <a:t>Carmem Lúcia Batista</a:t>
            </a:r>
            <a:endParaRPr lang="pt-BR" sz="3200" dirty="0">
              <a:solidFill>
                <a:srgbClr val="C00000"/>
              </a:solidFill>
            </a:endParaRPr>
          </a:p>
        </p:txBody>
      </p:sp>
      <p:sp>
        <p:nvSpPr>
          <p:cNvPr id="3" name="Espaço Reservado para Conteúdo 2"/>
          <p:cNvSpPr>
            <a:spLocks noGrp="1"/>
          </p:cNvSpPr>
          <p:nvPr>
            <p:ph idx="1"/>
          </p:nvPr>
        </p:nvSpPr>
        <p:spPr/>
        <p:txBody>
          <a:bodyPr>
            <a:normAutofit fontScale="55000" lnSpcReduction="20000"/>
          </a:bodyPr>
          <a:lstStyle/>
          <a:p>
            <a:r>
              <a:rPr lang="pt-BR" dirty="0" smtClean="0"/>
              <a:t>“Noção de acesso à informação se relaciona a um</a:t>
            </a:r>
            <a:r>
              <a:rPr lang="pt-BR" dirty="0" smtClean="0">
                <a:solidFill>
                  <a:srgbClr val="C00000"/>
                </a:solidFill>
              </a:rPr>
              <a:t> direito</a:t>
            </a:r>
            <a:r>
              <a:rPr lang="pt-BR" dirty="0" smtClean="0"/>
              <a:t>, mas também a dispositivos políticos, culturais, materiais e intelectuais que garantem o </a:t>
            </a:r>
            <a:r>
              <a:rPr lang="pt-BR" dirty="0" smtClean="0">
                <a:solidFill>
                  <a:srgbClr val="C00000"/>
                </a:solidFill>
              </a:rPr>
              <a:t>exercício efetivo desse direito</a:t>
            </a:r>
            <a:r>
              <a:rPr lang="pt-BR" dirty="0" smtClean="0"/>
              <a:t>” (p.226) – acesso físico e intelectual.</a:t>
            </a:r>
          </a:p>
          <a:p>
            <a:r>
              <a:rPr lang="pt-BR" dirty="0" smtClean="0"/>
              <a:t>“Opacidade informacional” do Estado sinaliza hiato entre ele e a sociedade – sociedade não controla o Estado.</a:t>
            </a:r>
          </a:p>
          <a:p>
            <a:r>
              <a:rPr lang="pt-BR" dirty="0" smtClean="0"/>
              <a:t>Problemas de </a:t>
            </a:r>
            <a:r>
              <a:rPr lang="pt-BR" dirty="0" smtClean="0">
                <a:solidFill>
                  <a:srgbClr val="C00000"/>
                </a:solidFill>
              </a:rPr>
              <a:t>transparência</a:t>
            </a:r>
            <a:r>
              <a:rPr lang="pt-BR" dirty="0" smtClean="0"/>
              <a:t> e acesso </a:t>
            </a:r>
            <a:r>
              <a:rPr lang="pt-BR" dirty="0"/>
              <a:t>à</a:t>
            </a:r>
            <a:r>
              <a:rPr lang="pt-BR" dirty="0" smtClean="0"/>
              <a:t> informação pública:</a:t>
            </a:r>
          </a:p>
          <a:p>
            <a:pPr marL="0" indent="0">
              <a:buNone/>
            </a:pPr>
            <a:r>
              <a:rPr lang="pt-BR" dirty="0" smtClean="0"/>
              <a:t>1.</a:t>
            </a:r>
            <a:r>
              <a:rPr lang="pt-BR" dirty="0" smtClean="0">
                <a:solidFill>
                  <a:srgbClr val="C00000"/>
                </a:solidFill>
              </a:rPr>
              <a:t>Dimensão física</a:t>
            </a:r>
            <a:r>
              <a:rPr lang="pt-BR" dirty="0" smtClean="0"/>
              <a:t>: </a:t>
            </a:r>
          </a:p>
          <a:p>
            <a:pPr>
              <a:buFont typeface="Wingdings" panose="05000000000000000000" pitchFamily="2" charset="2"/>
              <a:buChar char="ü"/>
            </a:pPr>
            <a:r>
              <a:rPr lang="pt-BR" dirty="0" smtClean="0"/>
              <a:t>sigilo se tornou regra;</a:t>
            </a:r>
          </a:p>
          <a:p>
            <a:pPr>
              <a:buFont typeface="Wingdings" panose="05000000000000000000" pitchFamily="2" charset="2"/>
              <a:buChar char="ü"/>
            </a:pPr>
            <a:r>
              <a:rPr lang="pt-BR" dirty="0"/>
              <a:t>f</a:t>
            </a:r>
            <a:r>
              <a:rPr lang="pt-BR" dirty="0" smtClean="0"/>
              <a:t>alta de organização da informação pública;</a:t>
            </a:r>
          </a:p>
          <a:p>
            <a:pPr>
              <a:buFont typeface="Wingdings" panose="05000000000000000000" pitchFamily="2" charset="2"/>
              <a:buChar char="ü"/>
            </a:pPr>
            <a:r>
              <a:rPr lang="pt-BR" dirty="0"/>
              <a:t>e</a:t>
            </a:r>
            <a:r>
              <a:rPr lang="pt-BR" dirty="0" smtClean="0"/>
              <a:t>xcesso e escassez de informação;</a:t>
            </a:r>
          </a:p>
          <a:p>
            <a:pPr marL="0" indent="0">
              <a:buNone/>
            </a:pPr>
            <a:r>
              <a:rPr lang="pt-BR" dirty="0" smtClean="0"/>
              <a:t>2.</a:t>
            </a:r>
            <a:r>
              <a:rPr lang="pt-BR" dirty="0" smtClean="0">
                <a:solidFill>
                  <a:srgbClr val="C00000"/>
                </a:solidFill>
              </a:rPr>
              <a:t>Dimensão intelectual</a:t>
            </a:r>
            <a:r>
              <a:rPr lang="pt-BR" dirty="0" smtClean="0"/>
              <a:t>:</a:t>
            </a:r>
          </a:p>
          <a:p>
            <a:pPr>
              <a:buFont typeface="Wingdings" panose="05000000000000000000" pitchFamily="2" charset="2"/>
              <a:buChar char="ü"/>
            </a:pPr>
            <a:r>
              <a:rPr lang="pt-BR" dirty="0"/>
              <a:t>c</a:t>
            </a:r>
            <a:r>
              <a:rPr lang="pt-BR" dirty="0" smtClean="0"/>
              <a:t>ompreensão que viabiliza o acesso intelectual com possibilidade de apropriação simbólica – linguagem;</a:t>
            </a:r>
          </a:p>
          <a:p>
            <a:pPr>
              <a:buFont typeface="Wingdings" panose="05000000000000000000" pitchFamily="2" charset="2"/>
              <a:buChar char="ü"/>
            </a:pPr>
            <a:r>
              <a:rPr lang="pt-BR" dirty="0" smtClean="0"/>
              <a:t>Bobbio: comunicação do Estado tem sido insuficiente para a concretização do governo democrático</a:t>
            </a:r>
          </a:p>
          <a:p>
            <a:pPr marL="0" indent="0">
              <a:buNone/>
            </a:pPr>
            <a:r>
              <a:rPr lang="pt-BR" dirty="0" smtClean="0"/>
              <a:t>3.</a:t>
            </a:r>
            <a:r>
              <a:rPr lang="pt-BR" dirty="0" smtClean="0">
                <a:solidFill>
                  <a:srgbClr val="C00000"/>
                </a:solidFill>
              </a:rPr>
              <a:t>Dimensão comunicacional</a:t>
            </a:r>
            <a:r>
              <a:rPr lang="pt-BR" dirty="0" smtClean="0"/>
              <a:t>:</a:t>
            </a:r>
          </a:p>
          <a:p>
            <a:pPr>
              <a:buFont typeface="Wingdings" panose="05000000000000000000" pitchFamily="2" charset="2"/>
              <a:buChar char="ü"/>
            </a:pPr>
            <a:r>
              <a:rPr lang="pt-BR" dirty="0"/>
              <a:t>i</a:t>
            </a:r>
            <a:r>
              <a:rPr lang="pt-BR" dirty="0" smtClean="0"/>
              <a:t>neficácia do fluxo comunicacional entre o Estado e a sociedade + fluxo informacional marcado pelo excesso de informação (organizada ou não);</a:t>
            </a:r>
          </a:p>
          <a:p>
            <a:endParaRPr lang="pt-BR" dirty="0"/>
          </a:p>
        </p:txBody>
      </p:sp>
    </p:spTree>
    <p:extLst>
      <p:ext uri="{BB962C8B-B14F-4D97-AF65-F5344CB8AC3E}">
        <p14:creationId xmlns:p14="http://schemas.microsoft.com/office/powerpoint/2010/main" val="95402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lnSpc>
                <a:spcPct val="100000"/>
              </a:lnSpc>
            </a:pPr>
            <a:r>
              <a:rPr lang="pt-BR" sz="3600" dirty="0" smtClean="0"/>
              <a:t>As dimensões da informação pública: </a:t>
            </a:r>
            <a:br>
              <a:rPr lang="pt-BR" sz="3600" dirty="0" smtClean="0"/>
            </a:br>
            <a:r>
              <a:rPr lang="pt-BR" sz="3600" dirty="0" smtClean="0"/>
              <a:t>transparência, acesso e comunicação</a:t>
            </a:r>
            <a:r>
              <a:rPr lang="pt-BR" sz="3200" dirty="0" smtClean="0"/>
              <a:t/>
            </a:r>
            <a:br>
              <a:rPr lang="pt-BR" sz="3200" dirty="0" smtClean="0"/>
            </a:br>
            <a:r>
              <a:rPr lang="pt-BR" sz="3200" dirty="0" smtClean="0">
                <a:solidFill>
                  <a:srgbClr val="C00000"/>
                </a:solidFill>
              </a:rPr>
              <a:t>Carmem Lúcia Batista</a:t>
            </a:r>
            <a:endParaRPr lang="pt-BR" sz="3200" dirty="0">
              <a:solidFill>
                <a:srgbClr val="C00000"/>
              </a:solidFill>
            </a:endParaRPr>
          </a:p>
        </p:txBody>
      </p:sp>
      <p:sp>
        <p:nvSpPr>
          <p:cNvPr id="3" name="Espaço Reservado para Conteúdo 2"/>
          <p:cNvSpPr>
            <a:spLocks noGrp="1"/>
          </p:cNvSpPr>
          <p:nvPr>
            <p:ph idx="1"/>
          </p:nvPr>
        </p:nvSpPr>
        <p:spPr/>
        <p:txBody>
          <a:bodyPr>
            <a:normAutofit fontScale="70000" lnSpcReduction="20000"/>
          </a:bodyPr>
          <a:lstStyle/>
          <a:p>
            <a:r>
              <a:rPr lang="pt-BR" dirty="0" smtClean="0">
                <a:solidFill>
                  <a:srgbClr val="C00000"/>
                </a:solidFill>
              </a:rPr>
              <a:t>Access Info </a:t>
            </a:r>
            <a:r>
              <a:rPr lang="pt-BR" dirty="0" err="1" smtClean="0">
                <a:solidFill>
                  <a:srgbClr val="C00000"/>
                </a:solidFill>
              </a:rPr>
              <a:t>Europe</a:t>
            </a:r>
            <a:r>
              <a:rPr lang="pt-BR" dirty="0" smtClean="0">
                <a:solidFill>
                  <a:srgbClr val="C00000"/>
                </a:solidFill>
              </a:rPr>
              <a:t> </a:t>
            </a:r>
            <a:r>
              <a:rPr lang="pt-BR" dirty="0" smtClean="0"/>
              <a:t>(2009): organização internacional de direitos humanos que promove o direito de acesso à informação na Europa e no mundo. </a:t>
            </a:r>
            <a:r>
              <a:rPr lang="pt-BR" dirty="0" smtClean="0">
                <a:hlinkClick r:id="rId2"/>
              </a:rPr>
              <a:t>https://www.access-info.org/</a:t>
            </a:r>
            <a:endParaRPr lang="pt-BR" dirty="0" smtClean="0"/>
          </a:p>
          <a:p>
            <a:r>
              <a:rPr lang="pt-BR" dirty="0" smtClean="0">
                <a:hlinkClick r:id="rId3"/>
              </a:rPr>
              <a:t>http://www.rti-rating.org/</a:t>
            </a:r>
          </a:p>
          <a:p>
            <a:r>
              <a:rPr lang="pt-BR" dirty="0" smtClean="0">
                <a:hlinkClick r:id="rId3"/>
              </a:rPr>
              <a:t>http://www.rti-rating.org/country-data/scoring/?country_name=Brazil</a:t>
            </a:r>
            <a:endParaRPr lang="pt-BR" dirty="0" smtClean="0"/>
          </a:p>
          <a:p>
            <a:r>
              <a:rPr lang="pt-BR" dirty="0" smtClean="0"/>
              <a:t>Manual de Transparência Fiscal – FMI (2007)</a:t>
            </a:r>
          </a:p>
          <a:p>
            <a:r>
              <a:rPr lang="pt-BR" dirty="0" smtClean="0"/>
              <a:t>Redes Fiocruz/Maré: Informação, saúde e redes sociais: diálogos de conhecimentos nas comunidades da Maré - Regina Maria </a:t>
            </a:r>
            <a:r>
              <a:rPr lang="pt-BR" dirty="0" err="1" smtClean="0"/>
              <a:t>Marteleto</a:t>
            </a:r>
            <a:r>
              <a:rPr lang="pt-BR" dirty="0" smtClean="0"/>
              <a:t> e Eduardo Navarro </a:t>
            </a:r>
            <a:r>
              <a:rPr lang="pt-BR" dirty="0" err="1" smtClean="0"/>
              <a:t>Stotz</a:t>
            </a:r>
            <a:r>
              <a:rPr lang="pt-BR" dirty="0" smtClean="0"/>
              <a:t> (</a:t>
            </a:r>
            <a:r>
              <a:rPr lang="pt-BR" dirty="0" err="1" smtClean="0"/>
              <a:t>orgs</a:t>
            </a:r>
            <a:r>
              <a:rPr lang="pt-BR" dirty="0" smtClean="0"/>
              <a:t>.)</a:t>
            </a:r>
          </a:p>
          <a:p>
            <a:pPr marL="0" indent="0">
              <a:buNone/>
            </a:pPr>
            <a:r>
              <a:rPr lang="pt-BR" dirty="0" smtClean="0">
                <a:hlinkClick r:id="rId4"/>
              </a:rPr>
              <a:t>http://books.scielo.org/id/twj9s/pdf/marteleto-9788575413319.pdf</a:t>
            </a:r>
            <a:endParaRPr lang="pt-BR" dirty="0" smtClean="0"/>
          </a:p>
          <a:p>
            <a:pPr marL="0" indent="0">
              <a:buNone/>
            </a:pPr>
            <a:r>
              <a:rPr lang="pt-BR" dirty="0" smtClean="0"/>
              <a:t>“Desse modo, a preocupação em oferecer simplesmente acesso às informações, sem que se considerem os mecanismos complexos de mediação que interferem nos processos de apropriação simbólica, sem que se leve em conta sua natureza, sua razão de ser, suas particularidades, suas exigências, seus modos especiais de produção, de circulação, de recepção, encontra, no mundo contemporâneo, correspondência em atos que marcaram a consolidação do mundo moderno pela burguesia: dá-se anéis para não se perder os dedos. Em outras palavras, difundem-se informações até em excesso, mas subtrai-se condições de seu processamento, bem como de participação nos processos de definição das significações sociais amplas”.</a:t>
            </a:r>
          </a:p>
          <a:p>
            <a:pPr marL="0" indent="0">
              <a:buNone/>
            </a:pPr>
            <a:endParaRPr lang="pt-BR" dirty="0" smtClean="0"/>
          </a:p>
          <a:p>
            <a:pPr marL="0" indent="0">
              <a:buNone/>
            </a:pPr>
            <a:endParaRPr lang="pt-BR" dirty="0"/>
          </a:p>
        </p:txBody>
      </p:sp>
    </p:spTree>
    <p:extLst>
      <p:ext uri="{BB962C8B-B14F-4D97-AF65-F5344CB8AC3E}">
        <p14:creationId xmlns:p14="http://schemas.microsoft.com/office/powerpoint/2010/main" val="169994676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2552</Words>
  <Application>Microsoft Office PowerPoint</Application>
  <PresentationFormat>Widescreen</PresentationFormat>
  <Paragraphs>109</Paragraphs>
  <Slides>22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22</vt:i4>
      </vt:variant>
    </vt:vector>
  </HeadingPairs>
  <TitlesOfParts>
    <vt:vector size="28" baseType="lpstr">
      <vt:lpstr>Arial</vt:lpstr>
      <vt:lpstr>Calibri</vt:lpstr>
      <vt:lpstr>Calibri Light</vt:lpstr>
      <vt:lpstr>Cambria Math</vt:lpstr>
      <vt:lpstr>Wingdings</vt:lpstr>
      <vt:lpstr>Tema do Office</vt:lpstr>
      <vt:lpstr>  Informação pública:  reflexões e experiência </vt:lpstr>
      <vt:lpstr>Sedou Keita</vt:lpstr>
      <vt:lpstr>Conflitos</vt:lpstr>
      <vt:lpstr>Instituto Moreira Salles - SP</vt:lpstr>
      <vt:lpstr>Textos indicados</vt:lpstr>
      <vt:lpstr>As dimensões da informação pública:  transparência, acesso e comunicação Carmem Lúcia Batista (2010)</vt:lpstr>
      <vt:lpstr>As dimensões da informação pública:  transparência, acesso e comunicação Carmem Lúcia Batista</vt:lpstr>
      <vt:lpstr>As dimensões da informação pública:  transparência, acesso e comunicação Carmem Lúcia Batista</vt:lpstr>
      <vt:lpstr>As dimensões da informação pública:  transparência, acesso e comunicação Carmem Lúcia Batista</vt:lpstr>
      <vt:lpstr>As dimensões da informação pública:  transparência, acesso e comunicação Carmem Lúcia Batista</vt:lpstr>
      <vt:lpstr> Lei de Acesso à Informação – LAI LEI Nº 12.527, DE 18 DE NOVEMBRO DE 2011  Art. 1o  Esta Lei dispõe sobre os procedimentos a serem observados pela União, Estados, Distrito Federal e Municípios, com o fim de garantir o acesso a informações previsto no inciso XXXIII do art. 5o, no inciso II do § 3º do art. 37 e no § 2º do art. 216 da Constituição Federal. </vt:lpstr>
      <vt:lpstr>Liinc em Revista, volume 9, 2013: Acesso à Informação Governamental http://revista.ibict.br/liinc/issue/view/209 </vt:lpstr>
      <vt:lpstr>O papel das máquinas sociais na formação de opinião em rede Santana e Lima (2017)</vt:lpstr>
      <vt:lpstr>O papel das máquinas sociais na formação de opinião em rede Santana e Lima (2017)</vt:lpstr>
      <vt:lpstr>O papel das máquinas sociais na formação de opinião em rede Santana e Lima (2017)</vt:lpstr>
      <vt:lpstr>O papel das máquinas sociais na formação de opinião em rede Santana e Lima (2017)</vt:lpstr>
      <vt:lpstr>O papel das máquinas sociais na formação de opinião em rede Santana e Lima (2017)</vt:lpstr>
      <vt:lpstr>O papel das máquinas sociais na formação de opinião em rede Santana e Lima (2017)</vt:lpstr>
      <vt:lpstr>O papel das máquinas sociais na formação de opinião em rede Santana e Lima (2017)</vt:lpstr>
      <vt:lpstr>Apresentação do PowerPoint</vt:lpstr>
      <vt:lpstr>O papel das máquinas sociais na formação de opinião em rede Santana e Lima (2017)</vt:lpstr>
      <vt:lpstr>O papel das máquinas sociais na formação de opinião em rede Santana e Lima (2017)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Informação pública:  reflexões e experiência</dc:title>
  <dc:creator>lucia</dc:creator>
  <cp:lastModifiedBy>lucia</cp:lastModifiedBy>
  <cp:revision>26</cp:revision>
  <dcterms:created xsi:type="dcterms:W3CDTF">2018-05-21T18:07:00Z</dcterms:created>
  <dcterms:modified xsi:type="dcterms:W3CDTF">2018-05-25T18:36:57Z</dcterms:modified>
</cp:coreProperties>
</file>