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4" r:id="rId3"/>
    <p:sldId id="257" r:id="rId4"/>
    <p:sldId id="258" r:id="rId5"/>
    <p:sldId id="259" r:id="rId6"/>
    <p:sldId id="264" r:id="rId7"/>
    <p:sldId id="265" r:id="rId8"/>
    <p:sldId id="266" r:id="rId9"/>
    <p:sldId id="267" r:id="rId10"/>
    <p:sldId id="268" r:id="rId11"/>
    <p:sldId id="269" r:id="rId12"/>
    <p:sldId id="271" r:id="rId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27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2B65E-86B7-460F-ADCC-B3C07F9D21B5}" type="datetimeFigureOut">
              <a:rPr lang="cs-CZ" smtClean="0"/>
              <a:pPr/>
              <a:t>10.08.2017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A03DF-25E3-40A4-9864-357DFD2803EC}" type="slidenum">
              <a:rPr lang="cs-CZ" smtClean="0"/>
              <a:pPr/>
              <a:t>‹nº›</a:t>
            </a:fld>
            <a:endParaRPr lang="cs-CZ"/>
          </a:p>
        </p:txBody>
      </p:sp>
    </p:spTree>
    <p:extLst>
      <p:ext uri="{BB962C8B-B14F-4D97-AF65-F5344CB8AC3E}">
        <p14:creationId xmlns:p14="http://schemas.microsoft.com/office/powerpoint/2010/main" val="316267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eaLnBrk="1" hangingPunct="1"/>
            <a:fld id="{781FAFB1-CEF4-4358-8FA7-BE030DA46ADD}" type="slidenum">
              <a:rPr kumimoji="0" lang="cs-CZ" sz="1200" smtClean="0"/>
              <a:pPr eaLnBrk="1" hangingPunct="1"/>
              <a:t>3</a:t>
            </a:fld>
            <a:endParaRPr kumimoji="0" lang="cs-CZ" sz="12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smtClean="0"/>
              <a:t>Evoluční teorie předpokládá, že jediné, čeho si je jedinec při vykonávání chování vědom, je proximátní motivace. Díky pokrokům biologického výzkumu si ale člověk na rozdíl od ostatních druhů může být vědom ultimátní příčiny, která ostatním živočichům nikdy známá není. To vedlo k jistému zmatku a směšování obou motivací, kdy bylo nakonec evolučním biologům vytýkáno, že předpokládají, že si člověk vždy dokáže prokalkulovat, co mu bude zvyšovat fitness. To ale evoluční psychologie nikdy netvrdila. Příklad: od kolibříka bychom neočekávali, že bude propočítávat, kolik má odsát z každé květiny, aby mu to maximalizovalo poměr zisků energie z nektaru a ztrát ze sání a letu. Přesto nám nepřipadá divné, že saje tak akorát. Od člověka bychom ale očekávali, že si bude propočítávat, nakolik jsou mu jací příbuzní skutečně příbuzní, když chceme tvrdit, že pomáhá příbuzným úměrně stupni příbuznosti.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10.08.2017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‹nº›</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10.08.2017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‹nº›</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10.08.2017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‹nº›</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10.08.2017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‹nº›</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10.08.2017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‹nº›</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10.08.2017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‹nº›</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10.08.2017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‹nº›</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10.08.2017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‹nº›</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10.08.2017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‹nº›</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10.08.2017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‹nº›</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10.08.2017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‹nº›</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10.08.2017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‹nº›</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pt-BR" dirty="0" smtClean="0"/>
              <a:t>Evolução da reprodução sexual, seleção natural, seleção sexual, investimentos parentais na reprodução, estratégias sexuais</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6588224" cy="1143000"/>
          </a:xfrm>
        </p:spPr>
        <p:txBody>
          <a:bodyPr>
            <a:normAutofit fontScale="90000"/>
          </a:bodyPr>
          <a:lstStyle/>
          <a:p>
            <a:pPr>
              <a:defRPr/>
            </a:pPr>
            <a:r>
              <a:rPr lang="pt-BR" dirty="0" smtClean="0">
                <a:solidFill>
                  <a:srgbClr val="FF0000"/>
                </a:solidFill>
              </a:rPr>
              <a:t>Hipótese da Rainha Vermelha </a:t>
            </a:r>
            <a:br>
              <a:rPr lang="pt-BR" dirty="0" smtClean="0">
                <a:solidFill>
                  <a:srgbClr val="FF0000"/>
                </a:solidFill>
              </a:rPr>
            </a:br>
            <a:r>
              <a:rPr lang="pt-BR" dirty="0" smtClean="0">
                <a:solidFill>
                  <a:srgbClr val="FF0000"/>
                </a:solidFill>
              </a:rPr>
              <a:t> </a:t>
            </a:r>
            <a:r>
              <a:rPr lang="pt-BR" sz="3100" dirty="0" smtClean="0"/>
              <a:t>(</a:t>
            </a:r>
            <a:r>
              <a:rPr lang="pt-BR" sz="3100" dirty="0" err="1" smtClean="0"/>
              <a:t>Leigh</a:t>
            </a:r>
            <a:r>
              <a:rPr lang="pt-BR" sz="3100" dirty="0" smtClean="0"/>
              <a:t> Van </a:t>
            </a:r>
            <a:r>
              <a:rPr lang="pt-BR" sz="3100" dirty="0" err="1" smtClean="0"/>
              <a:t>Valen</a:t>
            </a:r>
            <a:r>
              <a:rPr lang="pt-BR" sz="3100" dirty="0" smtClean="0"/>
              <a:t>, 1973)</a:t>
            </a:r>
            <a:endParaRPr lang="pt-BR" sz="3100" dirty="0"/>
          </a:p>
        </p:txBody>
      </p:sp>
      <p:sp>
        <p:nvSpPr>
          <p:cNvPr id="51203" name="Rectangle 3"/>
          <p:cNvSpPr txBox="1">
            <a:spLocks noChangeArrowheads="1"/>
          </p:cNvSpPr>
          <p:nvPr/>
        </p:nvSpPr>
        <p:spPr bwMode="auto">
          <a:xfrm>
            <a:off x="457200" y="1143000"/>
            <a:ext cx="8686800" cy="1489075"/>
          </a:xfrm>
          <a:prstGeom prst="rect">
            <a:avLst/>
          </a:prstGeom>
          <a:noFill/>
          <a:ln w="9525">
            <a:noFill/>
            <a:miter lim="800000"/>
            <a:headEnd/>
            <a:tailEnd/>
          </a:ln>
        </p:spPr>
        <p:txBody>
          <a:bodyPr/>
          <a:lstStyle/>
          <a:p>
            <a:pPr marL="447675" indent="-382588">
              <a:spcBef>
                <a:spcPct val="20000"/>
              </a:spcBef>
              <a:buFont typeface="Wingdings 2" pitchFamily="18" charset="2"/>
              <a:buChar char=""/>
              <a:tabLst>
                <a:tab pos="1333500" algn="l"/>
              </a:tabLst>
            </a:pPr>
            <a:endParaRPr kumimoji="0" lang="cs-CZ">
              <a:solidFill>
                <a:srgbClr val="FF0000"/>
              </a:solidFill>
              <a:latin typeface="Arial" pitchFamily="34" charset="0"/>
            </a:endParaRPr>
          </a:p>
        </p:txBody>
      </p:sp>
      <p:sp>
        <p:nvSpPr>
          <p:cNvPr id="51204" name="TextovéPole 5"/>
          <p:cNvSpPr txBox="1">
            <a:spLocks noChangeArrowheads="1"/>
          </p:cNvSpPr>
          <p:nvPr/>
        </p:nvSpPr>
        <p:spPr bwMode="auto">
          <a:xfrm>
            <a:off x="214313" y="1628775"/>
            <a:ext cx="8929687" cy="2677656"/>
          </a:xfrm>
          <a:prstGeom prst="rect">
            <a:avLst/>
          </a:prstGeom>
          <a:noFill/>
          <a:ln w="9525">
            <a:noFill/>
            <a:miter lim="800000"/>
            <a:headEnd/>
            <a:tailEnd/>
          </a:ln>
        </p:spPr>
        <p:txBody>
          <a:bodyPr>
            <a:spAutoFit/>
          </a:bodyPr>
          <a:lstStyle/>
          <a:p>
            <a:pPr algn="just">
              <a:buFont typeface="Arial" pitchFamily="34" charset="0"/>
              <a:buChar char="•"/>
            </a:pPr>
            <a:r>
              <a:rPr lang="pt-BR" sz="2100" dirty="0"/>
              <a:t>Não há progresso na evolução, é uma competição de dois lados deixando o organismo na mesma condição</a:t>
            </a:r>
          </a:p>
          <a:p>
            <a:pPr algn="just">
              <a:buFont typeface="Arial" pitchFamily="34" charset="0"/>
              <a:buChar char="•"/>
            </a:pPr>
            <a:r>
              <a:rPr lang="pt-BR" sz="2100" dirty="0"/>
              <a:t>A hipótese sugere uma relatividade do progresso na evolução</a:t>
            </a:r>
          </a:p>
          <a:p>
            <a:pPr algn="just">
              <a:buFont typeface="Arial" pitchFamily="34" charset="0"/>
              <a:buChar char="•"/>
            </a:pPr>
            <a:r>
              <a:rPr lang="pt-BR" sz="2100" dirty="0"/>
              <a:t>O maior problema na evolução não são as influências ambientais mas são fatores bióticos (outras espécies ou outros membros da mesma espécie)</a:t>
            </a:r>
          </a:p>
          <a:p>
            <a:pPr algn="just">
              <a:buFont typeface="Arial" pitchFamily="34" charset="0"/>
              <a:buChar char="•"/>
            </a:pPr>
            <a:r>
              <a:rPr lang="pt-BR" sz="2100" dirty="0"/>
              <a:t>Com cada nossa adaptação, o outro organismo com qual competimos se adapta a cada mudança</a:t>
            </a:r>
          </a:p>
          <a:p>
            <a:pPr algn="just"/>
            <a:endParaRPr lang="cs-CZ" sz="2100" dirty="0"/>
          </a:p>
        </p:txBody>
      </p:sp>
      <p:sp>
        <p:nvSpPr>
          <p:cNvPr id="51205" name="TextovéPole 7"/>
          <p:cNvSpPr txBox="1">
            <a:spLocks noChangeArrowheads="1"/>
          </p:cNvSpPr>
          <p:nvPr/>
        </p:nvSpPr>
        <p:spPr bwMode="auto">
          <a:xfrm>
            <a:off x="5580063" y="6519863"/>
            <a:ext cx="3563937" cy="338137"/>
          </a:xfrm>
          <a:prstGeom prst="rect">
            <a:avLst/>
          </a:prstGeom>
          <a:noFill/>
          <a:ln w="9525">
            <a:noFill/>
            <a:miter lim="800000"/>
            <a:headEnd/>
            <a:tailEnd/>
          </a:ln>
        </p:spPr>
        <p:txBody>
          <a:bodyPr>
            <a:spAutoFit/>
          </a:bodyPr>
          <a:lstStyle/>
          <a:p>
            <a:r>
              <a:rPr lang="en-US" sz="1600"/>
              <a:t>  Lewis Carroll: Alice behind the mirror</a:t>
            </a:r>
            <a:endParaRPr lang="cs-CZ" sz="1600"/>
          </a:p>
        </p:txBody>
      </p:sp>
      <p:pic>
        <p:nvPicPr>
          <p:cNvPr id="51206" name="Obrázek 6" descr="1200px-Alice_queen2.jpg"/>
          <p:cNvPicPr>
            <a:picLocks noChangeAspect="1"/>
          </p:cNvPicPr>
          <p:nvPr/>
        </p:nvPicPr>
        <p:blipFill>
          <a:blip r:embed="rId2" cstate="print"/>
          <a:srcRect/>
          <a:stretch>
            <a:fillRect/>
          </a:stretch>
        </p:blipFill>
        <p:spPr bwMode="auto">
          <a:xfrm>
            <a:off x="5653088" y="4292600"/>
            <a:ext cx="3490912" cy="2205038"/>
          </a:xfrm>
          <a:prstGeom prst="rect">
            <a:avLst/>
          </a:prstGeom>
          <a:noFill/>
          <a:ln w="9525">
            <a:noFill/>
            <a:miter lim="800000"/>
            <a:headEnd/>
            <a:tailEnd/>
          </a:ln>
        </p:spPr>
      </p:pic>
      <p:sp>
        <p:nvSpPr>
          <p:cNvPr id="51207" name="TextovéPole 7"/>
          <p:cNvSpPr txBox="1">
            <a:spLocks noChangeArrowheads="1"/>
          </p:cNvSpPr>
          <p:nvPr/>
        </p:nvSpPr>
        <p:spPr bwMode="auto">
          <a:xfrm>
            <a:off x="251520" y="3933056"/>
            <a:ext cx="5184775" cy="2554545"/>
          </a:xfrm>
          <a:prstGeom prst="rect">
            <a:avLst/>
          </a:prstGeom>
          <a:noFill/>
          <a:ln w="9525">
            <a:noFill/>
            <a:miter lim="800000"/>
            <a:headEnd/>
            <a:tailEnd/>
          </a:ln>
        </p:spPr>
        <p:txBody>
          <a:bodyPr>
            <a:spAutoFit/>
          </a:bodyPr>
          <a:lstStyle/>
          <a:p>
            <a:pPr algn="just">
              <a:buFont typeface="Arial" pitchFamily="34" charset="0"/>
              <a:buChar char="•"/>
            </a:pPr>
            <a:r>
              <a:rPr lang="pt-BR" sz="2000" dirty="0"/>
              <a:t>o "progresso" é apenas um esforço para ficar no mesmo lugar</a:t>
            </a:r>
          </a:p>
          <a:p>
            <a:pPr algn="just">
              <a:buFont typeface="Arial" pitchFamily="34" charset="0"/>
              <a:buChar char="•"/>
            </a:pPr>
            <a:r>
              <a:rPr lang="pt-BR" sz="2000" dirty="0"/>
              <a:t>O mundo está mudando, mas não progredindo</a:t>
            </a:r>
          </a:p>
          <a:p>
            <a:pPr algn="just">
              <a:buFont typeface="Arial" pitchFamily="34" charset="0"/>
              <a:buChar char="•"/>
            </a:pPr>
            <a:r>
              <a:rPr lang="pt-BR" sz="2000" dirty="0"/>
              <a:t>Organismos estão co-evoluindo, não </a:t>
            </a:r>
            <a:r>
              <a:rPr lang="pt-BR" sz="2000" dirty="0" smtClean="0"/>
              <a:t>evoluindo</a:t>
            </a:r>
          </a:p>
          <a:p>
            <a:pPr algn="just">
              <a:buFont typeface="Arial" pitchFamily="34" charset="0"/>
              <a:buChar char="•"/>
            </a:pPr>
            <a:r>
              <a:rPr lang="cs-CZ" sz="2000" b="1" dirty="0" smtClean="0">
                <a:cs typeface="Arial" pitchFamily="34" charset="0"/>
              </a:rPr>
              <a:t>William </a:t>
            </a:r>
            <a:r>
              <a:rPr lang="cs-CZ" sz="2000" b="1" dirty="0" err="1" smtClean="0">
                <a:cs typeface="Arial" pitchFamily="34" charset="0"/>
              </a:rPr>
              <a:t>Hamilton</a:t>
            </a:r>
            <a:r>
              <a:rPr lang="pt-BR" sz="2000" b="1" dirty="0" smtClean="0">
                <a:cs typeface="Arial" pitchFamily="34" charset="0"/>
              </a:rPr>
              <a:t>: </a:t>
            </a:r>
            <a:r>
              <a:rPr lang="pt-BR" sz="2000" dirty="0" smtClean="0">
                <a:cs typeface="Arial" pitchFamily="34" charset="0"/>
              </a:rPr>
              <a:t>A reprodução sexual é a forma mais eficiente como combater parasitas = criar a prole variável, diferente da geração dos pais</a:t>
            </a:r>
          </a:p>
        </p:txBody>
      </p:sp>
      <p:pic>
        <p:nvPicPr>
          <p:cNvPr id="18434" name="Picture 2" descr="Related image"/>
          <p:cNvPicPr>
            <a:picLocks noChangeAspect="1" noChangeArrowheads="1"/>
          </p:cNvPicPr>
          <p:nvPr/>
        </p:nvPicPr>
        <p:blipFill>
          <a:blip r:embed="rId3" cstate="print"/>
          <a:srcRect/>
          <a:stretch>
            <a:fillRect/>
          </a:stretch>
        </p:blipFill>
        <p:spPr bwMode="auto">
          <a:xfrm>
            <a:off x="6588224" y="0"/>
            <a:ext cx="2555776" cy="16633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a:spLocks noGrp="1"/>
          </p:cNvSpPr>
          <p:nvPr>
            <p:ph type="title"/>
          </p:nvPr>
        </p:nvSpPr>
        <p:spPr/>
        <p:txBody>
          <a:bodyPr/>
          <a:lstStyle/>
          <a:p>
            <a:endParaRPr lang="pt-BR" smtClean="0"/>
          </a:p>
        </p:txBody>
      </p:sp>
      <p:sp>
        <p:nvSpPr>
          <p:cNvPr id="52227" name="Espaço Reservado para Conteúdo 2"/>
          <p:cNvSpPr>
            <a:spLocks noGrp="1"/>
          </p:cNvSpPr>
          <p:nvPr>
            <p:ph idx="1"/>
          </p:nvPr>
        </p:nvSpPr>
        <p:spPr/>
        <p:txBody>
          <a:bodyPr/>
          <a:lstStyle/>
          <a:p>
            <a:endParaRPr lang="pt-BR" smtClean="0"/>
          </a:p>
        </p:txBody>
      </p:sp>
      <p:pic>
        <p:nvPicPr>
          <p:cNvPr id="52228" name="Picture 2" descr="Image result for red queen hypothesis"/>
          <p:cNvPicPr>
            <a:picLocks noChangeAspect="1" noChangeArrowheads="1"/>
          </p:cNvPicPr>
          <p:nvPr/>
        </p:nvPicPr>
        <p:blipFill>
          <a:blip r:embed="rId2" cstate="print"/>
          <a:srcRect/>
          <a:stretch>
            <a:fillRect/>
          </a:stretch>
        </p:blipFill>
        <p:spPr bwMode="auto">
          <a:xfrm>
            <a:off x="0" y="576263"/>
            <a:ext cx="9097963" cy="5516562"/>
          </a:xfrm>
          <a:prstGeom prst="rect">
            <a:avLst/>
          </a:prstGeom>
          <a:noFill/>
          <a:ln w="9525">
            <a:noFill/>
            <a:miter lim="800000"/>
            <a:headEnd/>
            <a:tailEnd/>
          </a:ln>
        </p:spPr>
      </p:pic>
      <p:pic>
        <p:nvPicPr>
          <p:cNvPr id="17410" name="Picture 2" descr="Image result for zombie"/>
          <p:cNvPicPr>
            <a:picLocks noChangeAspect="1" noChangeArrowheads="1"/>
          </p:cNvPicPr>
          <p:nvPr/>
        </p:nvPicPr>
        <p:blipFill>
          <a:blip r:embed="rId3" cstate="print"/>
          <a:srcRect t="15104"/>
          <a:stretch>
            <a:fillRect/>
          </a:stretch>
        </p:blipFill>
        <p:spPr bwMode="auto">
          <a:xfrm>
            <a:off x="7885926" y="0"/>
            <a:ext cx="1258074" cy="1772816"/>
          </a:xfrm>
          <a:prstGeom prst="rect">
            <a:avLst/>
          </a:prstGeom>
          <a:noFill/>
        </p:spPr>
      </p:pic>
      <p:pic>
        <p:nvPicPr>
          <p:cNvPr id="6" name="Picture 2" descr="Image result for zombie"/>
          <p:cNvPicPr>
            <a:picLocks noChangeAspect="1" noChangeArrowheads="1"/>
          </p:cNvPicPr>
          <p:nvPr/>
        </p:nvPicPr>
        <p:blipFill>
          <a:blip r:embed="rId3" cstate="print"/>
          <a:srcRect t="18553"/>
          <a:stretch>
            <a:fillRect/>
          </a:stretch>
        </p:blipFill>
        <p:spPr bwMode="auto">
          <a:xfrm flipH="1">
            <a:off x="0" y="0"/>
            <a:ext cx="1258074" cy="1700808"/>
          </a:xfrm>
          <a:prstGeom prst="rect">
            <a:avLst/>
          </a:prstGeom>
          <a:noFill/>
        </p:spPr>
      </p:pic>
      <p:pic>
        <p:nvPicPr>
          <p:cNvPr id="17412" name="Picture 4" descr="Image result for flame thrower animation"/>
          <p:cNvPicPr>
            <a:picLocks noChangeAspect="1" noChangeArrowheads="1"/>
          </p:cNvPicPr>
          <p:nvPr/>
        </p:nvPicPr>
        <p:blipFill>
          <a:blip r:embed="rId4" cstate="print"/>
          <a:srcRect/>
          <a:stretch>
            <a:fillRect/>
          </a:stretch>
        </p:blipFill>
        <p:spPr bwMode="auto">
          <a:xfrm flipH="1">
            <a:off x="539552" y="116632"/>
            <a:ext cx="3528392" cy="2230728"/>
          </a:xfrm>
          <a:prstGeom prst="rect">
            <a:avLst/>
          </a:prstGeom>
          <a:noFill/>
        </p:spPr>
      </p:pic>
      <p:pic>
        <p:nvPicPr>
          <p:cNvPr id="17414" name="Picture 6" descr="Related image"/>
          <p:cNvPicPr>
            <a:picLocks noChangeAspect="1" noChangeArrowheads="1"/>
          </p:cNvPicPr>
          <p:nvPr/>
        </p:nvPicPr>
        <p:blipFill>
          <a:blip r:embed="rId5" cstate="print">
            <a:clrChange>
              <a:clrFrom>
                <a:srgbClr val="FFFFFF"/>
              </a:clrFrom>
              <a:clrTo>
                <a:srgbClr val="FFFFFF">
                  <a:alpha val="0"/>
                </a:srgbClr>
              </a:clrTo>
            </a:clrChange>
          </a:blip>
          <a:srcRect b="3226"/>
          <a:stretch>
            <a:fillRect/>
          </a:stretch>
        </p:blipFill>
        <p:spPr bwMode="auto">
          <a:xfrm>
            <a:off x="5436096" y="620688"/>
            <a:ext cx="2448272" cy="143650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Conteúdo 2"/>
          <p:cNvSpPr>
            <a:spLocks noGrp="1"/>
          </p:cNvSpPr>
          <p:nvPr>
            <p:ph idx="1"/>
          </p:nvPr>
        </p:nvSpPr>
        <p:spPr/>
        <p:txBody>
          <a:bodyPr>
            <a:normAutofit lnSpcReduction="10000"/>
          </a:bodyPr>
          <a:lstStyle/>
          <a:p>
            <a:pPr algn="just"/>
            <a:r>
              <a:rPr lang="pt-BR" sz="2400" dirty="0" smtClean="0"/>
              <a:t>Sexo não é igual a reprodução; alguns organismos podem se reproduzir assexualmente</a:t>
            </a:r>
          </a:p>
          <a:p>
            <a:pPr algn="just"/>
            <a:r>
              <a:rPr lang="pt-BR" sz="2400" dirty="0" smtClean="0"/>
              <a:t>A reprodução é a causa distal do comportamento sexual, e as causas próximas podem ser bem diferentes </a:t>
            </a:r>
          </a:p>
          <a:p>
            <a:pPr algn="just"/>
            <a:r>
              <a:rPr lang="pt-BR" sz="2400" dirty="0" smtClean="0"/>
              <a:t>As causas distais e proximais não devem ser confundidas, são tipos diferentes de explicação/análise, não são excludentes, mesmo que algumas das causas não são conscientes </a:t>
            </a:r>
          </a:p>
          <a:p>
            <a:pPr algn="just"/>
            <a:r>
              <a:rPr lang="pt-BR" sz="2400" i="1" dirty="0" smtClean="0">
                <a:solidFill>
                  <a:srgbClr val="FF0000"/>
                </a:solidFill>
              </a:rPr>
              <a:t>Geralmente não </a:t>
            </a:r>
            <a:r>
              <a:rPr lang="pt-BR" sz="2400" b="1" i="1" dirty="0" smtClean="0">
                <a:solidFill>
                  <a:srgbClr val="FF0000"/>
                </a:solidFill>
              </a:rPr>
              <a:t>queremos</a:t>
            </a:r>
            <a:r>
              <a:rPr lang="pt-BR" sz="2400" i="1" dirty="0" smtClean="0">
                <a:solidFill>
                  <a:srgbClr val="FF0000"/>
                </a:solidFill>
              </a:rPr>
              <a:t> </a:t>
            </a:r>
            <a:r>
              <a:rPr lang="pt-BR" sz="2400" b="1" i="1" dirty="0" smtClean="0">
                <a:solidFill>
                  <a:srgbClr val="FF0000"/>
                </a:solidFill>
              </a:rPr>
              <a:t>conscientemente</a:t>
            </a:r>
            <a:r>
              <a:rPr lang="pt-BR" sz="2400" i="1" dirty="0" smtClean="0">
                <a:solidFill>
                  <a:srgbClr val="FF0000"/>
                </a:solidFill>
              </a:rPr>
              <a:t> ter relações sexuais para se reproduzir sexualmente e dar vida a prole geneticamente variável, que vai resistir aos parasitas...</a:t>
            </a:r>
          </a:p>
          <a:p>
            <a:pPr algn="just"/>
            <a:r>
              <a:rPr lang="pt-BR" sz="2400" dirty="0" smtClean="0"/>
              <a:t>Durante a evolução a sexualidade criou várias outras funções do que só reprodução</a:t>
            </a:r>
            <a:endParaRPr lang="pt-BR" sz="2400" i="1" dirty="0" smtClean="0">
              <a:solidFill>
                <a:srgbClr val="FF0000"/>
              </a:solidFill>
            </a:endParaRPr>
          </a:p>
        </p:txBody>
      </p:sp>
      <p:sp>
        <p:nvSpPr>
          <p:cNvPr id="3" name="TextovéPole 2"/>
          <p:cNvSpPr txBox="1"/>
          <p:nvPr/>
        </p:nvSpPr>
        <p:spPr>
          <a:xfrm>
            <a:off x="755576" y="539969"/>
            <a:ext cx="7992888" cy="584775"/>
          </a:xfrm>
          <a:prstGeom prst="rect">
            <a:avLst/>
          </a:prstGeom>
          <a:noFill/>
        </p:spPr>
        <p:txBody>
          <a:bodyPr wrap="square" rtlCol="0">
            <a:spAutoFit/>
          </a:bodyPr>
          <a:lstStyle/>
          <a:p>
            <a:pPr algn="ctr"/>
            <a:r>
              <a:rPr lang="pt-BR" sz="3200" dirty="0" smtClean="0"/>
              <a:t>Sexo = Reprodução?</a:t>
            </a:r>
            <a:endParaRPr lang="cs-CZ" sz="32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Pesquisa	</a:t>
            </a:r>
            <a:endParaRPr lang="cs-CZ" dirty="0"/>
          </a:p>
        </p:txBody>
      </p:sp>
      <p:sp>
        <p:nvSpPr>
          <p:cNvPr id="3" name="Zástupný symbol pro obsah 2"/>
          <p:cNvSpPr>
            <a:spLocks noGrp="1"/>
          </p:cNvSpPr>
          <p:nvPr>
            <p:ph idx="1"/>
          </p:nvPr>
        </p:nvSpPr>
        <p:spPr/>
        <p:txBody>
          <a:bodyPr/>
          <a:lstStyle/>
          <a:p>
            <a:pPr algn="just"/>
            <a:r>
              <a:rPr lang="pt-BR" dirty="0" smtClean="0"/>
              <a:t>1. Porque os indivíduos fazem relações sexuais?</a:t>
            </a:r>
          </a:p>
          <a:p>
            <a:pPr algn="just">
              <a:buNone/>
            </a:pPr>
            <a:endParaRPr lang="pt-BR" dirty="0" smtClean="0"/>
          </a:p>
          <a:p>
            <a:pPr algn="just"/>
            <a:r>
              <a:rPr lang="pt-BR" dirty="0" smtClean="0"/>
              <a:t>2. Porque os indivíduos formam relacionamentos de longo prazo?</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23850" y="0"/>
            <a:ext cx="8229600" cy="765175"/>
          </a:xfrm>
        </p:spPr>
        <p:txBody>
          <a:bodyPr/>
          <a:lstStyle/>
          <a:p>
            <a:pPr eaLnBrk="1" hangingPunct="1"/>
            <a:r>
              <a:rPr lang="pt-BR" sz="4000" dirty="0" smtClean="0"/>
              <a:t>Os 4 tipos de análise científica</a:t>
            </a:r>
            <a:endParaRPr lang="cs-CZ" sz="4000" dirty="0" smtClean="0"/>
          </a:p>
        </p:txBody>
      </p:sp>
      <p:sp>
        <p:nvSpPr>
          <p:cNvPr id="46083" name="Rectangle 3"/>
          <p:cNvSpPr>
            <a:spLocks noGrp="1" noChangeArrowheads="1"/>
          </p:cNvSpPr>
          <p:nvPr>
            <p:ph type="body" idx="1"/>
          </p:nvPr>
        </p:nvSpPr>
        <p:spPr>
          <a:xfrm>
            <a:off x="179388" y="692150"/>
            <a:ext cx="8713787" cy="6165850"/>
          </a:xfrm>
        </p:spPr>
        <p:txBody>
          <a:bodyPr/>
          <a:lstStyle/>
          <a:p>
            <a:pPr marL="609600" indent="-609600" eaLnBrk="1" hangingPunct="1">
              <a:lnSpc>
                <a:spcPct val="80000"/>
              </a:lnSpc>
              <a:buFontTx/>
              <a:buAutoNum type="arabicPeriod"/>
            </a:pPr>
            <a:r>
              <a:rPr lang="pt-BR" sz="1800" dirty="0" smtClean="0"/>
              <a:t>A causa </a:t>
            </a:r>
            <a:r>
              <a:rPr lang="pt-BR" sz="1800" b="1" u="sng" dirty="0" smtClean="0"/>
              <a:t>proximal</a:t>
            </a:r>
            <a:r>
              <a:rPr lang="pt-BR" sz="1800" b="1" dirty="0" smtClean="0"/>
              <a:t> </a:t>
            </a:r>
            <a:r>
              <a:rPr lang="pt-BR" sz="1800" dirty="0" smtClean="0"/>
              <a:t>(causa mecânica)</a:t>
            </a:r>
          </a:p>
          <a:p>
            <a:pPr marL="990600" lvl="1" indent="-533400" algn="just" eaLnBrk="1" hangingPunct="1">
              <a:lnSpc>
                <a:spcPct val="80000"/>
              </a:lnSpc>
              <a:buFontTx/>
              <a:buChar char="•"/>
            </a:pPr>
            <a:r>
              <a:rPr lang="pt-BR" sz="1800" dirty="0" smtClean="0"/>
              <a:t>A motivação imediata, resposta a estímulos, (pode ser) consciente</a:t>
            </a:r>
          </a:p>
          <a:p>
            <a:pPr marL="990600" lvl="1" indent="-533400" algn="just" eaLnBrk="1" hangingPunct="1">
              <a:lnSpc>
                <a:spcPct val="80000"/>
              </a:lnSpc>
              <a:buFontTx/>
              <a:buChar char="•"/>
            </a:pPr>
            <a:r>
              <a:rPr lang="pt-BR" sz="1800" dirty="0" smtClean="0"/>
              <a:t>Por que o indivíduo fez isso nesse momento?</a:t>
            </a:r>
          </a:p>
          <a:p>
            <a:pPr marL="990600" lvl="1" indent="-533400" algn="just" eaLnBrk="1" hangingPunct="1">
              <a:lnSpc>
                <a:spcPct val="80000"/>
              </a:lnSpc>
              <a:buFontTx/>
              <a:buChar char="•"/>
            </a:pPr>
            <a:r>
              <a:rPr lang="pt-BR" sz="1600" i="1" dirty="0" smtClean="0">
                <a:solidFill>
                  <a:schemeClr val="accent1"/>
                </a:solidFill>
              </a:rPr>
              <a:t>A mãe está amamentando </a:t>
            </a:r>
            <a:r>
              <a:rPr lang="pt-BR" sz="1600" b="1" i="1" u="sng" dirty="0" smtClean="0">
                <a:solidFill>
                  <a:schemeClr val="accent1"/>
                </a:solidFill>
              </a:rPr>
              <a:t>porque</a:t>
            </a:r>
            <a:r>
              <a:rPr lang="pt-BR" sz="1600" i="1" dirty="0" smtClean="0">
                <a:solidFill>
                  <a:schemeClr val="accent1"/>
                </a:solidFill>
              </a:rPr>
              <a:t> o bebê chora, ou porque ela sentiu a pressão do leite</a:t>
            </a:r>
          </a:p>
          <a:p>
            <a:pPr marL="609600" indent="-609600" eaLnBrk="1" hangingPunct="1">
              <a:lnSpc>
                <a:spcPct val="80000"/>
              </a:lnSpc>
              <a:buFontTx/>
              <a:buAutoNum type="arabicPeriod"/>
            </a:pPr>
            <a:r>
              <a:rPr lang="pt-BR" sz="1800" dirty="0" smtClean="0"/>
              <a:t>A causa </a:t>
            </a:r>
            <a:r>
              <a:rPr lang="pt-BR" sz="1800" b="1" u="sng" dirty="0" smtClean="0"/>
              <a:t>ontogenética</a:t>
            </a:r>
            <a:r>
              <a:rPr lang="pt-BR" sz="1800" dirty="0" smtClean="0"/>
              <a:t> (desenvolvimento)</a:t>
            </a:r>
            <a:endParaRPr lang="pt-BR" sz="1800" b="1" u="sng" dirty="0" smtClean="0"/>
          </a:p>
          <a:p>
            <a:pPr marL="990600" lvl="1" indent="-533400" algn="just" eaLnBrk="1" hangingPunct="1">
              <a:lnSpc>
                <a:spcPct val="80000"/>
              </a:lnSpc>
              <a:buFontTx/>
              <a:buChar char="•"/>
            </a:pPr>
            <a:r>
              <a:rPr lang="pt-BR" sz="1800" dirty="0" smtClean="0"/>
              <a:t>fatores que se desenvolvem durante a vida do indivíduo, inclusive fatores biológicos (hormônios, genes), aprendizagem e educação, condicionamento social e cultural, pode ser consciente ou inconsciente</a:t>
            </a:r>
          </a:p>
          <a:p>
            <a:pPr marL="990600" lvl="1" indent="-533400" algn="just" eaLnBrk="1" hangingPunct="1">
              <a:lnSpc>
                <a:spcPct val="80000"/>
              </a:lnSpc>
              <a:buFontTx/>
              <a:buChar char="•"/>
            </a:pPr>
            <a:r>
              <a:rPr lang="pt-BR" sz="1600" i="1" dirty="0" smtClean="0">
                <a:solidFill>
                  <a:schemeClr val="accent1"/>
                </a:solidFill>
              </a:rPr>
              <a:t>A mãe amamenta </a:t>
            </a:r>
            <a:r>
              <a:rPr lang="pt-BR" sz="1600" b="1" i="1" u="sng" dirty="0" smtClean="0">
                <a:solidFill>
                  <a:schemeClr val="accent1"/>
                </a:solidFill>
              </a:rPr>
              <a:t>porque</a:t>
            </a:r>
            <a:r>
              <a:rPr lang="pt-BR" sz="1600" i="1" dirty="0" smtClean="0">
                <a:solidFill>
                  <a:schemeClr val="accent1"/>
                </a:solidFill>
              </a:rPr>
              <a:t> ela aprendeu este comportamento da mãe dela, ela amamenta só uma vez por 5 horas porque pessoas na sociedade dela fazem assim</a:t>
            </a:r>
            <a:endParaRPr lang="pt-BR" sz="1600" i="1" dirty="0" smtClean="0">
              <a:solidFill>
                <a:schemeClr val="folHlink"/>
              </a:solidFill>
            </a:endParaRPr>
          </a:p>
          <a:p>
            <a:pPr marL="609600" indent="-609600" eaLnBrk="1" hangingPunct="1">
              <a:lnSpc>
                <a:spcPct val="80000"/>
              </a:lnSpc>
              <a:buFontTx/>
              <a:buAutoNum type="arabicPeriod"/>
            </a:pPr>
            <a:r>
              <a:rPr lang="pt-BR" sz="1800" dirty="0" smtClean="0"/>
              <a:t>A causa </a:t>
            </a:r>
            <a:r>
              <a:rPr lang="pt-BR" sz="1800" b="1" u="sng" dirty="0" smtClean="0"/>
              <a:t>filogenética </a:t>
            </a:r>
            <a:r>
              <a:rPr lang="pt-BR" sz="1800" dirty="0" smtClean="0"/>
              <a:t>(</a:t>
            </a:r>
            <a:r>
              <a:rPr lang="pt-BR" sz="1800" dirty="0"/>
              <a:t>e</a:t>
            </a:r>
            <a:r>
              <a:rPr lang="pt-BR" sz="1800" dirty="0" smtClean="0"/>
              <a:t>volução)</a:t>
            </a:r>
            <a:endParaRPr lang="pt-BR" sz="1800" b="1" u="sng" dirty="0" smtClean="0"/>
          </a:p>
          <a:p>
            <a:pPr marL="990600" lvl="1" indent="-533400" algn="just" eaLnBrk="1" hangingPunct="1">
              <a:lnSpc>
                <a:spcPct val="80000"/>
              </a:lnSpc>
              <a:buFontTx/>
              <a:buChar char="•"/>
            </a:pPr>
            <a:r>
              <a:rPr lang="pt-BR" sz="1800" dirty="0" smtClean="0"/>
              <a:t>Quando durante a filogenia o comportamento apareceu? Como ele se transformou em várias espécies? É específico para uma espécie?</a:t>
            </a:r>
          </a:p>
          <a:p>
            <a:pPr marL="990600" lvl="1" indent="-533400" algn="just" eaLnBrk="1" hangingPunct="1">
              <a:lnSpc>
                <a:spcPct val="80000"/>
              </a:lnSpc>
              <a:buFontTx/>
              <a:buChar char="•"/>
            </a:pPr>
            <a:r>
              <a:rPr lang="pt-BR" sz="1600" i="1" dirty="0" smtClean="0">
                <a:solidFill>
                  <a:schemeClr val="accent1"/>
                </a:solidFill>
              </a:rPr>
              <a:t>A mãe humana amamenta </a:t>
            </a:r>
            <a:r>
              <a:rPr lang="pt-BR" sz="1600" b="1" i="1" u="sng" dirty="0" smtClean="0">
                <a:solidFill>
                  <a:schemeClr val="accent1"/>
                </a:solidFill>
              </a:rPr>
              <a:t>porque</a:t>
            </a:r>
            <a:r>
              <a:rPr lang="pt-BR" sz="1600" i="1" dirty="0" smtClean="0">
                <a:solidFill>
                  <a:schemeClr val="accent1"/>
                </a:solidFill>
              </a:rPr>
              <a:t> é um mamífero, que têm glândulas mamárias, com quais ela alimenta os filhotes que estão adaptados para receber o leite (ao contrário de aves alimentadas com uma dieta normal)</a:t>
            </a:r>
          </a:p>
          <a:p>
            <a:pPr marL="609600" indent="-609600" eaLnBrk="1" hangingPunct="1">
              <a:lnSpc>
                <a:spcPct val="80000"/>
              </a:lnSpc>
              <a:buFontTx/>
              <a:buAutoNum type="arabicPeriod"/>
            </a:pPr>
            <a:r>
              <a:rPr lang="pt-BR" sz="1800" dirty="0" smtClean="0"/>
              <a:t>Causa </a:t>
            </a:r>
            <a:r>
              <a:rPr lang="pt-BR" sz="1800" b="1" u="sng" dirty="0" smtClean="0"/>
              <a:t>distal </a:t>
            </a:r>
            <a:r>
              <a:rPr lang="pt-BR" sz="1800" dirty="0" smtClean="0"/>
              <a:t>(adaptação)</a:t>
            </a:r>
          </a:p>
          <a:p>
            <a:pPr marL="990600" lvl="1" indent="-533400" algn="just" eaLnBrk="1" hangingPunct="1">
              <a:lnSpc>
                <a:spcPct val="80000"/>
              </a:lnSpc>
              <a:buFontTx/>
              <a:buChar char="•"/>
            </a:pPr>
            <a:r>
              <a:rPr lang="pt-BR" sz="1800" dirty="0" smtClean="0"/>
              <a:t>Qual é a </a:t>
            </a:r>
            <a:r>
              <a:rPr lang="pt-BR" sz="1800" b="1" dirty="0" smtClean="0"/>
              <a:t>função</a:t>
            </a:r>
            <a:r>
              <a:rPr lang="pt-BR" sz="1800" dirty="0" smtClean="0"/>
              <a:t> do comportamento? Como ele aumenta a capacidade de sobreviver e se reproduzir (aptidão individual)?</a:t>
            </a:r>
          </a:p>
          <a:p>
            <a:pPr marL="990600" lvl="1" indent="-533400" algn="just" eaLnBrk="1" hangingPunct="1">
              <a:lnSpc>
                <a:spcPct val="80000"/>
              </a:lnSpc>
              <a:buFontTx/>
              <a:buChar char="•"/>
            </a:pPr>
            <a:r>
              <a:rPr lang="pt-BR" sz="1800" dirty="0" smtClean="0"/>
              <a:t>Quais pressões seletivos formaram esse comportamento? Para que é essa comportamento adaptação?</a:t>
            </a:r>
          </a:p>
          <a:p>
            <a:pPr marL="990600" lvl="1" indent="-533400" algn="just" eaLnBrk="1" hangingPunct="1">
              <a:lnSpc>
                <a:spcPct val="80000"/>
              </a:lnSpc>
              <a:buFontTx/>
              <a:buChar char="•"/>
            </a:pPr>
            <a:r>
              <a:rPr lang="pt-BR" sz="1600" i="1" dirty="0" smtClean="0">
                <a:solidFill>
                  <a:schemeClr val="accent1"/>
                </a:solidFill>
              </a:rPr>
              <a:t>A mãe amamenta </a:t>
            </a:r>
            <a:r>
              <a:rPr lang="pt-BR" sz="1600" b="1" i="1" u="sng" dirty="0" smtClean="0">
                <a:solidFill>
                  <a:schemeClr val="accent1"/>
                </a:solidFill>
              </a:rPr>
              <a:t>porque</a:t>
            </a:r>
            <a:r>
              <a:rPr lang="pt-BR" sz="1600" i="1" dirty="0" smtClean="0">
                <a:solidFill>
                  <a:schemeClr val="accent1"/>
                </a:solidFill>
              </a:rPr>
              <a:t> fornece os filhotes de nutrientes e energia necessários, tornando-os indivíduos que vão poder sobreviver e se reproduzir</a:t>
            </a:r>
          </a:p>
        </p:txBody>
      </p:sp>
    </p:spTree>
    <p:extLst>
      <p:ext uri="{BB962C8B-B14F-4D97-AF65-F5344CB8AC3E}">
        <p14:creationId xmlns:p14="http://schemas.microsoft.com/office/powerpoint/2010/main" val="74728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34280"/>
            <a:ext cx="8229600" cy="1143000"/>
          </a:xfrm>
        </p:spPr>
        <p:txBody>
          <a:bodyPr/>
          <a:lstStyle/>
          <a:p>
            <a:r>
              <a:rPr lang="pt-BR" dirty="0"/>
              <a:t>Os 4 tipos de análise científica</a:t>
            </a:r>
          </a:p>
        </p:txBody>
      </p:sp>
      <p:sp>
        <p:nvSpPr>
          <p:cNvPr id="6" name="Rectangle 3"/>
          <p:cNvSpPr txBox="1">
            <a:spLocks noChangeArrowheads="1"/>
          </p:cNvSpPr>
          <p:nvPr/>
        </p:nvSpPr>
        <p:spPr>
          <a:xfrm>
            <a:off x="179388" y="692150"/>
            <a:ext cx="8713787" cy="6165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nSpc>
                <a:spcPct val="80000"/>
              </a:lnSpc>
              <a:buFontTx/>
              <a:buAutoNum type="arabicPeriod"/>
            </a:pPr>
            <a:r>
              <a:rPr lang="pt-BR" sz="1800" dirty="0" smtClean="0"/>
              <a:t>A causa </a:t>
            </a:r>
            <a:r>
              <a:rPr lang="pt-BR" sz="1800" b="1" u="sng" dirty="0" smtClean="0"/>
              <a:t>proximal</a:t>
            </a:r>
            <a:r>
              <a:rPr lang="pt-BR" sz="1800" b="1" dirty="0" smtClean="0"/>
              <a:t> </a:t>
            </a:r>
            <a:r>
              <a:rPr lang="pt-BR" sz="1800" dirty="0" smtClean="0"/>
              <a:t>(causa mecânica)</a:t>
            </a:r>
          </a:p>
          <a:p>
            <a:pPr marL="990600" lvl="1" indent="-533400" algn="just">
              <a:lnSpc>
                <a:spcPct val="80000"/>
              </a:lnSpc>
              <a:buFontTx/>
              <a:buChar char="•"/>
            </a:pPr>
            <a:r>
              <a:rPr lang="pt-BR" sz="1800" dirty="0" smtClean="0"/>
              <a:t>A </a:t>
            </a:r>
            <a:r>
              <a:rPr lang="pt-BR" sz="1800" dirty="0" err="1" smtClean="0"/>
              <a:t>neuropsicologia</a:t>
            </a:r>
            <a:r>
              <a:rPr lang="pt-BR" sz="1800" dirty="0" smtClean="0"/>
              <a:t> estuda ligações entre atividade cerebral e comportamentos e cognições humanas ligadas a sexualidade, amor, ciúme, </a:t>
            </a:r>
            <a:r>
              <a:rPr lang="pt-BR" sz="1800" dirty="0" err="1" smtClean="0"/>
              <a:t>etc</a:t>
            </a:r>
            <a:endParaRPr lang="pt-BR" sz="1800" dirty="0" smtClean="0"/>
          </a:p>
          <a:p>
            <a:pPr marL="990600" lvl="1" indent="-533400" algn="just">
              <a:lnSpc>
                <a:spcPct val="80000"/>
              </a:lnSpc>
              <a:buFontTx/>
              <a:buChar char="•"/>
            </a:pPr>
            <a:r>
              <a:rPr lang="pt-BR" sz="1800" dirty="0" smtClean="0"/>
              <a:t>A </a:t>
            </a:r>
            <a:r>
              <a:rPr lang="pt-BR" sz="1800" dirty="0" err="1" smtClean="0"/>
              <a:t>neuroendocrinologia</a:t>
            </a:r>
            <a:r>
              <a:rPr lang="pt-BR" sz="1800" dirty="0" smtClean="0"/>
              <a:t> </a:t>
            </a:r>
            <a:r>
              <a:rPr lang="pt-BR" sz="1800" dirty="0"/>
              <a:t>estuda ligações entre </a:t>
            </a:r>
            <a:r>
              <a:rPr lang="pt-BR" sz="1800" dirty="0" smtClean="0"/>
              <a:t>atividade hormonal e </a:t>
            </a:r>
            <a:r>
              <a:rPr lang="pt-BR" sz="1800" dirty="0"/>
              <a:t>comportamentos e cognições humanas ligadas a </a:t>
            </a:r>
            <a:r>
              <a:rPr lang="pt-BR" sz="1800" dirty="0" smtClean="0"/>
              <a:t>sexualidade</a:t>
            </a:r>
            <a:r>
              <a:rPr lang="pt-BR" sz="1800" dirty="0"/>
              <a:t>, amor, ciúme, </a:t>
            </a:r>
            <a:r>
              <a:rPr lang="pt-BR" sz="1800" dirty="0" err="1"/>
              <a:t>etc</a:t>
            </a:r>
            <a:endParaRPr lang="pt-BR" sz="1800" dirty="0"/>
          </a:p>
          <a:p>
            <a:pPr marL="990600" lvl="1" indent="-533400" algn="just">
              <a:lnSpc>
                <a:spcPct val="80000"/>
              </a:lnSpc>
              <a:buFontTx/>
              <a:buChar char="•"/>
            </a:pPr>
            <a:r>
              <a:rPr lang="pt-BR" sz="1800" dirty="0" smtClean="0"/>
              <a:t>A </a:t>
            </a:r>
            <a:r>
              <a:rPr lang="pt-BR" sz="1800" dirty="0"/>
              <a:t>psicologia </a:t>
            </a:r>
            <a:r>
              <a:rPr lang="pt-BR" sz="1800" dirty="0" smtClean="0"/>
              <a:t>social leva </a:t>
            </a:r>
            <a:r>
              <a:rPr lang="pt-BR" sz="1800" dirty="0"/>
              <a:t>as disposições humanas (comportamentais, cognitivas e emocionais) como dados e procura modelar a forma como nossas disposições se combinam com contingências externas em nosso ambiente local para produzir </a:t>
            </a:r>
            <a:r>
              <a:rPr lang="pt-BR" sz="1800" dirty="0" smtClean="0"/>
              <a:t>comportamentos, </a:t>
            </a:r>
            <a:r>
              <a:rPr lang="pt-BR" sz="1800" dirty="0"/>
              <a:t>julgamentos sociais e </a:t>
            </a:r>
            <a:r>
              <a:rPr lang="pt-BR" sz="1800" dirty="0" smtClean="0"/>
              <a:t>emoções</a:t>
            </a:r>
          </a:p>
          <a:p>
            <a:pPr marL="609600" indent="-609600">
              <a:lnSpc>
                <a:spcPct val="80000"/>
              </a:lnSpc>
              <a:buFontTx/>
              <a:buAutoNum type="arabicPeriod"/>
            </a:pPr>
            <a:r>
              <a:rPr lang="pt-BR" sz="1800" dirty="0" smtClean="0"/>
              <a:t>A causa </a:t>
            </a:r>
            <a:r>
              <a:rPr lang="pt-BR" sz="1800" b="1" u="sng" dirty="0" smtClean="0"/>
              <a:t>ontogenética</a:t>
            </a:r>
            <a:r>
              <a:rPr lang="pt-BR" sz="1800" dirty="0" smtClean="0"/>
              <a:t> (desenvolvimento)</a:t>
            </a:r>
            <a:endParaRPr lang="pt-BR" sz="1800" b="1" u="sng" dirty="0" smtClean="0"/>
          </a:p>
          <a:p>
            <a:pPr marL="990600" lvl="1" indent="-533400" algn="just">
              <a:lnSpc>
                <a:spcPct val="80000"/>
              </a:lnSpc>
              <a:buFontTx/>
              <a:buChar char="•"/>
            </a:pPr>
            <a:r>
              <a:rPr lang="pt-BR" sz="1800" dirty="0" smtClean="0"/>
              <a:t>A psicologia de desenvolvimento estuda </a:t>
            </a:r>
            <a:r>
              <a:rPr lang="pt-BR" sz="1800" dirty="0"/>
              <a:t>o desenvolvimento de vínculo e apego na infância e como isso se relaciona com o desenvolvimento de relacionamentos íntimos ao longo da </a:t>
            </a:r>
            <a:r>
              <a:rPr lang="pt-BR" sz="1800" dirty="0" smtClean="0"/>
              <a:t>vida</a:t>
            </a:r>
          </a:p>
          <a:p>
            <a:pPr marL="990600" lvl="1" indent="-533400" algn="just">
              <a:lnSpc>
                <a:spcPct val="80000"/>
              </a:lnSpc>
              <a:buFontTx/>
              <a:buChar char="•"/>
            </a:pPr>
            <a:r>
              <a:rPr lang="pt-BR" sz="1800" dirty="0"/>
              <a:t>Abordagens antropológicas </a:t>
            </a:r>
            <a:r>
              <a:rPr lang="pt-BR" sz="1800" dirty="0" smtClean="0"/>
              <a:t>se concentram em </a:t>
            </a:r>
            <a:r>
              <a:rPr lang="pt-BR" sz="1800" dirty="0"/>
              <a:t>conexões entre o casal (por exemplo, as regras e as normas em relação) e a cultura mais ampla na qual o relacionamento está </a:t>
            </a:r>
            <a:r>
              <a:rPr lang="pt-BR" sz="1800" dirty="0" smtClean="0"/>
              <a:t>incorporado</a:t>
            </a:r>
          </a:p>
          <a:p>
            <a:pPr marL="609600" indent="-609600">
              <a:lnSpc>
                <a:spcPct val="80000"/>
              </a:lnSpc>
              <a:buFontTx/>
              <a:buAutoNum type="arabicPeriod"/>
            </a:pPr>
            <a:r>
              <a:rPr lang="pt-BR" sz="1800" dirty="0" smtClean="0"/>
              <a:t>A causa </a:t>
            </a:r>
            <a:r>
              <a:rPr lang="pt-BR" sz="1800" b="1" u="sng" dirty="0" smtClean="0"/>
              <a:t>filogenética </a:t>
            </a:r>
            <a:r>
              <a:rPr lang="pt-BR" sz="1800" dirty="0" smtClean="0"/>
              <a:t>(evolução)</a:t>
            </a:r>
            <a:endParaRPr lang="pt-BR" sz="1800" b="1" u="sng" dirty="0" smtClean="0"/>
          </a:p>
          <a:p>
            <a:pPr marL="990600" lvl="1" indent="-533400" algn="just">
              <a:lnSpc>
                <a:spcPct val="80000"/>
              </a:lnSpc>
              <a:buFontTx/>
              <a:buChar char="•"/>
            </a:pPr>
            <a:r>
              <a:rPr lang="pt-BR" sz="1800" dirty="0" smtClean="0"/>
              <a:t>A primatologia e psicologia evolucionista estuda sistemas de acasalamento em outras espécies para poder comparar espécies diferentes e analisar em qual momento da filogênese apareceu qual tipo de comportamento ligado a sexualidade e relacionamentos (ex. monogamia)</a:t>
            </a:r>
            <a:endParaRPr lang="pt-BR" sz="1600" i="1" dirty="0" smtClean="0">
              <a:solidFill>
                <a:schemeClr val="accent1"/>
              </a:solidFill>
            </a:endParaRPr>
          </a:p>
          <a:p>
            <a:pPr marL="609600" indent="-609600">
              <a:lnSpc>
                <a:spcPct val="80000"/>
              </a:lnSpc>
              <a:buFontTx/>
              <a:buAutoNum type="arabicPeriod"/>
            </a:pPr>
            <a:r>
              <a:rPr lang="pt-BR" sz="1800" dirty="0" smtClean="0"/>
              <a:t>Causa </a:t>
            </a:r>
            <a:r>
              <a:rPr lang="pt-BR" sz="1800" b="1" u="sng" dirty="0" smtClean="0"/>
              <a:t>distal </a:t>
            </a:r>
            <a:r>
              <a:rPr lang="pt-BR" sz="1800" dirty="0" smtClean="0"/>
              <a:t>(adaptação)</a:t>
            </a:r>
          </a:p>
          <a:p>
            <a:pPr marL="990600" lvl="1" indent="-533400" algn="just">
              <a:lnSpc>
                <a:spcPct val="80000"/>
              </a:lnSpc>
              <a:buFontTx/>
              <a:buChar char="•"/>
            </a:pPr>
            <a:r>
              <a:rPr lang="pt-BR" sz="1800" dirty="0" smtClean="0"/>
              <a:t>A </a:t>
            </a:r>
            <a:r>
              <a:rPr lang="pt-BR" sz="1800" dirty="0"/>
              <a:t>psicologia </a:t>
            </a:r>
            <a:r>
              <a:rPr lang="pt-BR" sz="1800" dirty="0" smtClean="0"/>
              <a:t>evolucionista </a:t>
            </a:r>
            <a:r>
              <a:rPr lang="pt-BR" sz="1800" dirty="0"/>
              <a:t>está principalmente preocupada com a compreensão das origens evolutivas </a:t>
            </a:r>
            <a:r>
              <a:rPr lang="pt-BR" sz="1800" dirty="0" smtClean="0"/>
              <a:t>(adaptações) do </a:t>
            </a:r>
            <a:r>
              <a:rPr lang="pt-BR" sz="1800" dirty="0"/>
              <a:t>cortejo humano, comportamento sexual, seleção de </a:t>
            </a:r>
            <a:r>
              <a:rPr lang="pt-BR" sz="1800" dirty="0" smtClean="0"/>
              <a:t>parceiros, investimentos parentais na prole, etc. </a:t>
            </a:r>
          </a:p>
        </p:txBody>
      </p:sp>
    </p:spTree>
    <p:extLst>
      <p:ext uri="{BB962C8B-B14F-4D97-AF65-F5344CB8AC3E}">
        <p14:creationId xmlns:p14="http://schemas.microsoft.com/office/powerpoint/2010/main" val="439129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lstStyle/>
          <a:p>
            <a:r>
              <a:rPr lang="pt-BR" dirty="0" smtClean="0"/>
              <a:t>Discussão</a:t>
            </a:r>
            <a:endParaRPr lang="pt-BR" dirty="0"/>
          </a:p>
        </p:txBody>
      </p:sp>
      <p:sp>
        <p:nvSpPr>
          <p:cNvPr id="3" name="Espaço Reservado para Conteúdo 2"/>
          <p:cNvSpPr>
            <a:spLocks noGrp="1"/>
          </p:cNvSpPr>
          <p:nvPr>
            <p:ph idx="1"/>
          </p:nvPr>
        </p:nvSpPr>
        <p:spPr>
          <a:xfrm>
            <a:off x="467544" y="1124744"/>
            <a:ext cx="8229600" cy="1972816"/>
          </a:xfrm>
        </p:spPr>
        <p:txBody>
          <a:bodyPr/>
          <a:lstStyle/>
          <a:p>
            <a:pPr algn="just"/>
            <a:r>
              <a:rPr lang="pt-BR" sz="2000" dirty="0" smtClean="0"/>
              <a:t>Todos esse níveis de análise são igualmente importantes para entender o humano ou outro organismo</a:t>
            </a:r>
          </a:p>
          <a:p>
            <a:pPr algn="just"/>
            <a:r>
              <a:rPr lang="pt-BR" sz="2000" dirty="0" smtClean="0"/>
              <a:t>A interdisciplinaridade </a:t>
            </a:r>
            <a:r>
              <a:rPr lang="pt-BR" sz="2000" dirty="0"/>
              <a:t>é </a:t>
            </a:r>
            <a:r>
              <a:rPr lang="pt-BR" sz="2000" dirty="0" smtClean="0"/>
              <a:t>algo altamente </a:t>
            </a:r>
            <a:r>
              <a:rPr lang="pt-BR" sz="2000" dirty="0"/>
              <a:t>importante na </a:t>
            </a:r>
            <a:r>
              <a:rPr lang="pt-BR" sz="2000" dirty="0" smtClean="0"/>
              <a:t>ciência</a:t>
            </a:r>
          </a:p>
          <a:p>
            <a:pPr algn="just"/>
            <a:r>
              <a:rPr lang="pt-BR" sz="2000" dirty="0" smtClean="0"/>
              <a:t>Vários tipos de mal entendidos podem surgir quando alguém foca em um nível de análise só e não aceita outros níveis  </a:t>
            </a:r>
          </a:p>
          <a:p>
            <a:pPr algn="just"/>
            <a:endParaRPr lang="pt-BR" dirty="0"/>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3009287"/>
            <a:ext cx="6009087" cy="379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7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normAutofit fontScale="90000"/>
          </a:bodyPr>
          <a:lstStyle/>
          <a:p>
            <a:r>
              <a:rPr lang="pt-BR" sz="4000" dirty="0" smtClean="0"/>
              <a:t>Porque os humanos têm relações sexuais – causas próximas? </a:t>
            </a:r>
          </a:p>
        </p:txBody>
      </p:sp>
      <p:sp>
        <p:nvSpPr>
          <p:cNvPr id="3" name="Zástupný symbol pro obsah 2"/>
          <p:cNvSpPr>
            <a:spLocks noGrp="1"/>
          </p:cNvSpPr>
          <p:nvPr>
            <p:ph idx="1"/>
          </p:nvPr>
        </p:nvSpPr>
        <p:spPr>
          <a:xfrm>
            <a:off x="4427538" y="1700213"/>
            <a:ext cx="4465637" cy="4525962"/>
          </a:xfrm>
        </p:spPr>
        <p:txBody>
          <a:bodyPr/>
          <a:lstStyle/>
          <a:p>
            <a:pPr algn="just"/>
            <a:r>
              <a:rPr lang="pt-BR" sz="2000" dirty="0" smtClean="0"/>
              <a:t>Lionel Tiger - O que faz quase todos os seres humanos se sentir bem, deve ter ajudado os nossos ancestrais a sobreviver</a:t>
            </a:r>
          </a:p>
          <a:p>
            <a:pPr algn="just"/>
            <a:r>
              <a:rPr lang="pt-BR" sz="2000" dirty="0" smtClean="0"/>
              <a:t>Herdamos o desejo sexual após os nossos ancestrais; Indivíduos sem qualquer desejo sexual têm menor chance a se tronarem ancestrais</a:t>
            </a:r>
          </a:p>
          <a:p>
            <a:pPr algn="just"/>
            <a:endParaRPr lang="en-US" sz="2000" dirty="0" smtClean="0"/>
          </a:p>
        </p:txBody>
      </p:sp>
      <p:pic>
        <p:nvPicPr>
          <p:cNvPr id="4" name="Picture 2"/>
          <p:cNvPicPr>
            <a:picLocks noChangeAspect="1" noChangeArrowheads="1"/>
          </p:cNvPicPr>
          <p:nvPr/>
        </p:nvPicPr>
        <p:blipFill>
          <a:blip r:embed="rId2" cstate="print"/>
          <a:srcRect/>
          <a:stretch>
            <a:fillRect/>
          </a:stretch>
        </p:blipFill>
        <p:spPr bwMode="auto">
          <a:xfrm>
            <a:off x="179388" y="1773238"/>
            <a:ext cx="4105275" cy="4273550"/>
          </a:xfrm>
          <a:prstGeom prst="rect">
            <a:avLst/>
          </a:prstGeom>
          <a:noFill/>
          <a:ln w="9525">
            <a:noFill/>
            <a:miter lim="800000"/>
            <a:headEnd/>
            <a:tailEnd/>
          </a:ln>
        </p:spPr>
      </p:pic>
      <p:sp>
        <p:nvSpPr>
          <p:cNvPr id="5" name="Retângulo 4"/>
          <p:cNvSpPr>
            <a:spLocks noChangeArrowheads="1"/>
          </p:cNvSpPr>
          <p:nvPr/>
        </p:nvSpPr>
        <p:spPr bwMode="auto">
          <a:xfrm>
            <a:off x="684213" y="6237288"/>
            <a:ext cx="8243887" cy="461962"/>
          </a:xfrm>
          <a:prstGeom prst="rect">
            <a:avLst/>
          </a:prstGeom>
          <a:noFill/>
          <a:ln w="9525">
            <a:noFill/>
            <a:miter lim="800000"/>
            <a:headEnd/>
            <a:tailEnd/>
          </a:ln>
        </p:spPr>
        <p:txBody>
          <a:bodyPr>
            <a:spAutoFit/>
          </a:bodyPr>
          <a:lstStyle/>
          <a:p>
            <a:pPr algn="just"/>
            <a:r>
              <a:rPr lang="pt-BR">
                <a:solidFill>
                  <a:srgbClr val="FF0000"/>
                </a:solidFill>
                <a:latin typeface="Calibri" pitchFamily="34" charset="0"/>
              </a:rPr>
              <a:t>PORQUE OS OUTROS ANIMAIS TÊM RELAÇÕES SEXUAIS?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a:xfrm>
            <a:off x="457200" y="414338"/>
            <a:ext cx="8229600" cy="1143000"/>
          </a:xfrm>
        </p:spPr>
        <p:txBody>
          <a:bodyPr>
            <a:normAutofit fontScale="90000"/>
          </a:bodyPr>
          <a:lstStyle/>
          <a:p>
            <a:r>
              <a:rPr lang="pt-BR" sz="4000" dirty="0" smtClean="0"/>
              <a:t>Porque os humanos têm relações sexuais? causas distais</a:t>
            </a:r>
            <a:endParaRPr lang="cs-CZ" sz="4000" dirty="0" smtClean="0"/>
          </a:p>
        </p:txBody>
      </p:sp>
      <p:sp>
        <p:nvSpPr>
          <p:cNvPr id="48131" name="Zástupný symbol pro obsah 2"/>
          <p:cNvSpPr>
            <a:spLocks noGrp="1"/>
          </p:cNvSpPr>
          <p:nvPr>
            <p:ph idx="1"/>
          </p:nvPr>
        </p:nvSpPr>
        <p:spPr>
          <a:xfrm>
            <a:off x="611560" y="1772816"/>
            <a:ext cx="7772400" cy="2088232"/>
          </a:xfrm>
        </p:spPr>
        <p:txBody>
          <a:bodyPr>
            <a:normAutofit/>
          </a:bodyPr>
          <a:lstStyle/>
          <a:p>
            <a:pPr algn="just"/>
            <a:r>
              <a:rPr lang="pt-BR" sz="2400" dirty="0" smtClean="0"/>
              <a:t>A causa distal do comportamento sexual é a reprodução – recombinação genética e transferência de material genético para a próxima geração</a:t>
            </a:r>
          </a:p>
          <a:p>
            <a:pPr algn="just"/>
            <a:r>
              <a:rPr lang="pt-BR" sz="2400" dirty="0" smtClean="0"/>
              <a:t>A reprodução sexual tem várias desvantagens em comparação com reprodução assexuada</a:t>
            </a:r>
          </a:p>
        </p:txBody>
      </p:sp>
      <p:pic>
        <p:nvPicPr>
          <p:cNvPr id="21505" name="Picture 1"/>
          <p:cNvPicPr>
            <a:picLocks noChangeAspect="1" noChangeArrowheads="1"/>
          </p:cNvPicPr>
          <p:nvPr/>
        </p:nvPicPr>
        <p:blipFill>
          <a:blip r:embed="rId2" cstate="print"/>
          <a:srcRect l="21818" t="14545" r="20000" b="12727"/>
          <a:stretch>
            <a:fillRect/>
          </a:stretch>
        </p:blipFill>
        <p:spPr bwMode="auto">
          <a:xfrm>
            <a:off x="4779256" y="3789040"/>
            <a:ext cx="4364743" cy="3068960"/>
          </a:xfrm>
          <a:prstGeom prst="rect">
            <a:avLst/>
          </a:prstGeom>
          <a:noFill/>
          <a:ln w="9525">
            <a:noFill/>
            <a:miter lim="800000"/>
            <a:headEnd/>
            <a:tailEnd/>
          </a:ln>
        </p:spPr>
      </p:pic>
      <p:sp>
        <p:nvSpPr>
          <p:cNvPr id="5" name="TextovéPole 4"/>
          <p:cNvSpPr txBox="1"/>
          <p:nvPr/>
        </p:nvSpPr>
        <p:spPr>
          <a:xfrm>
            <a:off x="755576" y="3789040"/>
            <a:ext cx="3816424" cy="2585323"/>
          </a:xfrm>
          <a:prstGeom prst="rect">
            <a:avLst/>
          </a:prstGeom>
          <a:noFill/>
        </p:spPr>
        <p:txBody>
          <a:bodyPr wrap="square" rtlCol="0">
            <a:spAutoFit/>
          </a:bodyPr>
          <a:lstStyle/>
          <a:p>
            <a:pPr algn="just">
              <a:buFont typeface="Arial" pitchFamily="34" charset="0"/>
              <a:buChar char="•"/>
            </a:pPr>
            <a:r>
              <a:rPr lang="pt-BR" sz="2400" dirty="0" smtClean="0"/>
              <a:t>Porque a reprodução assexuada não é mais comum?</a:t>
            </a:r>
          </a:p>
          <a:p>
            <a:pPr algn="just">
              <a:buFont typeface="Arial" pitchFamily="34" charset="0"/>
              <a:buChar char="•"/>
            </a:pPr>
            <a:r>
              <a:rPr lang="pt-BR" sz="2400" dirty="0" smtClean="0"/>
              <a:t>Quais são as vantagens e desvantagens de reprodução sexual?</a:t>
            </a:r>
          </a:p>
          <a:p>
            <a:endParaRPr lang="cs-CZ"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288" y="44450"/>
            <a:ext cx="8424862" cy="1143000"/>
          </a:xfrm>
        </p:spPr>
        <p:txBody>
          <a:bodyPr>
            <a:normAutofit fontScale="90000"/>
          </a:bodyPr>
          <a:lstStyle/>
          <a:p>
            <a:pPr>
              <a:defRPr/>
            </a:pPr>
            <a:r>
              <a:rPr lang="pt-BR" sz="3600" smtClean="0"/>
              <a:t>Desvantagens da </a:t>
            </a:r>
            <a:br>
              <a:rPr lang="pt-BR" sz="3600" smtClean="0"/>
            </a:br>
            <a:r>
              <a:rPr lang="pt-BR" sz="3600" smtClean="0"/>
              <a:t>reprodução sexual</a:t>
            </a:r>
          </a:p>
        </p:txBody>
      </p:sp>
      <p:sp>
        <p:nvSpPr>
          <p:cNvPr id="49155" name="Zástupný symbol pro obsah 2"/>
          <p:cNvSpPr>
            <a:spLocks noGrp="1"/>
          </p:cNvSpPr>
          <p:nvPr>
            <p:ph idx="1"/>
          </p:nvPr>
        </p:nvSpPr>
        <p:spPr>
          <a:xfrm>
            <a:off x="323850" y="1484313"/>
            <a:ext cx="8424863" cy="3457575"/>
          </a:xfrm>
        </p:spPr>
        <p:txBody>
          <a:bodyPr/>
          <a:lstStyle/>
          <a:p>
            <a:pPr marL="447675" indent="-382588" algn="just">
              <a:buFont typeface="Wingdings 2" pitchFamily="18" charset="2"/>
              <a:buChar char=""/>
            </a:pPr>
            <a:r>
              <a:rPr lang="pt-BR" sz="2200" dirty="0" smtClean="0">
                <a:cs typeface="Arial" pitchFamily="34" charset="0"/>
              </a:rPr>
              <a:t>A busca por parceiros exige muita energia, existem riscos durante busca de um parceiro (</a:t>
            </a:r>
            <a:r>
              <a:rPr lang="pt-BR" sz="2200" i="1" dirty="0" smtClean="0">
                <a:cs typeface="Arial" pitchFamily="34" charset="0"/>
              </a:rPr>
              <a:t>parasitas, predadores, rivais</a:t>
            </a:r>
            <a:r>
              <a:rPr lang="pt-BR" sz="2200" dirty="0" smtClean="0">
                <a:cs typeface="Arial" pitchFamily="34" charset="0"/>
              </a:rPr>
              <a:t>)</a:t>
            </a:r>
          </a:p>
          <a:p>
            <a:pPr marL="447675" indent="-382588" algn="just">
              <a:buFont typeface="Wingdings 2" pitchFamily="18" charset="2"/>
              <a:buChar char=""/>
            </a:pPr>
            <a:r>
              <a:rPr lang="pt-BR" sz="2200" dirty="0" smtClean="0">
                <a:cs typeface="Arial" pitchFamily="34" charset="0"/>
              </a:rPr>
              <a:t>Densidade populacional mínima (</a:t>
            </a:r>
            <a:r>
              <a:rPr lang="pt-BR" sz="2200" i="1" dirty="0" smtClean="0">
                <a:cs typeface="Arial" pitchFamily="34" charset="0"/>
              </a:rPr>
              <a:t>eles devem se encontrar</a:t>
            </a:r>
            <a:r>
              <a:rPr lang="pt-BR" sz="2200" dirty="0" smtClean="0">
                <a:cs typeface="Arial" pitchFamily="34" charset="0"/>
              </a:rPr>
              <a:t>)</a:t>
            </a:r>
            <a:endParaRPr lang="en-US" sz="2200" dirty="0" smtClean="0">
              <a:cs typeface="Arial" pitchFamily="34" charset="0"/>
            </a:endParaRPr>
          </a:p>
          <a:p>
            <a:pPr marL="447675" indent="-382588" algn="just">
              <a:buFont typeface="Wingdings 2" pitchFamily="18" charset="2"/>
              <a:buChar char=""/>
            </a:pPr>
            <a:r>
              <a:rPr lang="pt-BR" sz="2200" dirty="0" smtClean="0">
                <a:cs typeface="Arial" pitchFamily="34" charset="0"/>
              </a:rPr>
              <a:t>Um indivíduo passa apenas metade da informação genética para a próxima geração</a:t>
            </a:r>
          </a:p>
          <a:p>
            <a:pPr marL="447675" indent="-382588" algn="just">
              <a:buFont typeface="Wingdings 2" pitchFamily="18" charset="2"/>
              <a:buChar char=""/>
            </a:pPr>
            <a:r>
              <a:rPr lang="pt-BR" sz="2200" dirty="0" smtClean="0">
                <a:cs typeface="Arial" pitchFamily="34" charset="0"/>
              </a:rPr>
              <a:t>Destruição de combinações genéticas comprovadas (</a:t>
            </a:r>
            <a:r>
              <a:rPr lang="pt-BR" sz="2200" i="1" dirty="0" smtClean="0">
                <a:cs typeface="Arial" pitchFamily="34" charset="0"/>
              </a:rPr>
              <a:t>dissolução do genótipo bem sucedido</a:t>
            </a:r>
            <a:r>
              <a:rPr lang="pt-BR" sz="2200" dirty="0" smtClean="0">
                <a:cs typeface="Arial" pitchFamily="34" charset="0"/>
              </a:rPr>
              <a:t>)</a:t>
            </a:r>
          </a:p>
        </p:txBody>
      </p:sp>
      <p:sp>
        <p:nvSpPr>
          <p:cNvPr id="49156" name="CaixaDeTexto 3"/>
          <p:cNvSpPr txBox="1">
            <a:spLocks noChangeArrowheads="1"/>
          </p:cNvSpPr>
          <p:nvPr/>
        </p:nvSpPr>
        <p:spPr bwMode="auto">
          <a:xfrm>
            <a:off x="179388" y="4797425"/>
            <a:ext cx="8497887" cy="1862138"/>
          </a:xfrm>
          <a:prstGeom prst="rect">
            <a:avLst/>
          </a:prstGeom>
          <a:noFill/>
          <a:ln w="9525">
            <a:noFill/>
            <a:miter lim="800000"/>
            <a:headEnd/>
            <a:tailEnd/>
          </a:ln>
        </p:spPr>
        <p:txBody>
          <a:bodyPr>
            <a:spAutoFit/>
          </a:bodyPr>
          <a:lstStyle/>
          <a:p>
            <a:pPr algn="just">
              <a:buFont typeface="Arial" pitchFamily="34" charset="0"/>
              <a:buChar char="•"/>
            </a:pPr>
            <a:r>
              <a:rPr lang="pt-BR" sz="2300" dirty="0"/>
              <a:t>Apesar das desvantagens óbvias, a reprodução sexual é muito frequente e até espécies que se reproduzem geralmente assexualmente, </a:t>
            </a:r>
            <a:r>
              <a:rPr lang="pt-BR" sz="2300" dirty="0" smtClean="0"/>
              <a:t>optam </a:t>
            </a:r>
            <a:r>
              <a:rPr lang="pt-BR" sz="2300" dirty="0"/>
              <a:t>para sexo de vez em quando </a:t>
            </a:r>
          </a:p>
          <a:p>
            <a:pPr algn="just">
              <a:buFont typeface="Arial" pitchFamily="34" charset="0"/>
              <a:buChar char="•"/>
            </a:pPr>
            <a:r>
              <a:rPr lang="pt-BR" sz="2300" dirty="0"/>
              <a:t>Do ponto de vista evolutivo, deve ter alguma vantagem para a reprodução sexual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p:txBody>
          <a:bodyPr/>
          <a:lstStyle/>
          <a:p>
            <a:r>
              <a:rPr lang="pt-BR" smtClean="0"/>
              <a:t>Vantagem de reprodução sexual</a:t>
            </a:r>
          </a:p>
        </p:txBody>
      </p:sp>
      <p:sp>
        <p:nvSpPr>
          <p:cNvPr id="50179" name="Zástupný symbol pro obsah 2"/>
          <p:cNvSpPr>
            <a:spLocks noGrp="1"/>
          </p:cNvSpPr>
          <p:nvPr>
            <p:ph idx="1"/>
          </p:nvPr>
        </p:nvSpPr>
        <p:spPr>
          <a:xfrm>
            <a:off x="457200" y="1600201"/>
            <a:ext cx="8229600" cy="2188840"/>
          </a:xfrm>
        </p:spPr>
        <p:txBody>
          <a:bodyPr/>
          <a:lstStyle/>
          <a:p>
            <a:pPr marL="822325" lvl="1" algn="just">
              <a:buClr>
                <a:schemeClr val="tx1"/>
              </a:buClr>
              <a:buFont typeface="Wingdings" pitchFamily="2" charset="2"/>
              <a:buChar char="Ø"/>
            </a:pPr>
            <a:r>
              <a:rPr lang="pt-BR" sz="2400" dirty="0" smtClean="0">
                <a:cs typeface="Arial" pitchFamily="34" charset="0"/>
              </a:rPr>
              <a:t>Recombinação genética durante a reprodução sexual (meiose) = Variabilidade; novas combinações genéticas</a:t>
            </a:r>
          </a:p>
          <a:p>
            <a:pPr marL="822325" lvl="1" algn="just">
              <a:buClr>
                <a:schemeClr val="tx1"/>
              </a:buClr>
              <a:buFont typeface="Wingdings" pitchFamily="2" charset="2"/>
              <a:buChar char="Ø"/>
            </a:pPr>
            <a:r>
              <a:rPr lang="pt-BR" sz="2400" dirty="0" smtClean="0">
                <a:cs typeface="Arial" pitchFamily="34" charset="0"/>
              </a:rPr>
              <a:t>Teoria mutacional do sexo – sexo aumenta a eficiência de remoção de mutações desvantajosas</a:t>
            </a:r>
          </a:p>
          <a:p>
            <a:pPr marL="447675" indent="-382588">
              <a:buFontTx/>
              <a:buNone/>
            </a:pPr>
            <a:endParaRPr lang="pt-BR" sz="2400" dirty="0" smtClean="0">
              <a:cs typeface="Arial" pitchFamily="34" charset="0"/>
            </a:endParaRPr>
          </a:p>
          <a:p>
            <a:pPr marL="447675" indent="-382588">
              <a:buFont typeface="Wingdings 2" pitchFamily="18" charset="2"/>
              <a:buChar char=""/>
            </a:pPr>
            <a:endParaRPr lang="pt-BR" sz="2400" dirty="0" smtClean="0">
              <a:cs typeface="Arial" pitchFamily="34" charset="0"/>
            </a:endParaRPr>
          </a:p>
        </p:txBody>
      </p:sp>
      <p:sp>
        <p:nvSpPr>
          <p:cNvPr id="5" name="TextovéPole 4"/>
          <p:cNvSpPr txBox="1">
            <a:spLocks noChangeArrowheads="1"/>
          </p:cNvSpPr>
          <p:nvPr/>
        </p:nvSpPr>
        <p:spPr bwMode="auto">
          <a:xfrm>
            <a:off x="395289" y="4724400"/>
            <a:ext cx="6192936" cy="1477328"/>
          </a:xfrm>
          <a:prstGeom prst="rect">
            <a:avLst/>
          </a:prstGeom>
          <a:noFill/>
          <a:ln w="9525">
            <a:noFill/>
            <a:miter lim="800000"/>
            <a:headEnd/>
            <a:tailEnd/>
          </a:ln>
        </p:spPr>
        <p:txBody>
          <a:bodyPr wrap="square">
            <a:spAutoFit/>
          </a:bodyPr>
          <a:lstStyle/>
          <a:p>
            <a:r>
              <a:rPr lang="pt-BR" b="1" dirty="0"/>
              <a:t>!Ambiente é variável! </a:t>
            </a:r>
          </a:p>
          <a:p>
            <a:r>
              <a:rPr lang="pt-BR" dirty="0"/>
              <a:t>= em um meio ambiente homogêneo e estável, que nunca muda, os organismos que se reproduzem de forma assexuada provavelmente ganhariam</a:t>
            </a:r>
          </a:p>
          <a:p>
            <a:endParaRPr lang="pt-BR" dirty="0"/>
          </a:p>
        </p:txBody>
      </p:sp>
      <p:pic>
        <p:nvPicPr>
          <p:cNvPr id="19457" name="Picture 1"/>
          <p:cNvPicPr>
            <a:picLocks noChangeAspect="1" noChangeArrowheads="1"/>
          </p:cNvPicPr>
          <p:nvPr/>
        </p:nvPicPr>
        <p:blipFill>
          <a:blip r:embed="rId2" cstate="print">
            <a:clrChange>
              <a:clrFrom>
                <a:srgbClr val="FFFFFF"/>
              </a:clrFrom>
              <a:clrTo>
                <a:srgbClr val="FFFFFF">
                  <a:alpha val="0"/>
                </a:srgbClr>
              </a:clrTo>
            </a:clrChange>
          </a:blip>
          <a:srcRect l="19355" t="9558" r="21505" b="12067"/>
          <a:stretch>
            <a:fillRect/>
          </a:stretch>
        </p:blipFill>
        <p:spPr bwMode="auto">
          <a:xfrm>
            <a:off x="5183560" y="3140968"/>
            <a:ext cx="3960440" cy="2952328"/>
          </a:xfrm>
          <a:prstGeom prst="rect">
            <a:avLst/>
          </a:prstGeom>
          <a:noFill/>
          <a:ln w="9525">
            <a:noFill/>
            <a:miter lim="800000"/>
            <a:headEnd/>
            <a:tailEnd/>
          </a:ln>
        </p:spPr>
      </p:pic>
      <p:sp>
        <p:nvSpPr>
          <p:cNvPr id="6" name="TextovéPole 5"/>
          <p:cNvSpPr txBox="1"/>
          <p:nvPr/>
        </p:nvSpPr>
        <p:spPr>
          <a:xfrm>
            <a:off x="251520" y="3645024"/>
            <a:ext cx="4464496" cy="923330"/>
          </a:xfrm>
          <a:prstGeom prst="rect">
            <a:avLst/>
          </a:prstGeom>
          <a:noFill/>
        </p:spPr>
        <p:txBody>
          <a:bodyPr wrap="square" rtlCol="0">
            <a:spAutoFit/>
          </a:bodyPr>
          <a:lstStyle/>
          <a:p>
            <a:r>
              <a:rPr lang="pt-BR" dirty="0" smtClean="0">
                <a:cs typeface="Arial" pitchFamily="34" charset="0"/>
              </a:rPr>
              <a:t>? Em quais circunstâncias é mistura genética e variabilidade genética da prole vantajosa?</a:t>
            </a:r>
          </a:p>
          <a:p>
            <a:endParaRPr lang="cs-CZ"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4769</TotalTime>
  <Words>1261</Words>
  <Application>Microsoft Office PowerPoint</Application>
  <PresentationFormat>Apresentação na tela (4:3)</PresentationFormat>
  <Paragraphs>76</Paragraphs>
  <Slides>12</Slides>
  <Notes>1</Notes>
  <HiddenSlides>0</HiddenSlides>
  <MMClips>0</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Motiv sady Office</vt:lpstr>
      <vt:lpstr>Evolução da reprodução sexual, seleção natural, seleção sexual, investimentos parentais na reprodução, estratégias sexuais</vt:lpstr>
      <vt:lpstr>Pesquisa </vt:lpstr>
      <vt:lpstr>Os 4 tipos de análise científica</vt:lpstr>
      <vt:lpstr>Os 4 tipos de análise científica</vt:lpstr>
      <vt:lpstr>Discussão</vt:lpstr>
      <vt:lpstr>Porque os humanos têm relações sexuais – causas próximas? </vt:lpstr>
      <vt:lpstr>Porque os humanos têm relações sexuais? causas distais</vt:lpstr>
      <vt:lpstr>Desvantagens da  reprodução sexual</vt:lpstr>
      <vt:lpstr>Vantagem de reprodução sexual</vt:lpstr>
      <vt:lpstr>Hipótese da Rainha Vermelha   (Leigh Van Valen, 1973)</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Evolução da reprodução sexual, seleção natural, seleção sexual, investimentos parentais na reprodução, estratégias sexuais</dc:title>
  <dc:creator>Jaroslava Varella Valentova</dc:creator>
  <cp:lastModifiedBy>Jarka</cp:lastModifiedBy>
  <cp:revision>13</cp:revision>
  <dcterms:created xsi:type="dcterms:W3CDTF">2017-08-05T14:41:32Z</dcterms:created>
  <dcterms:modified xsi:type="dcterms:W3CDTF">2017-08-10T15:48:54Z</dcterms:modified>
</cp:coreProperties>
</file>