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61" r:id="rId4"/>
    <p:sldId id="259" r:id="rId5"/>
    <p:sldId id="260" r:id="rId6"/>
    <p:sldId id="264" r:id="rId7"/>
    <p:sldId id="263" r:id="rId8"/>
    <p:sldId id="257" r:id="rId9"/>
    <p:sldId id="265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5"/>
    <p:restoredTop sz="96327"/>
  </p:normalViewPr>
  <p:slideViewPr>
    <p:cSldViewPr snapToGrid="0" snapToObjects="1">
      <p:cViewPr varScale="1">
        <p:scale>
          <a:sx n="126" d="100"/>
          <a:sy n="126" d="100"/>
        </p:scale>
        <p:origin x="2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67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45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79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83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36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14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81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65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07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17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68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00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40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0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3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80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88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A926DAA-1D83-304C-B633-77296634F960}" type="datetimeFigureOut">
              <a:rPr lang="pt-BR" smtClean="0"/>
              <a:t>08/08/2023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E01D5A-4181-9943-A5DA-621EA9FBA6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237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tátuas esculpidas coloridas de pessoas">
            <a:extLst>
              <a:ext uri="{FF2B5EF4-FFF2-40B4-BE49-F238E27FC236}">
                <a16:creationId xmlns:a16="http://schemas.microsoft.com/office/drawing/2014/main" id="{46F8F4A6-DA5B-72C6-5874-631055686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3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E05C4A-8770-D04E-9565-83696E56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3200" dirty="0"/>
              <a:t>Administração</a:t>
            </a:r>
            <a:br>
              <a:rPr lang="pt-BR" sz="3200" dirty="0"/>
            </a:br>
            <a:r>
              <a:rPr lang="pt-BR" sz="3200" dirty="0"/>
              <a:t>de Recursos Humanos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BB9006-A979-8949-9D60-9930E1A48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 cap="none" dirty="0"/>
              <a:t>Gilberto Shinyashiki</a:t>
            </a:r>
          </a:p>
        </p:txBody>
      </p:sp>
    </p:spTree>
    <p:extLst>
      <p:ext uri="{BB962C8B-B14F-4D97-AF65-F5344CB8AC3E}">
        <p14:creationId xmlns:p14="http://schemas.microsoft.com/office/powerpoint/2010/main" val="19525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Política de Frequência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hangingPunct="0">
              <a:lnSpc>
                <a:spcPct val="120000"/>
              </a:lnSpc>
            </a:pPr>
            <a:r>
              <a:rPr lang="pt-BR" sz="2900" dirty="0"/>
              <a:t>Antes do final da aula, vai ocorrer a chamada.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Se você perder uma aula, por qualquer razão, é sua responsabilidade obter o material dado e consultar os colegas sobre o conteúdo.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Eu estou à disposição para responder questões sobre o material em minha sala, mas não dar uma nova aula para aqueles que faltaram.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Sua nota é baseada na participação em sala de aula, portanto se você tiver falta, será difícil obter uma boa nota de participação sem estar em sala.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Se você tiver que perder uma aula, por qualquer razão, tenha em mente que está é sua decisão. Não é necessário me informar que você faltou ou vai faltar à aula. Informar não altera a política acima.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3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Integridade Acadêmica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hangingPunct="0">
              <a:lnSpc>
                <a:spcPct val="120000"/>
              </a:lnSpc>
            </a:pPr>
            <a:r>
              <a:rPr lang="pt-BR" sz="2900" dirty="0"/>
              <a:t>Integridade diz respeito a firme adesão a um conjunto de valores e um dos valores mais essenciais para a comunidade acadêmica é o conceito de honestidade de respeitar o seu esforço intelectual e o dos outros.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A integridade acadêmica é esperada não somente nas situações formais de sala de aula, mas em todas as relações na universidade e interações ligadas ao processo educacional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Violar a honestidade acadêmica significa apresentar o trabalho de outro como sendo seu, cumplicidade ativa na falsificação ou colar nas provas.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Plágio é roubar a ideia e palavras de outro como sendo sua ou utilizar o trabalho de outro sem dar o crédito. </a:t>
            </a:r>
          </a:p>
          <a:p>
            <a:pPr hangingPunct="0">
              <a:lnSpc>
                <a:spcPct val="120000"/>
              </a:lnSpc>
            </a:pPr>
            <a:r>
              <a:rPr lang="pt-BR" sz="2900" dirty="0"/>
              <a:t>Em casos dessa natureza, todos os envolvidos serão penalizados com zero, independentes das sanções que podem decorrer desse fato.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Uso do celular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hangingPunct="0"/>
            <a:r>
              <a:rPr lang="pt-BR" sz="2400" dirty="0"/>
              <a:t>A aula tem a duração de menos de duas horas, portanto solicita-se que o celular seja desligado e que não seja utilizado para enviar mensagem de texto durante a aula. </a:t>
            </a:r>
          </a:p>
          <a:p>
            <a:pPr hangingPunct="0"/>
            <a:r>
              <a:rPr lang="pt-BR" sz="2400" dirty="0"/>
              <a:t>Caso exista uma situação excepcional que demande uma comunicação imediata, peço que o estudante me informe.</a:t>
            </a:r>
          </a:p>
          <a:p>
            <a:pPr hangingPunct="0"/>
            <a:r>
              <a:rPr lang="pt-BR" sz="2400" dirty="0"/>
              <a:t>No caso do estudante querer atender o seu celular, solicito que saia da sala de aula para atender e não retorne.</a:t>
            </a:r>
          </a:p>
        </p:txBody>
      </p:sp>
    </p:spTree>
    <p:extLst>
      <p:ext uri="{BB962C8B-B14F-4D97-AF65-F5344CB8AC3E}">
        <p14:creationId xmlns:p14="http://schemas.microsoft.com/office/powerpoint/2010/main" val="168845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Uso de notebook: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pt-BR" sz="2400" dirty="0"/>
              <a:t>É comum estudantes fazerem anotações durante a aula em seus notebooks, no caso solicito que desligue o dispositivo de som para premir as teclas, </a:t>
            </a:r>
          </a:p>
          <a:p>
            <a:pPr hangingPunct="0"/>
            <a:r>
              <a:rPr lang="pt-BR" sz="2400" dirty="0"/>
              <a:t>caso não tenha possibilidade de suprimir o barulho, peço que desligue. </a:t>
            </a:r>
          </a:p>
          <a:p>
            <a:pPr hangingPunct="0"/>
            <a:r>
              <a:rPr lang="pt-BR" sz="2400" dirty="0"/>
              <a:t>O uso durante a aula, do notebook para verificar e-mails e mensagens é completamente desaconselhável.</a:t>
            </a: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18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E27F8-7F1F-2941-ACAB-B1EE43CF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A4F9D4-BA23-FF46-A796-3F8F3CD0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6" y="2490435"/>
            <a:ext cx="4517734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▪ Livro texto: </a:t>
            </a:r>
          </a:p>
          <a:p>
            <a:pPr marL="0" indent="0">
              <a:buNone/>
            </a:pPr>
            <a:r>
              <a:rPr lang="pt-BR" sz="2400" dirty="0"/>
              <a:t>DUTRA, Joel et al. </a:t>
            </a:r>
            <a:r>
              <a:rPr lang="pt-BR" sz="2400" b="1" dirty="0"/>
              <a:t>Gestão de Pessoas – Realidade atual e Desafios Futuros</a:t>
            </a:r>
            <a:r>
              <a:rPr lang="pt-BR" sz="2400" dirty="0"/>
              <a:t>. Grupo GEN, 2017.</a:t>
            </a:r>
          </a:p>
          <a:p>
            <a:pPr marL="0" indent="0">
              <a:buNone/>
            </a:pPr>
            <a:r>
              <a:rPr lang="pt-BR" sz="2400" dirty="0"/>
              <a:t>▪ Textos de Apoio no Moodle; </a:t>
            </a:r>
            <a:endParaRPr lang="pt-BR" sz="2400" dirty="0">
              <a:effectLst/>
            </a:endParaRPr>
          </a:p>
          <a:p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4A96C0-6347-51E4-96FA-19A10EC2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394" y="2418080"/>
            <a:ext cx="2963196" cy="40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0A7DA-C186-1E4C-80FE-86B2D071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Objetivos gerais</a:t>
            </a: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DC613-ED7A-E245-BE02-0894CF91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Visão integrada da gestão de pessoas nas organizações em um ambiente competitivo. </a:t>
            </a:r>
          </a:p>
          <a:p>
            <a:pPr marL="0" indent="0">
              <a:buNone/>
            </a:pPr>
            <a:r>
              <a:rPr lang="en-BR" sz="2400"/>
              <a:t>Identificar os principais pressupostos teóricos que fundamentam a definição dos políticos e práticas de Administração de Recursos Humanos nas organizações;</a:t>
            </a:r>
          </a:p>
          <a:p>
            <a:pPr marL="0" indent="0">
              <a:buNone/>
            </a:pPr>
            <a:r>
              <a:rPr lang="pt-BR" sz="2400" dirty="0"/>
              <a:t>Análise da interação entre as politicas e praticas de RH e os planos estratégicos da empresa, deve ser realizada na perspectiva do empregado e da administração, utilizando tanto a teoria como a prática para melhorar a compreensão. </a:t>
            </a:r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171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69D91-FFE5-E343-8DAD-81FC22D1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55098-9447-384C-A628-E93FF490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43175"/>
            <a:ext cx="9708995" cy="38804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▪ É esperado que, ao fim da unidade, os alunos tenham adquirido competências para: </a:t>
            </a:r>
            <a:endParaRPr lang="pt-BR" sz="2400" dirty="0">
              <a:effectLst/>
            </a:endParaRPr>
          </a:p>
          <a:p>
            <a:pPr lvl="1"/>
            <a:r>
              <a:rPr lang="pt-BR" dirty="0"/>
              <a:t>Identificar a relação do sistema de RH com as estratégias das empresas e sua operacionalização; </a:t>
            </a:r>
            <a:endParaRPr lang="pt-BR" dirty="0">
              <a:effectLst/>
            </a:endParaRPr>
          </a:p>
          <a:p>
            <a:pPr lvl="1"/>
            <a:r>
              <a:rPr lang="pt-BR" dirty="0"/>
              <a:t>Desenhar os subsistemas de RH;</a:t>
            </a:r>
          </a:p>
          <a:p>
            <a:pPr lvl="1"/>
            <a:r>
              <a:rPr lang="pt-BR" dirty="0"/>
              <a:t>Analisar os conceitos e praticas de gestão de RH, </a:t>
            </a:r>
          </a:p>
          <a:p>
            <a:pPr lvl="1"/>
            <a:r>
              <a:rPr lang="pt-BR" dirty="0"/>
              <a:t>Analisar as tendencias da gestão de recursos humanos; </a:t>
            </a:r>
          </a:p>
          <a:p>
            <a:pPr lvl="1"/>
            <a:r>
              <a:rPr lang="pt-BR" dirty="0"/>
              <a:t>Preparar apresentações efetivas para relatar temas de RH, e </a:t>
            </a:r>
          </a:p>
          <a:p>
            <a:pPr lvl="1"/>
            <a:r>
              <a:rPr lang="pt-BR" dirty="0"/>
              <a:t>Desenvolver habilidades de analise e pensamento critico. </a:t>
            </a:r>
            <a:endParaRPr lang="pt-BR" dirty="0">
              <a:effectLst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7009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0300F-D4E7-3244-889E-A75803BB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Programa</a:t>
            </a:r>
            <a:endParaRPr lang="pt-BR" sz="4000" baseline="30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38DBB-EBA4-1048-8E42-29FC1C1C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286000"/>
            <a:ext cx="9708995" cy="3771609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500" dirty="0"/>
              <a:t>Competividade por meio de pessoas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Papel e evolução da gestão de rh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Gestão de pessoas por competência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>
                <a:effectLst/>
              </a:rPr>
              <a:t>Planejamento de recursos humanos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Descrição e analise de função &amp; mapeamento de competências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Capital humano e atração e retenção de talentos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Onboarding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Carreira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Treinamento e desenvolvimento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Remuneração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Avaliação de desempenho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/>
              <a:t>Gestão do clima e satisfação das pessoas</a:t>
            </a:r>
            <a:endParaRPr lang="pt-BR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520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7F3CC-3779-5945-9889-B4D6B187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Temas Trabalhos Grupos</a:t>
            </a:r>
            <a:r>
              <a:rPr lang="pt-BR" sz="4000" baseline="30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2F194-8C00-F648-B2E4-E6DFF87C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Turnover e Absenteísmo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Emplyoee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People Analytics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Sustentabilidade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Diversidade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Benefícios Voluntários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Benefícios Mandatórios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RH Ágil</a:t>
            </a:r>
          </a:p>
        </p:txBody>
      </p:sp>
    </p:spTree>
    <p:extLst>
      <p:ext uri="{BB962C8B-B14F-4D97-AF65-F5344CB8AC3E}">
        <p14:creationId xmlns:p14="http://schemas.microsoft.com/office/powerpoint/2010/main" val="241217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1B484-7065-2949-A348-2A55E41C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Trabalho em grupo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4E053-8BB7-7643-A699-4619D62F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en-BR"/>
          </a:p>
          <a:p>
            <a:r>
              <a:rPr lang="en-BR"/>
              <a:t>Critérios de Avaliação do trabalho de campo:</a:t>
            </a:r>
          </a:p>
          <a:p>
            <a:pPr lvl="1">
              <a:lnSpc>
                <a:spcPct val="120000"/>
              </a:lnSpc>
            </a:pPr>
            <a:r>
              <a:rPr lang="en-BR"/>
              <a:t>O trabalho deve ter no máximo 10 páginas tamanho A4 com letra fonte 12. O</a:t>
            </a:r>
            <a:r>
              <a:rPr lang="pt-BR" dirty="0"/>
              <a:t>s textos e o material da empresa </a:t>
            </a:r>
            <a:r>
              <a:rPr lang="en-BR"/>
              <a:t>coletado</a:t>
            </a:r>
            <a:r>
              <a:rPr lang="pt-BR" dirty="0"/>
              <a:t>s </a:t>
            </a:r>
            <a:r>
              <a:rPr lang="en-BR"/>
              <a:t>deve</a:t>
            </a:r>
            <a:r>
              <a:rPr lang="pt-BR" dirty="0"/>
              <a:t>m</a:t>
            </a:r>
            <a:r>
              <a:rPr lang="en-BR"/>
              <a:t> ser incluído como anexo. A avaliação do trabalho engloba o esforço dedicado em cada etapa do desenvolvimento do trabalho; a apresentação, a formulação e correção das questões.</a:t>
            </a:r>
          </a:p>
          <a:p>
            <a:pPr lvl="1">
              <a:lnSpc>
                <a:spcPct val="120000"/>
              </a:lnSpc>
            </a:pPr>
            <a:r>
              <a:rPr lang="en-BR"/>
              <a:t>Será feita uma apresentação do trabalho para a classe com a duração máxima de 30 minutos.</a:t>
            </a:r>
          </a:p>
          <a:p>
            <a:pPr lvl="1">
              <a:lnSpc>
                <a:spcPct val="120000"/>
              </a:lnSpc>
            </a:pPr>
            <a:r>
              <a:rPr lang="en-BR"/>
              <a:t>Cada grupo deve preparar </a:t>
            </a:r>
            <a:r>
              <a:rPr lang="pt-BR" dirty="0"/>
              <a:t>quatro</a:t>
            </a:r>
            <a:r>
              <a:rPr lang="en-BR"/>
              <a:t> questões sobre a sua apresentação que serão respondidas pelo classe e corrigidas pelo próprio grupo e compõe a avaliação de exercícios / participação.</a:t>
            </a:r>
          </a:p>
          <a:p>
            <a:pPr lvl="1">
              <a:lnSpc>
                <a:spcPct val="120000"/>
              </a:lnSpc>
            </a:pPr>
            <a:r>
              <a:rPr lang="en-BR"/>
              <a:t>A correção deve ser acompanhado de um gabarito feito pelo grupo e da lista de notas dos alunos.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327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7F3CC-3779-5945-9889-B4D6B187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Programa Palestras</a:t>
            </a:r>
            <a:r>
              <a:rPr lang="pt-BR" sz="4000" baseline="30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2F194-8C00-F648-B2E4-E6DFF87C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Empresas Humanizadas – Pedro Paro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Educação corporativa – Marisa Eboli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Remuneração – Patrícia Rosseto</a:t>
            </a:r>
          </a:p>
        </p:txBody>
      </p:sp>
    </p:spTree>
    <p:extLst>
      <p:ext uri="{BB962C8B-B14F-4D97-AF65-F5344CB8AC3E}">
        <p14:creationId xmlns:p14="http://schemas.microsoft.com/office/powerpoint/2010/main" val="40295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1B484-7065-2949-A348-2A55E41C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Avaliações e Participação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4E053-8BB7-7643-A699-4619D62F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t-BR" sz="2000" dirty="0"/>
              <a:t>▪ As aulas terão atividades que envolvem leitura previa </a:t>
            </a:r>
          </a:p>
          <a:p>
            <a:pPr marL="0" indent="0">
              <a:buNone/>
            </a:pPr>
            <a:r>
              <a:rPr lang="pt-BR" sz="2000" dirty="0"/>
              <a:t>▪ Provas e trabalhos: </a:t>
            </a:r>
          </a:p>
          <a:p>
            <a:pPr lvl="1">
              <a:spcBef>
                <a:spcPts val="0"/>
              </a:spcBef>
            </a:pPr>
            <a:r>
              <a:rPr lang="pt-BR" sz="2000" dirty="0"/>
              <a:t>P1: 30% </a:t>
            </a:r>
            <a:endParaRPr lang="pt-BR" sz="2000" dirty="0">
              <a:effectLst/>
            </a:endParaRPr>
          </a:p>
          <a:p>
            <a:pPr lvl="1">
              <a:spcBef>
                <a:spcPts val="0"/>
              </a:spcBef>
            </a:pPr>
            <a:r>
              <a:rPr lang="pt-BR" sz="2000" dirty="0"/>
              <a:t>Seminário : 20% </a:t>
            </a:r>
          </a:p>
          <a:p>
            <a:pPr lvl="1">
              <a:spcBef>
                <a:spcPts val="0"/>
              </a:spcBef>
            </a:pPr>
            <a:r>
              <a:rPr lang="pt-BR" sz="2000" dirty="0"/>
              <a:t>Participação : 20%</a:t>
            </a:r>
          </a:p>
          <a:p>
            <a:pPr lvl="1">
              <a:spcBef>
                <a:spcPts val="0"/>
              </a:spcBef>
            </a:pPr>
            <a:r>
              <a:rPr lang="pt-BR" sz="2000" dirty="0"/>
              <a:t>P2: 30% </a:t>
            </a:r>
            <a:endParaRPr lang="pt-BR" sz="2000" dirty="0">
              <a:effectLst/>
            </a:endParaRPr>
          </a:p>
          <a:p>
            <a:pPr marL="0" indent="0">
              <a:buNone/>
            </a:pPr>
            <a:r>
              <a:rPr lang="pt-BR" sz="2000" dirty="0"/>
              <a:t>▪ Requisitos: </a:t>
            </a:r>
            <a:endParaRPr lang="pt-BR" sz="2000" dirty="0">
              <a:effectLst/>
            </a:endParaRPr>
          </a:p>
          <a:p>
            <a:pPr lvl="1"/>
            <a:r>
              <a:rPr lang="pt-BR" sz="2000" dirty="0"/>
              <a:t>70% de presença = até 8 faltas </a:t>
            </a:r>
            <a:endParaRPr lang="pt-BR" sz="2000" dirty="0">
              <a:effectLst/>
            </a:endParaRPr>
          </a:p>
          <a:p>
            <a:pPr lvl="1"/>
            <a:r>
              <a:rPr lang="pt-BR" sz="2000" dirty="0"/>
              <a:t>Participação em sala – além da participação contributiva aos trabalhos, as atividades realizadas em sala de aula</a:t>
            </a:r>
            <a:endParaRPr lang="pt-BR" sz="2000" dirty="0">
              <a:effectLst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727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Política de entrega de trabalhos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pt-BR" dirty="0"/>
              <a:t>Os trabalhos devem ser entregues no prazo definido no </a:t>
            </a:r>
            <a:r>
              <a:rPr lang="pt-BR" dirty="0" err="1"/>
              <a:t>moodle</a:t>
            </a:r>
            <a:r>
              <a:rPr lang="pt-BR" dirty="0"/>
              <a:t> ou nas atividades feita em aula, após o termino da atividade para ter a possibilidade de nota máxima,</a:t>
            </a:r>
          </a:p>
          <a:p>
            <a:pPr hangingPunct="0"/>
            <a:r>
              <a:rPr lang="pt-BR" dirty="0"/>
              <a:t>Trabalhos entregues depois do início da aula terão uma redução de 50% da possibilidade e</a:t>
            </a:r>
          </a:p>
          <a:p>
            <a:pPr hangingPunct="0"/>
            <a:r>
              <a:rPr lang="pt-BR" dirty="0"/>
              <a:t>Após a aula, não serão aceitos.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60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{EC7B96DA-ABA4-994B-A85C-0AF7A3109359}tf10001076</Template>
  <TotalTime>362</TotalTime>
  <Words>946</Words>
  <Application>Microsoft Macintosh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Íon - Sala da Diretoria</vt:lpstr>
      <vt:lpstr>Administração de Recursos Humanos</vt:lpstr>
      <vt:lpstr>Objetivos gerais</vt:lpstr>
      <vt:lpstr>Objetivos específicos</vt:lpstr>
      <vt:lpstr>Programa</vt:lpstr>
      <vt:lpstr>Temas Trabalhos Grupos </vt:lpstr>
      <vt:lpstr>Trabalho em grupo</vt:lpstr>
      <vt:lpstr>Programa Palestras </vt:lpstr>
      <vt:lpstr>Avaliações e Participação</vt:lpstr>
      <vt:lpstr>Política de entrega de trabalhos </vt:lpstr>
      <vt:lpstr>Política de Frequência</vt:lpstr>
      <vt:lpstr>Integridade Acadêmica</vt:lpstr>
      <vt:lpstr>Uso do celular</vt:lpstr>
      <vt:lpstr>Uso de notebook: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de Recursos Humanos II</dc:title>
  <dc:creator>Gilberto Tadeu Shinyashiki</dc:creator>
  <cp:lastModifiedBy>Gilberto Tadeu Shinyashiki</cp:lastModifiedBy>
  <cp:revision>6</cp:revision>
  <dcterms:created xsi:type="dcterms:W3CDTF">2022-03-14T17:58:50Z</dcterms:created>
  <dcterms:modified xsi:type="dcterms:W3CDTF">2023-08-08T19:48:33Z</dcterms:modified>
</cp:coreProperties>
</file>