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6" autoAdjust="0"/>
    <p:restoredTop sz="87884" autoAdjust="0"/>
  </p:normalViewPr>
  <p:slideViewPr>
    <p:cSldViewPr>
      <p:cViewPr>
        <p:scale>
          <a:sx n="70" d="100"/>
          <a:sy n="70" d="100"/>
        </p:scale>
        <p:origin x="-1284" y="-96"/>
      </p:cViewPr>
      <p:guideLst>
        <p:guide orient="horz" pos="3702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17274C-40D0-4B0E-96A9-158AB49C7B7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pt-BR"/>
        </a:p>
      </dgm:t>
    </dgm:pt>
    <dgm:pt modelId="{BC1CCB16-4053-41DC-B4EA-495B186A25CD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BR" sz="2400" b="1" dirty="0" smtClean="0"/>
            <a:t>O </a:t>
          </a:r>
          <a:r>
            <a:rPr lang="pt-BR" sz="2400" b="1" i="1" dirty="0" smtClean="0"/>
            <a:t>Homo </a:t>
          </a:r>
          <a:r>
            <a:rPr lang="pt-BR" sz="2400" b="1" i="1" dirty="0" err="1" smtClean="0"/>
            <a:t>Socialis</a:t>
          </a:r>
          <a:endParaRPr lang="pt-BR" sz="2400" b="1" i="1" dirty="0"/>
        </a:p>
      </dgm:t>
    </dgm:pt>
    <dgm:pt modelId="{20CC2654-BE62-4C13-BD37-B8E1381E267F}" type="parTrans" cxnId="{BE9B604E-7F90-4E78-89FB-974681181FA8}">
      <dgm:prSet/>
      <dgm:spPr/>
      <dgm:t>
        <a:bodyPr/>
        <a:lstStyle/>
        <a:p>
          <a:endParaRPr lang="pt-BR"/>
        </a:p>
      </dgm:t>
    </dgm:pt>
    <dgm:pt modelId="{4F3586F8-0D6F-4871-89C6-A88F0C35DB03}" type="sibTrans" cxnId="{BE9B604E-7F90-4E78-89FB-974681181FA8}">
      <dgm:prSet/>
      <dgm:spPr/>
      <dgm:t>
        <a:bodyPr/>
        <a:lstStyle/>
        <a:p>
          <a:endParaRPr lang="pt-BR"/>
        </a:p>
      </dgm:t>
    </dgm:pt>
    <dgm:pt modelId="{E82AAC4D-8318-40C8-979A-21DDD257068B}">
      <dgm:prSet phldrT="[Texto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BR" dirty="0" smtClean="0"/>
            <a:t>Condicionado pelo sistema social e pela biologia;</a:t>
          </a:r>
          <a:endParaRPr lang="pt-BR" dirty="0"/>
        </a:p>
      </dgm:t>
    </dgm:pt>
    <dgm:pt modelId="{372B0846-0F4F-495B-91BA-5701FA928385}" type="parTrans" cxnId="{297AE893-FEB6-4A22-8402-497A6DC117F7}">
      <dgm:prSet/>
      <dgm:spPr/>
      <dgm:t>
        <a:bodyPr/>
        <a:lstStyle/>
        <a:p>
          <a:endParaRPr lang="pt-BR"/>
        </a:p>
      </dgm:t>
    </dgm:pt>
    <dgm:pt modelId="{21FA8F19-6B65-452E-BC12-D0047EDBE50F}" type="sibTrans" cxnId="{297AE893-FEB6-4A22-8402-497A6DC117F7}">
      <dgm:prSet/>
      <dgm:spPr/>
      <dgm:t>
        <a:bodyPr/>
        <a:lstStyle/>
        <a:p>
          <a:endParaRPr lang="pt-BR"/>
        </a:p>
      </dgm:t>
    </dgm:pt>
    <dgm:pt modelId="{E4736324-07AD-4BE7-90A0-41E3500A179F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BR" sz="2400" b="1" dirty="0" smtClean="0"/>
            <a:t>O Grupo Informal</a:t>
          </a:r>
          <a:endParaRPr lang="pt-BR" sz="2400" b="1" dirty="0"/>
        </a:p>
      </dgm:t>
    </dgm:pt>
    <dgm:pt modelId="{F6643C96-4423-47FC-B647-7756C8F0185E}" type="parTrans" cxnId="{633F16DC-9751-461D-AA9A-90097908B4F2}">
      <dgm:prSet/>
      <dgm:spPr/>
      <dgm:t>
        <a:bodyPr/>
        <a:lstStyle/>
        <a:p>
          <a:endParaRPr lang="pt-BR"/>
        </a:p>
      </dgm:t>
    </dgm:pt>
    <dgm:pt modelId="{DA15D46E-884C-4B10-A599-F44D184EF093}" type="sibTrans" cxnId="{633F16DC-9751-461D-AA9A-90097908B4F2}">
      <dgm:prSet/>
      <dgm:spPr/>
      <dgm:t>
        <a:bodyPr/>
        <a:lstStyle/>
        <a:p>
          <a:endParaRPr lang="pt-BR"/>
        </a:p>
      </dgm:t>
    </dgm:pt>
    <dgm:pt modelId="{CACD694A-9E64-4AD5-BDCC-BB65D2D0A596}">
      <dgm:prSet phldrT="[Texto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BR" dirty="0" smtClean="0"/>
            <a:t>Intensificação das interações informais;</a:t>
          </a:r>
          <a:endParaRPr lang="pt-BR" dirty="0"/>
        </a:p>
      </dgm:t>
    </dgm:pt>
    <dgm:pt modelId="{15E23276-6905-4F58-B218-9FC2408F20E0}" type="parTrans" cxnId="{7F9A6AE1-09BD-45AA-87C5-81237E4A46FC}">
      <dgm:prSet/>
      <dgm:spPr/>
      <dgm:t>
        <a:bodyPr/>
        <a:lstStyle/>
        <a:p>
          <a:endParaRPr lang="pt-BR"/>
        </a:p>
      </dgm:t>
    </dgm:pt>
    <dgm:pt modelId="{BEC34589-0138-4649-A61A-C009800444B9}" type="sibTrans" cxnId="{7F9A6AE1-09BD-45AA-87C5-81237E4A46FC}">
      <dgm:prSet/>
      <dgm:spPr/>
      <dgm:t>
        <a:bodyPr/>
        <a:lstStyle/>
        <a:p>
          <a:endParaRPr lang="pt-BR"/>
        </a:p>
      </dgm:t>
    </dgm:pt>
    <dgm:pt modelId="{84C94524-7FA9-427E-8DD7-08161EBC163A}">
      <dgm:prSet phldrT="[Texto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BR" dirty="0" smtClean="0"/>
            <a:t>Semelhança de interesses entre indivíduos;</a:t>
          </a:r>
          <a:endParaRPr lang="pt-BR" dirty="0"/>
        </a:p>
      </dgm:t>
    </dgm:pt>
    <dgm:pt modelId="{2C0A54E7-0E3E-45A3-BF4E-65F8560EB0BA}" type="parTrans" cxnId="{BFAED295-E562-4ED3-A168-39081EA216AE}">
      <dgm:prSet/>
      <dgm:spPr/>
      <dgm:t>
        <a:bodyPr/>
        <a:lstStyle/>
        <a:p>
          <a:endParaRPr lang="pt-BR"/>
        </a:p>
      </dgm:t>
    </dgm:pt>
    <dgm:pt modelId="{E4560EB8-C5E0-4188-9098-0F8CD61EE60E}" type="sibTrans" cxnId="{BFAED295-E562-4ED3-A168-39081EA216AE}">
      <dgm:prSet/>
      <dgm:spPr/>
      <dgm:t>
        <a:bodyPr/>
        <a:lstStyle/>
        <a:p>
          <a:endParaRPr lang="pt-BR"/>
        </a:p>
      </dgm:t>
    </dgm:pt>
    <dgm:pt modelId="{7B9AF441-E86D-4D2E-97E6-DF46B5C8F679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BR" sz="2400" b="1" dirty="0" smtClean="0"/>
            <a:t>Participação nas Decisões</a:t>
          </a:r>
          <a:endParaRPr lang="pt-BR" sz="2400" b="1" dirty="0"/>
        </a:p>
      </dgm:t>
    </dgm:pt>
    <dgm:pt modelId="{C0BFB399-750B-4D74-BFCB-02E1E8069EBB}" type="parTrans" cxnId="{D92C9763-CA15-492A-89AA-426D7336916F}">
      <dgm:prSet/>
      <dgm:spPr/>
      <dgm:t>
        <a:bodyPr/>
        <a:lstStyle/>
        <a:p>
          <a:endParaRPr lang="pt-BR"/>
        </a:p>
      </dgm:t>
    </dgm:pt>
    <dgm:pt modelId="{DB611CC7-0C9E-4E91-875F-77F80C1ECDF1}" type="sibTrans" cxnId="{D92C9763-CA15-492A-89AA-426D7336916F}">
      <dgm:prSet/>
      <dgm:spPr/>
      <dgm:t>
        <a:bodyPr/>
        <a:lstStyle/>
        <a:p>
          <a:endParaRPr lang="pt-BR"/>
        </a:p>
      </dgm:t>
    </dgm:pt>
    <dgm:pt modelId="{A679920B-AF06-4162-A89A-2D52358658D7}">
      <dgm:prSet phldrT="[Texto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BR" dirty="0" smtClean="0"/>
            <a:t>Motivação;</a:t>
          </a:r>
          <a:endParaRPr lang="pt-BR" dirty="0"/>
        </a:p>
      </dgm:t>
    </dgm:pt>
    <dgm:pt modelId="{146451F7-6CAA-47C6-9936-CBAFF0AD7520}" type="parTrans" cxnId="{157B8CA7-5887-4570-A58E-AEE12C9C8673}">
      <dgm:prSet/>
      <dgm:spPr/>
      <dgm:t>
        <a:bodyPr/>
        <a:lstStyle/>
        <a:p>
          <a:endParaRPr lang="pt-BR"/>
        </a:p>
      </dgm:t>
    </dgm:pt>
    <dgm:pt modelId="{F3D9BAAE-4C07-4F3F-A43D-F49B44A7BB41}" type="sibTrans" cxnId="{157B8CA7-5887-4570-A58E-AEE12C9C8673}">
      <dgm:prSet/>
      <dgm:spPr/>
      <dgm:t>
        <a:bodyPr/>
        <a:lstStyle/>
        <a:p>
          <a:endParaRPr lang="pt-BR"/>
        </a:p>
      </dgm:t>
    </dgm:pt>
    <dgm:pt modelId="{BBEAB6F0-0EDA-40F8-BF42-B660F50DB7CC}">
      <dgm:prSet phldrT="[Texto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BR" dirty="0" smtClean="0"/>
            <a:t>Liderança democrática  (mais eficaz).</a:t>
          </a:r>
          <a:endParaRPr lang="pt-BR" dirty="0"/>
        </a:p>
      </dgm:t>
    </dgm:pt>
    <dgm:pt modelId="{72D22059-5F48-4178-B2A0-9FD679ECFAB4}" type="parTrans" cxnId="{A358A1D7-7F35-4521-A7E4-148773203A36}">
      <dgm:prSet/>
      <dgm:spPr/>
      <dgm:t>
        <a:bodyPr/>
        <a:lstStyle/>
        <a:p>
          <a:endParaRPr lang="pt-BR"/>
        </a:p>
      </dgm:t>
    </dgm:pt>
    <dgm:pt modelId="{061812C4-516D-47AF-971E-5CEACD969DB0}" type="sibTrans" cxnId="{A358A1D7-7F35-4521-A7E4-148773203A36}">
      <dgm:prSet/>
      <dgm:spPr/>
      <dgm:t>
        <a:bodyPr/>
        <a:lstStyle/>
        <a:p>
          <a:endParaRPr lang="pt-BR"/>
        </a:p>
      </dgm:t>
    </dgm:pt>
    <dgm:pt modelId="{8EE44E30-17E7-4D07-93C5-DC3B1BB5DD9B}">
      <dgm:prSet phldrT="[Texto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BR" dirty="0" smtClean="0"/>
            <a:t>Comportamento complexo;</a:t>
          </a:r>
          <a:endParaRPr lang="pt-BR" dirty="0"/>
        </a:p>
      </dgm:t>
    </dgm:pt>
    <dgm:pt modelId="{D529E99C-578C-4DD3-96FC-018F51102B6C}" type="parTrans" cxnId="{850D9732-85D8-4E90-9445-3B45E19B640A}">
      <dgm:prSet/>
      <dgm:spPr/>
      <dgm:t>
        <a:bodyPr/>
        <a:lstStyle/>
        <a:p>
          <a:endParaRPr lang="en-US"/>
        </a:p>
      </dgm:t>
    </dgm:pt>
    <dgm:pt modelId="{C845E93E-E2A8-4C26-9312-3FAC7755A475}" type="sibTrans" cxnId="{850D9732-85D8-4E90-9445-3B45E19B640A}">
      <dgm:prSet/>
      <dgm:spPr/>
      <dgm:t>
        <a:bodyPr/>
        <a:lstStyle/>
        <a:p>
          <a:endParaRPr lang="en-US"/>
        </a:p>
      </dgm:t>
    </dgm:pt>
    <dgm:pt modelId="{8D32E61B-7756-4296-B6BD-45CA11DE18EE}">
      <dgm:prSet phldrT="[Texto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BR" dirty="0" smtClean="0"/>
            <a:t>Necessidade de afiliação;</a:t>
          </a:r>
          <a:endParaRPr lang="pt-BR" dirty="0"/>
        </a:p>
      </dgm:t>
    </dgm:pt>
    <dgm:pt modelId="{8411C30C-7CBA-4E5D-BA4B-C2E446F9367A}" type="parTrans" cxnId="{6A66138C-45D2-4467-AAD5-5BD4B3241ACB}">
      <dgm:prSet/>
      <dgm:spPr/>
      <dgm:t>
        <a:bodyPr/>
        <a:lstStyle/>
        <a:p>
          <a:endParaRPr lang="en-US"/>
        </a:p>
      </dgm:t>
    </dgm:pt>
    <dgm:pt modelId="{E9EE1763-5B7B-4B42-AB19-87B6AF10EC4A}" type="sibTrans" cxnId="{6A66138C-45D2-4467-AAD5-5BD4B3241ACB}">
      <dgm:prSet/>
      <dgm:spPr/>
      <dgm:t>
        <a:bodyPr/>
        <a:lstStyle/>
        <a:p>
          <a:endParaRPr lang="en-US"/>
        </a:p>
      </dgm:t>
    </dgm:pt>
    <dgm:pt modelId="{40866B6E-AED6-4705-96CD-56B5C4227E79}">
      <dgm:prSet phldrT="[Texto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BR" dirty="0" smtClean="0"/>
            <a:t>Afetividade e sociabilidade.</a:t>
          </a:r>
          <a:endParaRPr lang="pt-BR" dirty="0"/>
        </a:p>
      </dgm:t>
    </dgm:pt>
    <dgm:pt modelId="{65A6C92B-03EC-437E-B7CE-F926E90A57A8}" type="parTrans" cxnId="{EFEC1BB9-1B5C-444C-BC4B-6CBC6E157BF5}">
      <dgm:prSet/>
      <dgm:spPr/>
      <dgm:t>
        <a:bodyPr/>
        <a:lstStyle/>
        <a:p>
          <a:endParaRPr lang="en-US"/>
        </a:p>
      </dgm:t>
    </dgm:pt>
    <dgm:pt modelId="{75051644-2FB3-4040-A422-4CE8B91F0CF0}" type="sibTrans" cxnId="{EFEC1BB9-1B5C-444C-BC4B-6CBC6E157BF5}">
      <dgm:prSet/>
      <dgm:spPr/>
      <dgm:t>
        <a:bodyPr/>
        <a:lstStyle/>
        <a:p>
          <a:endParaRPr lang="en-US"/>
        </a:p>
      </dgm:t>
    </dgm:pt>
    <dgm:pt modelId="{D187A45F-B864-4C0B-A01B-35384E9EEC5D}">
      <dgm:prSet phldrT="[Texto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BR" dirty="0" smtClean="0"/>
            <a:t>Atendimento às necessidades de segurança, aprovação social e afeto.</a:t>
          </a:r>
          <a:endParaRPr lang="pt-BR" dirty="0"/>
        </a:p>
      </dgm:t>
    </dgm:pt>
    <dgm:pt modelId="{87758D55-DCC7-4852-B860-7A64167D88AF}" type="parTrans" cxnId="{8803483B-924D-46A6-9599-65BA03BA81F9}">
      <dgm:prSet/>
      <dgm:spPr/>
      <dgm:t>
        <a:bodyPr/>
        <a:lstStyle/>
        <a:p>
          <a:endParaRPr lang="en-US"/>
        </a:p>
      </dgm:t>
    </dgm:pt>
    <dgm:pt modelId="{B7C83533-6F25-4698-B805-268E49967D55}" type="sibTrans" cxnId="{8803483B-924D-46A6-9599-65BA03BA81F9}">
      <dgm:prSet/>
      <dgm:spPr/>
      <dgm:t>
        <a:bodyPr/>
        <a:lstStyle/>
        <a:p>
          <a:endParaRPr lang="en-US"/>
        </a:p>
      </dgm:t>
    </dgm:pt>
    <dgm:pt modelId="{16360D58-6211-4AA0-8C43-27EB2897121D}">
      <dgm:prSet phldrT="[Texto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BR" dirty="0" smtClean="0"/>
            <a:t>Participação na decisão das tarefas a serem executadas;</a:t>
          </a:r>
          <a:endParaRPr lang="pt-BR" dirty="0"/>
        </a:p>
      </dgm:t>
    </dgm:pt>
    <dgm:pt modelId="{5969D040-7431-468D-A2DA-3413092EF139}" type="parTrans" cxnId="{35023A8B-79C0-4198-8742-7F50A94C4357}">
      <dgm:prSet/>
      <dgm:spPr/>
      <dgm:t>
        <a:bodyPr/>
        <a:lstStyle/>
        <a:p>
          <a:endParaRPr lang="en-US"/>
        </a:p>
      </dgm:t>
    </dgm:pt>
    <dgm:pt modelId="{6856993A-EB01-4B21-97F0-E0E7E33813ED}" type="sibTrans" cxnId="{35023A8B-79C0-4198-8742-7F50A94C4357}">
      <dgm:prSet/>
      <dgm:spPr/>
      <dgm:t>
        <a:bodyPr/>
        <a:lstStyle/>
        <a:p>
          <a:endParaRPr lang="en-US"/>
        </a:p>
      </dgm:t>
    </dgm:pt>
    <dgm:pt modelId="{A46CA65B-49DF-4F70-BDE3-32C25304459F}" type="pres">
      <dgm:prSet presAssocID="{5917274C-40D0-4B0E-96A9-158AB49C7B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F600D87-4A73-4ED8-A25D-99C4509D982E}" type="pres">
      <dgm:prSet presAssocID="{BC1CCB16-4053-41DC-B4EA-495B186A25CD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04F791CF-6E35-4547-8C61-628BE4B1C1AB}" type="pres">
      <dgm:prSet presAssocID="{BC1CCB16-4053-41DC-B4EA-495B186A25C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223B22-8F3C-42B2-9B62-9CCC6823D4D4}" type="pres">
      <dgm:prSet presAssocID="{BC1CCB16-4053-41DC-B4EA-495B186A25C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4141D7-08DE-43AC-9362-0D4F74C64901}" type="pres">
      <dgm:prSet presAssocID="{4F3586F8-0D6F-4871-89C6-A88F0C35DB03}" presName="spac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D0B6BA62-755A-4C7E-825E-FD25ACB7C23D}" type="pres">
      <dgm:prSet presAssocID="{E4736324-07AD-4BE7-90A0-41E3500A179F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00914C8E-BDAE-4161-9036-BD921E1A3D3F}" type="pres">
      <dgm:prSet presAssocID="{E4736324-07AD-4BE7-90A0-41E3500A179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6DC463-D045-4196-A6CC-BEE7F957677D}" type="pres">
      <dgm:prSet presAssocID="{E4736324-07AD-4BE7-90A0-41E3500A179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930423-55DA-463B-BBAA-9ED9CE2EF2B7}" type="pres">
      <dgm:prSet presAssocID="{DA15D46E-884C-4B10-A599-F44D184EF093}" presName="spac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157C22C1-E3C7-48A7-91BB-35EA3BC5CC46}" type="pres">
      <dgm:prSet presAssocID="{7B9AF441-E86D-4D2E-97E6-DF46B5C8F679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195EA907-52DE-4CE2-87F7-25EBB3A99CB8}" type="pres">
      <dgm:prSet presAssocID="{7B9AF441-E86D-4D2E-97E6-DF46B5C8F67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6FBCD1-E0A0-42F0-BDB4-41B435754394}" type="pres">
      <dgm:prSet presAssocID="{7B9AF441-E86D-4D2E-97E6-DF46B5C8F67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803483B-924D-46A6-9599-65BA03BA81F9}" srcId="{E4736324-07AD-4BE7-90A0-41E3500A179F}" destId="{D187A45F-B864-4C0B-A01B-35384E9EEC5D}" srcOrd="2" destOrd="0" parTransId="{87758D55-DCC7-4852-B860-7A64167D88AF}" sibTransId="{B7C83533-6F25-4698-B805-268E49967D55}"/>
    <dgm:cxn modelId="{D92C9763-CA15-492A-89AA-426D7336916F}" srcId="{5917274C-40D0-4B0E-96A9-158AB49C7B76}" destId="{7B9AF441-E86D-4D2E-97E6-DF46B5C8F679}" srcOrd="2" destOrd="0" parTransId="{C0BFB399-750B-4D74-BFCB-02E1E8069EBB}" sibTransId="{DB611CC7-0C9E-4E91-875F-77F80C1ECDF1}"/>
    <dgm:cxn modelId="{7F9A6AE1-09BD-45AA-87C5-81237E4A46FC}" srcId="{E4736324-07AD-4BE7-90A0-41E3500A179F}" destId="{CACD694A-9E64-4AD5-BDCC-BB65D2D0A596}" srcOrd="0" destOrd="0" parTransId="{15E23276-6905-4F58-B218-9FC2408F20E0}" sibTransId="{BEC34589-0138-4649-A61A-C009800444B9}"/>
    <dgm:cxn modelId="{2C021704-781C-4604-BF5E-98FFAE496894}" type="presOf" srcId="{E4736324-07AD-4BE7-90A0-41E3500A179F}" destId="{00914C8E-BDAE-4161-9036-BD921E1A3D3F}" srcOrd="0" destOrd="0" presId="urn:microsoft.com/office/officeart/2005/8/layout/hList1"/>
    <dgm:cxn modelId="{7410A1F3-5F83-4D37-A5A6-A379F2FC2883}" type="presOf" srcId="{E82AAC4D-8318-40C8-979A-21DDD257068B}" destId="{0B223B22-8F3C-42B2-9B62-9CCC6823D4D4}" srcOrd="0" destOrd="0" presId="urn:microsoft.com/office/officeart/2005/8/layout/hList1"/>
    <dgm:cxn modelId="{AE84873E-FE4E-4187-BDC6-E8E768603C30}" type="presOf" srcId="{BC1CCB16-4053-41DC-B4EA-495B186A25CD}" destId="{04F791CF-6E35-4547-8C61-628BE4B1C1AB}" srcOrd="0" destOrd="0" presId="urn:microsoft.com/office/officeart/2005/8/layout/hList1"/>
    <dgm:cxn modelId="{0945EB63-3BE8-40C3-A7FE-D48307FEF177}" type="presOf" srcId="{8EE44E30-17E7-4D07-93C5-DC3B1BB5DD9B}" destId="{0B223B22-8F3C-42B2-9B62-9CCC6823D4D4}" srcOrd="0" destOrd="1" presId="urn:microsoft.com/office/officeart/2005/8/layout/hList1"/>
    <dgm:cxn modelId="{6A66138C-45D2-4467-AAD5-5BD4B3241ACB}" srcId="{BC1CCB16-4053-41DC-B4EA-495B186A25CD}" destId="{8D32E61B-7756-4296-B6BD-45CA11DE18EE}" srcOrd="2" destOrd="0" parTransId="{8411C30C-7CBA-4E5D-BA4B-C2E446F9367A}" sibTransId="{E9EE1763-5B7B-4B42-AB19-87B6AF10EC4A}"/>
    <dgm:cxn modelId="{0EEF56C4-E124-4E6A-A5D5-6300F5C4D3A4}" type="presOf" srcId="{D187A45F-B864-4C0B-A01B-35384E9EEC5D}" destId="{CF6DC463-D045-4196-A6CC-BEE7F957677D}" srcOrd="0" destOrd="2" presId="urn:microsoft.com/office/officeart/2005/8/layout/hList1"/>
    <dgm:cxn modelId="{4AF97B46-C6C3-49F5-A57B-79C1B6905A6A}" type="presOf" srcId="{CACD694A-9E64-4AD5-BDCC-BB65D2D0A596}" destId="{CF6DC463-D045-4196-A6CC-BEE7F957677D}" srcOrd="0" destOrd="0" presId="urn:microsoft.com/office/officeart/2005/8/layout/hList1"/>
    <dgm:cxn modelId="{297AE893-FEB6-4A22-8402-497A6DC117F7}" srcId="{BC1CCB16-4053-41DC-B4EA-495B186A25CD}" destId="{E82AAC4D-8318-40C8-979A-21DDD257068B}" srcOrd="0" destOrd="0" parTransId="{372B0846-0F4F-495B-91BA-5701FA928385}" sibTransId="{21FA8F19-6B65-452E-BC12-D0047EDBE50F}"/>
    <dgm:cxn modelId="{BFAED295-E562-4ED3-A168-39081EA216AE}" srcId="{E4736324-07AD-4BE7-90A0-41E3500A179F}" destId="{84C94524-7FA9-427E-8DD7-08161EBC163A}" srcOrd="1" destOrd="0" parTransId="{2C0A54E7-0E3E-45A3-BF4E-65F8560EB0BA}" sibTransId="{E4560EB8-C5E0-4188-9098-0F8CD61EE60E}"/>
    <dgm:cxn modelId="{A358A1D7-7F35-4521-A7E4-148773203A36}" srcId="{7B9AF441-E86D-4D2E-97E6-DF46B5C8F679}" destId="{BBEAB6F0-0EDA-40F8-BF42-B660F50DB7CC}" srcOrd="2" destOrd="0" parTransId="{72D22059-5F48-4178-B2A0-9FD679ECFAB4}" sibTransId="{061812C4-516D-47AF-971E-5CEACD969DB0}"/>
    <dgm:cxn modelId="{BE9B604E-7F90-4E78-89FB-974681181FA8}" srcId="{5917274C-40D0-4B0E-96A9-158AB49C7B76}" destId="{BC1CCB16-4053-41DC-B4EA-495B186A25CD}" srcOrd="0" destOrd="0" parTransId="{20CC2654-BE62-4C13-BD37-B8E1381E267F}" sibTransId="{4F3586F8-0D6F-4871-89C6-A88F0C35DB03}"/>
    <dgm:cxn modelId="{31737C1B-A7CB-4D8B-B407-05B9AF6D2CEE}" type="presOf" srcId="{BBEAB6F0-0EDA-40F8-BF42-B660F50DB7CC}" destId="{846FBCD1-E0A0-42F0-BDB4-41B435754394}" srcOrd="0" destOrd="2" presId="urn:microsoft.com/office/officeart/2005/8/layout/hList1"/>
    <dgm:cxn modelId="{EFEC1BB9-1B5C-444C-BC4B-6CBC6E157BF5}" srcId="{BC1CCB16-4053-41DC-B4EA-495B186A25CD}" destId="{40866B6E-AED6-4705-96CD-56B5C4227E79}" srcOrd="3" destOrd="0" parTransId="{65A6C92B-03EC-437E-B7CE-F926E90A57A8}" sibTransId="{75051644-2FB3-4040-A422-4CE8B91F0CF0}"/>
    <dgm:cxn modelId="{1F04547A-40DC-4894-91B5-6B3611DEA86C}" type="presOf" srcId="{A679920B-AF06-4162-A89A-2D52358658D7}" destId="{846FBCD1-E0A0-42F0-BDB4-41B435754394}" srcOrd="0" destOrd="0" presId="urn:microsoft.com/office/officeart/2005/8/layout/hList1"/>
    <dgm:cxn modelId="{633F16DC-9751-461D-AA9A-90097908B4F2}" srcId="{5917274C-40D0-4B0E-96A9-158AB49C7B76}" destId="{E4736324-07AD-4BE7-90A0-41E3500A179F}" srcOrd="1" destOrd="0" parTransId="{F6643C96-4423-47FC-B647-7756C8F0185E}" sibTransId="{DA15D46E-884C-4B10-A599-F44D184EF093}"/>
    <dgm:cxn modelId="{4BA9554A-06A3-425D-8CA8-5E697CB1ADD8}" type="presOf" srcId="{40866B6E-AED6-4705-96CD-56B5C4227E79}" destId="{0B223B22-8F3C-42B2-9B62-9CCC6823D4D4}" srcOrd="0" destOrd="3" presId="urn:microsoft.com/office/officeart/2005/8/layout/hList1"/>
    <dgm:cxn modelId="{850D9732-85D8-4E90-9445-3B45E19B640A}" srcId="{BC1CCB16-4053-41DC-B4EA-495B186A25CD}" destId="{8EE44E30-17E7-4D07-93C5-DC3B1BB5DD9B}" srcOrd="1" destOrd="0" parTransId="{D529E99C-578C-4DD3-96FC-018F51102B6C}" sibTransId="{C845E93E-E2A8-4C26-9312-3FAC7755A475}"/>
    <dgm:cxn modelId="{5426BDF1-7390-4278-95C6-49C9B95FC5D2}" type="presOf" srcId="{8D32E61B-7756-4296-B6BD-45CA11DE18EE}" destId="{0B223B22-8F3C-42B2-9B62-9CCC6823D4D4}" srcOrd="0" destOrd="2" presId="urn:microsoft.com/office/officeart/2005/8/layout/hList1"/>
    <dgm:cxn modelId="{F3C2EC25-CC23-4BC1-B4C9-85040840FD94}" type="presOf" srcId="{5917274C-40D0-4B0E-96A9-158AB49C7B76}" destId="{A46CA65B-49DF-4F70-BDE3-32C25304459F}" srcOrd="0" destOrd="0" presId="urn:microsoft.com/office/officeart/2005/8/layout/hList1"/>
    <dgm:cxn modelId="{EB2214E5-94E8-4157-98B2-EF0A4E496083}" type="presOf" srcId="{16360D58-6211-4AA0-8C43-27EB2897121D}" destId="{846FBCD1-E0A0-42F0-BDB4-41B435754394}" srcOrd="0" destOrd="1" presId="urn:microsoft.com/office/officeart/2005/8/layout/hList1"/>
    <dgm:cxn modelId="{35023A8B-79C0-4198-8742-7F50A94C4357}" srcId="{7B9AF441-E86D-4D2E-97E6-DF46B5C8F679}" destId="{16360D58-6211-4AA0-8C43-27EB2897121D}" srcOrd="1" destOrd="0" parTransId="{5969D040-7431-468D-A2DA-3413092EF139}" sibTransId="{6856993A-EB01-4B21-97F0-E0E7E33813ED}"/>
    <dgm:cxn modelId="{157B8CA7-5887-4570-A58E-AEE12C9C8673}" srcId="{7B9AF441-E86D-4D2E-97E6-DF46B5C8F679}" destId="{A679920B-AF06-4162-A89A-2D52358658D7}" srcOrd="0" destOrd="0" parTransId="{146451F7-6CAA-47C6-9936-CBAFF0AD7520}" sibTransId="{F3D9BAAE-4C07-4F3F-A43D-F49B44A7BB41}"/>
    <dgm:cxn modelId="{095CB971-220E-4D5E-8CCA-FECAFBC5E88E}" type="presOf" srcId="{7B9AF441-E86D-4D2E-97E6-DF46B5C8F679}" destId="{195EA907-52DE-4CE2-87F7-25EBB3A99CB8}" srcOrd="0" destOrd="0" presId="urn:microsoft.com/office/officeart/2005/8/layout/hList1"/>
    <dgm:cxn modelId="{39D76434-2011-4B45-BB88-6B0BF30B3304}" type="presOf" srcId="{84C94524-7FA9-427E-8DD7-08161EBC163A}" destId="{CF6DC463-D045-4196-A6CC-BEE7F957677D}" srcOrd="0" destOrd="1" presId="urn:microsoft.com/office/officeart/2005/8/layout/hList1"/>
    <dgm:cxn modelId="{42D98AA5-AE0C-4E6C-9BDD-FCDD21F41851}" type="presParOf" srcId="{A46CA65B-49DF-4F70-BDE3-32C25304459F}" destId="{DF600D87-4A73-4ED8-A25D-99C4509D982E}" srcOrd="0" destOrd="0" presId="urn:microsoft.com/office/officeart/2005/8/layout/hList1"/>
    <dgm:cxn modelId="{85AF79D4-FAEC-42A9-9081-2527B4004515}" type="presParOf" srcId="{DF600D87-4A73-4ED8-A25D-99C4509D982E}" destId="{04F791CF-6E35-4547-8C61-628BE4B1C1AB}" srcOrd="0" destOrd="0" presId="urn:microsoft.com/office/officeart/2005/8/layout/hList1"/>
    <dgm:cxn modelId="{60B786AA-EF04-4CB8-B03D-72F053ED0104}" type="presParOf" srcId="{DF600D87-4A73-4ED8-A25D-99C4509D982E}" destId="{0B223B22-8F3C-42B2-9B62-9CCC6823D4D4}" srcOrd="1" destOrd="0" presId="urn:microsoft.com/office/officeart/2005/8/layout/hList1"/>
    <dgm:cxn modelId="{BB8B21A2-55CE-443C-AF3A-3E8293D87771}" type="presParOf" srcId="{A46CA65B-49DF-4F70-BDE3-32C25304459F}" destId="{AB4141D7-08DE-43AC-9362-0D4F74C64901}" srcOrd="1" destOrd="0" presId="urn:microsoft.com/office/officeart/2005/8/layout/hList1"/>
    <dgm:cxn modelId="{1DA34947-D55F-48B8-B466-C46AB69DBCA7}" type="presParOf" srcId="{A46CA65B-49DF-4F70-BDE3-32C25304459F}" destId="{D0B6BA62-755A-4C7E-825E-FD25ACB7C23D}" srcOrd="2" destOrd="0" presId="urn:microsoft.com/office/officeart/2005/8/layout/hList1"/>
    <dgm:cxn modelId="{67CEC344-80DC-4DFB-B141-6435CC712BD8}" type="presParOf" srcId="{D0B6BA62-755A-4C7E-825E-FD25ACB7C23D}" destId="{00914C8E-BDAE-4161-9036-BD921E1A3D3F}" srcOrd="0" destOrd="0" presId="urn:microsoft.com/office/officeart/2005/8/layout/hList1"/>
    <dgm:cxn modelId="{8623F1B5-F8F8-4FCF-9143-CD85AAC471E1}" type="presParOf" srcId="{D0B6BA62-755A-4C7E-825E-FD25ACB7C23D}" destId="{CF6DC463-D045-4196-A6CC-BEE7F957677D}" srcOrd="1" destOrd="0" presId="urn:microsoft.com/office/officeart/2005/8/layout/hList1"/>
    <dgm:cxn modelId="{04776EA5-02F1-4374-9E25-B01266847050}" type="presParOf" srcId="{A46CA65B-49DF-4F70-BDE3-32C25304459F}" destId="{60930423-55DA-463B-BBAA-9ED9CE2EF2B7}" srcOrd="3" destOrd="0" presId="urn:microsoft.com/office/officeart/2005/8/layout/hList1"/>
    <dgm:cxn modelId="{B03B6F2C-EFF9-4192-811C-726C15D53997}" type="presParOf" srcId="{A46CA65B-49DF-4F70-BDE3-32C25304459F}" destId="{157C22C1-E3C7-48A7-91BB-35EA3BC5CC46}" srcOrd="4" destOrd="0" presId="urn:microsoft.com/office/officeart/2005/8/layout/hList1"/>
    <dgm:cxn modelId="{82DB6144-D2BB-4CCA-AADD-540628240A37}" type="presParOf" srcId="{157C22C1-E3C7-48A7-91BB-35EA3BC5CC46}" destId="{195EA907-52DE-4CE2-87F7-25EBB3A99CB8}" srcOrd="0" destOrd="0" presId="urn:microsoft.com/office/officeart/2005/8/layout/hList1"/>
    <dgm:cxn modelId="{F4D6E52A-F883-461C-AFA3-B63B37EA1B42}" type="presParOf" srcId="{157C22C1-E3C7-48A7-91BB-35EA3BC5CC46}" destId="{846FBCD1-E0A0-42F0-BDB4-41B43575439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791CF-6E35-4547-8C61-628BE4B1C1AB}">
      <dsp:nvSpPr>
        <dsp:cNvPr id="0" name=""/>
        <dsp:cNvSpPr/>
      </dsp:nvSpPr>
      <dsp:spPr>
        <a:xfrm>
          <a:off x="2722" y="68073"/>
          <a:ext cx="2654732" cy="8746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O </a:t>
          </a:r>
          <a:r>
            <a:rPr lang="pt-BR" sz="2400" b="1" i="1" kern="1200" dirty="0" smtClean="0"/>
            <a:t>Homo </a:t>
          </a:r>
          <a:r>
            <a:rPr lang="pt-BR" sz="2400" b="1" i="1" kern="1200" dirty="0" err="1" smtClean="0"/>
            <a:t>Socialis</a:t>
          </a:r>
          <a:endParaRPr lang="pt-BR" sz="2400" b="1" i="1" kern="1200" dirty="0"/>
        </a:p>
      </dsp:txBody>
      <dsp:txXfrm>
        <a:off x="2722" y="68073"/>
        <a:ext cx="2654732" cy="874630"/>
      </dsp:txXfrm>
    </dsp:sp>
    <dsp:sp modelId="{0B223B22-8F3C-42B2-9B62-9CCC6823D4D4}">
      <dsp:nvSpPr>
        <dsp:cNvPr id="0" name=""/>
        <dsp:cNvSpPr/>
      </dsp:nvSpPr>
      <dsp:spPr>
        <a:xfrm>
          <a:off x="2722" y="942703"/>
          <a:ext cx="2654732" cy="39577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Condicionado pelo sistema social e pela biologia;</a:t>
          </a:r>
          <a:endParaRPr lang="pt-B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Comportamento complexo;</a:t>
          </a:r>
          <a:endParaRPr lang="pt-B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Necessidade de afiliação;</a:t>
          </a:r>
          <a:endParaRPr lang="pt-B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Afetividade e sociabilidade.</a:t>
          </a:r>
          <a:endParaRPr lang="pt-BR" sz="2300" kern="1200" dirty="0"/>
        </a:p>
      </dsp:txBody>
      <dsp:txXfrm>
        <a:off x="2722" y="942703"/>
        <a:ext cx="2654732" cy="3957775"/>
      </dsp:txXfrm>
    </dsp:sp>
    <dsp:sp modelId="{00914C8E-BDAE-4161-9036-BD921E1A3D3F}">
      <dsp:nvSpPr>
        <dsp:cNvPr id="0" name=""/>
        <dsp:cNvSpPr/>
      </dsp:nvSpPr>
      <dsp:spPr>
        <a:xfrm>
          <a:off x="3029117" y="68073"/>
          <a:ext cx="2654732" cy="8746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O Grupo Informal</a:t>
          </a:r>
          <a:endParaRPr lang="pt-BR" sz="2400" b="1" kern="1200" dirty="0"/>
        </a:p>
      </dsp:txBody>
      <dsp:txXfrm>
        <a:off x="3029117" y="68073"/>
        <a:ext cx="2654732" cy="874630"/>
      </dsp:txXfrm>
    </dsp:sp>
    <dsp:sp modelId="{CF6DC463-D045-4196-A6CC-BEE7F957677D}">
      <dsp:nvSpPr>
        <dsp:cNvPr id="0" name=""/>
        <dsp:cNvSpPr/>
      </dsp:nvSpPr>
      <dsp:spPr>
        <a:xfrm>
          <a:off x="3029117" y="942703"/>
          <a:ext cx="2654732" cy="39577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Intensificação das interações informais;</a:t>
          </a:r>
          <a:endParaRPr lang="pt-B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Semelhança de interesses entre indivíduos;</a:t>
          </a:r>
          <a:endParaRPr lang="pt-B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Atendimento às necessidades de segurança, aprovação social e afeto.</a:t>
          </a:r>
          <a:endParaRPr lang="pt-BR" sz="2300" kern="1200" dirty="0"/>
        </a:p>
      </dsp:txBody>
      <dsp:txXfrm>
        <a:off x="3029117" y="942703"/>
        <a:ext cx="2654732" cy="3957775"/>
      </dsp:txXfrm>
    </dsp:sp>
    <dsp:sp modelId="{195EA907-52DE-4CE2-87F7-25EBB3A99CB8}">
      <dsp:nvSpPr>
        <dsp:cNvPr id="0" name=""/>
        <dsp:cNvSpPr/>
      </dsp:nvSpPr>
      <dsp:spPr>
        <a:xfrm>
          <a:off x="6055512" y="68073"/>
          <a:ext cx="2654732" cy="8746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Participação nas Decisões</a:t>
          </a:r>
          <a:endParaRPr lang="pt-BR" sz="2400" b="1" kern="1200" dirty="0"/>
        </a:p>
      </dsp:txBody>
      <dsp:txXfrm>
        <a:off x="6055512" y="68073"/>
        <a:ext cx="2654732" cy="874630"/>
      </dsp:txXfrm>
    </dsp:sp>
    <dsp:sp modelId="{846FBCD1-E0A0-42F0-BDB4-41B435754394}">
      <dsp:nvSpPr>
        <dsp:cNvPr id="0" name=""/>
        <dsp:cNvSpPr/>
      </dsp:nvSpPr>
      <dsp:spPr>
        <a:xfrm>
          <a:off x="6055512" y="942703"/>
          <a:ext cx="2654732" cy="39577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Motivação;</a:t>
          </a:r>
          <a:endParaRPr lang="pt-B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Participação na decisão das tarefas a serem executadas;</a:t>
          </a:r>
          <a:endParaRPr lang="pt-B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Liderança democrática  (mais eficaz).</a:t>
          </a:r>
          <a:endParaRPr lang="pt-BR" sz="2300" kern="1200" dirty="0"/>
        </a:p>
      </dsp:txBody>
      <dsp:txXfrm>
        <a:off x="6055512" y="942703"/>
        <a:ext cx="2654732" cy="3957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AA977-B640-448C-A45F-5F585BABAF05}" type="datetimeFigureOut">
              <a:rPr lang="pt-BR" smtClean="0"/>
              <a:t>29/07/2016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E1607-38BF-4FFE-AE21-139EFD6ABA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517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22EDE-D437-47DB-B98C-C3948A154F4F}" type="datetimeFigureOut">
              <a:rPr lang="pt-BR" smtClean="0"/>
              <a:t>29/07/2016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72C82-61B0-4194-8329-6CF47B0450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5664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Lousa, Nome,</a:t>
            </a:r>
            <a:r>
              <a:rPr lang="pt-BR" baseline="0" dirty="0" smtClean="0"/>
              <a:t> </a:t>
            </a:r>
            <a:r>
              <a:rPr lang="pt-BR" baseline="0" dirty="0" err="1" smtClean="0"/>
              <a:t>prtga</a:t>
            </a:r>
            <a:r>
              <a:rPr lang="pt-BR" baseline="0" dirty="0" smtClean="0"/>
              <a:t>, falar de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543-5326-4F60-8E37-BB6286A9A6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543-5326-4F60-8E37-BB6286A9A65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4465250" y="548680"/>
            <a:ext cx="4245949" cy="2304951"/>
          </a:xfr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4463989" y="4509120"/>
            <a:ext cx="4248471" cy="1104528"/>
          </a:xfr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00562" y="6237312"/>
            <a:ext cx="4247901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2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243" y="2902077"/>
            <a:ext cx="2034613" cy="8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760" y="620688"/>
            <a:ext cx="2020196" cy="150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53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0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176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282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03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665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040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243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719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958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13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04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89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168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20000" cy="6254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458200" cy="53721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D77A5E-BFF0-4584-9EE1-8F4A09E9491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455275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376243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0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692" y="5111805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94" y="4509120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536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4465250" y="548680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6" name="Subtítulo 2"/>
          <p:cNvSpPr>
            <a:spLocks noGrp="1"/>
          </p:cNvSpPr>
          <p:nvPr>
            <p:ph type="subTitle" idx="1"/>
          </p:nvPr>
        </p:nvSpPr>
        <p:spPr>
          <a:xfrm>
            <a:off x="4463989" y="4509120"/>
            <a:ext cx="4248471" cy="1104528"/>
          </a:xfr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00562" y="6237312"/>
            <a:ext cx="4247901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72" y="1079357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034" y="2420888"/>
            <a:ext cx="1959100" cy="145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091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0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207" y="5039797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686" y="4635788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573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800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9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9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4653136"/>
            <a:ext cx="9144000" cy="223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215" y="5474395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94" y="5070386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30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235682" y="836711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4139952" y="4074402"/>
            <a:ext cx="446449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800294" y="6165304"/>
            <a:ext cx="7543412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2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97" y="2060848"/>
            <a:ext cx="1992035" cy="14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965499" y="877722"/>
            <a:ext cx="2283382" cy="95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491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355976" y="836711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539750" y="4844752"/>
            <a:ext cx="813670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539750" y="6237312"/>
            <a:ext cx="8135938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4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29" y="1825462"/>
            <a:ext cx="1606748" cy="117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253530" y="877722"/>
            <a:ext cx="1841744" cy="7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09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6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1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504" y="4665017"/>
            <a:ext cx="1780760" cy="12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2061439" y="5024489"/>
            <a:ext cx="2041206" cy="85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467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4242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708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2873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67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800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9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9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4653136"/>
            <a:ext cx="9144000" cy="223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633980"/>
            <a:ext cx="2112669" cy="83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115" y="5157192"/>
            <a:ext cx="1878913" cy="139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13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0928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4733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0682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03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7411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0405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963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647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2179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3932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  <a:prstGeom prst="rect">
            <a:avLst/>
          </a:prstGeom>
        </p:spPr>
        <p:txBody>
          <a:bodyPr vert="eaVert"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08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235682" y="692696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4139952" y="4196680"/>
            <a:ext cx="446449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800294" y="6165304"/>
            <a:ext cx="7543412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2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813" y="1976595"/>
            <a:ext cx="1992035" cy="14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187624" y="770835"/>
            <a:ext cx="2053606" cy="85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59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355976" y="764704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539750" y="4844752"/>
            <a:ext cx="813670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539750" y="6237312"/>
            <a:ext cx="8135938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4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4113"/>
            <a:ext cx="1539800" cy="112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547664" y="836712"/>
            <a:ext cx="1656184" cy="69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878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6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1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488" y="4676380"/>
            <a:ext cx="1780760" cy="12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2132904" y="4963365"/>
            <a:ext cx="1956708" cy="81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788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4749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51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58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42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image" Target="../media/image2.gif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3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080" y="6382239"/>
            <a:ext cx="936104" cy="36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99865"/>
            <a:ext cx="783800" cy="58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76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  <p:sldLayoutId id="2147483688" r:id="rId18"/>
    <p:sldLayoutId id="2147483689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3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70" y="6359606"/>
            <a:ext cx="966978" cy="38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968" y="6184892"/>
            <a:ext cx="783800" cy="58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5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amazon.com/gp/product/images/0415279887/ref=dp_image_0/102-3195394-7064155?_encoding=UTF8&amp;n=283155&amp;s=books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hyperlink" Target="http://images.google.com.br/imgres?imgurl=http://www.monografias.com/trabajos14/administracion-empresas/Image24.gif&amp;imgrefurl=http://www.monografias.com/trabajos14/administracion-empresas/administracion-empresas.shtml&amp;h=281&amp;w=225&amp;sz=65&amp;tbnid=gaECP5dRFXkJ:&amp;tbnh=109&amp;tbnw=87&amp;hl=pt-BR&amp;start=1&amp;prev=/images?q=elton+mayo&amp;svnum=10&amp;hl=pt-BR&amp;lr=&amp;sa=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>
          <a:xfrm>
            <a:off x="3635896" y="1988840"/>
            <a:ext cx="5508104" cy="1944216"/>
          </a:xfrm>
        </p:spPr>
        <p:txBody>
          <a:bodyPr/>
          <a:lstStyle/>
          <a:p>
            <a:r>
              <a:rPr lang="pt-BR" sz="4400" dirty="0" smtClean="0">
                <a:effectLst/>
              </a:rPr>
              <a:t>Escola das Rela</a:t>
            </a:r>
            <a:r>
              <a:rPr lang="pt-BR" sz="4400" dirty="0" smtClean="0"/>
              <a:t>ções Humanas</a:t>
            </a:r>
            <a:endParaRPr lang="pt-BR" sz="4400" dirty="0"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sz="quarter" idx="1"/>
          </p:nvPr>
        </p:nvSpPr>
        <p:spPr>
          <a:xfrm>
            <a:off x="2339752" y="4869160"/>
            <a:ext cx="5210294" cy="915584"/>
          </a:xfrm>
        </p:spPr>
        <p:txBody>
          <a:bodyPr/>
          <a:lstStyle/>
          <a:p>
            <a:r>
              <a:rPr lang="pt-BR" sz="2800" b="1" dirty="0" smtClean="0">
                <a:effectLst/>
              </a:rPr>
              <a:t>Luciano Thomé e Castro</a:t>
            </a:r>
          </a:p>
          <a:p>
            <a:endParaRPr lang="pt-BR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8413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0943"/>
            <a:ext cx="7524328" cy="1169551"/>
          </a:xfrm>
        </p:spPr>
        <p:txBody>
          <a:bodyPr>
            <a:noAutofit/>
          </a:bodyPr>
          <a:lstStyle/>
          <a:p>
            <a:pPr algn="ctr"/>
            <a:r>
              <a:rPr lang="pt-PT" b="1" dirty="0" smtClean="0"/>
              <a:t>Outros Influenciadores na escola das Relações Humanas</a:t>
            </a:r>
            <a:endParaRPr lang="pt-PT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EC5737C-401C-4718-BFD2-CF02C7B8B257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1196752"/>
            <a:ext cx="9145016" cy="475252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ts val="600"/>
              </a:spcBef>
              <a:spcAft>
                <a:spcPts val="1200"/>
              </a:spcAft>
              <a:buChar char="•"/>
              <a:defRPr lang="pt-BR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ts val="300"/>
              </a:spcBef>
              <a:spcAft>
                <a:spcPts val="600"/>
              </a:spcAft>
              <a:buChar char="–"/>
              <a:defRPr lang="pt-BR" sz="2400" dirty="0" smtClean="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r>
              <a:rPr lang="pt-PT" sz="2400" dirty="0" smtClean="0"/>
              <a:t> </a:t>
            </a:r>
            <a:r>
              <a:rPr lang="pt-PT" sz="2400" dirty="0" err="1" smtClean="0"/>
              <a:t>Chester</a:t>
            </a:r>
            <a:r>
              <a:rPr lang="pt-PT" sz="2400" dirty="0" smtClean="0"/>
              <a:t> </a:t>
            </a:r>
            <a:r>
              <a:rPr lang="pt-PT" sz="2400" dirty="0" err="1" smtClean="0"/>
              <a:t>Barnard</a:t>
            </a:r>
            <a:r>
              <a:rPr lang="pt-PT" sz="2400" dirty="0" smtClean="0"/>
              <a:t>:</a:t>
            </a:r>
            <a:endParaRPr lang="pt-PT" sz="2400" dirty="0"/>
          </a:p>
          <a:p>
            <a:pPr marL="0" indent="0">
              <a:buNone/>
            </a:pPr>
            <a:r>
              <a:rPr lang="pt-PT" sz="1800" dirty="0" smtClean="0"/>
              <a:t>Transição entre escola das relações Humanas e teorias comportamentais.</a:t>
            </a:r>
          </a:p>
          <a:p>
            <a:r>
              <a:rPr lang="pt-PT" sz="1800" dirty="0" smtClean="0"/>
              <a:t>“As organizações informais são necessárias ao funcionamento das organizações formais como um meio de comunicação, coesão e proteção da integridade individual”.</a:t>
            </a:r>
          </a:p>
          <a:p>
            <a:r>
              <a:rPr lang="pt-PT" sz="1800" dirty="0" smtClean="0"/>
              <a:t>“Organizações são sistemas cooperativos que emergem porque indivíduos, que detém objetivos próprios, não podem realizá-los sozinhos”.</a:t>
            </a:r>
          </a:p>
          <a:p>
            <a:r>
              <a:rPr lang="pt-PT" sz="1800" dirty="0" smtClean="0"/>
              <a:t>“Uma forma de controle e integração necessária seria o desenvolvimento de valores comuns e de uma ética (</a:t>
            </a:r>
            <a:r>
              <a:rPr lang="pt-PT" sz="1800" i="1" dirty="0" smtClean="0"/>
              <a:t>common moral purpose</a:t>
            </a:r>
            <a:r>
              <a:rPr lang="pt-PT" sz="1800" dirty="0" smtClean="0"/>
              <a:t>) que gerassem comprometimento dos indivíduos com a organização”.</a:t>
            </a:r>
          </a:p>
          <a:p>
            <a:r>
              <a:rPr lang="pt-PT" sz="1800" dirty="0" smtClean="0"/>
              <a:t>“Interesses individuais podem divergir dos interesses da organização ou grupo”.</a:t>
            </a:r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145109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098"/>
            <a:ext cx="8268072" cy="625475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/>
              <a:t>Ideias centrais da escola das </a:t>
            </a:r>
            <a:br>
              <a:rPr lang="pt-BR" b="1" dirty="0" smtClean="0"/>
            </a:br>
            <a:r>
              <a:rPr lang="pt-BR" b="1" dirty="0" smtClean="0"/>
              <a:t>Relações Humanas </a:t>
            </a:r>
            <a:endParaRPr lang="pt-BR" b="1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786808"/>
              </p:ext>
            </p:extLst>
          </p:nvPr>
        </p:nvGraphicFramePr>
        <p:xfrm>
          <a:off x="179512" y="1124744"/>
          <a:ext cx="871296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EC5737C-401C-4718-BFD2-CF02C7B8B257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7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Número de Slide 2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EB0367C0-7D07-49DF-AAEF-298C3A1F698D}" type="slidenum">
              <a:rPr lang="pt-BR"/>
              <a:pPr/>
              <a:t>12</a:t>
            </a:fld>
            <a:endParaRPr lang="pt-BR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374819" y="896464"/>
            <a:ext cx="4443412" cy="1981200"/>
            <a:chOff x="3264" y="672"/>
            <a:chExt cx="3032" cy="1248"/>
          </a:xfrm>
        </p:grpSpPr>
        <p:sp>
          <p:nvSpPr>
            <p:cNvPr id="267267" name="Text Box 3"/>
            <p:cNvSpPr txBox="1">
              <a:spLocks noChangeArrowheads="1"/>
            </p:cNvSpPr>
            <p:nvPr/>
          </p:nvSpPr>
          <p:spPr bwMode="auto">
            <a:xfrm>
              <a:off x="3264" y="702"/>
              <a:ext cx="1295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>
                <a:buFontTx/>
                <a:buChar char="•"/>
              </a:pPr>
              <a:r>
                <a:rPr lang="en-US" sz="2000" dirty="0" err="1">
                  <a:latin typeface="Arial" charset="0"/>
                </a:rPr>
                <a:t>Objetivos</a:t>
              </a:r>
              <a:endParaRPr lang="en-US" sz="2000" dirty="0">
                <a:latin typeface="Arial" charset="0"/>
              </a:endParaRPr>
            </a:p>
            <a:p>
              <a:pPr algn="l" eaLnBrk="0" hangingPunct="0">
                <a:buFontTx/>
                <a:buChar char="•"/>
              </a:pPr>
              <a:r>
                <a:rPr lang="en-US" sz="2000" dirty="0" err="1">
                  <a:latin typeface="Arial" charset="0"/>
                </a:rPr>
                <a:t>Tecnologia</a:t>
              </a:r>
              <a:endParaRPr lang="en-US" sz="2000" dirty="0">
                <a:latin typeface="Arial" charset="0"/>
              </a:endParaRPr>
            </a:p>
            <a:p>
              <a:pPr algn="l" eaLnBrk="0" hangingPunct="0">
                <a:buFontTx/>
                <a:buChar char="•"/>
              </a:pPr>
              <a:r>
                <a:rPr lang="en-US" sz="2000" dirty="0" err="1">
                  <a:latin typeface="Arial" charset="0"/>
                </a:rPr>
                <a:t>Estrutura</a:t>
              </a:r>
              <a:endParaRPr lang="en-US" sz="2000" dirty="0">
                <a:latin typeface="Arial" charset="0"/>
              </a:endParaRPr>
            </a:p>
            <a:p>
              <a:pPr algn="l" eaLnBrk="0" hangingPunct="0">
                <a:buFontTx/>
                <a:buChar char="•"/>
              </a:pPr>
              <a:r>
                <a:rPr lang="en-US" sz="2000" dirty="0" err="1">
                  <a:latin typeface="Arial" charset="0"/>
                </a:rPr>
                <a:t>Competências</a:t>
              </a:r>
              <a:endParaRPr lang="en-US" sz="2000" dirty="0">
                <a:latin typeface="Arial" charset="0"/>
              </a:endParaRPr>
            </a:p>
            <a:p>
              <a:pPr algn="l" eaLnBrk="0" hangingPunct="0">
                <a:buFontTx/>
                <a:buChar char="•"/>
              </a:pPr>
              <a:r>
                <a:rPr lang="en-US" sz="2000" dirty="0" err="1">
                  <a:latin typeface="Arial" charset="0"/>
                </a:rPr>
                <a:t>Equipamentos</a:t>
              </a:r>
              <a:endParaRPr lang="en-US" sz="2000" dirty="0">
                <a:latin typeface="Arial" charset="0"/>
              </a:endParaRPr>
            </a:p>
          </p:txBody>
        </p:sp>
        <p:sp>
          <p:nvSpPr>
            <p:cNvPr id="267268" name="Text Box 4"/>
            <p:cNvSpPr txBox="1">
              <a:spLocks noChangeArrowheads="1"/>
            </p:cNvSpPr>
            <p:nvPr/>
          </p:nvSpPr>
          <p:spPr bwMode="auto">
            <a:xfrm>
              <a:off x="4922" y="966"/>
              <a:ext cx="137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400" b="1" dirty="0" err="1">
                  <a:latin typeface="Arial" charset="0"/>
                </a:rPr>
                <a:t>Organização</a:t>
              </a:r>
              <a:endParaRPr lang="en-US" sz="2400" b="1" dirty="0">
                <a:latin typeface="Arial" charset="0"/>
              </a:endParaRPr>
            </a:p>
            <a:p>
              <a:pPr algn="l" eaLnBrk="0" hangingPunct="0"/>
              <a:r>
                <a:rPr lang="en-US" sz="2400" b="1" dirty="0">
                  <a:latin typeface="Arial" charset="0"/>
                </a:rPr>
                <a:t>formal</a:t>
              </a:r>
            </a:p>
          </p:txBody>
        </p:sp>
        <p:sp>
          <p:nvSpPr>
            <p:cNvPr id="267269" name="AutoShape 5"/>
            <p:cNvSpPr>
              <a:spLocks/>
            </p:cNvSpPr>
            <p:nvPr/>
          </p:nvSpPr>
          <p:spPr bwMode="auto">
            <a:xfrm>
              <a:off x="4704" y="672"/>
              <a:ext cx="192" cy="1248"/>
            </a:xfrm>
            <a:prstGeom prst="rightBrace">
              <a:avLst>
                <a:gd name="adj1" fmla="val 541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67271" name="Line 7"/>
          <p:cNvSpPr>
            <a:spLocks noChangeShapeType="1"/>
          </p:cNvSpPr>
          <p:nvPr/>
        </p:nvSpPr>
        <p:spPr bwMode="auto">
          <a:xfrm>
            <a:off x="369556" y="2860201"/>
            <a:ext cx="8159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7272" name="Freeform 8"/>
          <p:cNvSpPr>
            <a:spLocks/>
          </p:cNvSpPr>
          <p:nvPr/>
        </p:nvSpPr>
        <p:spPr bwMode="auto">
          <a:xfrm>
            <a:off x="1426831" y="939326"/>
            <a:ext cx="4538663" cy="4906963"/>
          </a:xfrm>
          <a:custGeom>
            <a:avLst/>
            <a:gdLst/>
            <a:ahLst/>
            <a:cxnLst>
              <a:cxn ang="0">
                <a:pos x="645" y="857"/>
              </a:cxn>
              <a:cxn ang="0">
                <a:pos x="554" y="966"/>
              </a:cxn>
              <a:cxn ang="0">
                <a:pos x="500" y="1311"/>
              </a:cxn>
              <a:cxn ang="0">
                <a:pos x="227" y="1457"/>
              </a:cxn>
              <a:cxn ang="0">
                <a:pos x="100" y="2020"/>
              </a:cxn>
              <a:cxn ang="0">
                <a:pos x="9" y="2475"/>
              </a:cxn>
              <a:cxn ang="0">
                <a:pos x="63" y="2638"/>
              </a:cxn>
              <a:cxn ang="0">
                <a:pos x="209" y="2893"/>
              </a:cxn>
              <a:cxn ang="0">
                <a:pos x="318" y="3002"/>
              </a:cxn>
              <a:cxn ang="0">
                <a:pos x="627" y="3093"/>
              </a:cxn>
              <a:cxn ang="0">
                <a:pos x="1082" y="3129"/>
              </a:cxn>
              <a:cxn ang="0">
                <a:pos x="1700" y="3184"/>
              </a:cxn>
              <a:cxn ang="0">
                <a:pos x="2427" y="3202"/>
              </a:cxn>
              <a:cxn ang="0">
                <a:pos x="2718" y="3111"/>
              </a:cxn>
              <a:cxn ang="0">
                <a:pos x="2791" y="3075"/>
              </a:cxn>
              <a:cxn ang="0">
                <a:pos x="2845" y="3038"/>
              </a:cxn>
              <a:cxn ang="0">
                <a:pos x="3027" y="2929"/>
              </a:cxn>
              <a:cxn ang="0">
                <a:pos x="3027" y="2366"/>
              </a:cxn>
              <a:cxn ang="0">
                <a:pos x="2991" y="2111"/>
              </a:cxn>
              <a:cxn ang="0">
                <a:pos x="2900" y="2057"/>
              </a:cxn>
              <a:cxn ang="0">
                <a:pos x="2845" y="2002"/>
              </a:cxn>
              <a:cxn ang="0">
                <a:pos x="2627" y="1802"/>
              </a:cxn>
              <a:cxn ang="0">
                <a:pos x="2336" y="1748"/>
              </a:cxn>
              <a:cxn ang="0">
                <a:pos x="2136" y="1621"/>
              </a:cxn>
              <a:cxn ang="0">
                <a:pos x="2027" y="1530"/>
              </a:cxn>
              <a:cxn ang="0">
                <a:pos x="1954" y="1439"/>
              </a:cxn>
              <a:cxn ang="0">
                <a:pos x="1864" y="1184"/>
              </a:cxn>
              <a:cxn ang="0">
                <a:pos x="1809" y="893"/>
              </a:cxn>
              <a:cxn ang="0">
                <a:pos x="1736" y="639"/>
              </a:cxn>
              <a:cxn ang="0">
                <a:pos x="1573" y="384"/>
              </a:cxn>
              <a:cxn ang="0">
                <a:pos x="1445" y="312"/>
              </a:cxn>
              <a:cxn ang="0">
                <a:pos x="1391" y="257"/>
              </a:cxn>
              <a:cxn ang="0">
                <a:pos x="1263" y="94"/>
              </a:cxn>
              <a:cxn ang="0">
                <a:pos x="1245" y="21"/>
              </a:cxn>
              <a:cxn ang="0">
                <a:pos x="1191" y="3"/>
              </a:cxn>
              <a:cxn ang="0">
                <a:pos x="954" y="75"/>
              </a:cxn>
              <a:cxn ang="0">
                <a:pos x="863" y="257"/>
              </a:cxn>
              <a:cxn ang="0">
                <a:pos x="827" y="712"/>
              </a:cxn>
              <a:cxn ang="0">
                <a:pos x="645" y="803"/>
              </a:cxn>
              <a:cxn ang="0">
                <a:pos x="645" y="857"/>
              </a:cxn>
            </a:cxnLst>
            <a:rect l="0" t="0" r="r" b="b"/>
            <a:pathLst>
              <a:path w="3097" h="3255">
                <a:moveTo>
                  <a:pt x="645" y="857"/>
                </a:moveTo>
                <a:cubicBezTo>
                  <a:pt x="625" y="878"/>
                  <a:pt x="564" y="933"/>
                  <a:pt x="554" y="966"/>
                </a:cubicBezTo>
                <a:cubicBezTo>
                  <a:pt x="528" y="1053"/>
                  <a:pt x="546" y="1243"/>
                  <a:pt x="500" y="1311"/>
                </a:cubicBezTo>
                <a:cubicBezTo>
                  <a:pt x="430" y="1415"/>
                  <a:pt x="338" y="1430"/>
                  <a:pt x="227" y="1457"/>
                </a:cubicBezTo>
                <a:cubicBezTo>
                  <a:pt x="218" y="1648"/>
                  <a:pt x="245" y="1875"/>
                  <a:pt x="100" y="2020"/>
                </a:cubicBezTo>
                <a:cubicBezTo>
                  <a:pt x="70" y="2170"/>
                  <a:pt x="56" y="2330"/>
                  <a:pt x="9" y="2475"/>
                </a:cubicBezTo>
                <a:cubicBezTo>
                  <a:pt x="42" y="2674"/>
                  <a:pt x="0" y="2513"/>
                  <a:pt x="63" y="2638"/>
                </a:cubicBezTo>
                <a:cubicBezTo>
                  <a:pt x="106" y="2723"/>
                  <a:pt x="139" y="2823"/>
                  <a:pt x="209" y="2893"/>
                </a:cubicBezTo>
                <a:cubicBezTo>
                  <a:pt x="245" y="2929"/>
                  <a:pt x="268" y="2990"/>
                  <a:pt x="318" y="3002"/>
                </a:cubicBezTo>
                <a:cubicBezTo>
                  <a:pt x="423" y="3028"/>
                  <a:pt x="521" y="3066"/>
                  <a:pt x="627" y="3093"/>
                </a:cubicBezTo>
                <a:cubicBezTo>
                  <a:pt x="774" y="3131"/>
                  <a:pt x="931" y="3115"/>
                  <a:pt x="1082" y="3129"/>
                </a:cubicBezTo>
                <a:cubicBezTo>
                  <a:pt x="1772" y="3193"/>
                  <a:pt x="1064" y="3145"/>
                  <a:pt x="1700" y="3184"/>
                </a:cubicBezTo>
                <a:cubicBezTo>
                  <a:pt x="2060" y="3255"/>
                  <a:pt x="1820" y="3222"/>
                  <a:pt x="2427" y="3202"/>
                </a:cubicBezTo>
                <a:cubicBezTo>
                  <a:pt x="2531" y="3168"/>
                  <a:pt x="2610" y="3129"/>
                  <a:pt x="2718" y="3111"/>
                </a:cubicBezTo>
                <a:cubicBezTo>
                  <a:pt x="2742" y="3099"/>
                  <a:pt x="2767" y="3089"/>
                  <a:pt x="2791" y="3075"/>
                </a:cubicBezTo>
                <a:cubicBezTo>
                  <a:pt x="2810" y="3064"/>
                  <a:pt x="2826" y="3048"/>
                  <a:pt x="2845" y="3038"/>
                </a:cubicBezTo>
                <a:cubicBezTo>
                  <a:pt x="2920" y="3000"/>
                  <a:pt x="2968" y="2989"/>
                  <a:pt x="3027" y="2929"/>
                </a:cubicBezTo>
                <a:cubicBezTo>
                  <a:pt x="3097" y="2719"/>
                  <a:pt x="3061" y="2848"/>
                  <a:pt x="3027" y="2366"/>
                </a:cubicBezTo>
                <a:cubicBezTo>
                  <a:pt x="3021" y="2280"/>
                  <a:pt x="3024" y="2190"/>
                  <a:pt x="2991" y="2111"/>
                </a:cubicBezTo>
                <a:cubicBezTo>
                  <a:pt x="2978" y="2078"/>
                  <a:pt x="2928" y="2078"/>
                  <a:pt x="2900" y="2057"/>
                </a:cubicBezTo>
                <a:cubicBezTo>
                  <a:pt x="2879" y="2041"/>
                  <a:pt x="2862" y="2022"/>
                  <a:pt x="2845" y="2002"/>
                </a:cubicBezTo>
                <a:cubicBezTo>
                  <a:pt x="2794" y="1940"/>
                  <a:pt x="2702" y="1829"/>
                  <a:pt x="2627" y="1802"/>
                </a:cubicBezTo>
                <a:cubicBezTo>
                  <a:pt x="2534" y="1768"/>
                  <a:pt x="2433" y="1766"/>
                  <a:pt x="2336" y="1748"/>
                </a:cubicBezTo>
                <a:cubicBezTo>
                  <a:pt x="2268" y="1696"/>
                  <a:pt x="2205" y="1672"/>
                  <a:pt x="2136" y="1621"/>
                </a:cubicBezTo>
                <a:cubicBezTo>
                  <a:pt x="2042" y="1478"/>
                  <a:pt x="2173" y="1657"/>
                  <a:pt x="2027" y="1530"/>
                </a:cubicBezTo>
                <a:cubicBezTo>
                  <a:pt x="1998" y="1504"/>
                  <a:pt x="1978" y="1469"/>
                  <a:pt x="1954" y="1439"/>
                </a:cubicBezTo>
                <a:cubicBezTo>
                  <a:pt x="1926" y="1353"/>
                  <a:pt x="1892" y="1270"/>
                  <a:pt x="1864" y="1184"/>
                </a:cubicBezTo>
                <a:cubicBezTo>
                  <a:pt x="1849" y="1084"/>
                  <a:pt x="1823" y="993"/>
                  <a:pt x="1809" y="893"/>
                </a:cubicBezTo>
                <a:cubicBezTo>
                  <a:pt x="1795" y="797"/>
                  <a:pt x="1807" y="708"/>
                  <a:pt x="1736" y="639"/>
                </a:cubicBezTo>
                <a:cubicBezTo>
                  <a:pt x="1702" y="536"/>
                  <a:pt x="1667" y="451"/>
                  <a:pt x="1573" y="384"/>
                </a:cubicBezTo>
                <a:cubicBezTo>
                  <a:pt x="1452" y="297"/>
                  <a:pt x="1546" y="396"/>
                  <a:pt x="1445" y="312"/>
                </a:cubicBezTo>
                <a:cubicBezTo>
                  <a:pt x="1425" y="296"/>
                  <a:pt x="1407" y="277"/>
                  <a:pt x="1391" y="257"/>
                </a:cubicBezTo>
                <a:cubicBezTo>
                  <a:pt x="1347" y="204"/>
                  <a:pt x="1263" y="94"/>
                  <a:pt x="1263" y="94"/>
                </a:cubicBezTo>
                <a:cubicBezTo>
                  <a:pt x="1257" y="70"/>
                  <a:pt x="1261" y="41"/>
                  <a:pt x="1245" y="21"/>
                </a:cubicBezTo>
                <a:cubicBezTo>
                  <a:pt x="1233" y="6"/>
                  <a:pt x="1210" y="0"/>
                  <a:pt x="1191" y="3"/>
                </a:cubicBezTo>
                <a:cubicBezTo>
                  <a:pt x="1110" y="18"/>
                  <a:pt x="1033" y="51"/>
                  <a:pt x="954" y="75"/>
                </a:cubicBezTo>
                <a:cubicBezTo>
                  <a:pt x="922" y="141"/>
                  <a:pt x="915" y="207"/>
                  <a:pt x="863" y="257"/>
                </a:cubicBezTo>
                <a:cubicBezTo>
                  <a:pt x="846" y="408"/>
                  <a:pt x="860" y="563"/>
                  <a:pt x="827" y="712"/>
                </a:cubicBezTo>
                <a:cubicBezTo>
                  <a:pt x="821" y="737"/>
                  <a:pt x="674" y="793"/>
                  <a:pt x="645" y="803"/>
                </a:cubicBezTo>
                <a:cubicBezTo>
                  <a:pt x="625" y="863"/>
                  <a:pt x="608" y="857"/>
                  <a:pt x="645" y="857"/>
                </a:cubicBezTo>
                <a:close/>
              </a:path>
            </a:pathLst>
          </a:custGeom>
          <a:noFill/>
          <a:ln w="76200" cap="rnd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7273" name="Text Box 9"/>
          <p:cNvSpPr txBox="1">
            <a:spLocks noChangeArrowheads="1"/>
          </p:cNvSpPr>
          <p:nvPr/>
        </p:nvSpPr>
        <p:spPr bwMode="auto">
          <a:xfrm>
            <a:off x="1776081" y="3168176"/>
            <a:ext cx="2801938" cy="1920875"/>
          </a:xfrm>
          <a:prstGeom prst="rect">
            <a:avLst/>
          </a:prstGeom>
          <a:noFill/>
          <a:ln w="76200" cap="rnd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buFontTx/>
              <a:buChar char="•"/>
            </a:pPr>
            <a:r>
              <a:rPr lang="en-US" sz="2000" dirty="0" err="1">
                <a:latin typeface="Arial" charset="0"/>
              </a:rPr>
              <a:t>Normas</a:t>
            </a:r>
            <a:r>
              <a:rPr lang="en-US" sz="2000" dirty="0">
                <a:latin typeface="Arial" charset="0"/>
              </a:rPr>
              <a:t> de </a:t>
            </a:r>
            <a:r>
              <a:rPr lang="en-US" sz="2000" dirty="0" err="1">
                <a:latin typeface="Arial" charset="0"/>
              </a:rPr>
              <a:t>conduta</a:t>
            </a:r>
            <a:endParaRPr lang="en-US" sz="2000" dirty="0">
              <a:latin typeface="Arial" charset="0"/>
            </a:endParaRPr>
          </a:p>
          <a:p>
            <a:pPr algn="l" eaLnBrk="0" hangingPunct="0">
              <a:buFontTx/>
              <a:buChar char="•"/>
            </a:pPr>
            <a:r>
              <a:rPr lang="en-US" sz="2000" dirty="0" err="1">
                <a:latin typeface="Arial" charset="0"/>
              </a:rPr>
              <a:t>Grupos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informais</a:t>
            </a:r>
            <a:endParaRPr lang="en-US" sz="2000" dirty="0">
              <a:latin typeface="Arial" charset="0"/>
            </a:endParaRPr>
          </a:p>
          <a:p>
            <a:pPr algn="l" eaLnBrk="0" hangingPunct="0">
              <a:buFontTx/>
              <a:buChar char="•"/>
            </a:pPr>
            <a:r>
              <a:rPr lang="en-US" sz="2000" dirty="0" err="1">
                <a:latin typeface="Arial" charset="0"/>
              </a:rPr>
              <a:t>Cultura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organizacional</a:t>
            </a:r>
            <a:endParaRPr lang="en-US" sz="2000" dirty="0">
              <a:latin typeface="Arial" charset="0"/>
            </a:endParaRPr>
          </a:p>
          <a:p>
            <a:pPr algn="l" eaLnBrk="0" hangingPunct="0">
              <a:buFontTx/>
              <a:buChar char="•"/>
            </a:pPr>
            <a:r>
              <a:rPr lang="en-US" sz="2000" dirty="0" err="1">
                <a:latin typeface="Arial" charset="0"/>
              </a:rPr>
              <a:t>Conflito</a:t>
            </a:r>
            <a:r>
              <a:rPr lang="en-US" sz="2000" dirty="0">
                <a:latin typeface="Arial" charset="0"/>
              </a:rPr>
              <a:t> e </a:t>
            </a:r>
            <a:r>
              <a:rPr lang="en-US" sz="2000" dirty="0" err="1">
                <a:latin typeface="Arial" charset="0"/>
              </a:rPr>
              <a:t>cooperação</a:t>
            </a:r>
            <a:endParaRPr lang="en-US" sz="2000" dirty="0">
              <a:latin typeface="Arial" charset="0"/>
            </a:endParaRPr>
          </a:p>
          <a:p>
            <a:pPr algn="l" eaLnBrk="0" hangingPunct="0">
              <a:buFontTx/>
              <a:buChar char="•"/>
            </a:pPr>
            <a:r>
              <a:rPr lang="en-US" sz="2000" dirty="0" err="1">
                <a:latin typeface="Arial" charset="0"/>
              </a:rPr>
              <a:t>Poder</a:t>
            </a:r>
            <a:r>
              <a:rPr lang="en-US" sz="2000" dirty="0">
                <a:latin typeface="Arial" charset="0"/>
              </a:rPr>
              <a:t> e </a:t>
            </a:r>
            <a:r>
              <a:rPr lang="en-US" sz="2000" dirty="0" err="1">
                <a:latin typeface="Arial" charset="0"/>
              </a:rPr>
              <a:t>política</a:t>
            </a:r>
            <a:endParaRPr lang="en-US" sz="2000" dirty="0">
              <a:latin typeface="Arial" charset="0"/>
            </a:endParaRPr>
          </a:p>
          <a:p>
            <a:pPr algn="l" eaLnBrk="0" hangingPunct="0"/>
            <a:endParaRPr lang="en-US" sz="2000" dirty="0">
              <a:latin typeface="Arial" charset="0"/>
            </a:endParaRPr>
          </a:p>
        </p:txBody>
      </p:sp>
      <p:sp>
        <p:nvSpPr>
          <p:cNvPr id="267274" name="Text Box 10"/>
          <p:cNvSpPr txBox="1">
            <a:spLocks noChangeArrowheads="1"/>
          </p:cNvSpPr>
          <p:nvPr/>
        </p:nvSpPr>
        <p:spPr bwMode="auto">
          <a:xfrm>
            <a:off x="2483768" y="6136801"/>
            <a:ext cx="3298825" cy="457200"/>
          </a:xfrm>
          <a:prstGeom prst="rect">
            <a:avLst/>
          </a:prstGeom>
          <a:noFill/>
          <a:ln w="76200" cap="rnd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1" dirty="0" err="1">
                <a:solidFill>
                  <a:schemeClr val="bg1"/>
                </a:solidFill>
                <a:latin typeface="Arial" charset="0"/>
              </a:rPr>
              <a:t>Organização</a:t>
            </a: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 informal</a:t>
            </a:r>
          </a:p>
        </p:txBody>
      </p:sp>
      <p:sp>
        <p:nvSpPr>
          <p:cNvPr id="267275" name="Rectangle 11"/>
          <p:cNvSpPr>
            <a:spLocks noGrp="1" noChangeArrowheads="1"/>
          </p:cNvSpPr>
          <p:nvPr>
            <p:ph type="title"/>
          </p:nvPr>
        </p:nvSpPr>
        <p:spPr>
          <a:xfrm>
            <a:off x="422275" y="116632"/>
            <a:ext cx="8229600" cy="922114"/>
          </a:xfrm>
        </p:spPr>
        <p:txBody>
          <a:bodyPr/>
          <a:lstStyle/>
          <a:p>
            <a:pPr algn="ctr"/>
            <a:r>
              <a:rPr lang="pt-BR" b="1" dirty="0"/>
              <a:t>Visão da Empresa como Sistema Social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272648" y="3275951"/>
            <a:ext cx="2664296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1800" dirty="0" smtClean="0">
                <a:solidFill>
                  <a:schemeClr val="tx1"/>
                </a:solidFill>
              </a:rPr>
              <a:t> Não previsto no organograma oficial;</a:t>
            </a:r>
          </a:p>
          <a:p>
            <a:pPr algn="l">
              <a:buFont typeface="Arial" pitchFamily="34" charset="0"/>
              <a:buChar char="•"/>
            </a:pPr>
            <a:r>
              <a:rPr lang="pt-BR" sz="1800" dirty="0" smtClean="0">
                <a:solidFill>
                  <a:schemeClr val="tx1"/>
                </a:solidFill>
              </a:rPr>
              <a:t> Caráter espontâneo;</a:t>
            </a:r>
          </a:p>
          <a:p>
            <a:pPr algn="l">
              <a:buFont typeface="Arial" pitchFamily="34" charset="0"/>
              <a:buChar char="•"/>
            </a:pPr>
            <a:r>
              <a:rPr lang="pt-BR" sz="1800" dirty="0" smtClean="0">
                <a:solidFill>
                  <a:schemeClr val="tx1"/>
                </a:solidFill>
              </a:rPr>
              <a:t> Formada por grupos informais;</a:t>
            </a:r>
          </a:p>
          <a:p>
            <a:pPr algn="l">
              <a:buFont typeface="Arial" pitchFamily="34" charset="0"/>
              <a:buChar char="•"/>
            </a:pPr>
            <a:r>
              <a:rPr lang="pt-BR" sz="1800" dirty="0" smtClean="0">
                <a:solidFill>
                  <a:schemeClr val="tx1"/>
                </a:solidFill>
              </a:rPr>
              <a:t> Aspectos afetivos, culturais e jogos de poder.</a:t>
            </a:r>
            <a:endParaRPr lang="pt-B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01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9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Críticas</a:t>
            </a:r>
            <a:endParaRPr lang="pt-BR" b="1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40560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Negação do Conflito </a:t>
            </a:r>
            <a:r>
              <a:rPr lang="pt-BR" dirty="0" err="1" smtClean="0"/>
              <a:t>empresa-trabalhador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dirty="0"/>
              <a:t>R</a:t>
            </a:r>
            <a:r>
              <a:rPr lang="pt-BR" dirty="0" smtClean="0"/>
              <a:t>estrição de variáveis e amostra;</a:t>
            </a:r>
          </a:p>
          <a:p>
            <a:endParaRPr lang="pt-BR" dirty="0" smtClean="0"/>
          </a:p>
          <a:p>
            <a:r>
              <a:rPr lang="pt-BR" dirty="0"/>
              <a:t>T</a:t>
            </a:r>
            <a:r>
              <a:rPr lang="pt-BR" dirty="0" smtClean="0"/>
              <a:t>rabalhador utópico;</a:t>
            </a:r>
          </a:p>
          <a:p>
            <a:pPr marL="0" indent="0">
              <a:buNone/>
            </a:pPr>
            <a:endParaRPr lang="en-US" u="sng" dirty="0" smtClean="0"/>
          </a:p>
          <a:p>
            <a:r>
              <a:rPr lang="en-US" dirty="0" err="1" smtClean="0"/>
              <a:t>Ênfase</a:t>
            </a:r>
            <a:r>
              <a:rPr lang="en-US" dirty="0" smtClean="0"/>
              <a:t> </a:t>
            </a:r>
            <a:r>
              <a:rPr lang="pt-BR" dirty="0" smtClean="0"/>
              <a:t>em grupos informais;</a:t>
            </a:r>
          </a:p>
          <a:p>
            <a:endParaRPr lang="pt-BR" dirty="0" smtClean="0"/>
          </a:p>
          <a:p>
            <a:r>
              <a:rPr lang="pt-BR" dirty="0" smtClean="0"/>
              <a:t>falta de propostas de gestão mais práticas.</a:t>
            </a:r>
          </a:p>
          <a:p>
            <a:endParaRPr lang="pt-BR" dirty="0"/>
          </a:p>
        </p:txBody>
      </p:sp>
      <p:sp>
        <p:nvSpPr>
          <p:cNvPr id="25" name="Espaço Reservado para Número de Slide 2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7A86AF43-859C-41AD-BB2F-12A996D2A1F5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62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872208"/>
          </a:xfrm>
        </p:spPr>
        <p:txBody>
          <a:bodyPr>
            <a:normAutofit/>
          </a:bodyPr>
          <a:lstStyle/>
          <a:p>
            <a:pPr lvl="1" algn="ctr"/>
            <a:r>
              <a:rPr lang="pt-BR" sz="6000" noProof="1" smtClean="0">
                <a:solidFill>
                  <a:schemeClr val="bg1"/>
                </a:solidFill>
              </a:rPr>
              <a:t>Concluindo</a:t>
            </a:r>
          </a:p>
        </p:txBody>
      </p:sp>
    </p:spTree>
    <p:extLst>
      <p:ext uri="{BB962C8B-B14F-4D97-AF65-F5344CB8AC3E}">
        <p14:creationId xmlns:p14="http://schemas.microsoft.com/office/powerpoint/2010/main" val="288689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5539D-6A84-4064-BFCD-FD9385C4FC15}" type="slidenum">
              <a:rPr lang="pt-BR"/>
              <a:pPr/>
              <a:t>15</a:t>
            </a:fld>
            <a:endParaRPr lang="pt-BR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6200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Concluindo</a:t>
            </a:r>
            <a:endParaRPr lang="en-US" b="1" dirty="0"/>
          </a:p>
        </p:txBody>
      </p:sp>
      <p:graphicFrame>
        <p:nvGraphicFramePr>
          <p:cNvPr id="28057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956598"/>
              </p:ext>
            </p:extLst>
          </p:nvPr>
        </p:nvGraphicFramePr>
        <p:xfrm>
          <a:off x="251520" y="836712"/>
          <a:ext cx="4137161" cy="5224500"/>
        </p:xfrm>
        <a:graphic>
          <a:graphicData uri="http://schemas.openxmlformats.org/drawingml/2006/table">
            <a:tbl>
              <a:tblPr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tblPr>
              <a:tblGrid>
                <a:gridCol w="2062790"/>
                <a:gridCol w="2074371"/>
              </a:tblGrid>
              <a:tr h="44957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Frederick Taylor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Henri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Fayol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949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Administração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científica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Processo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de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administração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891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Aplicação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de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métodos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de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pesquisa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para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identificar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a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melhor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maneira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de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trabalhar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Administração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de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empresas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é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distinta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das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operações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de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produção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908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Seleção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treinamento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científico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dos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trabalhadores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Administração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é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processo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de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planejar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organizar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coordenar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controlar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0596" name="AutoShape 20"/>
          <p:cNvSpPr>
            <a:spLocks noChangeArrowheads="1"/>
          </p:cNvSpPr>
          <p:nvPr/>
        </p:nvSpPr>
        <p:spPr bwMode="auto">
          <a:xfrm>
            <a:off x="4809368" y="1103448"/>
            <a:ext cx="1143000" cy="696913"/>
          </a:xfrm>
          <a:prstGeom prst="flowChartProcess">
            <a:avLst/>
          </a:pr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pt-BR" sz="1600" b="1">
                <a:latin typeface="Arial" charset="0"/>
              </a:rPr>
              <a:t>Taylor</a:t>
            </a:r>
          </a:p>
        </p:txBody>
      </p:sp>
      <p:sp>
        <p:nvSpPr>
          <p:cNvPr id="280597" name="AutoShape 21"/>
          <p:cNvSpPr>
            <a:spLocks noChangeArrowheads="1"/>
          </p:cNvSpPr>
          <p:nvPr/>
        </p:nvSpPr>
        <p:spPr bwMode="auto">
          <a:xfrm>
            <a:off x="4541080" y="4075248"/>
            <a:ext cx="1681163" cy="1828800"/>
          </a:xfrm>
          <a:prstGeom prst="flowChartProcess">
            <a:avLst/>
          </a:pr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pt-BR" sz="1200">
                <a:latin typeface="Arial" charset="0"/>
              </a:rPr>
              <a:t>Aumentar a eficiência </a:t>
            </a:r>
          </a:p>
          <a:p>
            <a:r>
              <a:rPr lang="pt-BR" sz="1200">
                <a:latin typeface="Arial" charset="0"/>
              </a:rPr>
              <a:t>da empresa através do </a:t>
            </a:r>
          </a:p>
          <a:p>
            <a:r>
              <a:rPr lang="pt-BR" sz="1200">
                <a:latin typeface="Arial" charset="0"/>
              </a:rPr>
              <a:t>aumento do nível </a:t>
            </a:r>
          </a:p>
          <a:p>
            <a:r>
              <a:rPr lang="pt-BR" sz="1200">
                <a:latin typeface="Arial" charset="0"/>
              </a:rPr>
              <a:t>operacional</a:t>
            </a:r>
          </a:p>
        </p:txBody>
      </p:sp>
      <p:sp>
        <p:nvSpPr>
          <p:cNvPr id="280598" name="AutoShape 22"/>
          <p:cNvSpPr>
            <a:spLocks noChangeArrowheads="1"/>
          </p:cNvSpPr>
          <p:nvPr/>
        </p:nvSpPr>
        <p:spPr bwMode="auto">
          <a:xfrm>
            <a:off x="4809368" y="3116398"/>
            <a:ext cx="1143000" cy="696913"/>
          </a:xfrm>
          <a:prstGeom prst="flowChartProcess">
            <a:avLst/>
          </a:pr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pt-BR" sz="1200">
                <a:latin typeface="Arial" charset="0"/>
              </a:rPr>
              <a:t>Ênfase </a:t>
            </a:r>
          </a:p>
          <a:p>
            <a:r>
              <a:rPr lang="pt-BR" sz="1200">
                <a:latin typeface="Arial" charset="0"/>
              </a:rPr>
              <a:t>nas Tarefas</a:t>
            </a:r>
          </a:p>
        </p:txBody>
      </p:sp>
      <p:sp>
        <p:nvSpPr>
          <p:cNvPr id="280599" name="AutoShape 23"/>
          <p:cNvSpPr>
            <a:spLocks noChangeArrowheads="1"/>
          </p:cNvSpPr>
          <p:nvPr/>
        </p:nvSpPr>
        <p:spPr bwMode="auto">
          <a:xfrm>
            <a:off x="4809368" y="2109923"/>
            <a:ext cx="1143000" cy="696913"/>
          </a:xfrm>
          <a:prstGeom prst="flowChartProcess">
            <a:avLst/>
          </a:pr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pt-BR" sz="1200">
                <a:latin typeface="Arial" charset="0"/>
              </a:rPr>
              <a:t>Administração </a:t>
            </a:r>
          </a:p>
          <a:p>
            <a:r>
              <a:rPr lang="pt-BR" sz="1200">
                <a:latin typeface="Arial" charset="0"/>
              </a:rPr>
              <a:t>Científica</a:t>
            </a:r>
          </a:p>
        </p:txBody>
      </p:sp>
      <p:sp>
        <p:nvSpPr>
          <p:cNvPr id="280600" name="AutoShape 24"/>
          <p:cNvSpPr>
            <a:spLocks noChangeArrowheads="1"/>
          </p:cNvSpPr>
          <p:nvPr/>
        </p:nvSpPr>
        <p:spPr bwMode="auto">
          <a:xfrm>
            <a:off x="7685918" y="3116398"/>
            <a:ext cx="1143000" cy="696913"/>
          </a:xfrm>
          <a:prstGeom prst="flowChartProcess">
            <a:avLst/>
          </a:pr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pt-BR" sz="1200">
                <a:latin typeface="Arial" charset="0"/>
              </a:rPr>
              <a:t>Ênfase na </a:t>
            </a:r>
          </a:p>
          <a:p>
            <a:r>
              <a:rPr lang="pt-BR" sz="1200">
                <a:latin typeface="Arial" charset="0"/>
              </a:rPr>
              <a:t>Estrutura</a:t>
            </a:r>
          </a:p>
        </p:txBody>
      </p:sp>
      <p:sp>
        <p:nvSpPr>
          <p:cNvPr id="280601" name="AutoShape 25"/>
          <p:cNvSpPr>
            <a:spLocks noChangeArrowheads="1"/>
          </p:cNvSpPr>
          <p:nvPr/>
        </p:nvSpPr>
        <p:spPr bwMode="auto">
          <a:xfrm>
            <a:off x="7685918" y="2109923"/>
            <a:ext cx="1143000" cy="696913"/>
          </a:xfrm>
          <a:prstGeom prst="flowChartProcess">
            <a:avLst/>
          </a:pr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pt-BR" sz="1200">
                <a:latin typeface="Arial" charset="0"/>
              </a:rPr>
              <a:t>Teoria Clássica</a:t>
            </a:r>
          </a:p>
        </p:txBody>
      </p:sp>
      <p:sp>
        <p:nvSpPr>
          <p:cNvPr id="280602" name="AutoShape 26"/>
          <p:cNvSpPr>
            <a:spLocks noChangeArrowheads="1"/>
          </p:cNvSpPr>
          <p:nvPr/>
        </p:nvSpPr>
        <p:spPr bwMode="auto">
          <a:xfrm>
            <a:off x="7685918" y="1103448"/>
            <a:ext cx="1143000" cy="696913"/>
          </a:xfrm>
          <a:prstGeom prst="flowChartProcess">
            <a:avLst/>
          </a:pr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pt-BR" sz="1600" b="1">
                <a:latin typeface="Arial" charset="0"/>
              </a:rPr>
              <a:t>Fayol</a:t>
            </a:r>
          </a:p>
        </p:txBody>
      </p:sp>
      <p:sp>
        <p:nvSpPr>
          <p:cNvPr id="280603" name="AutoShape 27"/>
          <p:cNvSpPr>
            <a:spLocks noChangeArrowheads="1"/>
          </p:cNvSpPr>
          <p:nvPr/>
        </p:nvSpPr>
        <p:spPr bwMode="auto">
          <a:xfrm>
            <a:off x="7517643" y="4151448"/>
            <a:ext cx="1479550" cy="1828800"/>
          </a:xfrm>
          <a:prstGeom prst="flowChartProcess">
            <a:avLst/>
          </a:pr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pt-BR" sz="1200">
                <a:latin typeface="Arial" charset="0"/>
              </a:rPr>
              <a:t>Aumentar a eficiência</a:t>
            </a:r>
            <a:br>
              <a:rPr lang="pt-BR" sz="1200">
                <a:latin typeface="Arial" charset="0"/>
              </a:rPr>
            </a:br>
            <a:r>
              <a:rPr lang="pt-BR" sz="1200">
                <a:latin typeface="Arial" charset="0"/>
              </a:rPr>
              <a:t>da empresa através </a:t>
            </a:r>
            <a:br>
              <a:rPr lang="pt-BR" sz="1200">
                <a:latin typeface="Arial" charset="0"/>
              </a:rPr>
            </a:br>
            <a:r>
              <a:rPr lang="pt-BR" sz="1200">
                <a:latin typeface="Arial" charset="0"/>
              </a:rPr>
              <a:t>da forma de </a:t>
            </a:r>
            <a:br>
              <a:rPr lang="pt-BR" sz="1200">
                <a:latin typeface="Arial" charset="0"/>
              </a:rPr>
            </a:br>
            <a:r>
              <a:rPr lang="pt-BR" sz="1200">
                <a:latin typeface="Arial" charset="0"/>
              </a:rPr>
              <a:t>disposição dos </a:t>
            </a:r>
          </a:p>
          <a:p>
            <a:r>
              <a:rPr lang="pt-BR" sz="1200">
                <a:latin typeface="Arial" charset="0"/>
              </a:rPr>
              <a:t>órgãos componen-</a:t>
            </a:r>
            <a:br>
              <a:rPr lang="pt-BR" sz="1200">
                <a:latin typeface="Arial" charset="0"/>
              </a:rPr>
            </a:br>
            <a:r>
              <a:rPr lang="pt-BR" sz="1200">
                <a:latin typeface="Arial" charset="0"/>
              </a:rPr>
              <a:t>tes da organização </a:t>
            </a:r>
            <a:br>
              <a:rPr lang="pt-BR" sz="1200">
                <a:latin typeface="Arial" charset="0"/>
              </a:rPr>
            </a:br>
            <a:r>
              <a:rPr lang="pt-BR" sz="1200">
                <a:latin typeface="Arial" charset="0"/>
              </a:rPr>
              <a:t>e das suas </a:t>
            </a:r>
          </a:p>
          <a:p>
            <a:r>
              <a:rPr lang="pt-BR" sz="1200">
                <a:latin typeface="Arial" charset="0"/>
              </a:rPr>
              <a:t>inter-</a:t>
            </a:r>
            <a:br>
              <a:rPr lang="pt-BR" sz="1200">
                <a:latin typeface="Arial" charset="0"/>
              </a:rPr>
            </a:br>
            <a:r>
              <a:rPr lang="pt-BR" sz="1200">
                <a:latin typeface="Arial" charset="0"/>
              </a:rPr>
              <a:t>relações estruturais. </a:t>
            </a:r>
          </a:p>
        </p:txBody>
      </p:sp>
      <p:sp>
        <p:nvSpPr>
          <p:cNvPr id="280604" name="AutoShape 28"/>
          <p:cNvSpPr>
            <a:spLocks noChangeArrowheads="1"/>
          </p:cNvSpPr>
          <p:nvPr/>
        </p:nvSpPr>
        <p:spPr bwMode="auto">
          <a:xfrm>
            <a:off x="6298443" y="2806836"/>
            <a:ext cx="1084262" cy="696912"/>
          </a:xfrm>
          <a:prstGeom prst="flowChartProcess">
            <a:avLst/>
          </a:pr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pt-BR" sz="1200">
                <a:latin typeface="Arial" charset="0"/>
              </a:rPr>
              <a:t>Confronto das</a:t>
            </a:r>
            <a:br>
              <a:rPr lang="pt-BR" sz="1200">
                <a:latin typeface="Arial" charset="0"/>
              </a:rPr>
            </a:br>
            <a:r>
              <a:rPr lang="pt-BR" sz="1200">
                <a:latin typeface="Arial" charset="0"/>
              </a:rPr>
              <a:t> Teorias de </a:t>
            </a:r>
          </a:p>
          <a:p>
            <a:r>
              <a:rPr lang="pt-BR" sz="1200">
                <a:latin typeface="Arial" charset="0"/>
              </a:rPr>
              <a:t>Taylor e Fayol</a:t>
            </a:r>
          </a:p>
        </p:txBody>
      </p:sp>
      <p:cxnSp>
        <p:nvCxnSpPr>
          <p:cNvPr id="280605" name="AutoShape 29"/>
          <p:cNvCxnSpPr>
            <a:cxnSpLocks noChangeShapeType="1"/>
            <a:stCxn id="280596" idx="2"/>
            <a:endCxn id="280599" idx="0"/>
          </p:cNvCxnSpPr>
          <p:nvPr/>
        </p:nvCxnSpPr>
        <p:spPr bwMode="auto">
          <a:xfrm>
            <a:off x="5380868" y="1800361"/>
            <a:ext cx="0" cy="309562"/>
          </a:xfrm>
          <a:prstGeom prst="straightConnector1">
            <a:avLst/>
          </a:pr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280606" name="AutoShape 30"/>
          <p:cNvCxnSpPr>
            <a:cxnSpLocks noChangeShapeType="1"/>
            <a:stCxn id="280599" idx="2"/>
            <a:endCxn id="280598" idx="0"/>
          </p:cNvCxnSpPr>
          <p:nvPr/>
        </p:nvCxnSpPr>
        <p:spPr bwMode="auto">
          <a:xfrm>
            <a:off x="5380868" y="2806836"/>
            <a:ext cx="0" cy="309562"/>
          </a:xfrm>
          <a:prstGeom prst="straightConnector1">
            <a:avLst/>
          </a:pr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280607" name="AutoShape 31"/>
          <p:cNvCxnSpPr>
            <a:cxnSpLocks noChangeShapeType="1"/>
            <a:stCxn id="280598" idx="2"/>
            <a:endCxn id="280597" idx="0"/>
          </p:cNvCxnSpPr>
          <p:nvPr/>
        </p:nvCxnSpPr>
        <p:spPr bwMode="auto">
          <a:xfrm rot="16200000" flipH="1">
            <a:off x="5250693" y="3943486"/>
            <a:ext cx="261937" cy="1587"/>
          </a:xfrm>
          <a:prstGeom prst="bentConnector3">
            <a:avLst>
              <a:gd name="adj1" fmla="val 49699"/>
            </a:avLst>
          </a:pr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280608" name="AutoShape 32"/>
          <p:cNvCxnSpPr>
            <a:cxnSpLocks noChangeShapeType="1"/>
            <a:stCxn id="280602" idx="2"/>
            <a:endCxn id="280601" idx="0"/>
          </p:cNvCxnSpPr>
          <p:nvPr/>
        </p:nvCxnSpPr>
        <p:spPr bwMode="auto">
          <a:xfrm>
            <a:off x="8257418" y="1800361"/>
            <a:ext cx="0" cy="309562"/>
          </a:xfrm>
          <a:prstGeom prst="straightConnector1">
            <a:avLst/>
          </a:pr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280609" name="AutoShape 33"/>
          <p:cNvCxnSpPr>
            <a:cxnSpLocks noChangeShapeType="1"/>
            <a:stCxn id="280601" idx="2"/>
            <a:endCxn id="280600" idx="0"/>
          </p:cNvCxnSpPr>
          <p:nvPr/>
        </p:nvCxnSpPr>
        <p:spPr bwMode="auto">
          <a:xfrm>
            <a:off x="8257418" y="2806836"/>
            <a:ext cx="0" cy="309562"/>
          </a:xfrm>
          <a:prstGeom prst="straightConnector1">
            <a:avLst/>
          </a:pr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280610" name="AutoShape 34"/>
          <p:cNvCxnSpPr>
            <a:cxnSpLocks noChangeShapeType="1"/>
            <a:stCxn id="280600" idx="2"/>
            <a:endCxn id="280603" idx="0"/>
          </p:cNvCxnSpPr>
          <p:nvPr/>
        </p:nvCxnSpPr>
        <p:spPr bwMode="auto">
          <a:xfrm rot="5400000">
            <a:off x="8088349" y="3982380"/>
            <a:ext cx="338137" cy="0"/>
          </a:xfrm>
          <a:prstGeom prst="straightConnector1">
            <a:avLst/>
          </a:pr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280611" name="AutoShape 35"/>
          <p:cNvCxnSpPr>
            <a:cxnSpLocks noChangeShapeType="1"/>
            <a:stCxn id="280597" idx="3"/>
            <a:endCxn id="280604" idx="2"/>
          </p:cNvCxnSpPr>
          <p:nvPr/>
        </p:nvCxnSpPr>
        <p:spPr bwMode="auto">
          <a:xfrm flipV="1">
            <a:off x="6222243" y="3503748"/>
            <a:ext cx="619125" cy="1485900"/>
          </a:xfrm>
          <a:prstGeom prst="straightConnector1">
            <a:avLst/>
          </a:prstGeom>
          <a:ln>
            <a:headEnd/>
            <a:tailEnd type="triangle" w="med" len="med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280612" name="AutoShape 36"/>
          <p:cNvCxnSpPr>
            <a:cxnSpLocks noChangeShapeType="1"/>
            <a:stCxn id="280603" idx="1"/>
            <a:endCxn id="280604" idx="2"/>
          </p:cNvCxnSpPr>
          <p:nvPr/>
        </p:nvCxnSpPr>
        <p:spPr bwMode="auto">
          <a:xfrm flipH="1" flipV="1">
            <a:off x="6841368" y="3503748"/>
            <a:ext cx="676275" cy="1562100"/>
          </a:xfrm>
          <a:prstGeom prst="straightConnector1">
            <a:avLst/>
          </a:prstGeom>
          <a:ln>
            <a:headEnd/>
            <a:tailEnd type="triangle" w="med" len="med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28878773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D7C99-A354-427D-8861-5EB2ECF0424B}" type="slidenum">
              <a:rPr lang="pt-BR"/>
              <a:pPr/>
              <a:t>16</a:t>
            </a:fld>
            <a:endParaRPr lang="pt-BR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88640"/>
            <a:ext cx="76200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Concluindo</a:t>
            </a:r>
            <a:endParaRPr lang="en-US" b="1" dirty="0"/>
          </a:p>
        </p:txBody>
      </p:sp>
      <p:graphicFrame>
        <p:nvGraphicFramePr>
          <p:cNvPr id="274464" name="Group 3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879585"/>
              </p:ext>
            </p:extLst>
          </p:nvPr>
        </p:nvGraphicFramePr>
        <p:xfrm>
          <a:off x="539552" y="980728"/>
          <a:ext cx="8137525" cy="4700016"/>
        </p:xfrm>
        <a:graphic>
          <a:graphicData uri="http://schemas.openxmlformats.org/drawingml/2006/table">
            <a:tbl>
              <a:tblPr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tblPr>
              <a:tblGrid>
                <a:gridCol w="4057650"/>
                <a:gridCol w="4079875"/>
              </a:tblGrid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Teoria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Clássica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Teoria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das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Relações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Humanas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Organização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como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máquina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Enfatiza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tarefas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ou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tecnologia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Inspirada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em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sistemas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engenharia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Autoridade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centralizada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Linhas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claras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autoridade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Especialização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competência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técnica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Acentuada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divisão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trabalho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Confiança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regras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Organização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como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grupo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de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pessoas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Enfatiza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as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pessoas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Inspirada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em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sistemas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de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psicologia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Delegação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de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autoridade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Maior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Autonomia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do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empregado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Confiança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e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abertura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Ênfase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nas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relações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humanas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entre as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pessoas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Confiança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nas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pessoas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Dinâmica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grupal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e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interpessoal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6557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77A5E-BFF0-4584-9EE1-8F4A09E9491F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179512" y="5517232"/>
            <a:ext cx="8748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b="1" dirty="0" err="1"/>
              <a:t>http</a:t>
            </a:r>
            <a:r>
              <a:rPr lang="pt-PT" sz="2400" b="1" dirty="0"/>
              <a:t>://</a:t>
            </a:r>
            <a:r>
              <a:rPr lang="pt-PT" sz="2400" b="1" dirty="0" err="1"/>
              <a:t>www.youtube.com</a:t>
            </a:r>
            <a:r>
              <a:rPr lang="pt-PT" sz="2400" b="1" dirty="0"/>
              <a:t>/</a:t>
            </a:r>
            <a:r>
              <a:rPr lang="pt-PT" sz="2400" b="1" dirty="0" err="1"/>
              <a:t>watch?v</a:t>
            </a:r>
            <a:r>
              <a:rPr lang="pt-PT" sz="2400" b="1" dirty="0"/>
              <a:t>=W7RHjwmVGhs</a:t>
            </a:r>
          </a:p>
        </p:txBody>
      </p:sp>
      <p:pic>
        <p:nvPicPr>
          <p:cNvPr id="6" name="Imagem 5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26" y="98681"/>
            <a:ext cx="8242236" cy="543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70802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A9CA8E08-C8D5-47A3-9C44-3D589AB77709}" type="slidenum">
              <a:rPr lang="pt-BR"/>
              <a:pPr/>
              <a:t>18</a:t>
            </a:fld>
            <a:endParaRPr lang="pt-BR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Temas de </a:t>
            </a:r>
            <a:r>
              <a:rPr lang="pt-BR" b="1" dirty="0" smtClean="0"/>
              <a:t>Pesquisa Iniciação Científica</a:t>
            </a:r>
            <a:endParaRPr lang="en-US" b="1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dirty="0" smtClean="0"/>
              <a:t>Princípios de Administração clássica aplicados no Brasil: da chegada aos dias de hoje;</a:t>
            </a:r>
          </a:p>
          <a:p>
            <a:endParaRPr lang="pt-BR" sz="2800" dirty="0" smtClean="0"/>
          </a:p>
          <a:p>
            <a:r>
              <a:rPr lang="pt-BR" sz="2800" dirty="0" smtClean="0"/>
              <a:t>O </a:t>
            </a:r>
            <a:r>
              <a:rPr lang="pt-BR" sz="2800" dirty="0"/>
              <a:t>papel de grupos </a:t>
            </a:r>
            <a:r>
              <a:rPr lang="pt-BR" sz="2800" dirty="0" smtClean="0"/>
              <a:t>informais na gestão pública;</a:t>
            </a:r>
          </a:p>
          <a:p>
            <a:endParaRPr lang="pt-BR" sz="2800" dirty="0" smtClean="0"/>
          </a:p>
          <a:p>
            <a:r>
              <a:rPr lang="pt-BR" sz="2800" dirty="0" smtClean="0"/>
              <a:t>Oportunidades na gestão por processos como ferramenta de competitividade.</a:t>
            </a:r>
            <a:endParaRPr lang="pt-BR" sz="2800" dirty="0"/>
          </a:p>
          <a:p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2327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Contexto de Surgimento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4608512"/>
          </a:xfrm>
        </p:spPr>
        <p:txBody>
          <a:bodyPr/>
          <a:lstStyle/>
          <a:p>
            <a:r>
              <a:rPr lang="pt-BR" dirty="0" smtClean="0"/>
              <a:t>Condições de trabalhos precárias;</a:t>
            </a:r>
          </a:p>
          <a:p>
            <a:r>
              <a:rPr lang="pt-BR" dirty="0" smtClean="0"/>
              <a:t>Crescimento dos sindicatos;</a:t>
            </a:r>
          </a:p>
          <a:p>
            <a:r>
              <a:rPr lang="pt-BR" dirty="0" smtClean="0"/>
              <a:t>Crescimento de doutrinas contestadoras: marxismo;</a:t>
            </a:r>
          </a:p>
          <a:p>
            <a:r>
              <a:rPr lang="pt-BR" dirty="0" smtClean="0"/>
              <a:t>Crescimento das ciências do comportamento;</a:t>
            </a:r>
          </a:p>
          <a:p>
            <a:r>
              <a:rPr lang="pt-BR" dirty="0" smtClean="0"/>
              <a:t>Visão da Organização Máquina X Organização Ser Vivo;</a:t>
            </a:r>
          </a:p>
          <a:p>
            <a:r>
              <a:rPr lang="pt-BR" dirty="0" smtClean="0"/>
              <a:t>Crise de 1929 nos EUA.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84680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Estudos de </a:t>
            </a:r>
            <a:r>
              <a:rPr lang="pt-BR" b="1" dirty="0" err="1" smtClean="0"/>
              <a:t>Hawthorne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95400"/>
            <a:ext cx="8964488" cy="4725888"/>
          </a:xfrm>
        </p:spPr>
        <p:txBody>
          <a:bodyPr/>
          <a:lstStyle/>
          <a:p>
            <a:r>
              <a:rPr lang="pt-BR" sz="2800" dirty="0" smtClean="0"/>
              <a:t>Liderança de Elton </a:t>
            </a:r>
            <a:r>
              <a:rPr lang="pt-BR" sz="2800" dirty="0" err="1" smtClean="0"/>
              <a:t>Mayo</a:t>
            </a:r>
            <a:r>
              <a:rPr lang="pt-BR" sz="2800" dirty="0" smtClean="0"/>
              <a:t>, entre 1927 e 1933</a:t>
            </a:r>
          </a:p>
          <a:p>
            <a:r>
              <a:rPr lang="pt-BR" sz="2800" dirty="0" smtClean="0"/>
              <a:t>Fábrica da Western </a:t>
            </a:r>
            <a:r>
              <a:rPr lang="pt-BR" sz="2800" dirty="0" err="1" smtClean="0"/>
              <a:t>Eletric</a:t>
            </a:r>
            <a:endParaRPr lang="pt-BR" sz="2800" dirty="0" smtClean="0"/>
          </a:p>
          <a:p>
            <a:r>
              <a:rPr lang="pt-BR" sz="2800" dirty="0" smtClean="0"/>
              <a:t>Objetivo original: investigar a influ</a:t>
            </a:r>
            <a:r>
              <a:rPr lang="pt-BR" dirty="0" smtClean="0"/>
              <a:t>ência do ambiente de trabalho sobre a produtividade dos trabalhadores</a:t>
            </a:r>
            <a:endParaRPr lang="pt-BR" sz="2800" dirty="0" smtClean="0"/>
          </a:p>
          <a:p>
            <a:r>
              <a:rPr lang="pt-BR" sz="2800" dirty="0" smtClean="0"/>
              <a:t>Abandono da perspectiva </a:t>
            </a:r>
            <a:r>
              <a:rPr lang="pt-BR" sz="2800" dirty="0" err="1" smtClean="0"/>
              <a:t>taylorista</a:t>
            </a:r>
            <a:r>
              <a:rPr lang="pt-BR" sz="2800" dirty="0" smtClean="0"/>
              <a:t> para incluir aspectos como atitudes, preocupações e fatores sociais fora do trabalho</a:t>
            </a:r>
          </a:p>
          <a:p>
            <a:r>
              <a:rPr lang="pt-BR" sz="2800" dirty="0" smtClean="0"/>
              <a:t>Existem necessidades sociais! 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309539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6" name="Picture 16" descr="0415279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717032"/>
            <a:ext cx="2286000" cy="2286000"/>
          </a:xfrm>
          <a:prstGeom prst="rect">
            <a:avLst/>
          </a:prstGeom>
          <a:noFill/>
        </p:spPr>
      </p:pic>
      <p:sp>
        <p:nvSpPr>
          <p:cNvPr id="6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13A53723-DB84-4A2E-B2BD-8D4C5CFCE772}" type="slidenum">
              <a:rPr lang="pt-BR"/>
              <a:pPr/>
              <a:t>4</a:t>
            </a:fld>
            <a:endParaRPr lang="pt-BR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39" y="292639"/>
            <a:ext cx="6237288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Quem foi </a:t>
            </a:r>
            <a:r>
              <a:rPr lang="pt-BR" b="1" dirty="0" err="1"/>
              <a:t>Mayo</a:t>
            </a:r>
            <a:r>
              <a:rPr lang="pt-BR" b="1" dirty="0"/>
              <a:t>?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435280" cy="4662264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pt-BR" sz="2400" dirty="0"/>
              <a:t>Elton </a:t>
            </a:r>
            <a:r>
              <a:rPr lang="pt-BR" sz="2400" dirty="0" err="1"/>
              <a:t>Mayo</a:t>
            </a:r>
            <a:r>
              <a:rPr lang="pt-BR" sz="2400" dirty="0"/>
              <a:t> (1880-1949)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pt-BR" sz="2400" dirty="0"/>
              <a:t>Cientista social australiano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pt-BR" sz="2400" dirty="0"/>
              <a:t>Professor do Centro de Pesquisas Sociais da Harvard Business </a:t>
            </a:r>
            <a:r>
              <a:rPr lang="pt-BR" sz="2400" dirty="0" err="1"/>
              <a:t>School</a:t>
            </a:r>
            <a:r>
              <a:rPr lang="pt-BR" sz="2400" dirty="0"/>
              <a:t> 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pt-BR" sz="2400" dirty="0"/>
              <a:t>Iniciou as pesquisas em 1923 – Indústria Têxtil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pt-BR" sz="2400" dirty="0"/>
              <a:t>Liderou a Experiência </a:t>
            </a:r>
            <a:r>
              <a:rPr lang="pt-BR" sz="2400" dirty="0" err="1"/>
              <a:t>Hawthorne</a:t>
            </a:r>
            <a:r>
              <a:rPr lang="pt-BR" sz="2400" dirty="0"/>
              <a:t> de 1927 a 1932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pt-BR" sz="2400" dirty="0"/>
              <a:t>1933 Autor de </a:t>
            </a:r>
            <a:r>
              <a:rPr lang="pt-BR" sz="2400" dirty="0" smtClean="0"/>
              <a:t>“</a:t>
            </a:r>
            <a:r>
              <a:rPr lang="pt-BR" sz="2400" i="1" dirty="0" err="1" smtClean="0"/>
              <a:t>The</a:t>
            </a:r>
            <a:r>
              <a:rPr lang="pt-BR" sz="2400" i="1" dirty="0" smtClean="0"/>
              <a:t> </a:t>
            </a:r>
            <a:r>
              <a:rPr lang="pt-BR" sz="2400" i="1" dirty="0" err="1"/>
              <a:t>Human</a:t>
            </a:r>
            <a:r>
              <a:rPr lang="pt-BR" sz="2400" i="1" dirty="0"/>
              <a:t> </a:t>
            </a:r>
            <a:r>
              <a:rPr lang="pt-BR" sz="2400" i="1" dirty="0" err="1"/>
              <a:t>Problem</a:t>
            </a:r>
            <a:r>
              <a:rPr lang="pt-BR" sz="2400" i="1" dirty="0"/>
              <a:t/>
            </a:r>
            <a:br>
              <a:rPr lang="pt-BR" sz="2400" i="1" dirty="0"/>
            </a:br>
            <a:r>
              <a:rPr lang="pt-BR" sz="2400" i="1" dirty="0"/>
              <a:t> </a:t>
            </a:r>
            <a:r>
              <a:rPr lang="pt-BR" sz="2400" i="1" dirty="0" err="1"/>
              <a:t>of</a:t>
            </a:r>
            <a:r>
              <a:rPr lang="pt-BR" sz="2400" i="1" dirty="0"/>
              <a:t> </a:t>
            </a:r>
            <a:r>
              <a:rPr lang="pt-BR" sz="2400" i="1" dirty="0" err="1" smtClean="0"/>
              <a:t>an</a:t>
            </a:r>
            <a:r>
              <a:rPr lang="pt-BR" sz="2400" i="1" dirty="0" smtClean="0"/>
              <a:t> </a:t>
            </a:r>
            <a:r>
              <a:rPr lang="pt-BR" sz="2400" i="1" dirty="0"/>
              <a:t>Industrial </a:t>
            </a:r>
            <a:r>
              <a:rPr lang="pt-BR" sz="2400" i="1" dirty="0" err="1"/>
              <a:t>Civilization</a:t>
            </a:r>
            <a:r>
              <a:rPr lang="pt-BR" sz="2400" i="1" dirty="0"/>
              <a:t>”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pt-BR" sz="2400" dirty="0"/>
              <a:t>Origem da Teoria de </a:t>
            </a:r>
            <a:br>
              <a:rPr lang="pt-BR" sz="2400" dirty="0"/>
            </a:br>
            <a:r>
              <a:rPr lang="pt-BR" sz="2400" dirty="0"/>
              <a:t>Relações Humanas</a:t>
            </a:r>
          </a:p>
        </p:txBody>
      </p:sp>
      <p:pic>
        <p:nvPicPr>
          <p:cNvPr id="235531" name="Picture 11" descr="Image2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0"/>
            <a:ext cx="1475656" cy="1848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910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/>
              <a:t>Hawthorne</a:t>
            </a:r>
            <a:r>
              <a:rPr lang="pt-PT" b="1" dirty="0" smtClean="0"/>
              <a:t>: Origens e três fases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95400"/>
            <a:ext cx="8964488" cy="4725888"/>
          </a:xfrm>
        </p:spPr>
        <p:txBody>
          <a:bodyPr/>
          <a:lstStyle/>
          <a:p>
            <a:r>
              <a:rPr lang="pt-PT" sz="2400" dirty="0" smtClean="0"/>
              <a:t>Motivação dentro do contexto de administração científica</a:t>
            </a:r>
          </a:p>
          <a:p>
            <a:r>
              <a:rPr lang="pt-PT" sz="2400" dirty="0" smtClean="0"/>
              <a:t>1ª. Fase (1923): Testes da influência da iluminação em produtividade liderados por Snow. Efeitos contrários sugeriam fatores não previstos de impacto na produtividade.</a:t>
            </a:r>
          </a:p>
          <a:p>
            <a:pPr lvl="1"/>
            <a:r>
              <a:rPr lang="pt-PT" sz="2000" dirty="0" smtClean="0"/>
              <a:t>Atenção e interesse na direção da melhoria das condições de trabalho por si só já motivava!</a:t>
            </a:r>
          </a:p>
          <a:p>
            <a:r>
              <a:rPr lang="pt-PT" sz="2400" dirty="0" smtClean="0"/>
              <a:t>2ª. Fase (1927): dois grupos de mulheres sendo que um com interação e outro sem, seguindo as demais regras. Interação teve efeito positivo.</a:t>
            </a:r>
          </a:p>
          <a:p>
            <a:r>
              <a:rPr lang="pt-PT" sz="2400" dirty="0" smtClean="0"/>
              <a:t>3ª. Fase (1931): 14 trabalhadores / observadores infiltrados em grupos de trabalho. Limitação clara do ritmo de trabalho e da produtividade.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63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Resultados de </a:t>
            </a:r>
            <a:r>
              <a:rPr lang="pt-PT" b="1" dirty="0" err="1" smtClean="0"/>
              <a:t>Hawthorne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9145016" cy="4752528"/>
          </a:xfrm>
        </p:spPr>
        <p:txBody>
          <a:bodyPr/>
          <a:lstStyle/>
          <a:p>
            <a:r>
              <a:rPr lang="pt-PT" dirty="0" smtClean="0"/>
              <a:t>A produtividade dos trabalhadores era determinada por padrões e comportamentos informais estabelecidos pelo grupo de trabalho.</a:t>
            </a:r>
          </a:p>
          <a:p>
            <a:r>
              <a:rPr lang="pt-PT" dirty="0" smtClean="0"/>
              <a:t>Os padrões e as normas informais dos grupos de trabalhadores são influenciados por elementos que eles trazem em sua cultura e hábitos próprios, que refletem características de sua socialização.</a:t>
            </a:r>
          </a:p>
          <a:p>
            <a:r>
              <a:rPr lang="pt-PT" dirty="0" smtClean="0"/>
              <a:t>Quando existe um conflito entre as regras de trabalho e os padrões informais estabelecidos pelo grupo, a tendência deste era diminuir a produtividade.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19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73616" cy="792088"/>
          </a:xfrm>
        </p:spPr>
        <p:txBody>
          <a:bodyPr/>
          <a:lstStyle/>
          <a:p>
            <a:pPr algn="ctr"/>
            <a:r>
              <a:rPr lang="pt-BR" b="1" dirty="0" smtClean="0"/>
              <a:t>Principais Conclusões de </a:t>
            </a:r>
            <a:r>
              <a:rPr lang="pt-BR" b="1" dirty="0" err="1" smtClean="0"/>
              <a:t>Mayo</a:t>
            </a:r>
            <a:endParaRPr lang="pt-BR" b="1" dirty="0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1"/>
          </p:nvPr>
        </p:nvSpPr>
        <p:spPr>
          <a:xfrm>
            <a:off x="469294" y="1124743"/>
            <a:ext cx="4040188" cy="48828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Efeito </a:t>
            </a:r>
            <a:r>
              <a:rPr lang="pt-BR" dirty="0" err="1" smtClean="0">
                <a:solidFill>
                  <a:schemeClr val="tx1"/>
                </a:solidFill>
              </a:rPr>
              <a:t>Hawthorne</a:t>
            </a: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440690" y="1844824"/>
            <a:ext cx="4040188" cy="395128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Qualidade de tratamento importa;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Tratamento reforçando o sentido de grupo importa.</a:t>
            </a: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sz="quarter" idx="3"/>
          </p:nvPr>
        </p:nvSpPr>
        <p:spPr>
          <a:xfrm>
            <a:off x="4657119" y="1124745"/>
            <a:ext cx="4041775" cy="48828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ctr"/>
            <a:r>
              <a:rPr lang="pt-BR" smtClean="0">
                <a:solidFill>
                  <a:schemeClr val="tx1"/>
                </a:solidFill>
              </a:rPr>
              <a:t>Lealdade ao Grupo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>
          <a:xfrm>
            <a:off x="4657119" y="1844824"/>
            <a:ext cx="4041775" cy="395128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/>
            <a:endParaRPr lang="pt-BR" dirty="0" smtClean="0">
              <a:solidFill>
                <a:schemeClr val="tx1"/>
              </a:solidFill>
            </a:endParaRPr>
          </a:p>
          <a:p>
            <a:pPr lvl="0"/>
            <a:r>
              <a:rPr lang="pt-BR" dirty="0" smtClean="0">
                <a:solidFill>
                  <a:schemeClr val="tx1"/>
                </a:solidFill>
              </a:rPr>
              <a:t>Sistema Social pode determinar desempenho;</a:t>
            </a:r>
          </a:p>
          <a:p>
            <a:pPr lvl="0"/>
            <a:endParaRPr lang="pt-BR" dirty="0" smtClean="0">
              <a:solidFill>
                <a:schemeClr val="tx1"/>
              </a:solidFill>
            </a:endParaRPr>
          </a:p>
          <a:p>
            <a:pPr lvl="0"/>
            <a:r>
              <a:rPr lang="pt-BR" dirty="0" smtClean="0">
                <a:solidFill>
                  <a:schemeClr val="tx1"/>
                </a:solidFill>
              </a:rPr>
              <a:t>Acordo do grupo sobre níveis de produção;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12094" y="5915154"/>
            <a:ext cx="925513" cy="457200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fld id="{53E0B91A-E789-4842-8A69-86259BB09E43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38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01608" cy="648072"/>
          </a:xfrm>
        </p:spPr>
        <p:txBody>
          <a:bodyPr/>
          <a:lstStyle/>
          <a:p>
            <a:pPr algn="ctr"/>
            <a:r>
              <a:rPr lang="pt-BR" b="1" dirty="0" smtClean="0"/>
              <a:t>Principais Conclusões de </a:t>
            </a:r>
            <a:r>
              <a:rPr lang="pt-BR" b="1" dirty="0" err="1" smtClean="0"/>
              <a:t>Mayo</a:t>
            </a:r>
            <a:endParaRPr lang="pt-BR" b="1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49574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dirty="0" err="1" smtClean="0">
                <a:solidFill>
                  <a:schemeClr val="tx1"/>
                </a:solidFill>
              </a:rPr>
              <a:t>Esforço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coletivo</a:t>
            </a:r>
            <a:endParaRPr dirty="0" smtClean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467544" y="1916832"/>
            <a:ext cx="4040188" cy="395128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t-BR" sz="2400" dirty="0" smtClean="0">
                <a:solidFill>
                  <a:schemeClr val="tx1"/>
                </a:solidFill>
              </a:rPr>
              <a:t>Fortalecer relações com os grupos e não individualmente;</a:t>
            </a: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Responsabilidade da administração deve ser desenvolver as bases do trabalho em equipe, autogoverno e cooperação.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4716016" y="1196752"/>
            <a:ext cx="4041775" cy="49574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dirty="0" err="1" smtClean="0">
                <a:solidFill>
                  <a:schemeClr val="tx1"/>
                </a:solidFill>
              </a:rPr>
              <a:t>Conceito</a:t>
            </a:r>
            <a:r>
              <a:rPr dirty="0" smtClean="0">
                <a:solidFill>
                  <a:schemeClr val="tx1"/>
                </a:solidFill>
              </a:rPr>
              <a:t> de </a:t>
            </a:r>
            <a:r>
              <a:rPr dirty="0" err="1" smtClean="0">
                <a:solidFill>
                  <a:schemeClr val="tx1"/>
                </a:solidFill>
              </a:rPr>
              <a:t>Autoridade</a:t>
            </a:r>
            <a:endParaRPr dirty="0" smtClean="0">
              <a:solidFill>
                <a:schemeClr val="tx1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716016" y="1916832"/>
            <a:ext cx="4041775" cy="395128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>
              <a:spcBef>
                <a:spcPct val="20000"/>
              </a:spcBef>
              <a:spcAft>
                <a:spcPct val="0"/>
              </a:spcAft>
              <a:defRPr/>
            </a:pPr>
            <a:r>
              <a:rPr dirty="0" smtClean="0">
                <a:solidFill>
                  <a:schemeClr val="tx1"/>
                </a:solidFill>
              </a:rPr>
              <a:t>Supervisor </a:t>
            </a:r>
            <a:r>
              <a:rPr dirty="0" err="1" smtClean="0">
                <a:solidFill>
                  <a:schemeClr val="tx1"/>
                </a:solidFill>
              </a:rPr>
              <a:t>como</a:t>
            </a:r>
            <a:r>
              <a:rPr dirty="0" smtClean="0">
                <a:solidFill>
                  <a:schemeClr val="tx1"/>
                </a:solidFill>
              </a:rPr>
              <a:t> um </a:t>
            </a:r>
            <a:r>
              <a:rPr dirty="0" err="1" smtClean="0">
                <a:solidFill>
                  <a:schemeClr val="tx1"/>
                </a:solidFill>
              </a:rPr>
              <a:t>intermediário</a:t>
            </a:r>
            <a:r>
              <a:rPr dirty="0" smtClean="0">
                <a:solidFill>
                  <a:schemeClr val="tx1"/>
                </a:solidFill>
              </a:rPr>
              <a:t> entre </a:t>
            </a:r>
            <a:r>
              <a:rPr dirty="0" err="1" smtClean="0">
                <a:solidFill>
                  <a:schemeClr val="tx1"/>
                </a:solidFill>
              </a:rPr>
              <a:t>alta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administração</a:t>
            </a:r>
            <a:r>
              <a:rPr dirty="0" smtClean="0">
                <a:solidFill>
                  <a:schemeClr val="tx1"/>
                </a:solidFill>
              </a:rPr>
              <a:t> e </a:t>
            </a:r>
            <a:r>
              <a:rPr dirty="0" err="1" smtClean="0">
                <a:solidFill>
                  <a:schemeClr val="tx1"/>
                </a:solidFill>
              </a:rPr>
              <a:t>grupos</a:t>
            </a:r>
            <a:r>
              <a:rPr dirty="0" smtClean="0">
                <a:solidFill>
                  <a:schemeClr val="tx1"/>
                </a:solidFill>
              </a:rPr>
              <a:t>;</a:t>
            </a:r>
          </a:p>
          <a:p>
            <a:pPr lvl="0">
              <a:spcBef>
                <a:spcPct val="20000"/>
              </a:spcBef>
              <a:spcAft>
                <a:spcPct val="0"/>
              </a:spcAft>
              <a:defRPr/>
            </a:pPr>
            <a:endParaRPr dirty="0" smtClean="0">
              <a:solidFill>
                <a:schemeClr val="tx1"/>
              </a:solidFill>
            </a:endParaRPr>
          </a:p>
          <a:p>
            <a:pPr lvl="0">
              <a:spcBef>
                <a:spcPct val="20000"/>
              </a:spcBef>
              <a:spcAft>
                <a:spcPct val="0"/>
              </a:spcAft>
              <a:defRPr/>
            </a:pPr>
            <a:r>
              <a:rPr dirty="0" err="1" smtClean="0">
                <a:solidFill>
                  <a:schemeClr val="tx1"/>
                </a:solidFill>
              </a:rPr>
              <a:t>Autoridade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não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deve</a:t>
            </a:r>
            <a:r>
              <a:rPr dirty="0" smtClean="0">
                <a:solidFill>
                  <a:schemeClr val="tx1"/>
                </a:solidFill>
              </a:rPr>
              <a:t> se </a:t>
            </a:r>
            <a:r>
              <a:rPr dirty="0" err="1" smtClean="0">
                <a:solidFill>
                  <a:schemeClr val="tx1"/>
                </a:solidFill>
              </a:rPr>
              <a:t>basear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na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coerção</a:t>
            </a:r>
            <a:r>
              <a:rPr dirty="0" smtClean="0">
                <a:solidFill>
                  <a:schemeClr val="tx1"/>
                </a:solidFill>
              </a:rPr>
              <a:t> e </a:t>
            </a:r>
            <a:r>
              <a:rPr dirty="0" err="1" smtClean="0">
                <a:solidFill>
                  <a:schemeClr val="tx1"/>
                </a:solidFill>
              </a:rPr>
              <a:t>sim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na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cooperação</a:t>
            </a:r>
            <a:r>
              <a:rPr dirty="0" smtClean="0">
                <a:solidFill>
                  <a:schemeClr val="tx1"/>
                </a:solidFill>
              </a:rPr>
              <a:t> e </a:t>
            </a:r>
            <a:r>
              <a:rPr dirty="0" err="1" smtClean="0">
                <a:solidFill>
                  <a:schemeClr val="tx1"/>
                </a:solidFill>
              </a:rPr>
              <a:t>na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coordenação</a:t>
            </a:r>
            <a:r>
              <a:rPr dirty="0" smtClean="0">
                <a:solidFill>
                  <a:schemeClr val="tx1"/>
                </a:solidFill>
              </a:rPr>
              <a:t>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504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792" y="77636"/>
            <a:ext cx="8604448" cy="1169551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 smtClean="0"/>
              <a:t>Outros Influenciadores na escola das Relações Humanas</a:t>
            </a:r>
            <a:endParaRPr lang="pt-PT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EC5737C-401C-4718-BFD2-CF02C7B8B257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1196752"/>
            <a:ext cx="9073008" cy="4896544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ts val="600"/>
              </a:spcBef>
              <a:spcAft>
                <a:spcPts val="1200"/>
              </a:spcAft>
              <a:buChar char="•"/>
              <a:defRPr lang="pt-BR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ts val="300"/>
              </a:spcBef>
              <a:spcAft>
                <a:spcPts val="600"/>
              </a:spcAft>
              <a:buChar char="–"/>
              <a:defRPr lang="pt-BR" sz="2400" dirty="0" smtClean="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r>
              <a:rPr lang="pt-PT" sz="2400" dirty="0" smtClean="0"/>
              <a:t> Mary </a:t>
            </a:r>
            <a:r>
              <a:rPr lang="pt-PT" sz="2400" dirty="0" err="1" smtClean="0"/>
              <a:t>Parker</a:t>
            </a:r>
            <a:r>
              <a:rPr lang="pt-PT" sz="2400" dirty="0" smtClean="0"/>
              <a:t> </a:t>
            </a:r>
            <a:r>
              <a:rPr lang="pt-PT" sz="2400" dirty="0" err="1" smtClean="0"/>
              <a:t>Follet</a:t>
            </a:r>
            <a:r>
              <a:rPr lang="pt-PT" sz="2400" dirty="0" smtClean="0"/>
              <a:t>: Método de solução de conflitos</a:t>
            </a:r>
          </a:p>
          <a:p>
            <a:pPr lvl="1"/>
            <a:r>
              <a:rPr lang="pt-PT" sz="2000" dirty="0" smtClean="0"/>
              <a:t>Força: coerção</a:t>
            </a:r>
          </a:p>
          <a:p>
            <a:pPr lvl="1"/>
            <a:r>
              <a:rPr lang="pt-PT" sz="2000" dirty="0" smtClean="0"/>
              <a:t>Barganha: trocas</a:t>
            </a:r>
          </a:p>
          <a:p>
            <a:pPr lvl="1"/>
            <a:r>
              <a:rPr lang="pt-PT" sz="2000" dirty="0" smtClean="0"/>
              <a:t>Integração: comprometimento, participação</a:t>
            </a:r>
          </a:p>
          <a:p>
            <a:pPr lvl="1"/>
            <a:endParaRPr lang="pt-PT" sz="2000" dirty="0" smtClean="0"/>
          </a:p>
          <a:p>
            <a:r>
              <a:rPr lang="pt-PT" sz="2400" dirty="0" smtClean="0"/>
              <a:t>Roethlisberger e Dickson (1939): Sistema social de equilíbrio. Observação de grupo de trabalhadores – lideranças naturais, atitude indiferente a benefícios financeiros, valores e costumes eram mais importantes.</a:t>
            </a:r>
          </a:p>
          <a:p>
            <a:pPr lvl="1"/>
            <a:r>
              <a:rPr lang="pt-PT" sz="2000" dirty="0" smtClean="0"/>
              <a:t>Eficiência técnica: eficiência e baixo custo </a:t>
            </a:r>
            <a:r>
              <a:rPr lang="pt-PT" sz="2000" dirty="0"/>
              <a:t> </a:t>
            </a:r>
            <a:r>
              <a:rPr lang="pt-PT" sz="2000" dirty="0" smtClean="0"/>
              <a:t>        equilíbrio interno</a:t>
            </a:r>
          </a:p>
          <a:p>
            <a:pPr lvl="1"/>
            <a:r>
              <a:rPr lang="pt-PT" sz="2000" dirty="0" smtClean="0"/>
              <a:t>Eficiência social: criar e distribuir satisfação e realização          equilíbrio externo</a:t>
            </a:r>
          </a:p>
          <a:p>
            <a:endParaRPr lang="pt-PT" dirty="0"/>
          </a:p>
        </p:txBody>
      </p:sp>
      <p:sp>
        <p:nvSpPr>
          <p:cNvPr id="5" name="Seta para a direita 4"/>
          <p:cNvSpPr/>
          <p:nvPr/>
        </p:nvSpPr>
        <p:spPr bwMode="auto">
          <a:xfrm>
            <a:off x="5410872" y="5231307"/>
            <a:ext cx="360040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Seta para a direita 5"/>
          <p:cNvSpPr/>
          <p:nvPr/>
        </p:nvSpPr>
        <p:spPr bwMode="auto">
          <a:xfrm>
            <a:off x="6896397" y="5661248"/>
            <a:ext cx="360040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5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3473</TotalTime>
  <Words>1011</Words>
  <Application>Microsoft Office PowerPoint</Application>
  <PresentationFormat>Apresentação na tela (4:3)</PresentationFormat>
  <Paragraphs>197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18</vt:i4>
      </vt:variant>
    </vt:vector>
  </HeadingPairs>
  <TitlesOfParts>
    <vt:vector size="20" baseType="lpstr">
      <vt:lpstr>Tema do Office</vt:lpstr>
      <vt:lpstr>Personalizar design</vt:lpstr>
      <vt:lpstr>Escola das Relações Humanas</vt:lpstr>
      <vt:lpstr>Contexto de Surgimento</vt:lpstr>
      <vt:lpstr>Estudos de Hawthorne</vt:lpstr>
      <vt:lpstr>Quem foi Mayo?</vt:lpstr>
      <vt:lpstr>Hawthorne: Origens e três fases</vt:lpstr>
      <vt:lpstr>Resultados de Hawthorne</vt:lpstr>
      <vt:lpstr>Principais Conclusões de Mayo</vt:lpstr>
      <vt:lpstr>Principais Conclusões de Mayo</vt:lpstr>
      <vt:lpstr>Outros Influenciadores na escola das Relações Humanas</vt:lpstr>
      <vt:lpstr>Outros Influenciadores na escola das Relações Humanas</vt:lpstr>
      <vt:lpstr>Ideias centrais da escola das  Relações Humanas </vt:lpstr>
      <vt:lpstr>Visão da Empresa como Sistema Social</vt:lpstr>
      <vt:lpstr>Críticas</vt:lpstr>
      <vt:lpstr>Concluindo</vt:lpstr>
      <vt:lpstr>Concluindo</vt:lpstr>
      <vt:lpstr>Concluindo</vt:lpstr>
      <vt:lpstr>Apresentação do PowerPoint</vt:lpstr>
      <vt:lpstr>Temas de Pesquisa Iniciação Científica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RFS</dc:creator>
  <cp:lastModifiedBy>Tarso Rueda</cp:lastModifiedBy>
  <cp:revision>129</cp:revision>
  <dcterms:created xsi:type="dcterms:W3CDTF">2012-08-09T18:35:10Z</dcterms:created>
  <dcterms:modified xsi:type="dcterms:W3CDTF">2016-07-29T18:27:23Z</dcterms:modified>
</cp:coreProperties>
</file>