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4" r:id="rId5"/>
    <p:sldId id="275" r:id="rId6"/>
    <p:sldId id="262" r:id="rId7"/>
    <p:sldId id="263" r:id="rId8"/>
    <p:sldId id="266" r:id="rId9"/>
    <p:sldId id="265" r:id="rId10"/>
    <p:sldId id="276" r:id="rId11"/>
    <p:sldId id="277" r:id="rId12"/>
    <p:sldId id="26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65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5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5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06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49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54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4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31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7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36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80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87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08BC-6756-4437-8F51-D8F49DB01514}" type="datetimeFigureOut">
              <a:rPr lang="pt-BR" smtClean="0"/>
              <a:t>29/08/2016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254C3-7EA8-417A-B807-85BB20E56D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35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LES </a:t>
            </a:r>
            <a:r>
              <a:rPr lang="pt-BR" dirty="0"/>
              <a:t>160 – Matemática Aplicada a Finanças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u="sng" dirty="0">
                <a:solidFill>
                  <a:srgbClr val="FF0000"/>
                </a:solidFill>
              </a:rPr>
              <a:t>1ª Prova –  </a:t>
            </a:r>
            <a:r>
              <a:rPr lang="pt-BR" b="1" u="sng" dirty="0" smtClean="0">
                <a:solidFill>
                  <a:srgbClr val="FF0000"/>
                </a:solidFill>
              </a:rPr>
              <a:t>15/Setembro/2015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Gabarito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7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Autofit/>
          </a:bodyPr>
          <a:lstStyle/>
          <a:p>
            <a:r>
              <a:rPr lang="pt-BR" sz="2800" dirty="0" smtClean="0"/>
              <a:t>Em </a:t>
            </a:r>
            <a:r>
              <a:rPr lang="pt-BR" sz="2800" dirty="0"/>
              <a:t>10/09/2015 estava anunciado na internet o seguinte produto: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32" y="836712"/>
            <a:ext cx="6110512" cy="20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95360" y="2869873"/>
            <a:ext cx="84251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t-BR" sz="2800" dirty="0" smtClean="0">
                <a:latin typeface="+mj-lt"/>
                <a:ea typeface="+mj-ea"/>
                <a:cs typeface="+mj-cs"/>
              </a:rPr>
              <a:t>Considerando </a:t>
            </a:r>
            <a:r>
              <a:rPr lang="pt-BR" sz="2800" dirty="0">
                <a:latin typeface="+mj-lt"/>
                <a:ea typeface="+mj-ea"/>
                <a:cs typeface="+mj-cs"/>
              </a:rPr>
              <a:t>que a taxa de juros (ou custo de oportunidade ou taxa de atratividade) é de 4% a.m., é mais interessante comprar a vista ou parcelado? Apresente seus cálculos.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888995"/>
              </p:ext>
            </p:extLst>
          </p:nvPr>
        </p:nvGraphicFramePr>
        <p:xfrm>
          <a:off x="399696" y="4685755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Parcela 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Parcela 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Parcela 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Parcela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39,96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39,96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39,96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119,88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Presente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39,96 </a:t>
                      </a:r>
                      <a:r>
                        <a:rPr lang="pt-BR" sz="1800" dirty="0" smtClean="0">
                          <a:effectLst/>
                        </a:rPr>
                        <a:t>÷ (1,04</a:t>
                      </a:r>
                      <a:r>
                        <a:rPr lang="pt-BR" sz="1800" baseline="0" dirty="0" smtClean="0">
                          <a:effectLst/>
                        </a:rPr>
                        <a:t>)</a:t>
                      </a:r>
                      <a:r>
                        <a:rPr lang="pt-BR" sz="1800" dirty="0" smtClean="0">
                          <a:effectLst/>
                        </a:rPr>
                        <a:t> = = 38,42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39,96 </a:t>
                      </a:r>
                      <a:r>
                        <a:rPr lang="pt-BR" sz="1800" dirty="0" smtClean="0">
                          <a:effectLst/>
                        </a:rPr>
                        <a:t>÷ (1,04</a:t>
                      </a:r>
                      <a:r>
                        <a:rPr lang="pt-BR" sz="1800" baseline="30000" dirty="0" smtClean="0">
                          <a:effectLst/>
                        </a:rPr>
                        <a:t>2</a:t>
                      </a:r>
                      <a:r>
                        <a:rPr lang="pt-BR" sz="1800" baseline="0" dirty="0" smtClean="0">
                          <a:effectLst/>
                        </a:rPr>
                        <a:t>)</a:t>
                      </a:r>
                      <a:r>
                        <a:rPr lang="pt-BR" sz="1800" dirty="0" smtClean="0">
                          <a:effectLst/>
                        </a:rPr>
                        <a:t> = 36,94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39,96 </a:t>
                      </a:r>
                      <a:r>
                        <a:rPr lang="pt-BR" sz="1800" dirty="0" smtClean="0">
                          <a:effectLst/>
                        </a:rPr>
                        <a:t>÷ (1,04</a:t>
                      </a:r>
                      <a:r>
                        <a:rPr lang="pt-BR" sz="1800" baseline="30000" dirty="0" smtClean="0">
                          <a:effectLst/>
                        </a:rPr>
                        <a:t>3</a:t>
                      </a:r>
                      <a:r>
                        <a:rPr lang="pt-BR" sz="1800" baseline="0" dirty="0" smtClean="0">
                          <a:effectLst/>
                        </a:rPr>
                        <a:t>)</a:t>
                      </a:r>
                      <a:r>
                        <a:rPr lang="pt-BR" sz="1800" dirty="0" smtClean="0">
                          <a:effectLst/>
                        </a:rPr>
                        <a:t> = 35,52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110,89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95360" y="6218148"/>
            <a:ext cx="8353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R$ 110,89 </a:t>
            </a:r>
            <a:r>
              <a:rPr lang="pt-BR" sz="2800" b="1" dirty="0">
                <a:solidFill>
                  <a:srgbClr val="FF0000"/>
                </a:solidFill>
              </a:rPr>
              <a:t>&lt;</a:t>
            </a:r>
            <a:r>
              <a:rPr lang="pt-BR" sz="2800" b="1" dirty="0" smtClean="0">
                <a:solidFill>
                  <a:srgbClr val="FF0000"/>
                </a:solidFill>
              </a:rPr>
              <a:t> R$ 113,91 </a:t>
            </a:r>
            <a:r>
              <a:rPr lang="pt-BR" sz="2800" b="1" dirty="0" smtClean="0">
                <a:solidFill>
                  <a:srgbClr val="FF0000"/>
                </a:solidFill>
                <a:sym typeface="Symbol"/>
              </a:rPr>
              <a:t> Melhor comprar </a:t>
            </a:r>
            <a:r>
              <a:rPr lang="pt-BR" sz="2800" b="1" u="sng" dirty="0" smtClean="0">
                <a:solidFill>
                  <a:srgbClr val="FF0000"/>
                </a:solidFill>
                <a:sym typeface="Symbol"/>
              </a:rPr>
              <a:t>a prazo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Autofit/>
          </a:bodyPr>
          <a:lstStyle/>
          <a:p>
            <a:r>
              <a:rPr lang="pt-BR" sz="2800" dirty="0" smtClean="0"/>
              <a:t>Em </a:t>
            </a:r>
            <a:r>
              <a:rPr lang="pt-BR" sz="2800" dirty="0"/>
              <a:t>10/09/2015 estava anunciado na internet o seguinte produto: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32" y="836712"/>
            <a:ext cx="6110512" cy="206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95360" y="2869873"/>
            <a:ext cx="84251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lphaLcParenR" startAt="2"/>
            </a:pPr>
            <a:r>
              <a:rPr lang="pt-BR" sz="2800" dirty="0" smtClean="0">
                <a:latin typeface="+mj-lt"/>
                <a:ea typeface="+mj-ea"/>
                <a:cs typeface="+mj-cs"/>
              </a:rPr>
              <a:t>Considerando </a:t>
            </a:r>
            <a:r>
              <a:rPr lang="pt-BR" sz="2800" dirty="0">
                <a:latin typeface="+mj-lt"/>
                <a:ea typeface="+mj-ea"/>
                <a:cs typeface="+mj-cs"/>
              </a:rPr>
              <a:t>que a taxa de juros (ou custo de oportunidade ou taxa de atratividade) é de </a:t>
            </a:r>
            <a:r>
              <a:rPr lang="pt-BR" sz="2800" dirty="0" smtClean="0">
                <a:latin typeface="+mj-lt"/>
                <a:ea typeface="+mj-ea"/>
                <a:cs typeface="+mj-cs"/>
              </a:rPr>
              <a:t>8% </a:t>
            </a:r>
            <a:r>
              <a:rPr lang="pt-BR" sz="2800" dirty="0">
                <a:latin typeface="+mj-lt"/>
                <a:ea typeface="+mj-ea"/>
                <a:cs typeface="+mj-cs"/>
              </a:rPr>
              <a:t>a.m., é mais interessante comprar a vista ou parcelado? Apresente seus cálculos.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391602"/>
              </p:ext>
            </p:extLst>
          </p:nvPr>
        </p:nvGraphicFramePr>
        <p:xfrm>
          <a:off x="399696" y="4685755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Parcela 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Parcela 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Parcela 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Parcela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39,96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39,96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39,96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119,88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Valor Presente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39,96 </a:t>
                      </a:r>
                      <a:r>
                        <a:rPr lang="pt-BR" sz="1800" dirty="0" smtClean="0">
                          <a:effectLst/>
                        </a:rPr>
                        <a:t>÷ (1,08</a:t>
                      </a:r>
                      <a:r>
                        <a:rPr lang="pt-BR" sz="1800" baseline="0" dirty="0" smtClean="0">
                          <a:effectLst/>
                        </a:rPr>
                        <a:t>)</a:t>
                      </a:r>
                      <a:r>
                        <a:rPr lang="pt-BR" sz="1800" dirty="0" smtClean="0">
                          <a:effectLst/>
                        </a:rPr>
                        <a:t> = = 37,00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39,96 </a:t>
                      </a:r>
                      <a:r>
                        <a:rPr lang="pt-BR" sz="1800" dirty="0" smtClean="0">
                          <a:effectLst/>
                        </a:rPr>
                        <a:t>÷ (1,08</a:t>
                      </a:r>
                      <a:r>
                        <a:rPr lang="pt-BR" sz="1800" baseline="30000" dirty="0" smtClean="0">
                          <a:effectLst/>
                        </a:rPr>
                        <a:t>2</a:t>
                      </a:r>
                      <a:r>
                        <a:rPr lang="pt-BR" sz="1800" baseline="0" dirty="0" smtClean="0">
                          <a:effectLst/>
                        </a:rPr>
                        <a:t>)</a:t>
                      </a:r>
                      <a:r>
                        <a:rPr lang="pt-BR" sz="1800" dirty="0" smtClean="0">
                          <a:effectLst/>
                        </a:rPr>
                        <a:t> = 34,26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39,96 </a:t>
                      </a:r>
                      <a:r>
                        <a:rPr lang="pt-BR" sz="1800" dirty="0" smtClean="0">
                          <a:effectLst/>
                        </a:rPr>
                        <a:t>÷ (1,08</a:t>
                      </a:r>
                      <a:r>
                        <a:rPr lang="pt-BR" sz="1800" baseline="30000" dirty="0" smtClean="0">
                          <a:effectLst/>
                        </a:rPr>
                        <a:t>3</a:t>
                      </a:r>
                      <a:r>
                        <a:rPr lang="pt-BR" sz="1800" baseline="0" dirty="0" smtClean="0">
                          <a:effectLst/>
                        </a:rPr>
                        <a:t>)</a:t>
                      </a:r>
                      <a:r>
                        <a:rPr lang="pt-BR" sz="1800" dirty="0" smtClean="0">
                          <a:effectLst/>
                        </a:rPr>
                        <a:t> = 31,72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102,98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95360" y="6218148"/>
            <a:ext cx="8353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R$ 102,98 </a:t>
            </a:r>
            <a:r>
              <a:rPr lang="pt-BR" sz="2800" b="1" dirty="0">
                <a:solidFill>
                  <a:srgbClr val="FF0000"/>
                </a:solidFill>
              </a:rPr>
              <a:t>&lt;</a:t>
            </a:r>
            <a:r>
              <a:rPr lang="pt-BR" sz="2800" b="1" dirty="0" smtClean="0">
                <a:solidFill>
                  <a:srgbClr val="FF0000"/>
                </a:solidFill>
              </a:rPr>
              <a:t> R$ 113,91 </a:t>
            </a:r>
            <a:r>
              <a:rPr lang="pt-BR" sz="2800" b="1" dirty="0" smtClean="0">
                <a:solidFill>
                  <a:srgbClr val="FF0000"/>
                </a:solidFill>
                <a:sym typeface="Symbol"/>
              </a:rPr>
              <a:t> Melhor comprar </a:t>
            </a:r>
            <a:r>
              <a:rPr lang="pt-BR" sz="2800" b="1" u="sng" dirty="0" smtClean="0">
                <a:solidFill>
                  <a:srgbClr val="FF0000"/>
                </a:solidFill>
                <a:sym typeface="Symbol"/>
              </a:rPr>
              <a:t>a prazo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3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800200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/>
              <a:t>O </a:t>
            </a:r>
            <a:r>
              <a:rPr lang="pt-BR" sz="2800" dirty="0"/>
              <a:t>valor de R$ 500,00 foi aplicado a juros compostos de 0,4% a.m., mais a variação do IGP-M. Sabendo que o valor foi aplicado em janeiro de 2015, qual foi o saldo em abril de </a:t>
            </a:r>
            <a:r>
              <a:rPr lang="pt-BR" sz="2800" dirty="0" smtClean="0"/>
              <a:t>2015?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5661248"/>
            <a:ext cx="8229600" cy="63208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400" dirty="0" smtClean="0">
                <a:latin typeface="Lucida Sans Unicode" pitchFamily="34" charset="0"/>
                <a:cs typeface="Times New Roman" pitchFamily="18" charset="0"/>
              </a:rPr>
              <a:t>Saldo = 518,34</a:t>
            </a:r>
            <a:endParaRPr lang="pt-BR" sz="28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1731641"/>
            <a:ext cx="8229600" cy="833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dirty="0" smtClean="0"/>
              <a:t>Dados:</a:t>
            </a:r>
            <a:br>
              <a:rPr lang="pt-BR" sz="2800" dirty="0" smtClean="0"/>
            </a:br>
            <a:endParaRPr lang="pt-BR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53943"/>
              </p:ext>
            </p:extLst>
          </p:nvPr>
        </p:nvGraphicFramePr>
        <p:xfrm>
          <a:off x="457200" y="2132856"/>
          <a:ext cx="8147250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875"/>
                <a:gridCol w="1357875"/>
                <a:gridCol w="1357875"/>
                <a:gridCol w="1357875"/>
                <a:gridCol w="1357875"/>
                <a:gridCol w="1357875"/>
              </a:tblGrid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 </a:t>
                      </a:r>
                      <a:endParaRPr lang="pt-B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2015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 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Jan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Fev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Mar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Abr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Mai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IGP-M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562,482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564,004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569,536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576,175</a:t>
                      </a:r>
                      <a:endParaRPr lang="pt-BR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578,516</a:t>
                      </a:r>
                      <a:endParaRPr lang="pt-BR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39552" y="3802968"/>
                <a:ext cx="8064896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Saldo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=500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pt-BR" sz="24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4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576,175</m:t>
                              </m:r>
                            </m:num>
                            <m:den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562,482</m:t>
                              </m:r>
                            </m:den>
                          </m:f>
                          <m:r>
                            <a:rPr lang="pt-B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pt-BR" sz="24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1+0,004</m:t>
                              </m:r>
                            </m:e>
                          </m:d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t-BR" sz="2400" dirty="0" smtClean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02968"/>
                <a:ext cx="8064896" cy="9221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39552" y="5013176"/>
                <a:ext cx="80648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Saldo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=500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×1,02434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×1,01205</m:t>
                      </m:r>
                    </m:oMath>
                  </m:oMathPara>
                </a14:m>
                <a:endParaRPr lang="pt-BR" sz="2400" dirty="0" smtClean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013176"/>
                <a:ext cx="806489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19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/>
              <a:t>Considere </a:t>
            </a:r>
            <a:r>
              <a:rPr lang="pt-BR" sz="2800" dirty="0"/>
              <a:t>o Fluxo de Caixa abaixo. Calcule: (a) TIR, (b) VPL, (c) </a:t>
            </a:r>
            <a:r>
              <a:rPr lang="pt-BR" sz="2800" dirty="0" err="1"/>
              <a:t>Payback</a:t>
            </a:r>
            <a:r>
              <a:rPr lang="pt-BR" sz="2800" dirty="0"/>
              <a:t> e (d) </a:t>
            </a:r>
            <a:r>
              <a:rPr lang="pt-BR" sz="2800" dirty="0" err="1"/>
              <a:t>Payback</a:t>
            </a:r>
            <a:r>
              <a:rPr lang="pt-BR" sz="2800" dirty="0"/>
              <a:t> descontado. A taxa de juros (ou custo de oportunidade ou taxa de atratividade) é de 10% a.m. Apresente os cálculos e o resultado com duas casas </a:t>
            </a:r>
            <a:r>
              <a:rPr lang="pt-BR" sz="2800" dirty="0" smtClean="0"/>
              <a:t>decimais.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41552"/>
              </p:ext>
            </p:extLst>
          </p:nvPr>
        </p:nvGraphicFramePr>
        <p:xfrm>
          <a:off x="3131840" y="2348880"/>
          <a:ext cx="2880320" cy="1301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9378"/>
                <a:gridCol w="1550942"/>
              </a:tblGrid>
              <a:tr h="447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Data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Valor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-500,00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600,00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39552" y="3717032"/>
                <a:ext cx="8064896" cy="664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TIR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  <a:ea typeface="Cambria Math"/>
                      </a:rPr>
                      <m:t>:</m:t>
                    </m:r>
                    <m:r>
                      <a:rPr lang="pt-BR" sz="24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/>
                      </a:rPr>
                      <m:t>−500+</m:t>
                    </m:r>
                    <m:f>
                      <m:fPr>
                        <m:ctrlPr>
                          <a:rPr lang="pt-B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mtClean="0">
                            <a:latin typeface="Cambria Math"/>
                          </a:rPr>
                          <m:t>00.000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(1+</m:t>
                        </m:r>
                        <m:r>
                          <a:rPr lang="pt-BR" sz="2400" b="0" i="1" smtClean="0">
                            <a:latin typeface="Cambria Math"/>
                          </a:rPr>
                          <m:t>𝑇𝐼𝑅</m:t>
                        </m:r>
                        <m:r>
                          <a:rPr lang="pt-BR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pt-BR" sz="2400" dirty="0" smtClean="0"/>
                  <a:t>  = 0</a:t>
                </a: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17032"/>
                <a:ext cx="8064896" cy="664284"/>
              </a:xfrm>
              <a:prstGeom prst="rect">
                <a:avLst/>
              </a:prstGeom>
              <a:blipFill rotWithShape="1">
                <a:blip r:embed="rId2"/>
                <a:stretch>
                  <a:fillRect l="-1210" b="-18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539552" y="4437112"/>
                <a:ext cx="8064896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TIR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  <a:ea typeface="Cambria Math"/>
                      </a:rPr>
                      <m:t>:</m:t>
                    </m:r>
                    <m:r>
                      <a:rPr lang="pt-BR" sz="2400" b="0" i="1" smtClean="0">
                        <a:latin typeface="Cambria Math"/>
                        <a:ea typeface="Cambria Math"/>
                      </a:rPr>
                      <m:t>  </m:t>
                    </m:r>
                    <m:f>
                      <m:fPr>
                        <m:ctrlPr>
                          <a:rPr lang="pt-B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mtClean="0">
                            <a:latin typeface="Cambria Math"/>
                          </a:rPr>
                          <m:t>00.000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pt-BR" sz="2400" b="0" i="1" smtClean="0">
                            <a:latin typeface="Cambria Math"/>
                          </a:rPr>
                          <m:t>0.000</m:t>
                        </m:r>
                      </m:den>
                    </m:f>
                  </m:oMath>
                </a14:m>
                <a:r>
                  <a:rPr lang="pt-BR" sz="2400" dirty="0" smtClean="0"/>
                  <a:t>  = 1 + TIR</a:t>
                </a:r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437112"/>
                <a:ext cx="8064896" cy="617157"/>
              </a:xfrm>
              <a:prstGeom prst="rect">
                <a:avLst/>
              </a:prstGeom>
              <a:blipFill rotWithShape="1">
                <a:blip r:embed="rId3"/>
                <a:stretch>
                  <a:fillRect l="-1210" b="-99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539552" y="5085184"/>
                <a:ext cx="80648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TIR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  <a:ea typeface="Cambria Math"/>
                      </a:rPr>
                      <m:t>:</m:t>
                    </m:r>
                    <m:r>
                      <a:rPr lang="pt-BR" sz="2400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pt-BR" sz="2400" dirty="0" smtClean="0"/>
                  <a:t> 1,20 = 1 + TIR</a:t>
                </a:r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085184"/>
                <a:ext cx="806489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210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539552" y="5589240"/>
                <a:ext cx="80648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TIR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  <a:ea typeface="Cambria Math"/>
                      </a:rPr>
                      <m:t>:</m:t>
                    </m:r>
                    <m:r>
                      <a:rPr lang="pt-BR" sz="2400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pt-BR" sz="2400" dirty="0" smtClean="0"/>
                  <a:t> 1,20 - 1 = TIR</a:t>
                </a:r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89240"/>
                <a:ext cx="806489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210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539552" y="6135687"/>
                <a:ext cx="80648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TIR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/>
                        <a:ea typeface="Cambria Math"/>
                      </a:rPr>
                      <m:t>:</m:t>
                    </m:r>
                    <m:r>
                      <a:rPr lang="pt-BR" sz="2400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pt-BR" sz="2400" dirty="0" smtClean="0"/>
                  <a:t> 0,20 = 20%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135687"/>
                <a:ext cx="806489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210" t="-10667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67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1426170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/>
              <a:t>Considere </a:t>
            </a:r>
            <a:r>
              <a:rPr lang="pt-BR" sz="2800" dirty="0"/>
              <a:t>o Fluxo de Caixa abaixo. Calcule: (a) TIR, (b) VPL, (c) </a:t>
            </a:r>
            <a:r>
              <a:rPr lang="pt-BR" sz="2800" dirty="0" err="1"/>
              <a:t>Payback</a:t>
            </a:r>
            <a:r>
              <a:rPr lang="pt-BR" sz="2800" dirty="0"/>
              <a:t> e (d) </a:t>
            </a:r>
            <a:r>
              <a:rPr lang="pt-BR" sz="2800" dirty="0" err="1"/>
              <a:t>Payback</a:t>
            </a:r>
            <a:r>
              <a:rPr lang="pt-BR" sz="2800" dirty="0"/>
              <a:t> descontado. A taxa de juros (ou custo de oportunidade ou taxa de atratividade) é de 10% a.m. Apresente os cálculos e o resultado com duas casas </a:t>
            </a:r>
            <a:r>
              <a:rPr lang="pt-BR" sz="2800" dirty="0" smtClean="0"/>
              <a:t>decimais.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41552"/>
              </p:ext>
            </p:extLst>
          </p:nvPr>
        </p:nvGraphicFramePr>
        <p:xfrm>
          <a:off x="3131840" y="2348880"/>
          <a:ext cx="2880320" cy="1301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9378"/>
                <a:gridCol w="1550942"/>
              </a:tblGrid>
              <a:tr h="447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Data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Valor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-500,00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600,00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39552" y="3933056"/>
                <a:ext cx="8064896" cy="664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VPL</a:t>
                </a:r>
                <a14:m>
                  <m:oMath xmlns:m="http://schemas.openxmlformats.org/officeDocument/2006/math">
                    <m:r>
                      <a:rPr lang="pt-BR" sz="2400" b="0" i="0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pt-B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/>
                      </a:rPr>
                      <m:t>−500+</m:t>
                    </m:r>
                    <m:f>
                      <m:fPr>
                        <m:ctrlPr>
                          <a:rPr lang="pt-B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mtClean="0">
                            <a:latin typeface="Cambria Math"/>
                          </a:rPr>
                          <m:t>00.000</m:t>
                        </m:r>
                      </m:num>
                      <m:den>
                        <m:r>
                          <a:rPr lang="pt-BR" sz="2400" b="0" i="1" smtClean="0">
                            <a:latin typeface="Cambria Math"/>
                          </a:rPr>
                          <m:t>(1+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0,10</m:t>
                        </m:r>
                        <m:r>
                          <a:rPr lang="pt-BR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pt-BR" sz="2400" dirty="0" smtClean="0"/>
                  <a:t>  =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  <a:ea typeface="Cambria Math"/>
                      </a:rPr>
                      <m:t>−500+</m:t>
                    </m:r>
                    <m:f>
                      <m:fPr>
                        <m:ctrlPr>
                          <a:rPr lang="pt-B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i="1">
                            <a:latin typeface="Cambria Math"/>
                          </a:rPr>
                          <m:t>00.000</m:t>
                        </m:r>
                      </m:num>
                      <m:den>
                        <m:r>
                          <a:rPr lang="pt-BR" sz="2400" i="1">
                            <a:latin typeface="Cambria Math"/>
                          </a:rPr>
                          <m:t>1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,10</m:t>
                        </m:r>
                      </m:den>
                    </m:f>
                  </m:oMath>
                </a14:m>
                <a:r>
                  <a:rPr lang="pt-BR" sz="2400" dirty="0" smtClean="0"/>
                  <a:t> </a:t>
                </a: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933056"/>
                <a:ext cx="8064896" cy="664284"/>
              </a:xfrm>
              <a:prstGeom prst="rect">
                <a:avLst/>
              </a:prstGeom>
              <a:blipFill rotWithShape="0">
                <a:blip r:embed="rId2"/>
                <a:stretch>
                  <a:fillRect l="-1210" b="-18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539552" y="4653136"/>
                <a:ext cx="80648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VPL </a:t>
                </a:r>
                <a14:m>
                  <m:oMath xmlns:m="http://schemas.openxmlformats.org/officeDocument/2006/math">
                    <m:r>
                      <a:rPr lang="pt-BR" sz="2400" b="0" i="0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r>
                      <a:rPr lang="pt-BR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/>
                      </a:rPr>
                      <m:t>−500+545,45</m:t>
                    </m:r>
                  </m:oMath>
                </a14:m>
                <a:r>
                  <a:rPr lang="pt-BR" sz="2400" dirty="0" smtClean="0"/>
                  <a:t> = </a:t>
                </a:r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53136"/>
                <a:ext cx="806489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210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539552" y="530120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VPL = 45,45</a:t>
            </a:r>
          </a:p>
        </p:txBody>
      </p:sp>
    </p:spTree>
    <p:extLst>
      <p:ext uri="{BB962C8B-B14F-4D97-AF65-F5344CB8AC3E}">
        <p14:creationId xmlns:p14="http://schemas.microsoft.com/office/powerpoint/2010/main" val="398285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26170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/>
              <a:t>Considere </a:t>
            </a:r>
            <a:r>
              <a:rPr lang="pt-BR" sz="2800" dirty="0"/>
              <a:t>o Fluxo de Caixa abaixo. Calcule: (a) TIR, (b) VPL, (c) </a:t>
            </a:r>
            <a:r>
              <a:rPr lang="pt-BR" sz="2800" dirty="0" err="1"/>
              <a:t>Payback</a:t>
            </a:r>
            <a:r>
              <a:rPr lang="pt-BR" sz="2800" dirty="0"/>
              <a:t> e (d) </a:t>
            </a:r>
            <a:r>
              <a:rPr lang="pt-BR" sz="2800" dirty="0" err="1"/>
              <a:t>Payback</a:t>
            </a:r>
            <a:r>
              <a:rPr lang="pt-BR" sz="2800" dirty="0"/>
              <a:t> descontado. A taxa de juros (ou custo de oportunidade ou taxa de atratividade) é de 10% a.m. Apresente os cálculos e o resultado com duas casas </a:t>
            </a:r>
            <a:r>
              <a:rPr lang="pt-BR" sz="2800" dirty="0" smtClean="0"/>
              <a:t>decimais.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41552"/>
              </p:ext>
            </p:extLst>
          </p:nvPr>
        </p:nvGraphicFramePr>
        <p:xfrm>
          <a:off x="3131840" y="2348880"/>
          <a:ext cx="2880320" cy="1301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9378"/>
                <a:gridCol w="1550942"/>
              </a:tblGrid>
              <a:tr h="447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Data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Valor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-500,00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600,00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39552" y="530120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P</a:t>
            </a:r>
            <a:r>
              <a:rPr lang="pt-BR" sz="2400" dirty="0" err="1" smtClean="0"/>
              <a:t>ayback</a:t>
            </a:r>
            <a:r>
              <a:rPr lang="pt-BR" sz="2400" dirty="0" smtClean="0"/>
              <a:t>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39552" y="635171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Payback</a:t>
            </a:r>
            <a:r>
              <a:rPr lang="pt-BR" sz="2400" dirty="0"/>
              <a:t>:</a:t>
            </a:r>
            <a:r>
              <a:rPr lang="pt-BR" sz="2400" dirty="0" smtClean="0"/>
              <a:t> 0,83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58585"/>
              </p:ext>
            </p:extLst>
          </p:nvPr>
        </p:nvGraphicFramePr>
        <p:xfrm>
          <a:off x="2123728" y="3783942"/>
          <a:ext cx="4896545" cy="130124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8"/>
                <a:gridCol w="1872208"/>
                <a:gridCol w="1872209"/>
              </a:tblGrid>
              <a:tr h="447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Data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Valor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kern="1200" dirty="0" smtClean="0">
                          <a:effectLst/>
                        </a:rPr>
                        <a:t>Acumulado</a:t>
                      </a:r>
                      <a:endParaRPr lang="pt-BR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-500,00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kern="1200" dirty="0" smtClean="0">
                          <a:effectLst/>
                        </a:rPr>
                        <a:t>- 500,00</a:t>
                      </a:r>
                      <a:endParaRPr lang="pt-B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1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600,00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kern="1200" dirty="0" smtClean="0">
                          <a:effectLst/>
                        </a:rPr>
                        <a:t>+ 100,00</a:t>
                      </a:r>
                      <a:endParaRPr lang="pt-B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2339752" y="5284996"/>
                <a:ext cx="33123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400" smtClean="0">
                          <a:latin typeface="Cambria Math"/>
                        </a:rPr>
                        <m:t>1</m:t>
                      </m:r>
                      <m:r>
                        <a:rPr lang="pt-BR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400">
                          <a:latin typeface="Cambria Math"/>
                        </a:rPr>
                        <m:t>m</m:t>
                      </m:r>
                      <m:r>
                        <a:rPr lang="pt-BR" sz="2400">
                          <a:latin typeface="Cambria Math"/>
                        </a:rPr>
                        <m:t>ê</m:t>
                      </m:r>
                      <m:r>
                        <m:rPr>
                          <m:sty m:val="p"/>
                        </m:rPr>
                        <a:rPr lang="pt-BR" sz="2400">
                          <a:latin typeface="Cambria Math"/>
                        </a:rPr>
                        <m:t>s</m:t>
                      </m:r>
                      <m:r>
                        <a:rPr lang="pt-BR" sz="2400">
                          <a:latin typeface="Cambria Math"/>
                        </a:rPr>
                        <m:t>→600,00</m:t>
                      </m:r>
                    </m:oMath>
                  </m:oMathPara>
                </a14:m>
                <a:endParaRPr lang="pt-B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pt-BR" sz="2400">
                        <a:latin typeface="Cambria Math"/>
                      </a:rPr>
                      <m:t>𝑥</m:t>
                    </m:r>
                    <m:r>
                      <a:rPr lang="pt-BR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sz="2400">
                        <a:latin typeface="Cambria Math"/>
                      </a:rPr>
                      <m:t>m</m:t>
                    </m:r>
                    <m:r>
                      <a:rPr lang="pt-BR" sz="2400">
                        <a:latin typeface="Cambria Math"/>
                      </a:rPr>
                      <m:t>ê</m:t>
                    </m:r>
                    <m:r>
                      <m:rPr>
                        <m:sty m:val="p"/>
                      </m:rPr>
                      <a:rPr lang="pt-BR" sz="2400">
                        <a:latin typeface="Cambria Math"/>
                      </a:rPr>
                      <m:t>s</m:t>
                    </m:r>
                    <m:r>
                      <a:rPr lang="pt-BR" sz="2400">
                        <a:latin typeface="Cambria Math"/>
                      </a:rPr>
                      <m:t>→500</m:t>
                    </m:r>
                  </m:oMath>
                </a14:m>
                <a:r>
                  <a:rPr lang="pt-BR" sz="2400" dirty="0"/>
                  <a:t>,00</a:t>
                </a:r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284996"/>
                <a:ext cx="3312368" cy="830997"/>
              </a:xfrm>
              <a:prstGeom prst="rect">
                <a:avLst/>
              </a:prstGeom>
              <a:blipFill rotWithShape="1">
                <a:blip r:embed="rId2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5327575" y="5373216"/>
                <a:ext cx="2340769" cy="650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pt-BR" sz="2400" b="0" i="1" smtClean="0">
                            <a:latin typeface="Cambria Math"/>
                          </a:rPr>
                          <m:t>00.00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600,00</m:t>
                        </m:r>
                      </m:den>
                    </m:f>
                  </m:oMath>
                </a14:m>
                <a:r>
                  <a:rPr lang="pt-BR" sz="2400" dirty="0" smtClean="0"/>
                  <a:t>  = 0,83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575" y="5373216"/>
                <a:ext cx="2340769" cy="650178"/>
              </a:xfrm>
              <a:prstGeom prst="rect">
                <a:avLst/>
              </a:prstGeom>
              <a:blipFill rotWithShape="0">
                <a:blip r:embed="rId3"/>
                <a:stretch>
                  <a:fillRect r="-3385" b="-46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have direita 2"/>
          <p:cNvSpPr/>
          <p:nvPr/>
        </p:nvSpPr>
        <p:spPr>
          <a:xfrm>
            <a:off x="5148064" y="5301208"/>
            <a:ext cx="179511" cy="81478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93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26170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/>
              <a:t>Considere </a:t>
            </a:r>
            <a:r>
              <a:rPr lang="pt-BR" sz="2800" dirty="0"/>
              <a:t>o Fluxo de Caixa abaixo. Calcule: (a) TIR, (b) VPL, (c) </a:t>
            </a:r>
            <a:r>
              <a:rPr lang="pt-BR" sz="2800" dirty="0" err="1"/>
              <a:t>Payback</a:t>
            </a:r>
            <a:r>
              <a:rPr lang="pt-BR" sz="2800" dirty="0"/>
              <a:t> e (d) </a:t>
            </a:r>
            <a:r>
              <a:rPr lang="pt-BR" sz="2800" dirty="0" err="1"/>
              <a:t>Payback</a:t>
            </a:r>
            <a:r>
              <a:rPr lang="pt-BR" sz="2800" dirty="0"/>
              <a:t> descontado. A taxa de juros (ou custo de oportunidade ou taxa de atratividade) é de 10% a.m. Apresente os cálculos e o resultado com duas casas </a:t>
            </a:r>
            <a:r>
              <a:rPr lang="pt-BR" sz="2800" dirty="0" smtClean="0"/>
              <a:t>decimais.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41552"/>
              </p:ext>
            </p:extLst>
          </p:nvPr>
        </p:nvGraphicFramePr>
        <p:xfrm>
          <a:off x="3131840" y="2348880"/>
          <a:ext cx="2880320" cy="1301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9378"/>
                <a:gridCol w="1550942"/>
              </a:tblGrid>
              <a:tr h="447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Data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Valor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-500,00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600,00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39552" y="530120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P</a:t>
            </a:r>
            <a:r>
              <a:rPr lang="pt-BR" sz="2400" dirty="0" err="1" smtClean="0"/>
              <a:t>ayback</a:t>
            </a:r>
            <a:r>
              <a:rPr lang="pt-BR" sz="2400" dirty="0" smtClean="0"/>
              <a:t>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39552" y="635171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Payback</a:t>
            </a:r>
            <a:r>
              <a:rPr lang="pt-BR" sz="2400" dirty="0"/>
              <a:t>:</a:t>
            </a:r>
            <a:r>
              <a:rPr lang="pt-BR" sz="2400" dirty="0" smtClean="0"/>
              <a:t> 0,92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948506"/>
              </p:ext>
            </p:extLst>
          </p:nvPr>
        </p:nvGraphicFramePr>
        <p:xfrm>
          <a:off x="395534" y="3783942"/>
          <a:ext cx="7848873" cy="130124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80122"/>
                <a:gridCol w="1512168"/>
                <a:gridCol w="3456384"/>
                <a:gridCol w="1800199"/>
              </a:tblGrid>
              <a:tr h="447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Data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Valor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descontado</a:t>
                      </a:r>
                      <a:endParaRPr lang="pt-BR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kern="1200" dirty="0" smtClean="0">
                          <a:effectLst/>
                        </a:rPr>
                        <a:t>Acumulado</a:t>
                      </a:r>
                      <a:endParaRPr lang="pt-BR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-500,00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-500</a:t>
                      </a:r>
                      <a:endParaRPr lang="pt-B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kern="1200" dirty="0" smtClean="0">
                          <a:effectLst/>
                        </a:rPr>
                        <a:t>- 500,00</a:t>
                      </a:r>
                      <a:endParaRPr lang="pt-B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1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600,00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effectLst/>
                        </a:rPr>
                        <a:t>600,00 ÷ 1,10 = 545,45</a:t>
                      </a:r>
                      <a:endParaRPr lang="pt-BR" sz="2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kern="1200" dirty="0" smtClean="0">
                          <a:effectLst/>
                        </a:rPr>
                        <a:t>+ 45,45</a:t>
                      </a:r>
                      <a:endParaRPr lang="pt-B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2339752" y="5284996"/>
                <a:ext cx="33123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400" smtClean="0">
                          <a:latin typeface="Cambria Math"/>
                        </a:rPr>
                        <m:t>1</m:t>
                      </m:r>
                      <m:r>
                        <m:rPr>
                          <m:sty m:val="p"/>
                        </m:rPr>
                        <a:rPr lang="pt-BR" sz="2400">
                          <a:latin typeface="Cambria Math"/>
                        </a:rPr>
                        <m:t>m</m:t>
                      </m:r>
                      <m:r>
                        <a:rPr lang="pt-BR" sz="2400">
                          <a:latin typeface="Cambria Math"/>
                        </a:rPr>
                        <m:t>ê</m:t>
                      </m:r>
                      <m:r>
                        <m:rPr>
                          <m:sty m:val="p"/>
                        </m:rPr>
                        <a:rPr lang="pt-BR" sz="2400">
                          <a:latin typeface="Cambria Math"/>
                        </a:rPr>
                        <m:t>s</m:t>
                      </m:r>
                      <m:r>
                        <a:rPr lang="pt-BR" sz="2400" smtClean="0">
                          <a:latin typeface="Cambria Math"/>
                        </a:rPr>
                        <m:t>→545,45</m:t>
                      </m:r>
                    </m:oMath>
                  </m:oMathPara>
                </a14:m>
                <a:endParaRPr lang="pt-B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pt-BR" sz="2400">
                        <a:latin typeface="Cambria Math"/>
                      </a:rPr>
                      <m:t>𝑥</m:t>
                    </m:r>
                    <m:r>
                      <a:rPr lang="pt-BR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sz="2400">
                        <a:latin typeface="Cambria Math"/>
                      </a:rPr>
                      <m:t>m</m:t>
                    </m:r>
                    <m:r>
                      <a:rPr lang="pt-BR" sz="2400">
                        <a:latin typeface="Cambria Math"/>
                      </a:rPr>
                      <m:t>ê</m:t>
                    </m:r>
                    <m:r>
                      <m:rPr>
                        <m:sty m:val="p"/>
                      </m:rPr>
                      <a:rPr lang="pt-BR" sz="2400">
                        <a:latin typeface="Cambria Math"/>
                      </a:rPr>
                      <m:t>s</m:t>
                    </m:r>
                    <m:r>
                      <a:rPr lang="pt-BR" sz="2400">
                        <a:latin typeface="Cambria Math"/>
                      </a:rPr>
                      <m:t>→500</m:t>
                    </m:r>
                  </m:oMath>
                </a14:m>
                <a:r>
                  <a:rPr lang="pt-BR" sz="2400" dirty="0"/>
                  <a:t>,00</a:t>
                </a:r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284996"/>
                <a:ext cx="3312368" cy="830997"/>
              </a:xfrm>
              <a:prstGeom prst="rect">
                <a:avLst/>
              </a:prstGeom>
              <a:blipFill rotWithShape="1">
                <a:blip r:embed="rId2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5327575" y="5373216"/>
                <a:ext cx="2340769" cy="650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pt-BR" sz="2400" b="0" i="1" smtClean="0">
                            <a:latin typeface="Cambria Math"/>
                          </a:rPr>
                          <m:t>00.00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545,45</m:t>
                        </m:r>
                      </m:den>
                    </m:f>
                  </m:oMath>
                </a14:m>
                <a:r>
                  <a:rPr lang="pt-BR" sz="2400" dirty="0" smtClean="0"/>
                  <a:t>  = 0,92</a:t>
                </a:r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575" y="5373216"/>
                <a:ext cx="2340769" cy="650178"/>
              </a:xfrm>
              <a:prstGeom prst="rect">
                <a:avLst/>
              </a:prstGeom>
              <a:blipFill rotWithShape="0">
                <a:blip r:embed="rId3"/>
                <a:stretch>
                  <a:fillRect r="-3385" b="-46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have direita 2"/>
          <p:cNvSpPr/>
          <p:nvPr/>
        </p:nvSpPr>
        <p:spPr>
          <a:xfrm>
            <a:off x="5148064" y="5301208"/>
            <a:ext cx="179511" cy="81478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42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pt-BR" sz="2800" dirty="0" smtClean="0"/>
              <a:t>Uma </a:t>
            </a:r>
            <a:r>
              <a:rPr lang="pt-BR" sz="2800" dirty="0"/>
              <a:t>loja oferece uma mercadoria por R$ 600,00 a vista. Se o cliente optar por comprar a prazo, a mesma mercadoria é vendida por R$ 606,00 para ser paga em 45 dias. Qual é a </a:t>
            </a:r>
            <a:r>
              <a:rPr lang="pt-BR" sz="2800" b="1" dirty="0"/>
              <a:t>taxa de juros simples, ao ano</a:t>
            </a:r>
            <a:r>
              <a:rPr lang="pt-BR" sz="2800" dirty="0"/>
              <a:t>, cobrada pela loja</a:t>
            </a:r>
            <a:r>
              <a:rPr lang="pt-BR" sz="2800" dirty="0" smtClean="0"/>
              <a:t>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492896"/>
            <a:ext cx="8229600" cy="37444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err="1" smtClean="0">
                <a:latin typeface="Lucida Sans Unicode" pitchFamily="34" charset="0"/>
                <a:cs typeface="Times New Roman" pitchFamily="18" charset="0"/>
              </a:rPr>
              <a:t>Sd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 = P*[1+(i/360)*n]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606 = 600*[1+(i/360)*45]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606/600 = 1+ i/8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1,01 = 1 + i/8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i/8 = 0,01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>
                <a:latin typeface="Lucida Sans Unicode" pitchFamily="34" charset="0"/>
                <a:cs typeface="Times New Roman" pitchFamily="18" charset="0"/>
              </a:rPr>
              <a:t>i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 = 0,01*8 = 0,08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b="1" dirty="0">
                <a:solidFill>
                  <a:srgbClr val="FF0000"/>
                </a:solidFill>
                <a:latin typeface="Lucida Sans Unicode" pitchFamily="34" charset="0"/>
                <a:cs typeface="Times New Roman" pitchFamily="18" charset="0"/>
              </a:rPr>
              <a:t>i</a:t>
            </a:r>
            <a:r>
              <a:rPr lang="pt-BR" sz="2800" b="1" dirty="0" smtClean="0">
                <a:solidFill>
                  <a:srgbClr val="FF0000"/>
                </a:solidFill>
                <a:latin typeface="Lucida Sans Unicode" pitchFamily="34" charset="0"/>
                <a:cs typeface="Times New Roman" pitchFamily="18" charset="0"/>
              </a:rPr>
              <a:t> = 8%</a:t>
            </a:r>
            <a:endParaRPr lang="pt-BR" sz="2800" b="1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2146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2578298"/>
          </a:xfrm>
        </p:spPr>
        <p:txBody>
          <a:bodyPr>
            <a:noAutofit/>
          </a:bodyPr>
          <a:lstStyle/>
          <a:p>
            <a:r>
              <a:rPr lang="pt-BR" sz="2800" dirty="0"/>
              <a:t>Um indivíduo realiza uma aplicação de R$ 500,00 pelo prazo de 3 meses. No vencimento, é resgatado o valor do principal acrescido dos juros, totalizando R$ 665,50. Considerando que os juros da aplicação eram </a:t>
            </a:r>
            <a:r>
              <a:rPr lang="pt-BR" sz="2800" b="1" dirty="0"/>
              <a:t>compostos</a:t>
            </a:r>
            <a:r>
              <a:rPr lang="pt-BR" sz="2800" dirty="0"/>
              <a:t>, calcule o </a:t>
            </a:r>
            <a:r>
              <a:rPr lang="pt-BR" sz="2800" b="1" dirty="0"/>
              <a:t>taxa de mensal</a:t>
            </a:r>
            <a:r>
              <a:rPr lang="pt-BR" sz="2800" dirty="0"/>
              <a:t> de juros desta operação. Considere que ocorre capitalização mensal dos juros</a:t>
            </a:r>
            <a:r>
              <a:rPr lang="pt-BR" sz="2800" dirty="0" smtClean="0"/>
              <a:t>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996952"/>
                <a:ext cx="8229600" cy="3744416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pt-BR" sz="2800" dirty="0" smtClean="0">
                    <a:latin typeface="Lucida Sans Unicode" pitchFamily="34" charset="0"/>
                    <a:cs typeface="Times New Roman" pitchFamily="18" charset="0"/>
                  </a:rPr>
                  <a:t>Sd = P*(1+ i)</a:t>
                </a:r>
                <a:r>
                  <a:rPr lang="pt-BR" sz="2800" baseline="30000" dirty="0" smtClean="0">
                    <a:latin typeface="Lucida Sans Unicode" pitchFamily="34" charset="0"/>
                    <a:cs typeface="Times New Roman" pitchFamily="18" charset="0"/>
                  </a:rPr>
                  <a:t>3</a:t>
                </a:r>
                <a:endParaRPr lang="pt-BR" sz="2800" dirty="0" smtClean="0">
                  <a:latin typeface="Lucida Sans Unicode" pitchFamily="34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pt-BR" sz="2800" dirty="0" smtClean="0">
                    <a:latin typeface="Lucida Sans Unicode" pitchFamily="34" charset="0"/>
                    <a:cs typeface="Times New Roman" pitchFamily="18" charset="0"/>
                  </a:rPr>
                  <a:t>665,50 = 500,00*(1+ i)</a:t>
                </a:r>
                <a:r>
                  <a:rPr lang="pt-BR" sz="2800" baseline="30000" dirty="0" smtClean="0">
                    <a:latin typeface="Lucida Sans Unicode" pitchFamily="34" charset="0"/>
                    <a:cs typeface="Times New Roman" pitchFamily="18" charset="0"/>
                  </a:rPr>
                  <a:t>3</a:t>
                </a:r>
                <a:endParaRPr lang="pt-BR" sz="2800" dirty="0" smtClean="0">
                  <a:latin typeface="Lucida Sans Unicode" pitchFamily="34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pt-BR" sz="2800" dirty="0" smtClean="0">
                    <a:latin typeface="Lucida Sans Unicode" pitchFamily="34" charset="0"/>
                    <a:cs typeface="Times New Roman" pitchFamily="18" charset="0"/>
                  </a:rPr>
                  <a:t>665,50/500,00 = (1+ i)</a:t>
                </a:r>
                <a:r>
                  <a:rPr lang="pt-BR" sz="2800" baseline="30000" dirty="0">
                    <a:latin typeface="Lucida Sans Unicode" pitchFamily="34" charset="0"/>
                    <a:cs typeface="Times New Roman" pitchFamily="18" charset="0"/>
                  </a:rPr>
                  <a:t>3</a:t>
                </a:r>
                <a:endParaRPr lang="pt-BR" sz="2800" dirty="0" smtClean="0">
                  <a:latin typeface="Lucida Sans Unicode" pitchFamily="34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pt-BR" sz="2800" dirty="0" smtClean="0">
                    <a:latin typeface="Lucida Sans Unicode" pitchFamily="34" charset="0"/>
                    <a:cs typeface="Times New Roman" pitchFamily="18" charset="0"/>
                  </a:rPr>
                  <a:t>1,331 = (1+ i)</a:t>
                </a:r>
                <a:r>
                  <a:rPr lang="pt-BR" sz="2800" baseline="30000" dirty="0" smtClean="0">
                    <a:latin typeface="Lucida Sans Unicode" pitchFamily="34" charset="0"/>
                    <a:cs typeface="Times New Roman" pitchFamily="18" charset="0"/>
                  </a:rPr>
                  <a:t>3 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pt-BR" sz="2800" dirty="0" smtClean="0">
                    <a:latin typeface="Lucida Sans Unicode" pitchFamily="34" charset="0"/>
                    <a:cs typeface="Times New Roman" pitchFamily="18" charset="0"/>
                  </a:rPr>
                  <a:t>1+i = </a:t>
                </a:r>
                <a14:m>
                  <m:oMath xmlns:m="http://schemas.openxmlformats.org/officeDocument/2006/math">
                    <m:r>
                      <a:rPr lang="pt-BR" sz="2800" i="1" smtClean="0"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∛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1,3</m:t>
                    </m:r>
                  </m:oMath>
                </a14:m>
                <a:r>
                  <a:rPr lang="pt-BR" sz="2800" dirty="0" smtClean="0">
                    <a:latin typeface="Lucida Sans Unicode" pitchFamily="34" charset="0"/>
                    <a:cs typeface="Times New Roman" pitchFamily="18" charset="0"/>
                  </a:rPr>
                  <a:t>331 = 1,10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pt-BR" sz="2800" dirty="0">
                    <a:latin typeface="Lucida Sans Unicode" pitchFamily="34" charset="0"/>
                    <a:cs typeface="Times New Roman" pitchFamily="18" charset="0"/>
                  </a:rPr>
                  <a:t>i</a:t>
                </a:r>
                <a:r>
                  <a:rPr lang="pt-BR" sz="2800" dirty="0" smtClean="0">
                    <a:latin typeface="Lucida Sans Unicode" pitchFamily="34" charset="0"/>
                    <a:cs typeface="Times New Roman" pitchFamily="18" charset="0"/>
                  </a:rPr>
                  <a:t> = 1,10 - 1 = 0,10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pt-BR" sz="2800" b="1" dirty="0" smtClean="0">
                    <a:solidFill>
                      <a:srgbClr val="FF0000"/>
                    </a:solidFill>
                    <a:latin typeface="Lucida Sans Unicode" pitchFamily="34" charset="0"/>
                    <a:cs typeface="Times New Roman" pitchFamily="18" charset="0"/>
                  </a:rPr>
                  <a:t>i = 10%</a:t>
                </a:r>
                <a:endParaRPr lang="pt-BR" sz="2800" b="1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endParaRPr lang="pt-BR" sz="2800" dirty="0"/>
              </a:p>
            </p:txBody>
          </p:sp>
        </mc:Choice>
        <mc:Fallback xmlns="">
          <p:sp>
            <p:nvSpPr>
              <p:cNvPr id="5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996952"/>
                <a:ext cx="8229600" cy="3744416"/>
              </a:xfrm>
              <a:blipFill rotWithShape="0">
                <a:blip r:embed="rId2"/>
                <a:stretch>
                  <a:fillRect l="-1185" t="-651" b="-17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to 3"/>
          <p:cNvCxnSpPr/>
          <p:nvPr/>
        </p:nvCxnSpPr>
        <p:spPr>
          <a:xfrm>
            <a:off x="2123728" y="515719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84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pPr lvl="0"/>
            <a:r>
              <a:rPr lang="pt-BR" sz="2800" dirty="0"/>
              <a:t>Um indivíduo possui R$ 700,00 em uma aplicação que lhe rende 1,0% ao mês (juros compostos). Ele deseja adquirir uma mercadoria que custa R$ 700,00 a vista ou R$ 730,00 para pagar com 150 dias de prazo. Ele deve comprar a vista ou a prazo? </a:t>
            </a:r>
            <a:r>
              <a:rPr lang="pt-BR" sz="2800" b="1" dirty="0"/>
              <a:t>Explique</a:t>
            </a:r>
            <a:r>
              <a:rPr lang="pt-BR" sz="2800" dirty="0"/>
              <a:t> sua reposta apresentando os </a:t>
            </a:r>
            <a:r>
              <a:rPr lang="pt-BR" sz="2800" dirty="0" smtClean="0"/>
              <a:t>cálculos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068961"/>
            <a:ext cx="8229600" cy="72008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Se aplicar os R$ 700,00:</a:t>
            </a:r>
            <a:endParaRPr lang="pt-BR" sz="28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3717032"/>
            <a:ext cx="82296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Sd = P*(1+ i)</a:t>
            </a:r>
            <a:r>
              <a:rPr lang="pt-BR" sz="2800" baseline="30000" dirty="0">
                <a:latin typeface="Lucida Sans Unicode" pitchFamily="34" charset="0"/>
                <a:cs typeface="Times New Roman" pitchFamily="18" charset="0"/>
              </a:rPr>
              <a:t>n</a:t>
            </a:r>
            <a:endParaRPr lang="pt-BR" sz="2800" dirty="0">
              <a:latin typeface="Lucida Sans Unicode" pitchFamily="34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err="1" smtClean="0">
                <a:latin typeface="Lucida Sans Unicode" pitchFamily="34" charset="0"/>
                <a:cs typeface="Times New Roman" pitchFamily="18" charset="0"/>
              </a:rPr>
              <a:t>Sd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pt-BR" sz="2800" dirty="0">
                <a:latin typeface="Lucida Sans Unicode" pitchFamily="34" charset="0"/>
                <a:cs typeface="Times New Roman" pitchFamily="18" charset="0"/>
              </a:rPr>
              <a:t>= 7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00</a:t>
            </a:r>
            <a:r>
              <a:rPr lang="pt-BR" sz="2800" dirty="0">
                <a:latin typeface="Lucida Sans Unicode" pitchFamily="34" charset="0"/>
                <a:cs typeface="Times New Roman" pitchFamily="18" charset="0"/>
              </a:rPr>
              <a:t>*(1+ 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0,01)</a:t>
            </a:r>
            <a:r>
              <a:rPr lang="pt-BR" sz="2800" baseline="30000" dirty="0">
                <a:latin typeface="Lucida Sans Unicode" pitchFamily="34" charset="0"/>
                <a:cs typeface="Times New Roman" pitchFamily="18" charset="0"/>
              </a:rPr>
              <a:t>5</a:t>
            </a:r>
            <a:endParaRPr lang="pt-BR" sz="2800" dirty="0">
              <a:latin typeface="Lucida Sans Unicode" pitchFamily="34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err="1" smtClean="0">
                <a:latin typeface="Lucida Sans Unicode" pitchFamily="34" charset="0"/>
                <a:cs typeface="Times New Roman" pitchFamily="18" charset="0"/>
              </a:rPr>
              <a:t>Sd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pt-BR" sz="2800" dirty="0">
                <a:latin typeface="Lucida Sans Unicode" pitchFamily="34" charset="0"/>
                <a:cs typeface="Times New Roman" pitchFamily="18" charset="0"/>
              </a:rPr>
              <a:t>= 7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00*(1,01)</a:t>
            </a:r>
            <a:r>
              <a:rPr lang="pt-BR" sz="2800" baseline="30000" dirty="0" smtClean="0">
                <a:latin typeface="Lucida Sans Unicode" pitchFamily="34" charset="0"/>
                <a:cs typeface="Times New Roman" pitchFamily="18" charset="0"/>
              </a:rPr>
              <a:t>5</a:t>
            </a:r>
            <a:endParaRPr lang="pt-BR" sz="2800" dirty="0">
              <a:latin typeface="Lucida Sans Unicode" pitchFamily="34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err="1" smtClean="0">
                <a:latin typeface="Lucida Sans Unicode" pitchFamily="34" charset="0"/>
                <a:cs typeface="Times New Roman" pitchFamily="18" charset="0"/>
              </a:rPr>
              <a:t>Sd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pt-BR" sz="2800" dirty="0">
                <a:latin typeface="Lucida Sans Unicode" pitchFamily="34" charset="0"/>
                <a:cs typeface="Times New Roman" pitchFamily="18" charset="0"/>
              </a:rPr>
              <a:t>= 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700*1,05101</a:t>
            </a:r>
            <a:r>
              <a:rPr lang="pt-BR" sz="2800" baseline="30000" dirty="0" smtClean="0">
                <a:latin typeface="Lucida Sans Unicode" pitchFamily="34" charset="0"/>
                <a:cs typeface="Times New Roman" pitchFamily="18" charset="0"/>
              </a:rPr>
              <a:t> </a:t>
            </a:r>
            <a:endParaRPr lang="pt-BR" sz="2800" baseline="30000" dirty="0">
              <a:latin typeface="Lucida Sans Unicode" pitchFamily="34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err="1" smtClean="0">
                <a:latin typeface="Lucida Sans Unicode" pitchFamily="34" charset="0"/>
                <a:cs typeface="Times New Roman" pitchFamily="18" charset="0"/>
              </a:rPr>
              <a:t>Sd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 = 735,71</a:t>
            </a:r>
            <a:endParaRPr lang="pt-BR" sz="2800" dirty="0">
              <a:latin typeface="Lucida Sans Unicode" pitchFamily="34" charset="0"/>
              <a:cs typeface="Times New Roman" pitchFamily="18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20072" y="4709462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R$ 735,71 &gt; R$ 730</a:t>
            </a:r>
          </a:p>
          <a:p>
            <a:pPr algn="ctr"/>
            <a:endParaRPr lang="pt-BR" sz="2800" b="1" dirty="0">
              <a:solidFill>
                <a:srgbClr val="FF0000"/>
              </a:solidFill>
            </a:endParaRPr>
          </a:p>
          <a:p>
            <a:pPr algn="ctr"/>
            <a:r>
              <a:rPr lang="pt-BR" sz="2800" b="1" dirty="0" smtClean="0">
                <a:solidFill>
                  <a:srgbClr val="FF0000"/>
                </a:solidFill>
                <a:sym typeface="Symbol"/>
              </a:rPr>
              <a:t> Melhor comprar </a:t>
            </a:r>
            <a:r>
              <a:rPr lang="pt-BR" sz="2800" b="1" u="sng" dirty="0" smtClean="0">
                <a:solidFill>
                  <a:srgbClr val="FF0000"/>
                </a:solidFill>
                <a:sym typeface="Symbol"/>
              </a:rPr>
              <a:t>a prazo</a:t>
            </a:r>
            <a:endParaRPr lang="pt-BR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722314"/>
          </a:xfrm>
        </p:spPr>
        <p:txBody>
          <a:bodyPr>
            <a:noAutofit/>
          </a:bodyPr>
          <a:lstStyle/>
          <a:p>
            <a:r>
              <a:rPr lang="pt-BR" sz="2800" dirty="0"/>
              <a:t>Um comerciante vende a vista uma mercadoria por R$ 400,00. Considerando que ele possui uma linha de crédito que lhe custa 4% ao mês (juros compostos), por qual preço ele deverá vender a mesma mercadoria concedendo prazo de 60 dias para o pagamento</a:t>
            </a:r>
            <a:r>
              <a:rPr lang="pt-BR" sz="2800" dirty="0" smtClean="0"/>
              <a:t>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6480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dirty="0">
                <a:latin typeface="Lucida Sans Unicode" pitchFamily="34" charset="0"/>
                <a:cs typeface="Times New Roman" pitchFamily="18" charset="0"/>
              </a:rPr>
              <a:t>6</a:t>
            </a:r>
            <a:r>
              <a:rPr lang="pt-BR" dirty="0" smtClean="0">
                <a:latin typeface="Lucida Sans Unicode" pitchFamily="34" charset="0"/>
                <a:cs typeface="Times New Roman" pitchFamily="18" charset="0"/>
              </a:rPr>
              <a:t>0 dias = 2 meses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3356992"/>
            <a:ext cx="82296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Sd = P*(1+ i)</a:t>
            </a:r>
            <a:r>
              <a:rPr lang="pt-BR" sz="2800" baseline="30000" dirty="0">
                <a:latin typeface="Lucida Sans Unicode" pitchFamily="34" charset="0"/>
                <a:cs typeface="Times New Roman" pitchFamily="18" charset="0"/>
              </a:rPr>
              <a:t>n</a:t>
            </a:r>
            <a:endParaRPr lang="pt-BR" sz="2800" dirty="0">
              <a:latin typeface="Lucida Sans Unicode" pitchFamily="34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err="1" smtClean="0">
                <a:latin typeface="Lucida Sans Unicode" pitchFamily="34" charset="0"/>
                <a:cs typeface="Times New Roman" pitchFamily="18" charset="0"/>
              </a:rPr>
              <a:t>Sd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pt-BR" sz="2800" dirty="0">
                <a:latin typeface="Lucida Sans Unicode" pitchFamily="34" charset="0"/>
                <a:cs typeface="Times New Roman" pitchFamily="18" charset="0"/>
              </a:rPr>
              <a:t>= 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400,00*(</a:t>
            </a:r>
            <a:r>
              <a:rPr lang="pt-BR" sz="2800" dirty="0">
                <a:latin typeface="Lucida Sans Unicode" pitchFamily="34" charset="0"/>
                <a:cs typeface="Times New Roman" pitchFamily="18" charset="0"/>
              </a:rPr>
              <a:t>1+ 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0,04)</a:t>
            </a:r>
            <a:r>
              <a:rPr lang="pt-BR" sz="2800" baseline="30000" dirty="0" smtClean="0">
                <a:latin typeface="Lucida Sans Unicode" pitchFamily="34" charset="0"/>
                <a:cs typeface="Times New Roman" pitchFamily="18" charset="0"/>
              </a:rPr>
              <a:t>2</a:t>
            </a:r>
            <a:endParaRPr lang="pt-BR" sz="2800" dirty="0">
              <a:latin typeface="Lucida Sans Unicode" pitchFamily="34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err="1" smtClean="0">
                <a:latin typeface="Lucida Sans Unicode" pitchFamily="34" charset="0"/>
                <a:cs typeface="Times New Roman" pitchFamily="18" charset="0"/>
              </a:rPr>
              <a:t>Sd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pt-BR" sz="2800" dirty="0">
                <a:latin typeface="Lucida Sans Unicode" pitchFamily="34" charset="0"/>
                <a:cs typeface="Times New Roman" pitchFamily="18" charset="0"/>
              </a:rPr>
              <a:t>= 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400*(1,04)</a:t>
            </a:r>
            <a:r>
              <a:rPr lang="pt-BR" sz="2800" baseline="30000" dirty="0" smtClean="0">
                <a:latin typeface="Lucida Sans Unicode" pitchFamily="34" charset="0"/>
                <a:cs typeface="Times New Roman" pitchFamily="18" charset="0"/>
              </a:rPr>
              <a:t>2</a:t>
            </a:r>
            <a:endParaRPr lang="pt-BR" sz="2800" dirty="0">
              <a:latin typeface="Lucida Sans Unicode" pitchFamily="34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dirty="0" err="1" smtClean="0">
                <a:latin typeface="Lucida Sans Unicode" pitchFamily="34" charset="0"/>
                <a:cs typeface="Times New Roman" pitchFamily="18" charset="0"/>
              </a:rPr>
              <a:t>Sd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 </a:t>
            </a:r>
            <a:r>
              <a:rPr lang="pt-BR" sz="2800" dirty="0">
                <a:latin typeface="Lucida Sans Unicode" pitchFamily="34" charset="0"/>
                <a:cs typeface="Times New Roman" pitchFamily="18" charset="0"/>
              </a:rPr>
              <a:t>= </a:t>
            </a:r>
            <a:r>
              <a:rPr lang="pt-BR" sz="2800" dirty="0" smtClean="0">
                <a:latin typeface="Lucida Sans Unicode" pitchFamily="34" charset="0"/>
                <a:cs typeface="Times New Roman" pitchFamily="18" charset="0"/>
              </a:rPr>
              <a:t>400*1,0816</a:t>
            </a:r>
            <a:r>
              <a:rPr lang="pt-BR" sz="2800" baseline="30000" dirty="0" smtClean="0">
                <a:latin typeface="Lucida Sans Unicode" pitchFamily="34" charset="0"/>
                <a:cs typeface="Times New Roman" pitchFamily="18" charset="0"/>
              </a:rPr>
              <a:t> </a:t>
            </a:r>
            <a:endParaRPr lang="pt-BR" sz="2800" baseline="30000" dirty="0">
              <a:latin typeface="Lucida Sans Unicode" pitchFamily="34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800" b="1" dirty="0" err="1" smtClean="0">
                <a:solidFill>
                  <a:srgbClr val="FF0000"/>
                </a:solidFill>
                <a:latin typeface="Lucida Sans Unicode" pitchFamily="34" charset="0"/>
                <a:cs typeface="Times New Roman" pitchFamily="18" charset="0"/>
              </a:rPr>
              <a:t>Sd</a:t>
            </a:r>
            <a:r>
              <a:rPr lang="pt-BR" sz="2800" b="1" dirty="0" smtClean="0">
                <a:solidFill>
                  <a:srgbClr val="FF0000"/>
                </a:solidFill>
                <a:latin typeface="Lucida Sans Unicode" pitchFamily="34" charset="0"/>
                <a:cs typeface="Times New Roman" pitchFamily="18" charset="0"/>
              </a:rPr>
              <a:t> = 432,64</a:t>
            </a:r>
            <a:endParaRPr lang="pt-BR" sz="2800" b="1" dirty="0">
              <a:solidFill>
                <a:srgbClr val="FF0000"/>
              </a:solidFill>
              <a:latin typeface="Lucida Sans Unicode" pitchFamily="34" charset="0"/>
              <a:cs typeface="Times New Roman" pitchFamily="18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423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bldLvl="2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</TotalTime>
  <Words>1071</Words>
  <Application>Microsoft Office PowerPoint</Application>
  <PresentationFormat>Apresentação na tela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LES 160 – Matemática Aplicada a Finanças</vt:lpstr>
      <vt:lpstr>Considere o Fluxo de Caixa abaixo. Calcule: (a) TIR, (b) VPL, (c) Payback e (d) Payback descontado. A taxa de juros (ou custo de oportunidade ou taxa de atratividade) é de 10% a.m. Apresente os cálculos e o resultado com duas casas decimais. </vt:lpstr>
      <vt:lpstr>Considere o Fluxo de Caixa abaixo. Calcule: (a) TIR, (b) VPL, (c) Payback e (d) Payback descontado. A taxa de juros (ou custo de oportunidade ou taxa de atratividade) é de 10% a.m. Apresente os cálculos e o resultado com duas casas decimais. </vt:lpstr>
      <vt:lpstr>Considere o Fluxo de Caixa abaixo. Calcule: (a) TIR, (b) VPL, (c) Payback e (d) Payback descontado. A taxa de juros (ou custo de oportunidade ou taxa de atratividade) é de 10% a.m. Apresente os cálculos e o resultado com duas casas decimais. </vt:lpstr>
      <vt:lpstr>Considere o Fluxo de Caixa abaixo. Calcule: (a) TIR, (b) VPL, (c) Payback e (d) Payback descontado. A taxa de juros (ou custo de oportunidade ou taxa de atratividade) é de 10% a.m. Apresente os cálculos e o resultado com duas casas decimais. </vt:lpstr>
      <vt:lpstr>Uma loja oferece uma mercadoria por R$ 600,00 a vista. Se o cliente optar por comprar a prazo, a mesma mercadoria é vendida por R$ 606,00 para ser paga em 45 dias. Qual é a taxa de juros simples, ao ano, cobrada pela loja?</vt:lpstr>
      <vt:lpstr>Um indivíduo realiza uma aplicação de R$ 500,00 pelo prazo de 3 meses. No vencimento, é resgatado o valor do principal acrescido dos juros, totalizando R$ 665,50. Considerando que os juros da aplicação eram compostos, calcule o taxa de mensal de juros desta operação. Considere que ocorre capitalização mensal dos juros.</vt:lpstr>
      <vt:lpstr>Um indivíduo possui R$ 700,00 em uma aplicação que lhe rende 1,0% ao mês (juros compostos). Ele deseja adquirir uma mercadoria que custa R$ 700,00 a vista ou R$ 730,00 para pagar com 150 dias de prazo. Ele deve comprar a vista ou a prazo? Explique sua reposta apresentando os cálculos</vt:lpstr>
      <vt:lpstr>Um comerciante vende a vista uma mercadoria por R$ 400,00. Considerando que ele possui uma linha de crédito que lhe custa 4% ao mês (juros compostos), por qual preço ele deverá vender a mesma mercadoria concedendo prazo de 60 dias para o pagamento?</vt:lpstr>
      <vt:lpstr>Em 10/09/2015 estava anunciado na internet o seguinte produto:</vt:lpstr>
      <vt:lpstr>Em 10/09/2015 estava anunciado na internet o seguinte produto:</vt:lpstr>
      <vt:lpstr>O valor de R$ 500,00 foi aplicado a juros compostos de 0,4% a.m., mais a variação do IGP-M. Sabendo que o valor foi aplicado em janeiro de 2015, qual foi o saldo em abril de 2015?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: LES 160 – Matemática Aplicada a Finanças</dc:title>
  <dc:creator>Roberto</dc:creator>
  <cp:lastModifiedBy>Roberto</cp:lastModifiedBy>
  <cp:revision>35</cp:revision>
  <dcterms:created xsi:type="dcterms:W3CDTF">2015-04-22T12:07:57Z</dcterms:created>
  <dcterms:modified xsi:type="dcterms:W3CDTF">2016-08-30T14:53:58Z</dcterms:modified>
</cp:coreProperties>
</file>