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9" r:id="rId4"/>
    <p:sldId id="269" r:id="rId5"/>
    <p:sldId id="260" r:id="rId6"/>
    <p:sldId id="263" r:id="rId7"/>
    <p:sldId id="262" r:id="rId8"/>
    <p:sldId id="265" r:id="rId9"/>
    <p:sldId id="270" r:id="rId10"/>
  </p:sldIdLst>
  <p:sldSz cx="9144000" cy="6858000" type="screen4x3"/>
  <p:notesSz cx="6877050" cy="100012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0DEBE-ED67-4E68-8226-C27969A28FF2}" type="datetimeFigureOut">
              <a:rPr lang="pt-BR" smtClean="0"/>
              <a:pPr/>
              <a:t>23/10/2013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2BE34-B1C7-4B2D-874C-BDF12816880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9503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9B18-68CB-4F31-BEC2-8555BA55AD36}" type="datetimeFigureOut">
              <a:rPr lang="pt-BR" smtClean="0"/>
              <a:pPr/>
              <a:t>23/10/2013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656C-D7CA-476A-B035-BF7E3CF1FF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9B18-68CB-4F31-BEC2-8555BA55AD36}" type="datetimeFigureOut">
              <a:rPr lang="pt-BR" smtClean="0"/>
              <a:pPr/>
              <a:t>23/10/2013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656C-D7CA-476A-B035-BF7E3CF1FF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9B18-68CB-4F31-BEC2-8555BA55AD36}" type="datetimeFigureOut">
              <a:rPr lang="pt-BR" smtClean="0"/>
              <a:pPr/>
              <a:t>23/10/2013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656C-D7CA-476A-B035-BF7E3CF1FF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9B18-68CB-4F31-BEC2-8555BA55AD36}" type="datetimeFigureOut">
              <a:rPr lang="pt-BR" smtClean="0"/>
              <a:pPr/>
              <a:t>23/10/2013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656C-D7CA-476A-B035-BF7E3CF1FF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9B18-68CB-4F31-BEC2-8555BA55AD36}" type="datetimeFigureOut">
              <a:rPr lang="pt-BR" smtClean="0"/>
              <a:pPr/>
              <a:t>23/10/2013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656C-D7CA-476A-B035-BF7E3CF1FF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9B18-68CB-4F31-BEC2-8555BA55AD36}" type="datetimeFigureOut">
              <a:rPr lang="pt-BR" smtClean="0"/>
              <a:pPr/>
              <a:t>23/10/2013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656C-D7CA-476A-B035-BF7E3CF1FF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9B18-68CB-4F31-BEC2-8555BA55AD36}" type="datetimeFigureOut">
              <a:rPr lang="pt-BR" smtClean="0"/>
              <a:pPr/>
              <a:t>23/10/2013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656C-D7CA-476A-B035-BF7E3CF1FF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9B18-68CB-4F31-BEC2-8555BA55AD36}" type="datetimeFigureOut">
              <a:rPr lang="pt-BR" smtClean="0"/>
              <a:pPr/>
              <a:t>23/10/2013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656C-D7CA-476A-B035-BF7E3CF1FF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9B18-68CB-4F31-BEC2-8555BA55AD36}" type="datetimeFigureOut">
              <a:rPr lang="pt-BR" smtClean="0"/>
              <a:pPr/>
              <a:t>23/10/2013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656C-D7CA-476A-B035-BF7E3CF1FF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9B18-68CB-4F31-BEC2-8555BA55AD36}" type="datetimeFigureOut">
              <a:rPr lang="pt-BR" smtClean="0"/>
              <a:pPr/>
              <a:t>23/10/2013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656C-D7CA-476A-B035-BF7E3CF1FF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9B18-68CB-4F31-BEC2-8555BA55AD36}" type="datetimeFigureOut">
              <a:rPr lang="pt-BR" smtClean="0"/>
              <a:pPr/>
              <a:t>23/10/2013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656C-D7CA-476A-B035-BF7E3CF1FF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89B18-68CB-4F31-BEC2-8555BA55AD36}" type="datetimeFigureOut">
              <a:rPr lang="pt-BR" smtClean="0"/>
              <a:pPr/>
              <a:t>23/10/2013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E656C-D7CA-476A-B035-BF7E3CF1FF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Aula 7</a:t>
            </a:r>
            <a:br>
              <a:rPr lang="pt-BR" dirty="0" smtClean="0"/>
            </a:br>
            <a:r>
              <a:rPr lang="pt-BR" dirty="0"/>
              <a:t>Críticas à teoria da concorrência Perfeita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Profa</a:t>
            </a:r>
            <a:r>
              <a:rPr lang="pt-BR" dirty="0" smtClean="0"/>
              <a:t>. Eliana Tadeu </a:t>
            </a:r>
            <a:r>
              <a:rPr lang="pt-BR" dirty="0" err="1" smtClean="0"/>
              <a:t>Terci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Nova microeconomia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Momento histórico: década de 1920 – desemprego, produtividade e pobreza crescentes → crítica teoria do equilíbrio promovido pela concorrência → fluxo circular da produção e da renda → mercado de produtos e fatores </a:t>
            </a:r>
          </a:p>
          <a:p>
            <a:r>
              <a:rPr lang="pt-BR" dirty="0" smtClean="0"/>
              <a:t>Teoria da distribuição: relativa a sua participação na produção</a:t>
            </a:r>
          </a:p>
          <a:p>
            <a:r>
              <a:rPr lang="pt-BR" dirty="0" smtClean="0"/>
              <a:t>Condição  para o equilíbrio – concorrência perfeita:</a:t>
            </a:r>
          </a:p>
          <a:p>
            <a:pPr>
              <a:buNone/>
            </a:pPr>
            <a:r>
              <a:rPr lang="pt-BR" dirty="0"/>
              <a:t>	</a:t>
            </a:r>
            <a:r>
              <a:rPr lang="pt-BR" dirty="0" smtClean="0"/>
              <a:t>- quantidade ilimitada de produtores e vendedores</a:t>
            </a:r>
          </a:p>
          <a:p>
            <a:pPr>
              <a:buNone/>
            </a:pPr>
            <a:r>
              <a:rPr lang="pt-BR" dirty="0" smtClean="0"/>
              <a:t>	- produtos homogêneos;</a:t>
            </a:r>
          </a:p>
          <a:p>
            <a:pPr>
              <a:buNone/>
            </a:pPr>
            <a:r>
              <a:rPr lang="pt-BR" dirty="0" smtClean="0"/>
              <a:t>	- empresas pequenas relativamente ao mercado;</a:t>
            </a:r>
          </a:p>
          <a:p>
            <a:pPr>
              <a:buNone/>
            </a:pPr>
            <a:r>
              <a:rPr lang="pt-BR" dirty="0"/>
              <a:t>	</a:t>
            </a:r>
            <a:r>
              <a:rPr lang="pt-BR" dirty="0" smtClean="0"/>
              <a:t>- mobilidade de fatores;</a:t>
            </a:r>
          </a:p>
          <a:p>
            <a:pPr>
              <a:buNone/>
            </a:pPr>
            <a:r>
              <a:rPr lang="pt-BR" dirty="0"/>
              <a:t>	</a:t>
            </a:r>
            <a:r>
              <a:rPr lang="pt-BR" dirty="0" smtClean="0"/>
              <a:t>- </a:t>
            </a:r>
            <a:r>
              <a:rPr lang="pt-BR" dirty="0" smtClean="0"/>
              <a:t>transparência</a:t>
            </a:r>
          </a:p>
          <a:p>
            <a:r>
              <a:rPr lang="pt-BR" dirty="0"/>
              <a:t>monopólio extremo  oposto.</a:t>
            </a:r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Nova microeconomia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764704"/>
            <a:ext cx="8784976" cy="5904656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Tradição neoclássica: na concorrência </a:t>
            </a:r>
            <a:r>
              <a:rPr lang="pt-BR" dirty="0" smtClean="0"/>
              <a:t>a dado preço,  a firma ajusta sua oferta ao ponto em que seu custo médio (curva </a:t>
            </a:r>
            <a:r>
              <a:rPr lang="pt-BR" dirty="0" smtClean="0">
                <a:solidFill>
                  <a:srgbClr val="FF0000"/>
                </a:solidFill>
              </a:rPr>
              <a:t>U</a:t>
            </a:r>
            <a:r>
              <a:rPr lang="pt-BR" dirty="0" smtClean="0"/>
              <a:t>) é mínimo e seu lucro é máximo</a:t>
            </a:r>
            <a:r>
              <a:rPr lang="pt-BR" dirty="0" smtClean="0"/>
              <a:t>.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Ponto limite a expansão da produção da firma</a:t>
            </a:r>
            <a:r>
              <a:rPr lang="pt-BR" dirty="0" smtClean="0"/>
              <a:t>. </a:t>
            </a:r>
            <a:r>
              <a:rPr lang="pt-BR" dirty="0" smtClean="0"/>
              <a:t> </a:t>
            </a:r>
            <a:endParaRPr lang="pt-BR" dirty="0" smtClean="0"/>
          </a:p>
          <a:p>
            <a:pPr>
              <a:buNone/>
            </a:pPr>
            <a:r>
              <a:rPr lang="pt-BR" dirty="0"/>
              <a:t>	</a:t>
            </a:r>
            <a:r>
              <a:rPr lang="pt-BR" dirty="0" smtClean="0"/>
              <a:t>-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consequência</a:t>
            </a:r>
            <a:r>
              <a:rPr lang="pt-BR" dirty="0"/>
              <a:t>:</a:t>
            </a:r>
            <a:r>
              <a:rPr lang="pt-BR" dirty="0" smtClean="0"/>
              <a:t> </a:t>
            </a:r>
            <a:r>
              <a:rPr lang="pt-BR" dirty="0" smtClean="0"/>
              <a:t>firmas pequenas relativamente ao mercado</a:t>
            </a:r>
          </a:p>
          <a:p>
            <a:pPr>
              <a:buNone/>
            </a:pPr>
            <a:r>
              <a:rPr lang="pt-BR" dirty="0"/>
              <a:t>	</a:t>
            </a:r>
            <a:r>
              <a:rPr lang="pt-BR" dirty="0" smtClean="0"/>
              <a:t>-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condição</a:t>
            </a:r>
            <a:r>
              <a:rPr lang="pt-BR" dirty="0" smtClean="0"/>
              <a:t>: não </a:t>
            </a:r>
            <a:r>
              <a:rPr lang="pt-BR" dirty="0" smtClean="0"/>
              <a:t>houvesse preferências</a:t>
            </a:r>
          </a:p>
          <a:p>
            <a:r>
              <a:rPr lang="pt-BR" dirty="0" smtClean="0"/>
              <a:t>Entre 1926-33 – oposição – crítica interna: mantidas condições técnicas e de demanda, ambas as formas de mercado são insuficientes para explicar a realidade;</a:t>
            </a:r>
          </a:p>
          <a:p>
            <a:r>
              <a:rPr lang="pt-BR" dirty="0" smtClean="0"/>
              <a:t>A formulação de </a:t>
            </a:r>
            <a:r>
              <a:rPr lang="pt-BR" dirty="0" err="1" smtClean="0"/>
              <a:t>Sraffa</a:t>
            </a:r>
            <a:r>
              <a:rPr lang="pt-BR" dirty="0" smtClean="0"/>
              <a:t>  inverte o </a:t>
            </a:r>
            <a:r>
              <a:rPr lang="pt-BR" dirty="0" smtClean="0"/>
              <a:t>argumento a partir da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experiência</a:t>
            </a:r>
            <a:r>
              <a:rPr lang="pt-BR" dirty="0" smtClean="0"/>
              <a:t>: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i) </a:t>
            </a:r>
            <a:r>
              <a:rPr lang="pt-BR" dirty="0" smtClean="0"/>
              <a:t>oferta </a:t>
            </a:r>
            <a:r>
              <a:rPr lang="pt-BR" dirty="0" smtClean="0"/>
              <a:t>da firma não decorre de variação </a:t>
            </a:r>
            <a:r>
              <a:rPr lang="pt-BR" dirty="0" smtClean="0"/>
              <a:t>nos </a:t>
            </a:r>
            <a:r>
              <a:rPr lang="pt-BR" dirty="0" smtClean="0"/>
              <a:t>custos, mas das </a:t>
            </a:r>
            <a:r>
              <a:rPr lang="pt-BR" dirty="0" smtClean="0"/>
              <a:t> condições </a:t>
            </a:r>
            <a:r>
              <a:rPr lang="pt-BR" dirty="0" smtClean="0"/>
              <a:t>da </a:t>
            </a:r>
            <a:r>
              <a:rPr lang="pt-BR" dirty="0" smtClean="0"/>
              <a:t>demanda, pois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</a:t>
            </a:r>
            <a:r>
              <a:rPr lang="pt-BR" dirty="0" err="1" smtClean="0"/>
              <a:t>ii</a:t>
            </a:r>
            <a:r>
              <a:rPr lang="pt-BR" dirty="0" smtClean="0"/>
              <a:t>) </a:t>
            </a:r>
            <a:r>
              <a:rPr lang="pt-BR" dirty="0" smtClean="0"/>
              <a:t> o preço </a:t>
            </a:r>
            <a:r>
              <a:rPr lang="pt-BR" dirty="0" smtClean="0"/>
              <a:t>é função decrescente do volume das </a:t>
            </a:r>
            <a:r>
              <a:rPr lang="pt-BR" dirty="0" smtClean="0"/>
              <a:t>vendas, assim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</a:t>
            </a:r>
            <a:r>
              <a:rPr lang="pt-BR" dirty="0" err="1" smtClean="0"/>
              <a:t>iii</a:t>
            </a:r>
            <a:r>
              <a:rPr lang="pt-BR" dirty="0" smtClean="0"/>
              <a:t>) </a:t>
            </a:r>
            <a:r>
              <a:rPr lang="pt-BR" dirty="0" smtClean="0"/>
              <a:t> </a:t>
            </a:r>
            <a:r>
              <a:rPr lang="pt-BR" dirty="0" smtClean="0"/>
              <a:t>existe um mercado para cada firma (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curva de demanda</a:t>
            </a:r>
            <a:r>
              <a:rPr lang="pt-BR" dirty="0" smtClean="0"/>
              <a:t>) como no monopólio!  </a:t>
            </a:r>
          </a:p>
          <a:p>
            <a:r>
              <a:rPr lang="pt-BR" dirty="0" smtClean="0"/>
              <a:t>Não é somente o preço que conta.</a:t>
            </a:r>
            <a:endParaRPr lang="pt-B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Nova microeconomia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340768"/>
            <a:ext cx="8280920" cy="5328592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Diferença com o monopólio puro é que o grau de </a:t>
            </a:r>
            <a:r>
              <a:rPr lang="pt-BR" dirty="0" err="1" smtClean="0"/>
              <a:t>substitubilidade</a:t>
            </a:r>
            <a:r>
              <a:rPr lang="pt-BR" dirty="0" smtClean="0"/>
              <a:t> do bem é maior neste caso do que no monop</a:t>
            </a:r>
            <a:r>
              <a:rPr lang="pt-BR" dirty="0" smtClean="0"/>
              <a:t>ólio: a elasticidade da demanda é maior</a:t>
            </a:r>
          </a:p>
          <a:p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teoria de mercado explica essa situação?</a:t>
            </a:r>
          </a:p>
          <a:p>
            <a:r>
              <a:rPr lang="pt-BR" b="1" dirty="0"/>
              <a:t>J. Robinson</a:t>
            </a:r>
            <a:r>
              <a:rPr lang="pt-BR" dirty="0"/>
              <a:t> (Inglaterra) → </a:t>
            </a:r>
            <a:r>
              <a:rPr lang="pt-BR" b="1" dirty="0"/>
              <a:t>concorrência imperfeita</a:t>
            </a:r>
            <a:r>
              <a:rPr lang="pt-BR" dirty="0"/>
              <a:t>: preço não é o único determinante da demanda (implica na inexistência de mercado homogêneo) → </a:t>
            </a:r>
            <a:r>
              <a:rPr lang="pt-BR" dirty="0" smtClean="0"/>
              <a:t>firmas criam uma clientela (fidelidade </a:t>
            </a:r>
            <a:r>
              <a:rPr lang="pt-BR" dirty="0"/>
              <a:t>do </a:t>
            </a:r>
            <a:r>
              <a:rPr lang="pt-BR" dirty="0" smtClean="0"/>
              <a:t>consumidor) introduzindo uma imperfeição no mercado → </a:t>
            </a:r>
            <a:r>
              <a:rPr lang="pt-BR" dirty="0" err="1" smtClean="0"/>
              <a:t>monopsônio</a:t>
            </a:r>
            <a:r>
              <a:rPr lang="pt-BR" dirty="0" smtClean="0"/>
              <a:t>/</a:t>
            </a:r>
            <a:r>
              <a:rPr lang="pt-BR" dirty="0" err="1" smtClean="0"/>
              <a:t>oligopsônio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Nova microeconomia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 err="1" smtClean="0"/>
              <a:t>Chamberlin</a:t>
            </a:r>
            <a:r>
              <a:rPr lang="pt-BR" dirty="0" smtClean="0"/>
              <a:t> (EUA) – “diferenciação do produto”</a:t>
            </a:r>
            <a:endParaRPr lang="pt-B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 smtClean="0"/>
              <a:t>Teoria da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concorrência monopolista</a:t>
            </a:r>
            <a:r>
              <a:rPr lang="pt-BR" dirty="0" smtClean="0"/>
              <a:t>: há concorrência entre as firmas, porém cada uma delas tem seu “mercado” →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concorrência</a:t>
            </a:r>
            <a:r>
              <a:rPr lang="pt-BR" dirty="0" smtClean="0"/>
              <a:t>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</a:t>
            </a:r>
            <a:r>
              <a:rPr lang="pt-BR" dirty="0" smtClean="0"/>
              <a:t>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produtos</a:t>
            </a:r>
            <a:r>
              <a:rPr lang="pt-BR" dirty="0" smtClean="0"/>
              <a:t> →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qualidade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 </a:t>
            </a:r>
            <a:r>
              <a:rPr lang="pt-BR" dirty="0" smtClean="0"/>
              <a:t>→ </a:t>
            </a:r>
            <a:r>
              <a:rPr lang="pt-BR" dirty="0" smtClean="0"/>
              <a:t>vendedor aceita a demanda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induzida:  </a:t>
            </a:r>
            <a:r>
              <a:rPr lang="pt-BR" dirty="0" smtClean="0"/>
              <a:t>publicidade </a:t>
            </a:r>
            <a:r>
              <a:rPr lang="pt-BR" dirty="0" smtClean="0"/>
              <a:t>→ modifica a </a:t>
            </a:r>
            <a:r>
              <a:rPr lang="pt-BR" dirty="0" smtClean="0"/>
              <a:t>demanda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/>
              <a:t>	</a:t>
            </a:r>
            <a:r>
              <a:rPr lang="pt-BR" b="1" dirty="0" smtClean="0"/>
              <a:t>Mercado?</a:t>
            </a:r>
            <a:endParaRPr lang="pt-BR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/>
              <a:t>t</a:t>
            </a:r>
            <a:r>
              <a:rPr lang="pt-BR" dirty="0" smtClean="0"/>
              <a:t>eoria do equilíbrio da empresa e equilíbrio do grupo (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Marshall denominava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indústria = conjunto de firmas que produzem a mesma mercadoria</a:t>
            </a:r>
            <a:r>
              <a:rPr lang="pt-BR" dirty="0" smtClean="0"/>
              <a:t>)</a:t>
            </a:r>
            <a:endParaRPr lang="pt-BR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 smtClean="0"/>
              <a:t>	-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empresa</a:t>
            </a:r>
            <a:r>
              <a:rPr lang="pt-BR" dirty="0" smtClean="0"/>
              <a:t> = monopólio (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seu diferencial</a:t>
            </a:r>
            <a:r>
              <a:rPr lang="pt-BR" dirty="0" smtClean="0"/>
              <a:t>) = lucro máximo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/>
              <a:t>	</a:t>
            </a:r>
            <a:r>
              <a:rPr lang="pt-BR" dirty="0" smtClean="0"/>
              <a:t>-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</a:t>
            </a:r>
            <a:r>
              <a:rPr lang="pt-BR" dirty="0" smtClean="0"/>
              <a:t> = (lucro de equilíbrio) considerando </a:t>
            </a:r>
            <a:r>
              <a:rPr lang="pt-BR" dirty="0" smtClean="0"/>
              <a:t>a liberdade </a:t>
            </a:r>
            <a:r>
              <a:rPr lang="pt-BR" dirty="0" smtClean="0"/>
              <a:t>de entrada (</a:t>
            </a:r>
            <a:r>
              <a:rPr lang="pt-BR" dirty="0" err="1" smtClean="0"/>
              <a:t>substutibilidade</a:t>
            </a:r>
            <a:r>
              <a:rPr lang="pt-BR" dirty="0" smtClean="0"/>
              <a:t>) → assemelha-se </a:t>
            </a:r>
            <a:r>
              <a:rPr lang="pt-BR" dirty="0" smtClean="0"/>
              <a:t> a concorrência </a:t>
            </a:r>
            <a:r>
              <a:rPr lang="pt-BR" dirty="0" smtClean="0"/>
              <a:t>perfeita: preço e custo unitário coincidem para cada firma,  </a:t>
            </a:r>
            <a:endParaRPr lang="pt-BR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/>
              <a:t> </a:t>
            </a:r>
            <a:r>
              <a:rPr lang="pt-BR" dirty="0" smtClean="0"/>
              <a:t>     </a:t>
            </a:r>
            <a:r>
              <a:rPr lang="pt-BR" dirty="0" smtClean="0"/>
              <a:t>com </a:t>
            </a:r>
            <a:r>
              <a:rPr lang="pt-BR" dirty="0" smtClean="0"/>
              <a:t>a diferença </a:t>
            </a:r>
            <a:r>
              <a:rPr lang="pt-BR" dirty="0" smtClean="0"/>
              <a:t>de que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produzirão quantidade inferior  </a:t>
            </a:r>
            <a:r>
              <a:rPr lang="pt-BR" dirty="0" smtClean="0"/>
              <a:t>a um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custo médio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não corresponde ao </a:t>
            </a:r>
            <a:r>
              <a:rPr lang="pt-BR" dirty="0" smtClean="0"/>
              <a:t>mínimo </a:t>
            </a:r>
            <a:r>
              <a:rPr lang="pt-BR" dirty="0" smtClean="0"/>
              <a:t>(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diferenciação do produto</a:t>
            </a:r>
            <a:r>
              <a:rPr lang="pt-BR" dirty="0" smtClean="0"/>
              <a:t>) terão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capacidade</a:t>
            </a:r>
            <a:r>
              <a:rPr lang="pt-BR" dirty="0" smtClean="0"/>
              <a:t>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ociosa.</a:t>
            </a:r>
            <a:r>
              <a:rPr lang="pt-BR" dirty="0" smtClean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Nova microeconomia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Críticas a teoria da concorrência </a:t>
            </a:r>
            <a:r>
              <a:rPr lang="pt-BR" dirty="0" smtClean="0"/>
              <a:t>monopolista :</a:t>
            </a: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Abandonando-se a hipótese de que o preço seja dado, a firma depara-se com uma curva completa de demanda, como saber qual a quantidade vendável para cada nível de preços?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qualidade do produto: variável imensurável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Equilíbrio do grupo somente é válido considerando-se que as curvas de custos das firmas sejam idênticas, o que é pouco provável → considerar fluxo de entradas e saídas de empresas do grupo → instabilidade</a:t>
            </a:r>
          </a:p>
          <a:p>
            <a:pPr marL="514350" indent="-514350"/>
            <a:r>
              <a:rPr lang="pt-BR" dirty="0" smtClean="0"/>
              <a:t>Instrumento de análise do mercado fica comprometido! </a:t>
            </a:r>
            <a:r>
              <a:rPr lang="pt-BR" dirty="0" smtClean="0"/>
              <a:t>Ganha em realidade, perde em </a:t>
            </a:r>
            <a:endParaRPr lang="pt-B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Nova microeconomia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Problemas do oligopólio → “poucas” firmas;</a:t>
            </a:r>
          </a:p>
          <a:p>
            <a:r>
              <a:rPr lang="pt-BR" dirty="0" smtClean="0"/>
              <a:t>Considerando-se por hipótese que na concorrência monopolista, uma firma conheça sua curva de demanda; se ela eleva seu preço, perde clientes que se dirigem as outras firmas de modo uniforme.</a:t>
            </a:r>
          </a:p>
          <a:p>
            <a:r>
              <a:rPr lang="pt-BR" dirty="0" smtClean="0"/>
              <a:t>Considerando-se poucas firmas → o comportamento de uma firma influencia as demais, portanto, ao tomar uma atitude deve considerar as reações das demais, pois altera o mercado → soluções políticas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Nova microeconomia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pt-BR" dirty="0" smtClean="0"/>
              <a:t>“Essa espécie de diferença presente na teoria que examinamos, entre a aderência à realidade e a inconsistência teórica, faz nascer a dúvida de que no mercado capitalista seja possível a teoria, em consequência de alguma desordem congênita, cuja descoberta tornaria clara a impossibilidade da tentativa de continuar, em sentido construtivo, a crítica de </a:t>
            </a:r>
            <a:r>
              <a:rPr lang="pt-BR" dirty="0" err="1" smtClean="0"/>
              <a:t>Sraffa</a:t>
            </a:r>
            <a:r>
              <a:rPr lang="pt-BR" dirty="0" smtClean="0"/>
              <a:t>.” (</a:t>
            </a:r>
            <a:r>
              <a:rPr lang="pt-BR" dirty="0" err="1" smtClean="0"/>
              <a:t>Napoleoni</a:t>
            </a:r>
            <a:r>
              <a:rPr lang="pt-BR" dirty="0" smtClean="0"/>
              <a:t>, pag. 66)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Nova microeconomia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 crítica de Sraffa a concorrência perfeita e ao equilíbrio neoclássico contribui para tornar mais realística a análise econômica, entretanto, contribui para evidenciar a  inviabilidade  da construção de um novo modelo teórico que dê conta de explicar a dinâmica capitalista. </a:t>
            </a:r>
          </a:p>
        </p:txBody>
      </p:sp>
    </p:spTree>
    <p:extLst>
      <p:ext uri="{BB962C8B-B14F-4D97-AF65-F5344CB8AC3E}">
        <p14:creationId xmlns:p14="http://schemas.microsoft.com/office/powerpoint/2010/main" val="13597177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515</Words>
  <Application>Microsoft Office PowerPoint</Application>
  <PresentationFormat>Apresentação na tela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Aula 7 Críticas à teoria da concorrência Perfeita</vt:lpstr>
      <vt:lpstr>Nova microeconomia </vt:lpstr>
      <vt:lpstr>Nova microeconomia </vt:lpstr>
      <vt:lpstr>Nova microeconomia </vt:lpstr>
      <vt:lpstr>Nova microeconomia </vt:lpstr>
      <vt:lpstr>Nova microeconomia </vt:lpstr>
      <vt:lpstr>Nova microeconomia </vt:lpstr>
      <vt:lpstr>Nova microeconomia </vt:lpstr>
      <vt:lpstr>Nova microeconomia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7 Críticas à teoria da concorrência Perfeita</dc:title>
  <dc:creator>Eliana</dc:creator>
  <cp:lastModifiedBy>CLIENTE</cp:lastModifiedBy>
  <cp:revision>51</cp:revision>
  <dcterms:created xsi:type="dcterms:W3CDTF">2012-10-23T20:40:28Z</dcterms:created>
  <dcterms:modified xsi:type="dcterms:W3CDTF">2013-10-23T19:32:06Z</dcterms:modified>
</cp:coreProperties>
</file>