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6228"/>
    <a:srgbClr val="33497D"/>
    <a:srgbClr val="DDD9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B12A5-18C4-4B32-881E-7688603F9B9F}" type="datetimeFigureOut">
              <a:rPr lang="pt-BR" smtClean="0"/>
              <a:t>26/11/2020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E4355-6396-4115-8883-7A5C5BD8BA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3961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B12A5-18C4-4B32-881E-7688603F9B9F}" type="datetimeFigureOut">
              <a:rPr lang="pt-BR" smtClean="0"/>
              <a:t>26/11/2020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E4355-6396-4115-8883-7A5C5BD8BA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4843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B12A5-18C4-4B32-881E-7688603F9B9F}" type="datetimeFigureOut">
              <a:rPr lang="pt-BR" smtClean="0"/>
              <a:t>26/11/2020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E4355-6396-4115-8883-7A5C5BD8BA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2853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B12A5-18C4-4B32-881E-7688603F9B9F}" type="datetimeFigureOut">
              <a:rPr lang="pt-BR" smtClean="0"/>
              <a:t>26/11/2020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E4355-6396-4115-8883-7A5C5BD8BA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246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B12A5-18C4-4B32-881E-7688603F9B9F}" type="datetimeFigureOut">
              <a:rPr lang="pt-BR" smtClean="0"/>
              <a:t>26/11/2020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E4355-6396-4115-8883-7A5C5BD8BA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4490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B12A5-18C4-4B32-881E-7688603F9B9F}" type="datetimeFigureOut">
              <a:rPr lang="pt-BR" smtClean="0"/>
              <a:t>26/11/2020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E4355-6396-4115-8883-7A5C5BD8BA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890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B12A5-18C4-4B32-881E-7688603F9B9F}" type="datetimeFigureOut">
              <a:rPr lang="pt-BR" smtClean="0"/>
              <a:t>26/11/2020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E4355-6396-4115-8883-7A5C5BD8BA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1424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B12A5-18C4-4B32-881E-7688603F9B9F}" type="datetimeFigureOut">
              <a:rPr lang="pt-BR" smtClean="0"/>
              <a:t>26/11/2020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E4355-6396-4115-8883-7A5C5BD8BA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7257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B12A5-18C4-4B32-881E-7688603F9B9F}" type="datetimeFigureOut">
              <a:rPr lang="pt-BR" smtClean="0"/>
              <a:t>26/11/2020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E4355-6396-4115-8883-7A5C5BD8BA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404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B12A5-18C4-4B32-881E-7688603F9B9F}" type="datetimeFigureOut">
              <a:rPr lang="pt-BR" smtClean="0"/>
              <a:t>26/11/2020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E4355-6396-4115-8883-7A5C5BD8BA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7863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B12A5-18C4-4B32-881E-7688603F9B9F}" type="datetimeFigureOut">
              <a:rPr lang="pt-BR" smtClean="0"/>
              <a:t>26/11/2020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E4355-6396-4115-8883-7A5C5BD8BA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4236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9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B12A5-18C4-4B32-881E-7688603F9B9F}" type="datetimeFigureOut">
              <a:rPr lang="pt-BR" smtClean="0"/>
              <a:t>26/11/2020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E4355-6396-4115-8883-7A5C5BD8BA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1827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0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CUSTO DO PROCESSO </a:t>
            </a:r>
            <a:br>
              <a:rPr lang="pt-BR" sz="4000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pt-BR" sz="4000" dirty="0">
              <a:solidFill>
                <a:srgbClr val="33497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47664" y="4797152"/>
            <a:ext cx="5864696" cy="550912"/>
          </a:xfrm>
        </p:spPr>
        <p:txBody>
          <a:bodyPr>
            <a:normAutofit/>
          </a:bodyPr>
          <a:lstStyle/>
          <a:p>
            <a:r>
              <a:rPr lang="pt-BR" sz="2400" b="1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25.11.2020</a:t>
            </a:r>
          </a:p>
        </p:txBody>
      </p:sp>
    </p:spTree>
    <p:extLst>
      <p:ext uri="{BB962C8B-B14F-4D97-AF65-F5344CB8AC3E}">
        <p14:creationId xmlns:p14="http://schemas.microsoft.com/office/powerpoint/2010/main" val="964829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630616" cy="650503"/>
          </a:xfrm>
        </p:spPr>
        <p:txBody>
          <a:bodyPr>
            <a:noAutofit/>
          </a:bodyPr>
          <a:lstStyle/>
          <a:p>
            <a:r>
              <a:rPr lang="pt-BR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GRATUIDADE DE JUSTIÇA</a:t>
            </a:r>
            <a:br>
              <a:rPr lang="pt-BR" sz="3200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pt-BR" sz="3200" dirty="0">
              <a:solidFill>
                <a:srgbClr val="33497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340768"/>
            <a:ext cx="7776864" cy="3888432"/>
          </a:xfrm>
        </p:spPr>
        <p:txBody>
          <a:bodyPr>
            <a:no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Podem se beneficiar pessoas físicas ou jurídicas (art. 98, caput)</a:t>
            </a:r>
          </a:p>
          <a:p>
            <a:pPr lvl="0" algn="just"/>
            <a:endParaRPr lang="pt-BR" sz="10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Despesas processuais referidas no art. 98, §1º não precisam ser adiantadas.</a:t>
            </a:r>
          </a:p>
          <a:p>
            <a:pPr lvl="0" algn="just"/>
            <a:endParaRPr lang="pt-BR" sz="10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Gratuidade não impede condenação às verbas sucumbenciais, a qual tem sua exigibilidade suspensa por 5 anos aguardando-se a alteração da situação financeira do beneficiário (art. 98, §§2º e 3º)</a:t>
            </a:r>
          </a:p>
          <a:p>
            <a:pPr lvl="0" algn="just"/>
            <a:endParaRPr lang="pt-BR" sz="10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Gratuidade não exime beneficiário de pagamento de sanções por má-fé (art. 98, §4º)</a:t>
            </a:r>
          </a:p>
          <a:p>
            <a:pPr lvl="0" algn="just"/>
            <a:endParaRPr lang="pt-BR" sz="10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Gratuidade pode ser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Total ou parcial, para alguns atos (art. 98, §5º)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Gerar apenas parcelamento (art.98, §6º)</a:t>
            </a:r>
          </a:p>
        </p:txBody>
      </p:sp>
    </p:spTree>
    <p:extLst>
      <p:ext uri="{BB962C8B-B14F-4D97-AF65-F5344CB8AC3E}">
        <p14:creationId xmlns:p14="http://schemas.microsoft.com/office/powerpoint/2010/main" val="3527118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630616" cy="650503"/>
          </a:xfrm>
        </p:spPr>
        <p:txBody>
          <a:bodyPr>
            <a:noAutofit/>
          </a:bodyPr>
          <a:lstStyle/>
          <a:p>
            <a:r>
              <a:rPr lang="pt-BR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GRATUIDADE DE JUSTIÇA</a:t>
            </a:r>
            <a:br>
              <a:rPr lang="pt-BR" sz="3200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pt-BR" sz="3200" dirty="0">
              <a:solidFill>
                <a:srgbClr val="33497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844824"/>
            <a:ext cx="7704856" cy="3888432"/>
          </a:xfrm>
        </p:spPr>
        <p:txBody>
          <a:bodyPr>
            <a:no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Pedido a qualquer tempo (art. 99, caput e §1º)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BR" sz="22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Presunção (relativa) da insuficiência (art. 99, §3º) x comprovação em concreto (art. 99, §2º)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BR" sz="22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Possibilidade de impugnação do adversário                (art. 100-101) </a:t>
            </a:r>
          </a:p>
        </p:txBody>
      </p:sp>
    </p:spTree>
    <p:extLst>
      <p:ext uri="{BB962C8B-B14F-4D97-AF65-F5344CB8AC3E}">
        <p14:creationId xmlns:p14="http://schemas.microsoft.com/office/powerpoint/2010/main" val="1187495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630616" cy="65050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DESPESAS PROCESSUAIS</a:t>
            </a:r>
            <a:br>
              <a:rPr lang="pt-BR" sz="3200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pt-BR" sz="3200" dirty="0">
              <a:solidFill>
                <a:srgbClr val="33497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268760"/>
            <a:ext cx="7776864" cy="4968552"/>
          </a:xfrm>
        </p:spPr>
        <p:txBody>
          <a:bodyPr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200" b="1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Espécies:</a:t>
            </a:r>
          </a:p>
          <a:p>
            <a:pPr algn="just"/>
            <a:endParaRPr lang="pt-BR" sz="1400" b="1" u="sng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Custas judiciais 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Taxa judiciária – tributo – majoração por lei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Emolumentos – preço público – majoração por ato </a:t>
            </a:r>
            <a:r>
              <a:rPr lang="pt-BR" sz="2000" dirty="0" err="1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infralegal</a:t>
            </a:r>
            <a:endParaRPr lang="pt-BR" sz="20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 algn="just"/>
            <a:endParaRPr lang="pt-BR" sz="14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Demais despesas: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Rol meramente exemplificativo do art.84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Remuneração do perito + assistentes técnicos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Tradutor, intérprete, editais, publicação e registro público, etc. </a:t>
            </a:r>
          </a:p>
          <a:p>
            <a:pPr lvl="1" algn="just"/>
            <a:endParaRPr lang="pt-BR" sz="14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MP e Fazenda Pública normalmente são isentos, salvo raras exceções  (ex.: honorários periciais – Súm.232-STJ)</a:t>
            </a:r>
          </a:p>
        </p:txBody>
      </p:sp>
    </p:spTree>
    <p:extLst>
      <p:ext uri="{BB962C8B-B14F-4D97-AF65-F5344CB8AC3E}">
        <p14:creationId xmlns:p14="http://schemas.microsoft.com/office/powerpoint/2010/main" val="1778076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630616" cy="650503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RESPONSABILIDADE PELO CUSTO DO PROCESSO</a:t>
            </a:r>
            <a:br>
              <a:rPr lang="pt-BR" sz="2800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pt-BR" sz="2800" dirty="0">
              <a:solidFill>
                <a:srgbClr val="33497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988840"/>
            <a:ext cx="7632848" cy="4608512"/>
          </a:xfrm>
        </p:spPr>
        <p:txBody>
          <a:bodyPr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200" b="1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Antecipação</a:t>
            </a: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– por quem pediu a providência (art. 82)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Prova pedida de ofício ou pelo MP – antecipação pelo autor (art. 82, §1º, CPC)</a:t>
            </a:r>
          </a:p>
          <a:p>
            <a:pPr lvl="1" algn="just"/>
            <a:endParaRPr lang="pt-BR" sz="22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200" b="1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Pagamento ao final </a:t>
            </a: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por quem saiu vencido.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000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Sucumbência</a:t>
            </a:r>
          </a:p>
          <a:p>
            <a:pPr marL="1257300" lvl="2" indent="-342900" algn="just">
              <a:buFont typeface="Wingdings" panose="05000000000000000000" pitchFamily="2" charset="2"/>
              <a:buChar char="v"/>
            </a:pPr>
            <a:r>
              <a:rPr lang="pt-BR" sz="18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= se o litigante não logra obter o que pretendia </a:t>
            </a:r>
          </a:p>
          <a:p>
            <a:pPr marL="1257300" lvl="2" indent="-342900" algn="just">
              <a:buFont typeface="Wingdings" panose="05000000000000000000" pitchFamily="2" charset="2"/>
              <a:buChar char="v"/>
            </a:pPr>
            <a:r>
              <a:rPr lang="pt-BR" sz="18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Responsabilidade pelo “fato objetivo da derrota”.</a:t>
            </a:r>
          </a:p>
          <a:p>
            <a:pPr marL="1257300" lvl="2" indent="-342900" algn="just">
              <a:buFont typeface="Wingdings" panose="05000000000000000000" pitchFamily="2" charset="2"/>
              <a:buChar char="v"/>
            </a:pPr>
            <a:r>
              <a:rPr lang="pt-BR" sz="18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Culpabilidade com sanções por má-fé. </a:t>
            </a:r>
          </a:p>
          <a:p>
            <a:pPr marL="1257300" lvl="2" indent="-342900" algn="just">
              <a:buFont typeface="Wingdings" panose="05000000000000000000" pitchFamily="2" charset="2"/>
              <a:buChar char="v"/>
            </a:pPr>
            <a:r>
              <a:rPr lang="pt-BR" sz="18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Insuficiência da </a:t>
            </a:r>
            <a:r>
              <a:rPr lang="pt-BR" sz="1800" b="1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sucumbência</a:t>
            </a:r>
            <a:r>
              <a:rPr lang="pt-BR" sz="18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x princípio da </a:t>
            </a:r>
            <a:r>
              <a:rPr lang="pt-BR" sz="1800" b="1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causalidade</a:t>
            </a:r>
            <a:r>
              <a:rPr lang="pt-BR" sz="18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(ex.: art. 85, §10)</a:t>
            </a:r>
          </a:p>
        </p:txBody>
      </p:sp>
    </p:spTree>
    <p:extLst>
      <p:ext uri="{BB962C8B-B14F-4D97-AF65-F5344CB8AC3E}">
        <p14:creationId xmlns:p14="http://schemas.microsoft.com/office/powerpoint/2010/main" val="3561485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630616" cy="650503"/>
          </a:xfrm>
        </p:spPr>
        <p:txBody>
          <a:bodyPr>
            <a:noAutofit/>
          </a:bodyPr>
          <a:lstStyle/>
          <a:p>
            <a:r>
              <a:rPr lang="pt-BR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HONORÁRIOS ADVOCATÍCIOS </a:t>
            </a:r>
            <a:br>
              <a:rPr lang="pt-BR" sz="3200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pt-BR" sz="3200" dirty="0">
              <a:solidFill>
                <a:srgbClr val="33497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484784"/>
            <a:ext cx="7632848" cy="4608512"/>
          </a:xfrm>
        </p:spPr>
        <p:txBody>
          <a:bodyPr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200" b="1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Fundamentos: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200" b="1" u="sng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Partes não têm capacidade postulatória (salvo raras exceções) e gastarão, como regra, com a contratação de advogado (salvo assistência judiciária)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2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Art.85 do CPC determinou quem junto com as despesas, o vencido (ou quem deu causa à propositura do processo) pagará honorários ao advogado do seu adversário.</a:t>
            </a:r>
          </a:p>
        </p:txBody>
      </p:sp>
    </p:spTree>
    <p:extLst>
      <p:ext uri="{BB962C8B-B14F-4D97-AF65-F5344CB8AC3E}">
        <p14:creationId xmlns:p14="http://schemas.microsoft.com/office/powerpoint/2010/main" val="3804455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630616" cy="650503"/>
          </a:xfrm>
        </p:spPr>
        <p:txBody>
          <a:bodyPr>
            <a:noAutofit/>
          </a:bodyPr>
          <a:lstStyle/>
          <a:p>
            <a:r>
              <a:rPr lang="pt-BR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HONORÁRIOS ADVOCATÍCIOS </a:t>
            </a:r>
            <a:br>
              <a:rPr lang="pt-BR" sz="3200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pt-BR" sz="3200" dirty="0">
              <a:solidFill>
                <a:srgbClr val="33497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484784"/>
            <a:ext cx="7560840" cy="4608512"/>
          </a:xfrm>
        </p:spPr>
        <p:txBody>
          <a:bodyPr>
            <a:no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200" b="1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Titularidade</a:t>
            </a:r>
            <a:r>
              <a:rPr lang="pt-BR" sz="2200" b="1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</a:t>
            </a:r>
            <a:r>
              <a:rPr lang="pt-BR" sz="2200" dirty="0" err="1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arts</a:t>
            </a: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22 a 24 da Lei 8906/94 e </a:t>
            </a:r>
            <a:r>
              <a:rPr lang="pt-BR" sz="2200" dirty="0" err="1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arts</a:t>
            </a: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85, §§14 e 15):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Honorários sucumbenciais x honorários contratuais 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Honorários sucumbenciais pertencente ao advogado, que pode executá-lo em seu nome, sem prejuízo dos honorários contratuais.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Titularidade do advogado ou sociedade de advogados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Caráter alimentar </a:t>
            </a:r>
          </a:p>
          <a:p>
            <a:pPr algn="just"/>
            <a:r>
              <a:rPr lang="pt-BR" sz="14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200" b="1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Situações especiais</a:t>
            </a:r>
            <a:r>
              <a:rPr lang="pt-BR" sz="2200" b="1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Advogado em causa própria – art. 85, §17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Advogado público / defensor público – ente público</a:t>
            </a: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60540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630616" cy="650503"/>
          </a:xfrm>
        </p:spPr>
        <p:txBody>
          <a:bodyPr>
            <a:noAutofit/>
          </a:bodyPr>
          <a:lstStyle/>
          <a:p>
            <a:r>
              <a:rPr lang="pt-BR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HONORÁRIOS ADVOCATÍCIOS </a:t>
            </a:r>
            <a:br>
              <a:rPr lang="pt-BR" sz="3200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pt-BR" sz="3200" dirty="0">
              <a:solidFill>
                <a:srgbClr val="33497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484784"/>
            <a:ext cx="7776864" cy="4608512"/>
          </a:xfrm>
        </p:spPr>
        <p:txBody>
          <a:bodyPr>
            <a:no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200" b="1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Cabimento: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Demanda principal, reconvencional, execução, recursos (art. 85, §1º)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Fixação em qualquer decisão que implique situações dos </a:t>
            </a:r>
            <a:r>
              <a:rPr lang="pt-BR" sz="2000" dirty="0" err="1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arts</a:t>
            </a: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485 ou 487 do CPC</a:t>
            </a:r>
          </a:p>
          <a:p>
            <a:pPr lvl="1" algn="just"/>
            <a:endParaRPr lang="pt-BR" sz="14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200" b="1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Base de cálculo e alíquota: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Regra geral: Valor da condenação ou valor do proveito patrimonial ou valor da causa – 10% a 20% (art. 85, §2º)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Regras especiais:</a:t>
            </a:r>
          </a:p>
          <a:p>
            <a:pPr marL="1257300" lvl="2" indent="-342900" algn="just">
              <a:buFont typeface="Wingdings" panose="05000000000000000000" pitchFamily="2" charset="2"/>
              <a:buChar char="v"/>
            </a:pPr>
            <a:r>
              <a:rPr lang="pt-BR" sz="18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Fazenda Pública (arr. 85, §§3º e 4º)</a:t>
            </a:r>
          </a:p>
          <a:p>
            <a:pPr marL="1257300" lvl="2" indent="-342900" algn="just">
              <a:buFont typeface="Wingdings" panose="05000000000000000000" pitchFamily="2" charset="2"/>
              <a:buChar char="v"/>
            </a:pPr>
            <a:r>
              <a:rPr lang="pt-BR" sz="18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Causas de valor inestimável ou irrisório (art. 85, §8º)</a:t>
            </a:r>
          </a:p>
          <a:p>
            <a:pPr marL="1257300" lvl="2" indent="-342900" algn="just">
              <a:buFont typeface="Wingdings" panose="05000000000000000000" pitchFamily="2" charset="2"/>
              <a:buChar char="v"/>
            </a:pPr>
            <a:r>
              <a:rPr lang="pt-BR" sz="18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Pensão por ilícito (art. 85, §9º)</a:t>
            </a:r>
          </a:p>
        </p:txBody>
      </p:sp>
    </p:spTree>
    <p:extLst>
      <p:ext uri="{BB962C8B-B14F-4D97-AF65-F5344CB8AC3E}">
        <p14:creationId xmlns:p14="http://schemas.microsoft.com/office/powerpoint/2010/main" val="1714020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630616" cy="650503"/>
          </a:xfrm>
        </p:spPr>
        <p:txBody>
          <a:bodyPr>
            <a:noAutofit/>
          </a:bodyPr>
          <a:lstStyle/>
          <a:p>
            <a:r>
              <a:rPr lang="pt-BR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HONORÁRIOS ADVOCATÍCIOS </a:t>
            </a:r>
            <a:br>
              <a:rPr lang="pt-BR" sz="3200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pt-BR" sz="3200" dirty="0">
              <a:solidFill>
                <a:srgbClr val="33497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484784"/>
            <a:ext cx="7416824" cy="4608512"/>
          </a:xfrm>
        </p:spPr>
        <p:txBody>
          <a:bodyPr>
            <a:no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200" b="1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Critérios de mensuração</a:t>
            </a:r>
            <a:r>
              <a:rPr lang="pt-BR" sz="2200" b="1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(art.85, §2º, I a IV)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BR" sz="22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“grau de zelo do profissional”, 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“lugar de prestação do serviço” e 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“natureza e importância da causa”, 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“trabalho realizado pelo advogado e o tempo exigido para o seu serviço”.</a:t>
            </a:r>
          </a:p>
        </p:txBody>
      </p:sp>
    </p:spTree>
    <p:extLst>
      <p:ext uri="{BB962C8B-B14F-4D97-AF65-F5344CB8AC3E}">
        <p14:creationId xmlns:p14="http://schemas.microsoft.com/office/powerpoint/2010/main" val="1304109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630616" cy="650503"/>
          </a:xfrm>
        </p:spPr>
        <p:txBody>
          <a:bodyPr>
            <a:noAutofit/>
          </a:bodyPr>
          <a:lstStyle/>
          <a:p>
            <a:r>
              <a:rPr lang="pt-BR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HONORÁRIOS ADVOCATÍCIOS </a:t>
            </a:r>
            <a:br>
              <a:rPr lang="pt-BR" sz="3200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pt-BR" sz="3200" dirty="0">
              <a:solidFill>
                <a:srgbClr val="33497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484784"/>
            <a:ext cx="7200800" cy="4608512"/>
          </a:xfrm>
        </p:spPr>
        <p:txBody>
          <a:bodyPr>
            <a:no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200" b="1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Art.86</a:t>
            </a: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– sucumbência recíproca.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Distribuição proporcional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Decaimento de parte “mínima” do pedido (art. 86, </a:t>
            </a:r>
            <a:r>
              <a:rPr lang="pt-BR" sz="2000" dirty="0" err="1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par.único</a:t>
            </a: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).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Vedação da compensação (art. 85, §14)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BR" sz="22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200" b="1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Art.90</a:t>
            </a: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– extinção do processo por atos dispositivos das partes: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Desistência da ação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Renúncia sobre o direito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Reconhecimento jurídico 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Transação</a:t>
            </a:r>
          </a:p>
        </p:txBody>
      </p:sp>
    </p:spTree>
    <p:extLst>
      <p:ext uri="{BB962C8B-B14F-4D97-AF65-F5344CB8AC3E}">
        <p14:creationId xmlns:p14="http://schemas.microsoft.com/office/powerpoint/2010/main" val="1743779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630616" cy="650503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ASSISTÊNCIA JURÍDICA, JUDICIÁRIA E GRATUIDADE </a:t>
            </a:r>
            <a:br>
              <a:rPr lang="pt-BR" sz="2800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pt-BR" sz="2800" dirty="0">
              <a:solidFill>
                <a:srgbClr val="33497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916832"/>
            <a:ext cx="7776864" cy="3888432"/>
          </a:xfrm>
        </p:spPr>
        <p:txBody>
          <a:bodyPr>
            <a:no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 art. 5º, LXXIV da CF garante o direito de todos à “assistência jurídica integral e gratuita aos que comprovarem insuficiência de recursos”.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BR" sz="22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Assistência jurídica e assistência judiciária – Defensoria Pública (CF, art. 134).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BR" sz="22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“Gratuidade de justiça” à parte com advogado particular – arts.99 a 102, CPC.</a:t>
            </a:r>
          </a:p>
        </p:txBody>
      </p:sp>
    </p:spTree>
    <p:extLst>
      <p:ext uri="{BB962C8B-B14F-4D97-AF65-F5344CB8AC3E}">
        <p14:creationId xmlns:p14="http://schemas.microsoft.com/office/powerpoint/2010/main" val="22827317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777</Words>
  <Application>Microsoft Office PowerPoint</Application>
  <PresentationFormat>Apresentação na tela (4:3)</PresentationFormat>
  <Paragraphs>94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Verdana</vt:lpstr>
      <vt:lpstr>Wingdings</vt:lpstr>
      <vt:lpstr>Tema do Office</vt:lpstr>
      <vt:lpstr>CUSTO DO PROCESSO  </vt:lpstr>
      <vt:lpstr>DESPESAS PROCESSUAIS </vt:lpstr>
      <vt:lpstr>RESPONSABILIDADE PELO CUSTO DO PROCESSO </vt:lpstr>
      <vt:lpstr>HONORÁRIOS ADVOCATÍCIOS  </vt:lpstr>
      <vt:lpstr>HONORÁRIOS ADVOCATÍCIOS  </vt:lpstr>
      <vt:lpstr>HONORÁRIOS ADVOCATÍCIOS  </vt:lpstr>
      <vt:lpstr>HONORÁRIOS ADVOCATÍCIOS  </vt:lpstr>
      <vt:lpstr>HONORÁRIOS ADVOCATÍCIOS  </vt:lpstr>
      <vt:lpstr>ASSISTÊNCIA JURÍDICA, JUDICIÁRIA E GRATUIDADE  </vt:lpstr>
      <vt:lpstr>GRATUIDADE DE JUSTIÇA </vt:lpstr>
      <vt:lpstr>GRATUIDADE DE JUSTIÇA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 DO PROCESSO</dc:title>
  <dc:creator>Analissa</dc:creator>
  <cp:lastModifiedBy>Heitor Sica | TUCCI ADVOGADOS ASSOCIADOS</cp:lastModifiedBy>
  <cp:revision>8</cp:revision>
  <dcterms:created xsi:type="dcterms:W3CDTF">2020-11-25T15:05:52Z</dcterms:created>
  <dcterms:modified xsi:type="dcterms:W3CDTF">2020-11-26T12:12:42Z</dcterms:modified>
</cp:coreProperties>
</file>