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7" r:id="rId2"/>
    <p:sldId id="442" r:id="rId3"/>
    <p:sldId id="492" r:id="rId4"/>
    <p:sldId id="493" r:id="rId5"/>
    <p:sldId id="495" r:id="rId6"/>
    <p:sldId id="494" r:id="rId7"/>
    <p:sldId id="497" r:id="rId8"/>
    <p:sldId id="498" r:id="rId9"/>
    <p:sldId id="499" r:id="rId10"/>
    <p:sldId id="500" r:id="rId11"/>
    <p:sldId id="501" r:id="rId12"/>
    <p:sldId id="504" r:id="rId13"/>
    <p:sldId id="503" r:id="rId14"/>
    <p:sldId id="505" r:id="rId15"/>
  </p:sldIdLst>
  <p:sldSz cx="9144000" cy="6858000" type="screen4x3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0C0C0"/>
    <a:srgbClr val="FFFF99"/>
    <a:srgbClr val="FF0000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82" autoAdjust="0"/>
    <p:restoredTop sz="94255" autoAdjust="0"/>
  </p:normalViewPr>
  <p:slideViewPr>
    <p:cSldViewPr snapToGrid="0" showGuides="1">
      <p:cViewPr varScale="1">
        <p:scale>
          <a:sx n="67" d="100"/>
          <a:sy n="67" d="100"/>
        </p:scale>
        <p:origin x="72" y="398"/>
      </p:cViewPr>
      <p:guideLst>
        <p:guide orient="horz" pos="4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5FC21E-C54E-47F1-8FEC-3FDCAF52199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1622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EF794D-D771-4FE4-B340-E4E83CEDCB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6694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EF794D-D771-4FE4-B340-E4E83CEDCBFD}" type="slidenum">
              <a:rPr lang="pt-BR" altLang="pt-BR" smtClean="0"/>
              <a:pPr>
                <a:defRPr/>
              </a:pPr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896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D49B-E5F4-4F08-89BE-8ADD5159F1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506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BD82C-0DC1-4F92-9995-5086949E1A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676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64FB5-5B31-4042-BFBF-9C95998A4C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167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4640-E88E-44CD-9631-3924FFD819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607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6BCA8-3648-4DB9-8E20-23D33C4B7E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301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79D66-16CA-40E3-AF59-5E5F691603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625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CAFA6-6E9F-40AA-9A73-E09E0866A6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681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98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73533-D03B-4894-88EE-68386CD5905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06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E8EC0-98D4-4A75-AE24-9BF0F01A53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814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08C1-AD79-42C3-89F9-EDFE189C2F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462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62A95-6E5F-4741-B8F8-E6439AA407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85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11CFE-DF92-4766-B39C-689E34753A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501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E9968-021B-4892-9CAC-B41F08D809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980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A5A30-B1CC-4346-B474-34ACFBD2C4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724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707A5EA-6870-4BE3-AA0D-073E59204E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81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0743DC-2BEE-4FEF-B9EE-0E00E1991245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6147" name="Espaço Reservado para Número de Slide 5"/>
          <p:cNvSpPr txBox="1">
            <a:spLocks noGrp="1"/>
          </p:cNvSpPr>
          <p:nvPr/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3DEE884-A5E4-4B1C-B13C-CC8A1B2C211D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Exercícios</a:t>
            </a:r>
            <a:endParaRPr lang="pt-BR" sz="40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57250" y="3040063"/>
            <a:ext cx="74231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5400" dirty="0" smtClean="0">
                <a:solidFill>
                  <a:srgbClr val="000000"/>
                </a:solidFill>
              </a:rPr>
              <a:t>27/05/2020</a:t>
            </a:r>
            <a:endParaRPr lang="pt-BR" altLang="pt-BR" sz="5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Espaço Reservado para Número de Slide 1"/>
              <p:cNvSpPr>
                <a:spLocks noGrp="1"/>
              </p:cNvSpPr>
              <p:nvPr>
                <p:ph type="sldNum" sz="quarter" idx="12"/>
              </p:nvPr>
            </p:nvSpPr>
            <p:spPr>
              <a:xfrm>
                <a:off x="5638800" y="6169025"/>
                <a:ext cx="2946400" cy="476250"/>
              </a:xfrm>
            </p:spPr>
            <p:txBody>
              <a:bodyPr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altLang="pt-BR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pt-BR" alt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𝑎𝑛𝑢𝑎𝑙</m:t>
                          </m:r>
                        </m:sub>
                      </m:sSub>
                      <m:r>
                        <a:rPr lang="pt-BR" altLang="pt-BR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alt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pt-BR" alt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𝑑𝑖</m:t>
                          </m:r>
                          <m:r>
                            <a:rPr lang="pt-BR" alt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pt-BR" alt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𝑟𝑖𝑜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pt-BR" altLang="pt-BR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alt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252</m:t>
                          </m:r>
                        </m:e>
                      </m:rad>
                    </m:oMath>
                  </m:oMathPara>
                </a14:m>
                <a:endParaRPr lang="pt-BR" altLang="pt-BR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" name="Espaço Reservado para Número de Slid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ldNum" sz="quarter" idx="12"/>
              </p:nvPr>
            </p:nvSpPr>
            <p:spPr>
              <a:xfrm>
                <a:off x="5638800" y="6169025"/>
                <a:ext cx="2946400" cy="47625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312367"/>
              </p:ext>
            </p:extLst>
          </p:nvPr>
        </p:nvGraphicFramePr>
        <p:xfrm>
          <a:off x="355602" y="190509"/>
          <a:ext cx="3784598" cy="500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6150"/>
                <a:gridCol w="1432741"/>
                <a:gridCol w="1405707"/>
              </a:tblGrid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Data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Preço da ação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ln</a:t>
                      </a:r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pt-BR" sz="20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/St-1)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47,80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47,93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    0,00272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2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48,10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    0,00354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3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47,69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-   0,00856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48,69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    0,02075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48,15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-   0,01115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47,20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-   0,01993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46,70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-   0,01065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46,10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-   0,01293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9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47,45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    0,02886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47,49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    0,00084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012334"/>
              </p:ext>
            </p:extLst>
          </p:nvPr>
        </p:nvGraphicFramePr>
        <p:xfrm>
          <a:off x="5016501" y="190509"/>
          <a:ext cx="3784598" cy="57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6150"/>
                <a:gridCol w="1432741"/>
                <a:gridCol w="1405707"/>
              </a:tblGrid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Data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Preço da ação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ln</a:t>
                      </a:r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pt-BR" sz="20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/St-1)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46,50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-   0,02107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12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47,05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    0,01176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13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46,23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-   0,01758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45,68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-   0,01197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44,35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-   0,02955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44,15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-   0,00452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43,51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-   0,01460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41,91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-   0,03747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19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39,30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-   0,06430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20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41,39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    0,05181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 diário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    0,02459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Symbol" panose="05050102010706020507" pitchFamily="18" charset="2"/>
                        </a:rPr>
                        <a:t> s </a:t>
                      </a:r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anual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    0,39033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232402" y="3322320"/>
                <a:ext cx="679196" cy="213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402" y="3322320"/>
                <a:ext cx="679196" cy="213360"/>
              </a:xfrm>
              <a:prstGeom prst="rect">
                <a:avLst/>
              </a:prstGeom>
              <a:blipFill rotWithShape="0">
                <a:blip r:embed="rId3"/>
                <a:stretch>
                  <a:fillRect l="-5357" r="-1786" b="-8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47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11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217714" y="206829"/>
            <a:ext cx="88246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Calcule do preço teórico em 20/9 de uma opção de compra de ação da Empresa Tele S.A., com preço de exercício de $ 46 e vencimento em 16/10 do mesmo ano (17 dias úteis). A cotação da ação está em $ 41,04.</a:t>
            </a: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Dados:</a:t>
            </a:r>
          </a:p>
          <a:p>
            <a:r>
              <a:rPr lang="pt-BR" sz="2400" dirty="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DI Futuro em 20/09:  OUT = 99.517</a:t>
            </a: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				  NOV = 98.250</a:t>
            </a: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	Dias úteis: de 2/10 a 16/10 = 9 </a:t>
            </a:r>
            <a:r>
              <a:rPr lang="pt-BR" sz="2400" dirty="0" err="1" smtClean="0">
                <a:solidFill>
                  <a:srgbClr val="3C3C3C"/>
                </a:solidFill>
                <a:latin typeface="+mn-lt"/>
              </a:rPr>
              <a:t>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	       de 16/10 a 1/11 = 12 </a:t>
            </a:r>
            <a:r>
              <a:rPr lang="pt-BR" sz="2400" dirty="0" err="1" smtClean="0">
                <a:solidFill>
                  <a:srgbClr val="3C3C3C"/>
                </a:solidFill>
                <a:latin typeface="+mn-lt"/>
              </a:rPr>
              <a:t>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           Juros: 15,322% a.a.</a:t>
            </a:r>
          </a:p>
          <a:p>
            <a:r>
              <a:rPr lang="pt-BR" sz="2400" dirty="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dirty="0" smtClean="0">
                <a:solidFill>
                  <a:srgbClr val="3C3C3C"/>
                </a:solidFill>
              </a:rPr>
              <a:t>Volatilidade: 39,033%</a:t>
            </a:r>
            <a:endParaRPr lang="pt-BR" sz="2400" dirty="0">
              <a:solidFill>
                <a:srgbClr val="3C3C3C"/>
              </a:solidFill>
            </a:endParaRPr>
          </a:p>
          <a:p>
            <a:endParaRPr lang="pt-BR" sz="2400" dirty="0" smtClean="0">
              <a:solidFill>
                <a:srgbClr val="3C3C3C"/>
              </a:solidFill>
              <a:latin typeface="+mn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603037"/>
              </p:ext>
            </p:extLst>
          </p:nvPr>
        </p:nvGraphicFramePr>
        <p:xfrm>
          <a:off x="414330" y="4499444"/>
          <a:ext cx="1517780" cy="140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768"/>
                <a:gridCol w="1101012"/>
              </a:tblGrid>
              <a:tr h="277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41,04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X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46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15,322%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0,06746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39,033%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947462"/>
              </p:ext>
            </p:extLst>
          </p:nvPr>
        </p:nvGraphicFramePr>
        <p:xfrm>
          <a:off x="6777133" y="4338734"/>
          <a:ext cx="1863014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6728"/>
                <a:gridCol w="1306286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</a:t>
                      </a:r>
                      <a:r>
                        <a:rPr lang="pt-BR" sz="2000" u="none" strike="noStrike" baseline="-25000" dirty="0">
                          <a:effectLst/>
                        </a:rPr>
                        <a:t>1</a:t>
                      </a:r>
                      <a:endParaRPr lang="pt-BR" sz="20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-0,97276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</a:t>
                      </a:r>
                      <a:r>
                        <a:rPr lang="pt-BR" sz="2000" u="none" strike="noStrike" baseline="-25000" dirty="0">
                          <a:effectLst/>
                        </a:rPr>
                        <a:t>2</a:t>
                      </a:r>
                      <a:endParaRPr lang="pt-BR" sz="20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-1,07414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c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0,348808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73715"/>
              </p:ext>
            </p:extLst>
          </p:nvPr>
        </p:nvGraphicFramePr>
        <p:xfrm>
          <a:off x="3207566" y="5424515"/>
          <a:ext cx="2037307" cy="323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7566" y="5424515"/>
                        <a:ext cx="2037307" cy="323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696033"/>
              </p:ext>
            </p:extLst>
          </p:nvPr>
        </p:nvGraphicFramePr>
        <p:xfrm>
          <a:off x="2294860" y="4499444"/>
          <a:ext cx="1931360" cy="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4860" y="4499444"/>
                        <a:ext cx="1931360" cy="68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64250"/>
              </p:ext>
            </p:extLst>
          </p:nvPr>
        </p:nvGraphicFramePr>
        <p:xfrm>
          <a:off x="4785586" y="4731144"/>
          <a:ext cx="1036022" cy="270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5586" y="4731144"/>
                        <a:ext cx="1036022" cy="2700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837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12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217714" y="206829"/>
            <a:ext cx="88246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1) 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Calcule do preço teórico em 20/9 de uma opção de </a:t>
            </a:r>
            <a:r>
              <a:rPr lang="pt-BR" sz="2400" dirty="0" smtClean="0">
                <a:solidFill>
                  <a:srgbClr val="FF0000"/>
                </a:solidFill>
                <a:latin typeface="+mn-lt"/>
              </a:rPr>
              <a:t>venda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 de ação da Empresa Tele S.A., com preço de exercício de</a:t>
            </a:r>
            <a:r>
              <a:rPr lang="pt-BR" sz="2400" dirty="0" smtClean="0">
                <a:solidFill>
                  <a:srgbClr val="FF0000"/>
                </a:solidFill>
                <a:latin typeface="+mn-lt"/>
              </a:rPr>
              <a:t> $ 42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 e vencimento em 16/10 do mesmo ano (17 dias úteis). A cotação da ação está em $ 41,04.</a:t>
            </a: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Dados:</a:t>
            </a:r>
          </a:p>
          <a:p>
            <a:r>
              <a:rPr lang="pt-BR" sz="2400" dirty="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DI Futuro em 20/09:  OUT = 99.517</a:t>
            </a: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				  NOV = 98.250</a:t>
            </a: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	Dias úteis: de 2/10 a 16/10 = 9 </a:t>
            </a:r>
            <a:r>
              <a:rPr lang="pt-BR" sz="2400" dirty="0" err="1" smtClean="0">
                <a:solidFill>
                  <a:srgbClr val="3C3C3C"/>
                </a:solidFill>
                <a:latin typeface="+mn-lt"/>
              </a:rPr>
              <a:t>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	       de 16/10 a 1/11 = 12 </a:t>
            </a:r>
            <a:r>
              <a:rPr lang="pt-BR" sz="2400" dirty="0" err="1" smtClean="0">
                <a:solidFill>
                  <a:srgbClr val="3C3C3C"/>
                </a:solidFill>
                <a:latin typeface="+mn-lt"/>
              </a:rPr>
              <a:t>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           Juros: 15,322% a.a.</a:t>
            </a:r>
          </a:p>
          <a:p>
            <a:r>
              <a:rPr lang="pt-BR" sz="2400" dirty="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dirty="0" smtClean="0">
                <a:solidFill>
                  <a:srgbClr val="3C3C3C"/>
                </a:solidFill>
              </a:rPr>
              <a:t>Volatilidade: 39,033%</a:t>
            </a:r>
            <a:endParaRPr lang="pt-BR" sz="2400" dirty="0">
              <a:solidFill>
                <a:srgbClr val="3C3C3C"/>
              </a:solidFill>
            </a:endParaRPr>
          </a:p>
          <a:p>
            <a:endParaRPr lang="pt-BR" sz="2400" dirty="0" smtClean="0">
              <a:solidFill>
                <a:srgbClr val="3C3C3C"/>
              </a:solidFill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352885"/>
              </p:ext>
            </p:extLst>
          </p:nvPr>
        </p:nvGraphicFramePr>
        <p:xfrm>
          <a:off x="6760027" y="4389711"/>
          <a:ext cx="1785257" cy="1874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379"/>
                <a:gridCol w="1250878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</a:t>
                      </a:r>
                      <a:r>
                        <a:rPr lang="pt-BR" sz="2000" u="none" strike="noStrike" baseline="-25000" dirty="0">
                          <a:effectLst/>
                        </a:rPr>
                        <a:t>1</a:t>
                      </a:r>
                      <a:endParaRPr lang="pt-BR" sz="20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-0,07543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</a:t>
                      </a:r>
                      <a:r>
                        <a:rPr lang="pt-BR" sz="2000" u="none" strike="noStrike" baseline="-25000" dirty="0">
                          <a:effectLst/>
                        </a:rPr>
                        <a:t>2</a:t>
                      </a:r>
                      <a:endParaRPr lang="pt-BR" sz="20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-0,17681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1,419028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1,94714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7480"/>
              </p:ext>
            </p:extLst>
          </p:nvPr>
        </p:nvGraphicFramePr>
        <p:xfrm>
          <a:off x="414330" y="4499444"/>
          <a:ext cx="1517780" cy="140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768"/>
                <a:gridCol w="1101012"/>
              </a:tblGrid>
              <a:tr h="2772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41,04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X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42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15,322%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0,06746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39,033%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111134"/>
              </p:ext>
            </p:extLst>
          </p:nvPr>
        </p:nvGraphicFramePr>
        <p:xfrm>
          <a:off x="3207566" y="5424515"/>
          <a:ext cx="2037307" cy="323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7566" y="5424515"/>
                        <a:ext cx="2037307" cy="323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750212"/>
              </p:ext>
            </p:extLst>
          </p:nvPr>
        </p:nvGraphicFramePr>
        <p:xfrm>
          <a:off x="2294860" y="4499444"/>
          <a:ext cx="1931360" cy="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4860" y="4499444"/>
                        <a:ext cx="1931360" cy="68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300218"/>
              </p:ext>
            </p:extLst>
          </p:nvPr>
        </p:nvGraphicFramePr>
        <p:xfrm>
          <a:off x="4785586" y="4731144"/>
          <a:ext cx="1036022" cy="270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5586" y="4731144"/>
                        <a:ext cx="1036022" cy="2700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064584"/>
              </p:ext>
            </p:extLst>
          </p:nvPr>
        </p:nvGraphicFramePr>
        <p:xfrm>
          <a:off x="3322780" y="5987455"/>
          <a:ext cx="1806880" cy="395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9" imgW="990490" imgH="180855" progId="Equation.3">
                  <p:embed/>
                </p:oleObj>
              </mc:Choice>
              <mc:Fallback>
                <p:oleObj name="Equation" r:id="rId9" imgW="990490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780" y="5987455"/>
                        <a:ext cx="1806880" cy="395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372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13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127000" y="0"/>
            <a:ext cx="89154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pt-BR" sz="2400" dirty="0" smtClean="0">
                <a:solidFill>
                  <a:srgbClr val="000000"/>
                </a:solidFill>
              </a:rPr>
              <a:t>Determine </a:t>
            </a:r>
            <a:r>
              <a:rPr lang="pt-BR" sz="2400" dirty="0">
                <a:solidFill>
                  <a:srgbClr val="000000"/>
                </a:solidFill>
              </a:rPr>
              <a:t>o </a:t>
            </a:r>
            <a:r>
              <a:rPr lang="pt-BR" sz="2400" dirty="0" smtClean="0">
                <a:solidFill>
                  <a:srgbClr val="000000"/>
                </a:solidFill>
              </a:rPr>
              <a:t>preço teórico</a:t>
            </a:r>
            <a:r>
              <a:rPr lang="pt-BR" sz="2400" dirty="0">
                <a:solidFill>
                  <a:srgbClr val="000000"/>
                </a:solidFill>
              </a:rPr>
              <a:t>, na data zero, de uma </a:t>
            </a:r>
            <a:r>
              <a:rPr lang="pt-BR" sz="2400" dirty="0" smtClean="0">
                <a:solidFill>
                  <a:srgbClr val="000000"/>
                </a:solidFill>
              </a:rPr>
              <a:t>opção </a:t>
            </a:r>
            <a:r>
              <a:rPr lang="pt-BR" sz="2400" dirty="0">
                <a:solidFill>
                  <a:srgbClr val="000000"/>
                </a:solidFill>
              </a:rPr>
              <a:t>de compra </a:t>
            </a:r>
            <a:r>
              <a:rPr lang="pt-BR" sz="2400" dirty="0" smtClean="0">
                <a:solidFill>
                  <a:srgbClr val="000000"/>
                </a:solidFill>
              </a:rPr>
              <a:t>americana, E = 100, </a:t>
            </a:r>
            <a:r>
              <a:rPr lang="pt-BR" sz="2400" dirty="0">
                <a:solidFill>
                  <a:srgbClr val="000000"/>
                </a:solidFill>
              </a:rPr>
              <a:t>com vencimento na data 2. Dados: S </a:t>
            </a:r>
            <a:r>
              <a:rPr lang="pt-BR" sz="2400" dirty="0" smtClean="0">
                <a:solidFill>
                  <a:srgbClr val="000000"/>
                </a:solidFill>
              </a:rPr>
              <a:t>= </a:t>
            </a:r>
            <a:r>
              <a:rPr lang="pt-BR" sz="2400" dirty="0">
                <a:solidFill>
                  <a:srgbClr val="000000"/>
                </a:solidFill>
              </a:rPr>
              <a:t>100 </a:t>
            </a:r>
            <a:r>
              <a:rPr lang="pt-BR" sz="2400" dirty="0" smtClean="0">
                <a:solidFill>
                  <a:srgbClr val="000000"/>
                </a:solidFill>
              </a:rPr>
              <a:t>   t = </a:t>
            </a:r>
            <a:r>
              <a:rPr lang="pt-BR" sz="2400" dirty="0">
                <a:solidFill>
                  <a:srgbClr val="000000"/>
                </a:solidFill>
              </a:rPr>
              <a:t>2 meses 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Symbol" panose="05050102010706020507" pitchFamily="18" charset="2"/>
              </a:rPr>
              <a:t>s = </a:t>
            </a:r>
            <a:r>
              <a:rPr lang="pt-BR" sz="2400" dirty="0" smtClean="0">
                <a:solidFill>
                  <a:srgbClr val="000000"/>
                </a:solidFill>
              </a:rPr>
              <a:t>20% </a:t>
            </a:r>
            <a:r>
              <a:rPr lang="pt-BR" sz="2400" dirty="0">
                <a:solidFill>
                  <a:srgbClr val="000000"/>
                </a:solidFill>
              </a:rPr>
              <a:t>a.a. 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r</a:t>
            </a:r>
            <a:r>
              <a:rPr lang="pt-BR" sz="2400" dirty="0" smtClean="0">
                <a:solidFill>
                  <a:srgbClr val="000000"/>
                </a:solidFill>
              </a:rPr>
              <a:t> = 10</a:t>
            </a:r>
            <a:r>
              <a:rPr lang="pt-BR" sz="2400" dirty="0">
                <a:solidFill>
                  <a:srgbClr val="000000"/>
                </a:solidFill>
              </a:rPr>
              <a:t>% a.a. (</a:t>
            </a:r>
            <a:r>
              <a:rPr lang="pt-BR" sz="2400" dirty="0" err="1">
                <a:solidFill>
                  <a:srgbClr val="000000"/>
                </a:solidFill>
              </a:rPr>
              <a:t>capitalização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 err="1">
                <a:solidFill>
                  <a:srgbClr val="000000"/>
                </a:solidFill>
              </a:rPr>
              <a:t>contínua</a:t>
            </a:r>
            <a:r>
              <a:rPr lang="pt-BR" sz="2400" dirty="0" smtClean="0">
                <a:solidFill>
                  <a:srgbClr val="000000"/>
                </a:solidFill>
              </a:rPr>
              <a:t>)</a:t>
            </a:r>
          </a:p>
          <a:p>
            <a:pPr marL="457200" indent="-457200">
              <a:buAutoNum type="arabicParenR" startAt="2"/>
            </a:pPr>
            <a:endParaRPr lang="pt-BR" sz="1800" dirty="0">
              <a:solidFill>
                <a:srgbClr val="000000"/>
              </a:solidFill>
              <a:latin typeface="+mn-lt"/>
            </a:endParaRPr>
          </a:p>
          <a:p>
            <a:pPr marL="457200" indent="-457200">
              <a:buFontTx/>
              <a:buAutoNum type="arabicParenR" startAt="2"/>
            </a:pPr>
            <a:r>
              <a:rPr lang="pt-BR" sz="2400" dirty="0">
                <a:solidFill>
                  <a:srgbClr val="000000"/>
                </a:solidFill>
              </a:rPr>
              <a:t>Determine o preço teórico, na data zero, de uma opção de compra </a:t>
            </a:r>
            <a:r>
              <a:rPr lang="pt-BR" sz="2400" dirty="0" smtClean="0">
                <a:solidFill>
                  <a:srgbClr val="000000"/>
                </a:solidFill>
              </a:rPr>
              <a:t>europeia, </a:t>
            </a:r>
            <a:r>
              <a:rPr lang="pt-BR" sz="2400" dirty="0">
                <a:solidFill>
                  <a:srgbClr val="000000"/>
                </a:solidFill>
              </a:rPr>
              <a:t>E = 100, com vencimento na data 2. Dados: S = 100    t = 2 meses  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s = </a:t>
            </a:r>
            <a:r>
              <a:rPr lang="pt-BR" sz="2400" dirty="0">
                <a:solidFill>
                  <a:srgbClr val="000000"/>
                </a:solidFill>
              </a:rPr>
              <a:t>20% a.a.  r = 10% a.a. (</a:t>
            </a:r>
            <a:r>
              <a:rPr lang="pt-BR" sz="2400" dirty="0" err="1">
                <a:solidFill>
                  <a:srgbClr val="000000"/>
                </a:solidFill>
              </a:rPr>
              <a:t>capitalização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 err="1">
                <a:solidFill>
                  <a:srgbClr val="000000"/>
                </a:solidFill>
              </a:rPr>
              <a:t>contínua</a:t>
            </a:r>
            <a:r>
              <a:rPr lang="pt-BR" sz="2400" dirty="0" smtClean="0">
                <a:solidFill>
                  <a:srgbClr val="000000"/>
                </a:solidFill>
              </a:rPr>
              <a:t>)</a:t>
            </a:r>
          </a:p>
          <a:p>
            <a:pPr marL="457200" indent="-457200">
              <a:buFontTx/>
              <a:buAutoNum type="arabicParenR" startAt="2"/>
            </a:pPr>
            <a:endParaRPr lang="pt-BR" sz="18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pt-BR" sz="2400" dirty="0">
                <a:solidFill>
                  <a:srgbClr val="000000"/>
                </a:solidFill>
              </a:rPr>
              <a:t>Determine o preço teórico, na data zero, de uma opção de </a:t>
            </a:r>
            <a:r>
              <a:rPr lang="pt-BR" sz="2400" dirty="0" smtClean="0">
                <a:solidFill>
                  <a:srgbClr val="000000"/>
                </a:solidFill>
              </a:rPr>
              <a:t>venda </a:t>
            </a:r>
            <a:r>
              <a:rPr lang="pt-BR" sz="2400" dirty="0">
                <a:solidFill>
                  <a:srgbClr val="000000"/>
                </a:solidFill>
              </a:rPr>
              <a:t>americana, E = </a:t>
            </a:r>
            <a:r>
              <a:rPr lang="pt-BR" sz="2400" dirty="0" smtClean="0">
                <a:solidFill>
                  <a:srgbClr val="000000"/>
                </a:solidFill>
              </a:rPr>
              <a:t>50, </a:t>
            </a:r>
            <a:r>
              <a:rPr lang="pt-BR" sz="2400" dirty="0">
                <a:solidFill>
                  <a:srgbClr val="000000"/>
                </a:solidFill>
              </a:rPr>
              <a:t>com vencimento </a:t>
            </a:r>
            <a:r>
              <a:rPr lang="pt-BR" sz="2400" dirty="0" smtClean="0">
                <a:solidFill>
                  <a:srgbClr val="000000"/>
                </a:solidFill>
              </a:rPr>
              <a:t>em 2 meses. </a:t>
            </a:r>
            <a:r>
              <a:rPr lang="pt-BR" sz="2400" dirty="0">
                <a:solidFill>
                  <a:srgbClr val="000000"/>
                </a:solidFill>
              </a:rPr>
              <a:t>Dados: S = </a:t>
            </a:r>
            <a:r>
              <a:rPr lang="pt-BR" sz="2400" dirty="0" smtClean="0">
                <a:solidFill>
                  <a:srgbClr val="000000"/>
                </a:solidFill>
              </a:rPr>
              <a:t>50    </a:t>
            </a:r>
            <a:r>
              <a:rPr lang="pt-BR" sz="2400" dirty="0">
                <a:solidFill>
                  <a:srgbClr val="000000"/>
                </a:solidFill>
              </a:rPr>
              <a:t>t = 2 meses  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s = </a:t>
            </a:r>
            <a:r>
              <a:rPr lang="pt-BR" sz="2400" dirty="0" smtClean="0">
                <a:solidFill>
                  <a:srgbClr val="000000"/>
                </a:solidFill>
              </a:rPr>
              <a:t>30% </a:t>
            </a:r>
            <a:r>
              <a:rPr lang="pt-BR" sz="2400" dirty="0">
                <a:solidFill>
                  <a:srgbClr val="000000"/>
                </a:solidFill>
              </a:rPr>
              <a:t>a.a.  r = </a:t>
            </a:r>
            <a:r>
              <a:rPr lang="pt-BR" sz="2400" dirty="0" smtClean="0">
                <a:solidFill>
                  <a:srgbClr val="000000"/>
                </a:solidFill>
              </a:rPr>
              <a:t>15% </a:t>
            </a:r>
            <a:r>
              <a:rPr lang="pt-BR" sz="2400" dirty="0">
                <a:solidFill>
                  <a:srgbClr val="000000"/>
                </a:solidFill>
              </a:rPr>
              <a:t>a.a. (</a:t>
            </a:r>
            <a:r>
              <a:rPr lang="pt-BR" sz="2400" dirty="0" err="1">
                <a:solidFill>
                  <a:srgbClr val="000000"/>
                </a:solidFill>
              </a:rPr>
              <a:t>capitalização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 err="1">
                <a:solidFill>
                  <a:srgbClr val="000000"/>
                </a:solidFill>
              </a:rPr>
              <a:t>contínua</a:t>
            </a:r>
            <a:r>
              <a:rPr lang="pt-BR" sz="2400" dirty="0">
                <a:solidFill>
                  <a:srgbClr val="000000"/>
                </a:solidFill>
              </a:rPr>
              <a:t>)</a:t>
            </a:r>
          </a:p>
          <a:p>
            <a:pPr marL="457200" indent="-457200">
              <a:buAutoNum type="arabicParenR" startAt="2"/>
            </a:pPr>
            <a:endParaRPr lang="pt-BR" sz="18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pt-BR" sz="2400" dirty="0">
                <a:solidFill>
                  <a:srgbClr val="000000"/>
                </a:solidFill>
              </a:rPr>
              <a:t>Determine o preço teórico, na data zero, de uma opção de </a:t>
            </a:r>
            <a:r>
              <a:rPr lang="pt-BR" sz="2400" dirty="0" smtClean="0">
                <a:solidFill>
                  <a:srgbClr val="000000"/>
                </a:solidFill>
              </a:rPr>
              <a:t>venda </a:t>
            </a:r>
            <a:r>
              <a:rPr lang="pt-BR" sz="2400" dirty="0">
                <a:solidFill>
                  <a:srgbClr val="000000"/>
                </a:solidFill>
              </a:rPr>
              <a:t>europeia, E = 50, com vencimento em 2 meses. Dados: S = 50    t = 2 meses  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s = </a:t>
            </a:r>
            <a:r>
              <a:rPr lang="pt-BR" sz="2400" dirty="0">
                <a:solidFill>
                  <a:srgbClr val="000000"/>
                </a:solidFill>
              </a:rPr>
              <a:t>30% a.a.  r = 15% a.a. (</a:t>
            </a:r>
            <a:r>
              <a:rPr lang="pt-BR" sz="2400" dirty="0" err="1">
                <a:solidFill>
                  <a:srgbClr val="000000"/>
                </a:solidFill>
              </a:rPr>
              <a:t>capitalização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 err="1">
                <a:solidFill>
                  <a:srgbClr val="000000"/>
                </a:solidFill>
              </a:rPr>
              <a:t>contínua</a:t>
            </a:r>
            <a:r>
              <a:rPr lang="pt-BR" sz="24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2745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14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127000" y="0"/>
            <a:ext cx="89154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pt-BR" sz="2400" dirty="0" smtClean="0">
                <a:solidFill>
                  <a:srgbClr val="000000"/>
                </a:solidFill>
              </a:rPr>
              <a:t>Determine </a:t>
            </a:r>
            <a:r>
              <a:rPr lang="pt-BR" sz="2400" dirty="0">
                <a:solidFill>
                  <a:srgbClr val="000000"/>
                </a:solidFill>
              </a:rPr>
              <a:t>o </a:t>
            </a:r>
            <a:r>
              <a:rPr lang="pt-BR" sz="2400" dirty="0" smtClean="0">
                <a:solidFill>
                  <a:srgbClr val="000000"/>
                </a:solidFill>
              </a:rPr>
              <a:t>preço teórico</a:t>
            </a:r>
            <a:r>
              <a:rPr lang="pt-BR" sz="2400" dirty="0">
                <a:solidFill>
                  <a:srgbClr val="000000"/>
                </a:solidFill>
              </a:rPr>
              <a:t>, na data zero, de uma </a:t>
            </a:r>
            <a:r>
              <a:rPr lang="pt-BR" sz="2400" dirty="0" smtClean="0">
                <a:solidFill>
                  <a:srgbClr val="000000"/>
                </a:solidFill>
              </a:rPr>
              <a:t>opção </a:t>
            </a:r>
            <a:r>
              <a:rPr lang="pt-BR" sz="2400" dirty="0">
                <a:solidFill>
                  <a:srgbClr val="000000"/>
                </a:solidFill>
              </a:rPr>
              <a:t>de compra </a:t>
            </a:r>
            <a:r>
              <a:rPr lang="pt-BR" sz="2400" dirty="0" smtClean="0">
                <a:solidFill>
                  <a:srgbClr val="000000"/>
                </a:solidFill>
              </a:rPr>
              <a:t>americana, E = 100, </a:t>
            </a:r>
            <a:r>
              <a:rPr lang="pt-BR" sz="2400" dirty="0">
                <a:solidFill>
                  <a:srgbClr val="000000"/>
                </a:solidFill>
              </a:rPr>
              <a:t>com vencimento na data 2. Dados: S </a:t>
            </a:r>
            <a:r>
              <a:rPr lang="pt-BR" sz="2400" dirty="0" smtClean="0">
                <a:solidFill>
                  <a:srgbClr val="000000"/>
                </a:solidFill>
              </a:rPr>
              <a:t>= </a:t>
            </a:r>
            <a:r>
              <a:rPr lang="pt-BR" sz="2400" dirty="0">
                <a:solidFill>
                  <a:srgbClr val="000000"/>
                </a:solidFill>
              </a:rPr>
              <a:t>100 </a:t>
            </a:r>
            <a:r>
              <a:rPr lang="pt-BR" sz="2400" dirty="0" smtClean="0">
                <a:solidFill>
                  <a:srgbClr val="000000"/>
                </a:solidFill>
              </a:rPr>
              <a:t>   t = </a:t>
            </a:r>
            <a:r>
              <a:rPr lang="pt-BR" sz="2400" dirty="0">
                <a:solidFill>
                  <a:srgbClr val="000000"/>
                </a:solidFill>
              </a:rPr>
              <a:t>2 meses 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Symbol" panose="05050102010706020507" pitchFamily="18" charset="2"/>
              </a:rPr>
              <a:t>s = </a:t>
            </a:r>
            <a:r>
              <a:rPr lang="pt-BR" sz="2400" dirty="0" smtClean="0">
                <a:solidFill>
                  <a:srgbClr val="000000"/>
                </a:solidFill>
              </a:rPr>
              <a:t>20% </a:t>
            </a:r>
            <a:r>
              <a:rPr lang="pt-BR" sz="2400" dirty="0">
                <a:solidFill>
                  <a:srgbClr val="000000"/>
                </a:solidFill>
              </a:rPr>
              <a:t>a.a. </a:t>
            </a:r>
            <a:r>
              <a:rPr lang="pt-BR" sz="24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r</a:t>
            </a:r>
            <a:r>
              <a:rPr lang="pt-BR" sz="2400" dirty="0" smtClean="0">
                <a:solidFill>
                  <a:srgbClr val="000000"/>
                </a:solidFill>
              </a:rPr>
              <a:t> = 10</a:t>
            </a:r>
            <a:r>
              <a:rPr lang="pt-BR" sz="2400" dirty="0">
                <a:solidFill>
                  <a:srgbClr val="000000"/>
                </a:solidFill>
              </a:rPr>
              <a:t>% a.a. (</a:t>
            </a:r>
            <a:r>
              <a:rPr lang="pt-BR" sz="2400" dirty="0" err="1">
                <a:solidFill>
                  <a:srgbClr val="000000"/>
                </a:solidFill>
              </a:rPr>
              <a:t>capitalização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 err="1">
                <a:solidFill>
                  <a:srgbClr val="000000"/>
                </a:solidFill>
              </a:rPr>
              <a:t>contínua</a:t>
            </a:r>
            <a:r>
              <a:rPr lang="pt-BR" sz="2400" dirty="0" smtClean="0">
                <a:solidFill>
                  <a:srgbClr val="000000"/>
                </a:solidFill>
              </a:rPr>
              <a:t>)  </a:t>
            </a:r>
            <a:r>
              <a:rPr lang="pt-BR" sz="2400" dirty="0" smtClean="0">
                <a:solidFill>
                  <a:srgbClr val="FF0000"/>
                </a:solidFill>
              </a:rPr>
              <a:t>Resp.: </a:t>
            </a:r>
            <a:r>
              <a:rPr lang="pt-BR" sz="2400" b="1" dirty="0" smtClean="0">
                <a:solidFill>
                  <a:srgbClr val="FF0000"/>
                </a:solidFill>
              </a:rPr>
              <a:t>3</a:t>
            </a:r>
            <a:r>
              <a:rPr lang="pt-BR" sz="2400" b="1" dirty="0" smtClean="0">
                <a:solidFill>
                  <a:srgbClr val="FF0000"/>
                </a:solidFill>
              </a:rPr>
              <a:t>,75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arenR" startAt="2"/>
            </a:pPr>
            <a:endParaRPr lang="pt-BR" sz="1800" dirty="0">
              <a:solidFill>
                <a:srgbClr val="000000"/>
              </a:solidFill>
              <a:latin typeface="+mn-lt"/>
            </a:endParaRPr>
          </a:p>
          <a:p>
            <a:pPr marL="457200" indent="-457200">
              <a:buFontTx/>
              <a:buAutoNum type="arabicParenR" startAt="2"/>
            </a:pPr>
            <a:r>
              <a:rPr lang="pt-BR" sz="2400" dirty="0">
                <a:solidFill>
                  <a:srgbClr val="000000"/>
                </a:solidFill>
              </a:rPr>
              <a:t>Determine o preço teórico, na data zero, de uma opção de compra </a:t>
            </a:r>
            <a:r>
              <a:rPr lang="pt-BR" sz="2400" dirty="0" smtClean="0">
                <a:solidFill>
                  <a:srgbClr val="000000"/>
                </a:solidFill>
              </a:rPr>
              <a:t>europeia, </a:t>
            </a:r>
            <a:r>
              <a:rPr lang="pt-BR" sz="2400" dirty="0">
                <a:solidFill>
                  <a:srgbClr val="000000"/>
                </a:solidFill>
              </a:rPr>
              <a:t>E = 100, com vencimento na data 2. Dados: S = 100    t = 2 meses  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s = </a:t>
            </a:r>
            <a:r>
              <a:rPr lang="pt-BR" sz="2400" dirty="0">
                <a:solidFill>
                  <a:srgbClr val="000000"/>
                </a:solidFill>
              </a:rPr>
              <a:t>20% a.a.  r = 10% a.a. (</a:t>
            </a:r>
            <a:r>
              <a:rPr lang="pt-BR" sz="2400" dirty="0" err="1">
                <a:solidFill>
                  <a:srgbClr val="000000"/>
                </a:solidFill>
              </a:rPr>
              <a:t>capitalização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 err="1">
                <a:solidFill>
                  <a:srgbClr val="000000"/>
                </a:solidFill>
              </a:rPr>
              <a:t>contínua</a:t>
            </a:r>
            <a:r>
              <a:rPr lang="pt-BR" sz="2400" dirty="0" smtClean="0">
                <a:solidFill>
                  <a:srgbClr val="000000"/>
                </a:solidFill>
              </a:rPr>
              <a:t>) </a:t>
            </a:r>
            <a:r>
              <a:rPr lang="pt-BR" sz="2400" dirty="0">
                <a:solidFill>
                  <a:srgbClr val="FF0000"/>
                </a:solidFill>
              </a:rPr>
              <a:t>Resp.: </a:t>
            </a:r>
            <a:r>
              <a:rPr lang="pt-BR" sz="2400" b="1" dirty="0" smtClean="0">
                <a:solidFill>
                  <a:srgbClr val="FF0000"/>
                </a:solidFill>
              </a:rPr>
              <a:t>3,75</a:t>
            </a:r>
            <a:endParaRPr lang="pt-BR" sz="2400" dirty="0" smtClean="0">
              <a:solidFill>
                <a:srgbClr val="000000"/>
              </a:solidFill>
            </a:endParaRPr>
          </a:p>
          <a:p>
            <a:pPr marL="457200" indent="-457200">
              <a:buFontTx/>
              <a:buAutoNum type="arabicParenR" startAt="2"/>
            </a:pPr>
            <a:endParaRPr lang="pt-BR" sz="18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pt-BR" sz="2400" dirty="0">
                <a:solidFill>
                  <a:srgbClr val="000000"/>
                </a:solidFill>
              </a:rPr>
              <a:t>Determine o preço teórico, na data zero, de uma opção de </a:t>
            </a:r>
            <a:r>
              <a:rPr lang="pt-BR" sz="2400" dirty="0" smtClean="0">
                <a:solidFill>
                  <a:srgbClr val="000000"/>
                </a:solidFill>
              </a:rPr>
              <a:t>venda </a:t>
            </a:r>
            <a:r>
              <a:rPr lang="pt-BR" sz="2400" dirty="0">
                <a:solidFill>
                  <a:srgbClr val="000000"/>
                </a:solidFill>
              </a:rPr>
              <a:t>americana, E = </a:t>
            </a:r>
            <a:r>
              <a:rPr lang="pt-BR" sz="2400" dirty="0" smtClean="0">
                <a:solidFill>
                  <a:srgbClr val="000000"/>
                </a:solidFill>
              </a:rPr>
              <a:t>50, </a:t>
            </a:r>
            <a:r>
              <a:rPr lang="pt-BR" sz="2400" dirty="0">
                <a:solidFill>
                  <a:srgbClr val="000000"/>
                </a:solidFill>
              </a:rPr>
              <a:t>com vencimento </a:t>
            </a:r>
            <a:r>
              <a:rPr lang="pt-BR" sz="2400" dirty="0" smtClean="0">
                <a:solidFill>
                  <a:srgbClr val="000000"/>
                </a:solidFill>
              </a:rPr>
              <a:t>em 2 meses. </a:t>
            </a:r>
            <a:r>
              <a:rPr lang="pt-BR" sz="2400" dirty="0">
                <a:solidFill>
                  <a:srgbClr val="000000"/>
                </a:solidFill>
              </a:rPr>
              <a:t>Dados: S = </a:t>
            </a:r>
            <a:r>
              <a:rPr lang="pt-BR" sz="2400" dirty="0" smtClean="0">
                <a:solidFill>
                  <a:srgbClr val="000000"/>
                </a:solidFill>
              </a:rPr>
              <a:t>50    </a:t>
            </a:r>
            <a:r>
              <a:rPr lang="pt-BR" sz="2400" dirty="0">
                <a:solidFill>
                  <a:srgbClr val="000000"/>
                </a:solidFill>
              </a:rPr>
              <a:t>t = 2 meses  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s = </a:t>
            </a:r>
            <a:r>
              <a:rPr lang="pt-BR" sz="2400" dirty="0" smtClean="0">
                <a:solidFill>
                  <a:srgbClr val="000000"/>
                </a:solidFill>
              </a:rPr>
              <a:t>30% </a:t>
            </a:r>
            <a:r>
              <a:rPr lang="pt-BR" sz="2400" dirty="0">
                <a:solidFill>
                  <a:srgbClr val="000000"/>
                </a:solidFill>
              </a:rPr>
              <a:t>a.a.  r = </a:t>
            </a:r>
            <a:r>
              <a:rPr lang="pt-BR" sz="2400" dirty="0" smtClean="0">
                <a:solidFill>
                  <a:srgbClr val="000000"/>
                </a:solidFill>
              </a:rPr>
              <a:t>15% </a:t>
            </a:r>
            <a:r>
              <a:rPr lang="pt-BR" sz="2400" dirty="0">
                <a:solidFill>
                  <a:srgbClr val="000000"/>
                </a:solidFill>
              </a:rPr>
              <a:t>a.a. (</a:t>
            </a:r>
            <a:r>
              <a:rPr lang="pt-BR" sz="2400" dirty="0" err="1">
                <a:solidFill>
                  <a:srgbClr val="000000"/>
                </a:solidFill>
              </a:rPr>
              <a:t>capitalização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 err="1">
                <a:solidFill>
                  <a:srgbClr val="000000"/>
                </a:solidFill>
              </a:rPr>
              <a:t>contínua</a:t>
            </a:r>
            <a:r>
              <a:rPr lang="pt-BR" sz="2400" dirty="0" smtClean="0">
                <a:solidFill>
                  <a:srgbClr val="000000"/>
                </a:solidFill>
              </a:rPr>
              <a:t>) </a:t>
            </a:r>
            <a:r>
              <a:rPr lang="pt-BR" sz="2400" dirty="0">
                <a:solidFill>
                  <a:srgbClr val="FF0000"/>
                </a:solidFill>
              </a:rPr>
              <a:t>Resp.: </a:t>
            </a:r>
            <a:r>
              <a:rPr lang="pt-BR" sz="2400" b="1" dirty="0" smtClean="0">
                <a:solidFill>
                  <a:srgbClr val="FF0000"/>
                </a:solidFill>
              </a:rPr>
              <a:t>1,84</a:t>
            </a:r>
            <a:endParaRPr lang="pt-BR" sz="2400" dirty="0">
              <a:solidFill>
                <a:srgbClr val="000000"/>
              </a:solidFill>
            </a:endParaRPr>
          </a:p>
          <a:p>
            <a:pPr marL="457200" indent="-457200">
              <a:buAutoNum type="arabicParenR" startAt="2"/>
            </a:pPr>
            <a:endParaRPr lang="pt-BR" sz="1800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pt-BR" sz="2400" dirty="0">
                <a:solidFill>
                  <a:srgbClr val="000000"/>
                </a:solidFill>
              </a:rPr>
              <a:t>Determine o preço teórico, na data zero, de uma opção de </a:t>
            </a:r>
            <a:r>
              <a:rPr lang="pt-BR" sz="2400" dirty="0" smtClean="0">
                <a:solidFill>
                  <a:srgbClr val="000000"/>
                </a:solidFill>
              </a:rPr>
              <a:t>venda </a:t>
            </a:r>
            <a:r>
              <a:rPr lang="pt-BR" sz="2400" dirty="0">
                <a:solidFill>
                  <a:srgbClr val="000000"/>
                </a:solidFill>
              </a:rPr>
              <a:t>europeia, E = 50, com vencimento em 2 meses. Dados: S = 50    t = 2 meses  </a:t>
            </a:r>
            <a:r>
              <a:rPr lang="pt-BR" sz="2400" dirty="0">
                <a:solidFill>
                  <a:srgbClr val="000000"/>
                </a:solidFill>
                <a:latin typeface="Symbol" panose="05050102010706020507" pitchFamily="18" charset="2"/>
              </a:rPr>
              <a:t>s = </a:t>
            </a:r>
            <a:r>
              <a:rPr lang="pt-BR" sz="2400" dirty="0">
                <a:solidFill>
                  <a:srgbClr val="000000"/>
                </a:solidFill>
              </a:rPr>
              <a:t>30% a.a.  r = 15% a.a. (</a:t>
            </a:r>
            <a:r>
              <a:rPr lang="pt-BR" sz="2400" dirty="0" err="1">
                <a:solidFill>
                  <a:srgbClr val="000000"/>
                </a:solidFill>
              </a:rPr>
              <a:t>capitalização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 err="1">
                <a:solidFill>
                  <a:srgbClr val="000000"/>
                </a:solidFill>
              </a:rPr>
              <a:t>contínua</a:t>
            </a:r>
            <a:r>
              <a:rPr lang="pt-BR" sz="2400" dirty="0" smtClean="0">
                <a:solidFill>
                  <a:srgbClr val="000000"/>
                </a:solidFill>
              </a:rPr>
              <a:t>) </a:t>
            </a:r>
            <a:r>
              <a:rPr lang="pt-BR" sz="2400" dirty="0">
                <a:solidFill>
                  <a:srgbClr val="FF0000"/>
                </a:solidFill>
              </a:rPr>
              <a:t>Resp</a:t>
            </a:r>
            <a:r>
              <a:rPr lang="pt-BR" sz="2400">
                <a:solidFill>
                  <a:srgbClr val="FF0000"/>
                </a:solidFill>
              </a:rPr>
              <a:t>.: </a:t>
            </a:r>
            <a:r>
              <a:rPr lang="pt-BR" sz="2400" b="1" smtClean="0">
                <a:solidFill>
                  <a:srgbClr val="FF0000"/>
                </a:solidFill>
              </a:rPr>
              <a:t>1,57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7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4D5B3C-46FB-4948-A1CC-9FBB3B00E828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  <a:endParaRPr lang="pt-BR" altLang="pt-BR" dirty="0" smtClean="0">
              <a:solidFill>
                <a:srgbClr val="000000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opção européia</a:t>
            </a:r>
            <a:endParaRPr lang="pt-BR" altLang="pt-BR" sz="24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25287" name="Object 7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311150" y="2768600"/>
            <a:ext cx="8458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 smtClean="0">
                <a:solidFill>
                  <a:srgbClr val="000000"/>
                </a:solidFill>
              </a:rPr>
              <a:t>S = preço atual do ativo-objeto da opção de compra</a:t>
            </a:r>
            <a:r>
              <a:rPr lang="pt-BR" altLang="pt-BR" sz="1800" dirty="0">
                <a:solidFill>
                  <a:srgbClr val="000000"/>
                </a:solidFill>
              </a:rPr>
              <a:t>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 smtClean="0">
                <a:solidFill>
                  <a:srgbClr val="000000"/>
                </a:solidFill>
              </a:rPr>
              <a:t>X = preço de exercício da opção de compra</a:t>
            </a:r>
            <a:r>
              <a:rPr lang="pt-BR" altLang="pt-BR" sz="1800" dirty="0">
                <a:solidFill>
                  <a:srgbClr val="000000"/>
                </a:solidFill>
              </a:rPr>
              <a:t>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 smtClean="0">
                <a:solidFill>
                  <a:srgbClr val="000000"/>
                </a:solidFill>
              </a:rPr>
              <a:t>r = taxa de juro livre de risco no regime de capitalização contínua</a:t>
            </a:r>
            <a:r>
              <a:rPr lang="pt-BR" altLang="pt-BR" sz="1800" dirty="0">
                <a:solidFill>
                  <a:srgbClr val="000000"/>
                </a:solidFill>
              </a:rPr>
              <a:t>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 smtClean="0">
                <a:solidFill>
                  <a:srgbClr val="000000"/>
                </a:solidFill>
              </a:rPr>
              <a:t>T = prazo de vencimento da opção de compra, ou seja, o tempo restante até a data de vencimento da opção. (dias a decorrer ÷ 365</a:t>
            </a:r>
            <a:r>
              <a:rPr lang="pt-BR" altLang="pt-BR" sz="1800" dirty="0">
                <a:solidFill>
                  <a:srgbClr val="000000"/>
                </a:solidFill>
              </a:rPr>
              <a:t>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1800" smtClean="0">
                <a:solidFill>
                  <a:srgbClr val="000000"/>
                </a:solidFill>
              </a:rPr>
              <a:t> = volatilidade do preço do ativo-objeto, definida pelo desvio-padrão da taxa de retorno do ativo</a:t>
            </a:r>
            <a:r>
              <a:rPr lang="pt-BR" altLang="pt-BR" sz="1800" dirty="0">
                <a:solidFill>
                  <a:srgbClr val="000000"/>
                </a:solidFill>
              </a:rPr>
              <a:t>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 smtClean="0">
                <a:solidFill>
                  <a:srgbClr val="000000"/>
                </a:solidFill>
              </a:rPr>
              <a:t>d</a:t>
            </a:r>
            <a:r>
              <a:rPr lang="pt-BR" altLang="pt-BR" sz="1800" baseline="-25000" smtClean="0">
                <a:solidFill>
                  <a:srgbClr val="000000"/>
                </a:solidFill>
              </a:rPr>
              <a:t>1</a:t>
            </a:r>
            <a:r>
              <a:rPr lang="pt-BR" altLang="pt-BR" sz="1800" smtClean="0">
                <a:solidFill>
                  <a:srgbClr val="000000"/>
                </a:solidFill>
              </a:rPr>
              <a:t> e d</a:t>
            </a:r>
            <a:r>
              <a:rPr lang="pt-BR" altLang="pt-BR" sz="1800" baseline="-25000" smtClean="0">
                <a:solidFill>
                  <a:srgbClr val="000000"/>
                </a:solidFill>
              </a:rPr>
              <a:t>2</a:t>
            </a:r>
            <a:r>
              <a:rPr lang="pt-BR" altLang="pt-BR" sz="1800" smtClean="0">
                <a:solidFill>
                  <a:srgbClr val="000000"/>
                </a:solidFill>
              </a:rPr>
              <a:t> = variáveis com distribuição normal padronizada (média igual a 0 e variância igual a 1); e</a:t>
            </a:r>
            <a:r>
              <a:rPr lang="pt-BR" altLang="pt-BR" sz="1800" dirty="0">
                <a:solidFill>
                  <a:srgbClr val="000000"/>
                </a:solidFill>
              </a:rPr>
              <a:t>,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 smtClean="0">
                <a:solidFill>
                  <a:srgbClr val="000000"/>
                </a:solidFill>
              </a:rPr>
              <a:t>N(d</a:t>
            </a:r>
            <a:r>
              <a:rPr lang="pt-BR" altLang="pt-BR" sz="1800" baseline="-25000" smtClean="0">
                <a:solidFill>
                  <a:srgbClr val="000000"/>
                </a:solidFill>
              </a:rPr>
              <a:t>1</a:t>
            </a:r>
            <a:r>
              <a:rPr lang="pt-BR" altLang="pt-BR" sz="1800" smtClean="0">
                <a:solidFill>
                  <a:srgbClr val="000000"/>
                </a:solidFill>
              </a:rPr>
              <a:t>) e N(d</a:t>
            </a:r>
            <a:r>
              <a:rPr lang="pt-BR" altLang="pt-BR" sz="1800" baseline="-25000" smtClean="0">
                <a:solidFill>
                  <a:srgbClr val="000000"/>
                </a:solidFill>
              </a:rPr>
              <a:t>2</a:t>
            </a:r>
            <a:r>
              <a:rPr lang="pt-BR" altLang="pt-BR" sz="1800" smtClean="0">
                <a:solidFill>
                  <a:srgbClr val="000000"/>
                </a:solidFill>
              </a:rPr>
              <a:t>) = probabilidade acumulada, na distribuição normal padronizada, de -</a:t>
            </a:r>
            <a:r>
              <a:rPr lang="pt-BR" altLang="pt-BR" sz="1800" smtClean="0">
                <a:solidFill>
                  <a:srgbClr val="000000"/>
                </a:solidFill>
                <a:sym typeface="Symbol" panose="05050102010706020507" pitchFamily="18" charset="2"/>
              </a:rPr>
              <a:t> até o valor de </a:t>
            </a:r>
            <a:r>
              <a:rPr lang="pt-BR" altLang="pt-BR" sz="1800" smtClean="0">
                <a:solidFill>
                  <a:srgbClr val="000000"/>
                </a:solidFill>
              </a:rPr>
              <a:t>d</a:t>
            </a:r>
            <a:r>
              <a:rPr lang="pt-BR" altLang="pt-BR" sz="1800" baseline="-25000" smtClean="0">
                <a:solidFill>
                  <a:srgbClr val="000000"/>
                </a:solidFill>
              </a:rPr>
              <a:t>1</a:t>
            </a:r>
            <a:r>
              <a:rPr lang="pt-BR" altLang="pt-BR" sz="1800" smtClean="0">
                <a:solidFill>
                  <a:srgbClr val="000000"/>
                </a:solidFill>
              </a:rPr>
              <a:t> ou d</a:t>
            </a:r>
            <a:r>
              <a:rPr lang="pt-BR" altLang="pt-BR" sz="1800" baseline="-25000" smtClean="0">
                <a:solidFill>
                  <a:srgbClr val="000000"/>
                </a:solidFill>
              </a:rPr>
              <a:t>2</a:t>
            </a:r>
            <a:r>
              <a:rPr lang="pt-BR" altLang="pt-BR" sz="1800" smtClean="0">
                <a:solidFill>
                  <a:srgbClr val="000000"/>
                </a:solidFill>
              </a:rPr>
              <a:t> calculado</a:t>
            </a:r>
            <a:r>
              <a:rPr lang="pt-BR" altLang="pt-BR" sz="1800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225289" name="Object 9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1" name="Object 11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5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5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5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5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52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  <p:bldP spid="22528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4D5B3C-46FB-4948-A1CC-9FBB3B00E828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  <a:endParaRPr lang="pt-BR" altLang="pt-BR" dirty="0" smtClean="0">
              <a:solidFill>
                <a:srgbClr val="000000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Opção européia</a:t>
            </a:r>
            <a:endParaRPr lang="pt-BR" altLang="pt-BR" sz="24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225287" name="Object 7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9" name="Object 9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1" name="Object 11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797604"/>
              </p:ext>
            </p:extLst>
          </p:nvPr>
        </p:nvGraphicFramePr>
        <p:xfrm>
          <a:off x="3091879" y="3987356"/>
          <a:ext cx="27019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Equation" r:id="rId9" imgW="990490" imgH="180855" progId="Equation.3">
                  <p:embed/>
                </p:oleObj>
              </mc:Choice>
              <mc:Fallback>
                <p:oleObj name="Equation" r:id="rId9" imgW="990490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1879" y="3987356"/>
                        <a:ext cx="27019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962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4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217714" y="206829"/>
            <a:ext cx="88246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Calcule do preço teórico em 20/9 de uma opção de compra de ação da Empresa Tele S.A., com preço de exercício de $ 46 e vencimento em 16/10 do mesmo ano (17 dias úteis). A cotação da ação está em $ 41,04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.</a:t>
            </a: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Dados:</a:t>
            </a:r>
          </a:p>
          <a:p>
            <a:r>
              <a:rPr lang="pt-BR" sz="240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DI Futuro em 20/09:  OUT = 99.517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		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	  NOV = 98.250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	Dias úteis: de 2/10 a 16/10 = 9 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	       de 16/10 a 1/11 = 12 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          Juros: </a:t>
            </a:r>
            <a:r>
              <a:rPr lang="pt-BR" sz="2400" smtClean="0">
                <a:solidFill>
                  <a:srgbClr val="FF0000"/>
                </a:solidFill>
                <a:latin typeface="+mn-lt"/>
              </a:rPr>
              <a:t>?</a:t>
            </a:r>
            <a:endParaRPr lang="pt-BR" sz="240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966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5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217714" y="206829"/>
            <a:ext cx="88246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Calcule do preço teórico em 20/9 de uma opção de compra de ação da Empresa Tele S.A., com preço de exercício de $ 46 e vencimento em 16/10 do mesmo ano (17 dias úteis). A cotação da ação está em $ 41,04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.</a:t>
            </a: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Dados:</a:t>
            </a:r>
          </a:p>
          <a:p>
            <a:r>
              <a:rPr lang="pt-BR" sz="240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DI Futuro em 20/09:  OUT = 99.517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		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	  NOV = 98.250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	Dias úteis: de 2/10 a 16/10 = 9 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	       de 16/10 a 1/11 = 12 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          Juros no período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:</a:t>
            </a:r>
          </a:p>
          <a:p>
            <a:endParaRPr lang="pt-BR" sz="2400" dirty="0">
              <a:solidFill>
                <a:srgbClr val="3C3C3C"/>
              </a:solidFill>
              <a:latin typeface="+mn-lt"/>
            </a:endParaRPr>
          </a:p>
          <a:p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endParaRPr lang="pt-BR" sz="2400" dirty="0">
              <a:solidFill>
                <a:srgbClr val="3C3C3C"/>
              </a:solidFill>
              <a:latin typeface="+mn-lt"/>
            </a:endParaRPr>
          </a:p>
          <a:p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endParaRPr lang="pt-BR" sz="2400" dirty="0">
              <a:solidFill>
                <a:srgbClr val="3C3C3C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032002" y="4201503"/>
                <a:ext cx="6797758" cy="11387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000</m:t>
                              </m:r>
                            </m:num>
                            <m:den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99</m:t>
                              </m:r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517</m:t>
                              </m:r>
                            </m:den>
                          </m:f>
                        </m:e>
                      </m:d>
                      <m:r>
                        <a:rPr lang="pt-BR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BR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99</m:t>
                                  </m:r>
                                  <m:r>
                                    <a:rPr lang="pt-BR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pt-BR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517</m:t>
                                  </m:r>
                                </m:num>
                                <m:den>
                                  <m:r>
                                    <a:rPr lang="pt-BR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98</m:t>
                                  </m:r>
                                  <m:r>
                                    <a:rPr lang="pt-BR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pt-BR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</m:t>
                              </m:r>
                            </m:den>
                          </m:f>
                        </m:sup>
                      </m:sSup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pt-BR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016558</m:t>
                      </m:r>
                    </m:oMath>
                  </m:oMathPara>
                </a14:m>
                <a:endParaRPr lang="pt-BR" sz="2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002" y="4201503"/>
                <a:ext cx="6797758" cy="11387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723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6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217714" y="206829"/>
            <a:ext cx="88246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Calcule do preço teórico em 20/9 de uma opção de compra de ação da Empresa Tele S.A., com preço de exercício de $ 46 e vencimento em 16/10 do mesmo ano (17 dias úteis). A cotação da ação está em $ 41,04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.</a:t>
            </a: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Dados:</a:t>
            </a:r>
          </a:p>
          <a:p>
            <a:r>
              <a:rPr lang="pt-BR" sz="240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DI Futuro em 20/09:  OUT = 99.517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		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	  NOV = 98.250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	Dias úteis: de 2/10 a 16/10 = 9 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	       de 16/10 a 1/11 = 12 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          Juros no período: 0,01039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Anualizando a taxa de juros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:</a:t>
            </a:r>
            <a:endParaRPr lang="pt-BR" sz="2400" dirty="0">
              <a:solidFill>
                <a:srgbClr val="3C3C3C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284894" y="4557273"/>
                <a:ext cx="6499098" cy="5313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01039</m:t>
                              </m:r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pt-BR" sz="2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252</m:t>
                              </m:r>
                            </m:num>
                            <m:den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17</m:t>
                              </m:r>
                            </m:den>
                          </m:f>
                        </m:sup>
                      </m:sSup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pt-BR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16558</m:t>
                      </m:r>
                    </m:oMath>
                  </m:oMathPara>
                </a14:m>
                <a:endParaRPr lang="pt-BR" sz="2800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894" y="4557273"/>
                <a:ext cx="6499098" cy="5313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8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7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217714" y="206829"/>
            <a:ext cx="88246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Calcule do preço teórico em 20/9 de uma opção de compra de ação da Empresa Tele S.A., com preço de exercício de $ 46 e vencimento em 16/10 do mesmo ano (17 dias úteis). A cotação da ação está em $ 41,04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.</a:t>
            </a: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Dados:</a:t>
            </a:r>
          </a:p>
          <a:p>
            <a:r>
              <a:rPr lang="pt-BR" sz="240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DI Futuro em 20/09:  OUT = 99.517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		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	  NOV = 98.250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	Dias úteis: de 2/10 a 16/10 = 9 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	       de 16/10 a 1/11 = 12 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          Juros no período: 0,01039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Anualizando a taxa de juros: 0,16558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	Transformando em taxa contínua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:</a:t>
            </a:r>
            <a:endParaRPr lang="pt-BR" sz="2400" dirty="0">
              <a:solidFill>
                <a:srgbClr val="3C3C3C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183294" y="4892654"/>
                <a:ext cx="649909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16558</m:t>
                          </m:r>
                        </m:e>
                      </m:d>
                      <m:r>
                        <a:rPr lang="pt-BR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15322</m:t>
                      </m:r>
                    </m:oMath>
                  </m:oMathPara>
                </a14:m>
                <a:endParaRPr lang="pt-BR" sz="2800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294" y="4892654"/>
                <a:ext cx="6499098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903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11CFE-DF92-4766-B39C-689E34753A79}" type="slidenum">
              <a:rPr lang="pt-BR" altLang="pt-BR" smtClean="0"/>
              <a:pPr>
                <a:defRPr/>
              </a:pPr>
              <a:t>8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217714" y="206829"/>
            <a:ext cx="88246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Calcule do preço teórico em 20/9 de uma opção de compra de ação da Empresa Tele S.A., com preço de exercício de $ 46 e vencimento em 16/10 do mesmo ano (17 dias úteis). A cotação da ação está em $ 41,04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.</a:t>
            </a: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Dados:</a:t>
            </a:r>
          </a:p>
          <a:p>
            <a:r>
              <a:rPr lang="pt-BR" sz="240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DI Futuro em 20/09:  OUT = 99.517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		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	  NOV = 98.250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	Dias úteis: de 2/10 a 16/10 = 9 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dirty="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smtClean="0">
                <a:solidFill>
                  <a:srgbClr val="3C3C3C"/>
                </a:solidFill>
                <a:latin typeface="+mn-lt"/>
              </a:rPr>
              <a:t>	       de 16/10 a 1/11 = 12 du</a:t>
            </a:r>
            <a:endParaRPr lang="pt-BR" sz="2400" dirty="0" smtClean="0">
              <a:solidFill>
                <a:srgbClr val="3C3C3C"/>
              </a:solidFill>
              <a:latin typeface="+mn-lt"/>
            </a:endParaRPr>
          </a:p>
          <a:p>
            <a:r>
              <a:rPr lang="pt-BR" sz="2400" smtClean="0">
                <a:solidFill>
                  <a:srgbClr val="3C3C3C"/>
                </a:solidFill>
                <a:latin typeface="+mn-lt"/>
              </a:rPr>
              <a:t>           Juros: 15,322% a.a</a:t>
            </a:r>
            <a:r>
              <a:rPr lang="pt-BR" sz="2400" dirty="0" smtClean="0">
                <a:solidFill>
                  <a:srgbClr val="3C3C3C"/>
                </a:solidFill>
                <a:latin typeface="+mn-lt"/>
              </a:rPr>
              <a:t>.</a:t>
            </a:r>
          </a:p>
          <a:p>
            <a:r>
              <a:rPr lang="pt-BR" sz="2400">
                <a:solidFill>
                  <a:srgbClr val="3C3C3C"/>
                </a:solidFill>
                <a:latin typeface="+mn-lt"/>
              </a:rPr>
              <a:t>	</a:t>
            </a:r>
            <a:r>
              <a:rPr lang="pt-BR" sz="2400" smtClean="0">
                <a:solidFill>
                  <a:srgbClr val="3C3C3C"/>
                </a:solidFill>
              </a:rPr>
              <a:t>Preços de fechamento da ação nos últimos 21 pregões</a:t>
            </a:r>
            <a:r>
              <a:rPr lang="pt-BR" sz="2400" dirty="0">
                <a:solidFill>
                  <a:srgbClr val="3C3C3C"/>
                </a:solidFill>
              </a:rPr>
              <a:t>:</a:t>
            </a:r>
          </a:p>
          <a:p>
            <a:endParaRPr lang="pt-BR" sz="2400" dirty="0" smtClean="0">
              <a:solidFill>
                <a:srgbClr val="3C3C3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734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Espaço Reservado para Número de Slide 1"/>
              <p:cNvSpPr>
                <a:spLocks noGrp="1"/>
              </p:cNvSpPr>
              <p:nvPr>
                <p:ph type="sldNum" sz="quarter" idx="12"/>
              </p:nvPr>
            </p:nvSpPr>
            <p:spPr>
              <a:xfrm>
                <a:off x="5638800" y="6169025"/>
                <a:ext cx="2946400" cy="476250"/>
              </a:xfrm>
            </p:spPr>
            <p:txBody>
              <a:bodyPr/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altLang="pt-BR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pt-BR" alt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𝑎𝑛𝑢𝑎𝑙</m:t>
                          </m:r>
                        </m:sub>
                      </m:sSub>
                      <m:r>
                        <a:rPr lang="pt-BR" altLang="pt-BR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alt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pt-BR" alt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𝑑𝑖</m:t>
                          </m:r>
                          <m:r>
                            <a:rPr lang="pt-BR" alt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pt-BR" alt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𝑟𝑖𝑜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pt-BR" altLang="pt-BR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altLang="pt-B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252</m:t>
                          </m:r>
                        </m:e>
                      </m:rad>
                    </m:oMath>
                  </m:oMathPara>
                </a14:m>
                <a:endParaRPr lang="pt-BR" altLang="pt-BR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" name="Espaço Reservado para Número de Slid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ldNum" sz="quarter" idx="12"/>
              </p:nvPr>
            </p:nvSpPr>
            <p:spPr>
              <a:xfrm>
                <a:off x="5638800" y="6169025"/>
                <a:ext cx="2946400" cy="47625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764612"/>
              </p:ext>
            </p:extLst>
          </p:nvPr>
        </p:nvGraphicFramePr>
        <p:xfrm>
          <a:off x="355602" y="190509"/>
          <a:ext cx="3784598" cy="500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6150"/>
                <a:gridCol w="1432741"/>
                <a:gridCol w="1405707"/>
              </a:tblGrid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Data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Preço da ação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ln</a:t>
                      </a:r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pt-BR" sz="20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/St-1)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47,80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47,93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2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48,10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3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47,69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48,69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48,15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47,20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46,70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46,10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9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47,45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47,49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311871"/>
              </p:ext>
            </p:extLst>
          </p:nvPr>
        </p:nvGraphicFramePr>
        <p:xfrm>
          <a:off x="5016501" y="190509"/>
          <a:ext cx="3784598" cy="57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6150"/>
                <a:gridCol w="1432741"/>
                <a:gridCol w="1405707"/>
              </a:tblGrid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Data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Preço da ação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ln</a:t>
                      </a:r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pt-BR" sz="20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pt-B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/St-1) 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46,50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12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47,05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13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46,23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45,68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44,35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44,15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43,51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41,91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19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39,30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  <a:latin typeface="+mn-lt"/>
                        </a:rPr>
                        <a:t>20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41,39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  </a:t>
                      </a:r>
                      <a:r>
                        <a:rPr lang="pt-BR" sz="2000" u="none" strike="noStrike" dirty="0" smtClean="0"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 diário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  <a:tr h="39600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Symbol" panose="05050102010706020507" pitchFamily="18" charset="2"/>
                        </a:rPr>
                        <a:t> s </a:t>
                      </a:r>
                      <a:r>
                        <a:rPr lang="pt-BR" sz="2000" u="none" strike="noStrike" dirty="0" smtClean="0">
                          <a:effectLst/>
                          <a:latin typeface="+mn-lt"/>
                        </a:rPr>
                        <a:t>anual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39" marR="7439" marT="7439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232402" y="3322320"/>
                <a:ext cx="679196" cy="2133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402" y="3322320"/>
                <a:ext cx="679196" cy="213360"/>
              </a:xfrm>
              <a:prstGeom prst="rect">
                <a:avLst/>
              </a:prstGeom>
              <a:blipFill rotWithShape="0">
                <a:blip r:embed="rId3"/>
                <a:stretch>
                  <a:fillRect l="-5357" r="-1786" b="-8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5820690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26010</TotalTime>
  <Words>1151</Words>
  <Application>Microsoft Office PowerPoint</Application>
  <PresentationFormat>Apresentação na tela (4:3)</PresentationFormat>
  <Paragraphs>262</Paragraphs>
  <Slides>14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 Math</vt:lpstr>
      <vt:lpstr>Lucida Sans Unicode</vt:lpstr>
      <vt:lpstr>Symbol</vt:lpstr>
      <vt:lpstr>Tahoma</vt:lpstr>
      <vt:lpstr>Times New Roman</vt:lpstr>
      <vt:lpstr>Design padrão</vt:lpstr>
      <vt:lpstr>Equation</vt:lpstr>
      <vt:lpstr>Apresentação do PowerPoint</vt:lpstr>
      <vt:lpstr>Modelo Black-Scholes</vt:lpstr>
      <vt:lpstr>Modelo Black-Scholes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USP</cp:lastModifiedBy>
  <cp:revision>134</cp:revision>
  <cp:lastPrinted>2018-05-21T19:17:49Z</cp:lastPrinted>
  <dcterms:created xsi:type="dcterms:W3CDTF">2005-10-15T00:30:50Z</dcterms:created>
  <dcterms:modified xsi:type="dcterms:W3CDTF">2020-05-27T13:18:07Z</dcterms:modified>
</cp:coreProperties>
</file>