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sldIdLst>
    <p:sldId id="256" r:id="rId2"/>
    <p:sldId id="257" r:id="rId3"/>
    <p:sldId id="278" r:id="rId4"/>
    <p:sldId id="276" r:id="rId5"/>
    <p:sldId id="281" r:id="rId6"/>
    <p:sldId id="279" r:id="rId7"/>
    <p:sldId id="280" r:id="rId8"/>
    <p:sldId id="282" r:id="rId9"/>
    <p:sldId id="258" r:id="rId10"/>
    <p:sldId id="259" r:id="rId11"/>
    <p:sldId id="261" r:id="rId12"/>
    <p:sldId id="262" r:id="rId13"/>
    <p:sldId id="263" r:id="rId14"/>
    <p:sldId id="266" r:id="rId15"/>
    <p:sldId id="264" r:id="rId16"/>
    <p:sldId id="265"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AC77-1586-4BC8-AEBF-5E0EB8734354}" type="datetimeFigureOut">
              <a:rPr lang="pt-BR" smtClean="0"/>
              <a:t>26/03/2019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29CC2-98CE-4721-A5C2-1810FFFD71A6}" type="slidenum">
              <a:rPr lang="pt-BR" smtClean="0"/>
              <a:t>‹nº›</a:t>
            </a:fld>
            <a:endParaRPr lang="pt-BR"/>
          </a:p>
        </p:txBody>
      </p:sp>
    </p:spTree>
    <p:extLst>
      <p:ext uri="{BB962C8B-B14F-4D97-AF65-F5344CB8AC3E}">
        <p14:creationId xmlns:p14="http://schemas.microsoft.com/office/powerpoint/2010/main" val="232789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E7297F2-D00A-584E-8327-F1CCCF21EF7B}" type="slidenum">
              <a:rPr lang="pt-BR" smtClean="0"/>
              <a:t>10</a:t>
            </a:fld>
            <a:endParaRPr lang="pt-BR" dirty="0"/>
          </a:p>
        </p:txBody>
      </p:sp>
    </p:spTree>
    <p:extLst>
      <p:ext uri="{BB962C8B-B14F-4D97-AF65-F5344CB8AC3E}">
        <p14:creationId xmlns:p14="http://schemas.microsoft.com/office/powerpoint/2010/main" val="228733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3/26/2019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tiff"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tif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OTkP2JDeGWM&amp;t=2s" TargetMode="Externa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hyperlink" Target="https://uxplanet.org/conducting-usability-research-is-an-essential-ux-design-skill-bc827db6469"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https://www.youtube.com/watch?v=qvdO0G4uQgc" TargetMode="Externa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hyperlink" Target="https://youtu.be/_2X-VAhSFsM"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www.huffpostbrasil.com/entry/ed-boyden-how-to-think_us_57d6b584e4b03d2d459b4b50"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C3604-DE3A-48CF-B746-EFFD5C9B6276}"/>
              </a:ext>
            </a:extLst>
          </p:cNvPr>
          <p:cNvSpPr>
            <a:spLocks noGrp="1"/>
          </p:cNvSpPr>
          <p:nvPr>
            <p:ph type="ctrTitle"/>
          </p:nvPr>
        </p:nvSpPr>
        <p:spPr/>
        <p:txBody>
          <a:bodyPr/>
          <a:lstStyle/>
          <a:p>
            <a:r>
              <a:rPr lang="pt-BR" dirty="0"/>
              <a:t>Aula 3 – </a:t>
            </a:r>
            <a:r>
              <a:rPr lang="en-US" dirty="0"/>
              <a:t>Ideação e user centered design.</a:t>
            </a:r>
            <a:endParaRPr lang="pt-BR" dirty="0"/>
          </a:p>
        </p:txBody>
      </p:sp>
      <p:sp>
        <p:nvSpPr>
          <p:cNvPr id="3" name="Subtítulo 2">
            <a:extLst>
              <a:ext uri="{FF2B5EF4-FFF2-40B4-BE49-F238E27FC236}">
                <a16:creationId xmlns:a16="http://schemas.microsoft.com/office/drawing/2014/main" id="{CCE2C6B7-2A1A-4753-8FC1-7D185C6FB640}"/>
              </a:ext>
            </a:extLst>
          </p:cNvPr>
          <p:cNvSpPr>
            <a:spLocks noGrp="1"/>
          </p:cNvSpPr>
          <p:nvPr>
            <p:ph type="subTitle" idx="1"/>
          </p:nvPr>
        </p:nvSpPr>
        <p:spPr>
          <a:xfrm>
            <a:off x="1100015" y="4670246"/>
            <a:ext cx="7315200" cy="1452258"/>
          </a:xfrm>
        </p:spPr>
        <p:txBody>
          <a:bodyPr>
            <a:normAutofit/>
          </a:bodyPr>
          <a:lstStyle/>
          <a:p>
            <a:r>
              <a:rPr lang="pt-BR" dirty="0"/>
              <a:t>PRO3582 – Projeto Integrado de Sistemas de Produção</a:t>
            </a:r>
          </a:p>
          <a:p>
            <a:r>
              <a:rPr lang="pt-BR" dirty="0"/>
              <a:t>Prof. Dr. Guilherme Ary </a:t>
            </a:r>
            <a:r>
              <a:rPr lang="pt-BR" dirty="0" err="1"/>
              <a:t>Plonski</a:t>
            </a:r>
            <a:endParaRPr lang="pt-BR" dirty="0"/>
          </a:p>
          <a:p>
            <a:r>
              <a:rPr lang="pt-BR" dirty="0"/>
              <a:t>Artur Vilas Boas</a:t>
            </a:r>
          </a:p>
        </p:txBody>
      </p:sp>
    </p:spTree>
    <p:extLst>
      <p:ext uri="{BB962C8B-B14F-4D97-AF65-F5344CB8AC3E}">
        <p14:creationId xmlns:p14="http://schemas.microsoft.com/office/powerpoint/2010/main" val="6989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29785" y="755621"/>
            <a:ext cx="7506488" cy="3471605"/>
          </a:xfrm>
        </p:spPr>
        <p:txBody>
          <a:bodyPr anchor="t">
            <a:normAutofit/>
          </a:bodyPr>
          <a:lstStyle/>
          <a:p>
            <a:pPr marL="0" indent="0">
              <a:buNone/>
            </a:pPr>
            <a:r>
              <a:rPr lang="en-US" sz="2800" b="1" dirty="0" err="1"/>
              <a:t>Arrogância</a:t>
            </a:r>
            <a:r>
              <a:rPr lang="en-US" sz="2800" b="1" dirty="0"/>
              <a:t> </a:t>
            </a:r>
            <a:r>
              <a:rPr lang="en-US" sz="2800" b="1" dirty="0" err="1"/>
              <a:t>é</a:t>
            </a:r>
            <a:r>
              <a:rPr lang="en-US" sz="2800" b="1" dirty="0"/>
              <a:t> </a:t>
            </a:r>
            <a:r>
              <a:rPr lang="en-US" sz="2800" b="1" dirty="0" err="1"/>
              <a:t>algo</a:t>
            </a:r>
            <a:r>
              <a:rPr lang="en-US" sz="2800" b="1" dirty="0"/>
              <a:t> </a:t>
            </a:r>
            <a:r>
              <a:rPr lang="en-US" sz="2800" b="1" dirty="0" err="1"/>
              <a:t>muito</a:t>
            </a:r>
            <a:r>
              <a:rPr lang="en-US" sz="2800" b="1" dirty="0"/>
              <a:t> </a:t>
            </a:r>
            <a:r>
              <a:rPr lang="en-US" sz="2800" b="1" dirty="0" err="1"/>
              <a:t>caro</a:t>
            </a:r>
            <a:r>
              <a:rPr lang="en-US" sz="2800" b="1" dirty="0"/>
              <a:t>!</a:t>
            </a:r>
            <a:br>
              <a:rPr lang="en-US" sz="2800" b="1" dirty="0"/>
            </a:br>
            <a:endParaRPr lang="en-US" sz="2800" b="1" dirty="0"/>
          </a:p>
          <a:p>
            <a:pPr lvl="1"/>
            <a:r>
              <a:rPr lang="pt-BR" sz="2400" dirty="0"/>
              <a:t>”(...)</a:t>
            </a:r>
            <a:r>
              <a:rPr lang="pt-BR" sz="2400" dirty="0" err="1"/>
              <a:t>Nor</a:t>
            </a:r>
            <a:r>
              <a:rPr lang="pt-BR" sz="2400" dirty="0"/>
              <a:t> </a:t>
            </a:r>
            <a:r>
              <a:rPr lang="pt-BR" sz="2400" dirty="0" err="1"/>
              <a:t>did</a:t>
            </a:r>
            <a:r>
              <a:rPr lang="pt-BR" sz="2400" dirty="0"/>
              <a:t> </a:t>
            </a:r>
            <a:r>
              <a:rPr lang="pt-BR" sz="2400" dirty="0" err="1"/>
              <a:t>he</a:t>
            </a:r>
            <a:r>
              <a:rPr lang="pt-BR" sz="2400" dirty="0"/>
              <a:t> go out </a:t>
            </a:r>
            <a:r>
              <a:rPr lang="pt-BR" sz="2400" dirty="0" err="1"/>
              <a:t>and</a:t>
            </a:r>
            <a:r>
              <a:rPr lang="pt-BR" sz="2400" dirty="0"/>
              <a:t> start </a:t>
            </a:r>
            <a:r>
              <a:rPr lang="pt-BR" sz="2400" dirty="0" err="1"/>
              <a:t>telling</a:t>
            </a:r>
            <a:r>
              <a:rPr lang="pt-BR" sz="2400" dirty="0"/>
              <a:t> </a:t>
            </a:r>
            <a:r>
              <a:rPr lang="pt-BR" sz="2400" dirty="0" err="1"/>
              <a:t>customers</a:t>
            </a:r>
            <a:r>
              <a:rPr lang="pt-BR" sz="2400" dirty="0"/>
              <a:t> </a:t>
            </a:r>
            <a:r>
              <a:rPr lang="pt-BR" sz="2400" dirty="0" err="1"/>
              <a:t>what</a:t>
            </a:r>
            <a:r>
              <a:rPr lang="pt-BR" sz="2400" dirty="0"/>
              <a:t> </a:t>
            </a:r>
            <a:r>
              <a:rPr lang="pt-BR" sz="2400" dirty="0" err="1"/>
              <a:t>products</a:t>
            </a:r>
            <a:r>
              <a:rPr lang="pt-BR" sz="2400" dirty="0"/>
              <a:t> </a:t>
            </a:r>
            <a:r>
              <a:rPr lang="pt-BR" sz="2400" dirty="0" err="1"/>
              <a:t>he</a:t>
            </a:r>
            <a:r>
              <a:rPr lang="pt-BR" sz="2400" dirty="0"/>
              <a:t> </a:t>
            </a:r>
            <a:r>
              <a:rPr lang="pt-BR" sz="2400" dirty="0" err="1"/>
              <a:t>was</a:t>
            </a:r>
            <a:r>
              <a:rPr lang="pt-BR" sz="2400" dirty="0"/>
              <a:t> </a:t>
            </a:r>
            <a:r>
              <a:rPr lang="pt-BR" sz="2400" dirty="0" err="1"/>
              <a:t>going</a:t>
            </a:r>
            <a:r>
              <a:rPr lang="pt-BR" sz="2400" dirty="0"/>
              <a:t> </a:t>
            </a:r>
            <a:r>
              <a:rPr lang="pt-BR" sz="2400" dirty="0" err="1"/>
              <a:t>to</a:t>
            </a:r>
            <a:r>
              <a:rPr lang="pt-BR" sz="2400" dirty="0"/>
              <a:t> </a:t>
            </a:r>
            <a:r>
              <a:rPr lang="pt-BR" sz="2400" dirty="0" err="1"/>
              <a:t>deliver</a:t>
            </a:r>
            <a:r>
              <a:rPr lang="pt-BR" sz="2400" dirty="0"/>
              <a:t> (</a:t>
            </a:r>
            <a:r>
              <a:rPr lang="pt-BR" sz="2400" dirty="0" err="1"/>
              <a:t>the</a:t>
            </a:r>
            <a:r>
              <a:rPr lang="pt-BR" sz="2400" dirty="0"/>
              <a:t> natural </a:t>
            </a:r>
            <a:r>
              <a:rPr lang="pt-BR" sz="2400" dirty="0" err="1"/>
              <a:t>instinct</a:t>
            </a:r>
            <a:r>
              <a:rPr lang="pt-BR" sz="2400" dirty="0"/>
              <a:t> </a:t>
            </a:r>
            <a:r>
              <a:rPr lang="pt-BR" sz="2400" dirty="0" err="1"/>
              <a:t>of</a:t>
            </a:r>
            <a:r>
              <a:rPr lang="pt-BR" sz="2400" dirty="0"/>
              <a:t> </a:t>
            </a:r>
            <a:r>
              <a:rPr lang="pt-BR" sz="2400" dirty="0" err="1"/>
              <a:t>any</a:t>
            </a:r>
            <a:r>
              <a:rPr lang="pt-BR" sz="2400" dirty="0"/>
              <a:t> </a:t>
            </a:r>
            <a:r>
              <a:rPr lang="pt-BR" sz="2400" dirty="0" err="1"/>
              <a:t>entrepreneur</a:t>
            </a:r>
            <a:r>
              <a:rPr lang="pt-BR" sz="2400" dirty="0"/>
              <a:t> </a:t>
            </a:r>
            <a:r>
              <a:rPr lang="pt-BR" sz="2400" dirty="0" err="1"/>
              <a:t>at</a:t>
            </a:r>
            <a:r>
              <a:rPr lang="pt-BR" sz="2400" dirty="0"/>
              <a:t> </a:t>
            </a:r>
            <a:r>
              <a:rPr lang="pt-BR" sz="2400" dirty="0" err="1"/>
              <a:t>this</a:t>
            </a:r>
            <a:r>
              <a:rPr lang="pt-BR" sz="2400" dirty="0"/>
              <a:t> </a:t>
            </a:r>
            <a:r>
              <a:rPr lang="pt-BR" sz="2400" dirty="0" err="1"/>
              <a:t>stage</a:t>
            </a:r>
            <a:r>
              <a:rPr lang="pt-BR" sz="2400" dirty="0"/>
              <a:t>). </a:t>
            </a:r>
            <a:r>
              <a:rPr lang="pt-BR" sz="2400" dirty="0" err="1"/>
              <a:t>Instead</a:t>
            </a:r>
            <a:r>
              <a:rPr lang="pt-BR" sz="2400" dirty="0"/>
              <a:t>, </a:t>
            </a:r>
            <a:r>
              <a:rPr lang="pt-BR" sz="2400" dirty="0" err="1"/>
              <a:t>he</a:t>
            </a:r>
            <a:r>
              <a:rPr lang="pt-BR" sz="2400" dirty="0"/>
              <a:t> </a:t>
            </a:r>
            <a:r>
              <a:rPr lang="pt-BR" sz="2400" dirty="0" err="1"/>
              <a:t>was</a:t>
            </a:r>
            <a:r>
              <a:rPr lang="pt-BR" sz="2400" dirty="0"/>
              <a:t> out in </a:t>
            </a:r>
            <a:r>
              <a:rPr lang="pt-BR" sz="2400" dirty="0" err="1"/>
              <a:t>the</a:t>
            </a:r>
            <a:r>
              <a:rPr lang="pt-BR" sz="2400" dirty="0"/>
              <a:t> </a:t>
            </a:r>
            <a:r>
              <a:rPr lang="pt-BR" sz="2400" dirty="0" err="1"/>
              <a:t>field</a:t>
            </a:r>
            <a:r>
              <a:rPr lang="pt-BR" sz="2400" dirty="0"/>
              <a:t> </a:t>
            </a:r>
            <a:r>
              <a:rPr lang="pt-BR" sz="2400" dirty="0" err="1"/>
              <a:t>listening</a:t>
            </a:r>
            <a:r>
              <a:rPr lang="pt-BR" sz="2400" dirty="0"/>
              <a:t> </a:t>
            </a:r>
            <a:r>
              <a:rPr lang="pt-BR" sz="2400" dirty="0" err="1"/>
              <a:t>to</a:t>
            </a:r>
            <a:r>
              <a:rPr lang="pt-BR" sz="2400" dirty="0"/>
              <a:t> </a:t>
            </a:r>
            <a:r>
              <a:rPr lang="pt-BR" sz="2400" dirty="0" err="1"/>
              <a:t>customers</a:t>
            </a:r>
            <a:r>
              <a:rPr lang="pt-BR" sz="2400" dirty="0"/>
              <a:t>, </a:t>
            </a:r>
            <a:r>
              <a:rPr lang="pt-BR" sz="2400" dirty="0" err="1"/>
              <a:t>discovering</a:t>
            </a:r>
            <a:r>
              <a:rPr lang="pt-BR" sz="2400" dirty="0"/>
              <a:t> </a:t>
            </a:r>
            <a:r>
              <a:rPr lang="pt-BR" sz="2400" dirty="0" err="1"/>
              <a:t>how</a:t>
            </a:r>
            <a:r>
              <a:rPr lang="pt-BR" sz="2400" dirty="0"/>
              <a:t> </a:t>
            </a:r>
            <a:r>
              <a:rPr lang="pt-BR" sz="2400" dirty="0" err="1"/>
              <a:t>they</a:t>
            </a:r>
            <a:r>
              <a:rPr lang="pt-BR" sz="2400" dirty="0"/>
              <a:t> </a:t>
            </a:r>
            <a:r>
              <a:rPr lang="pt-BR" sz="2400" dirty="0" err="1"/>
              <a:t>worked</a:t>
            </a:r>
            <a:r>
              <a:rPr lang="pt-BR" sz="2400" dirty="0"/>
              <a:t> </a:t>
            </a:r>
            <a:r>
              <a:rPr lang="pt-BR" sz="2400" dirty="0" err="1"/>
              <a:t>and</a:t>
            </a:r>
            <a:r>
              <a:rPr lang="pt-BR" sz="2400" dirty="0"/>
              <a:t> </a:t>
            </a:r>
            <a:r>
              <a:rPr lang="pt-BR" sz="2400" dirty="0" err="1"/>
              <a:t>what</a:t>
            </a:r>
            <a:r>
              <a:rPr lang="pt-BR" sz="2400" dirty="0"/>
              <a:t> </a:t>
            </a:r>
            <a:r>
              <a:rPr lang="pt-BR" sz="2400" dirty="0" err="1"/>
              <a:t>their</a:t>
            </a:r>
            <a:r>
              <a:rPr lang="pt-BR" sz="2400" dirty="0"/>
              <a:t> </a:t>
            </a:r>
            <a:r>
              <a:rPr lang="pt-BR" sz="2400" dirty="0" err="1"/>
              <a:t>key</a:t>
            </a:r>
            <a:r>
              <a:rPr lang="pt-BR" sz="2400" dirty="0"/>
              <a:t> </a:t>
            </a:r>
            <a:r>
              <a:rPr lang="pt-BR" sz="2400" dirty="0" err="1"/>
              <a:t>problems</a:t>
            </a:r>
            <a:r>
              <a:rPr lang="pt-BR" sz="2400" dirty="0"/>
              <a:t> </a:t>
            </a:r>
            <a:r>
              <a:rPr lang="pt-BR" sz="2400" dirty="0" err="1"/>
              <a:t>were</a:t>
            </a:r>
            <a:r>
              <a:rPr lang="pt-BR" sz="2400" dirty="0"/>
              <a:t>. ” Steve </a:t>
            </a:r>
            <a:r>
              <a:rPr lang="pt-BR" sz="2400" dirty="0" err="1"/>
              <a:t>Blank</a:t>
            </a:r>
            <a:r>
              <a:rPr lang="pt-BR" sz="2400" dirty="0"/>
              <a:t> – Four </a:t>
            </a:r>
            <a:r>
              <a:rPr lang="pt-BR" sz="2400" dirty="0" err="1"/>
              <a:t>Steps</a:t>
            </a:r>
            <a:r>
              <a:rPr lang="pt-BR" sz="2400" dirty="0"/>
              <a:t> </a:t>
            </a:r>
            <a:r>
              <a:rPr lang="pt-BR" sz="2400" dirty="0" err="1"/>
              <a:t>to</a:t>
            </a:r>
            <a:r>
              <a:rPr lang="pt-BR" sz="2400" dirty="0"/>
              <a:t> </a:t>
            </a:r>
            <a:r>
              <a:rPr lang="pt-BR" sz="2400" dirty="0" err="1"/>
              <a:t>the</a:t>
            </a:r>
            <a:r>
              <a:rPr lang="pt-BR" sz="2400" dirty="0"/>
              <a:t> </a:t>
            </a:r>
            <a:r>
              <a:rPr lang="pt-BR" sz="2400" dirty="0" err="1"/>
              <a:t>Epiphany</a:t>
            </a:r>
            <a:endParaRPr lang="pt-BR" sz="2400" dirty="0"/>
          </a:p>
          <a:p>
            <a:pPr lvl="1"/>
            <a:endParaRPr lang="en-US" sz="2800" dirty="0"/>
          </a:p>
        </p:txBody>
      </p:sp>
      <p:sp>
        <p:nvSpPr>
          <p:cNvPr id="6" name="Título 1"/>
          <p:cNvSpPr>
            <a:spLocks noGrp="1"/>
          </p:cNvSpPr>
          <p:nvPr>
            <p:ph type="title"/>
          </p:nvPr>
        </p:nvSpPr>
        <p:spPr>
          <a:xfrm>
            <a:off x="252919" y="1123837"/>
            <a:ext cx="2947482" cy="4601183"/>
          </a:xfrm>
        </p:spPr>
        <p:txBody>
          <a:bodyPr>
            <a:normAutofit/>
          </a:bodyPr>
          <a:lstStyle/>
          <a:p>
            <a:br>
              <a:rPr lang="en-US" sz="2000" i="1" dirty="0"/>
            </a:br>
            <a:endParaRPr lang="pt-BR" sz="2000" i="1" dirty="0"/>
          </a:p>
        </p:txBody>
      </p:sp>
      <p:sp>
        <p:nvSpPr>
          <p:cNvPr id="7" name="Título 1"/>
          <p:cNvSpPr txBox="1">
            <a:spLocks/>
          </p:cNvSpPr>
          <p:nvPr/>
        </p:nvSpPr>
        <p:spPr>
          <a:xfrm>
            <a:off x="252919" y="1522026"/>
            <a:ext cx="2947482" cy="33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sz="2000" dirty="0"/>
          </a:p>
        </p:txBody>
      </p:sp>
      <p:sp>
        <p:nvSpPr>
          <p:cNvPr id="8" name="Título 1"/>
          <p:cNvSpPr txBox="1">
            <a:spLocks/>
          </p:cNvSpPr>
          <p:nvPr/>
        </p:nvSpPr>
        <p:spPr>
          <a:xfrm>
            <a:off x="405319" y="1674426"/>
            <a:ext cx="2947482" cy="33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pt-BR" sz="2400" b="1" dirty="0" err="1"/>
              <a:t>Refer</a:t>
            </a:r>
            <a:r>
              <a:rPr lang="en-US" sz="2400" b="1" dirty="0" err="1"/>
              <a:t>ências</a:t>
            </a:r>
            <a:r>
              <a:rPr lang="en-US" sz="2400" b="1" dirty="0"/>
              <a:t> </a:t>
            </a:r>
            <a:r>
              <a:rPr lang="en-US" sz="2400" b="1" dirty="0" err="1"/>
              <a:t>úteis</a:t>
            </a:r>
            <a:r>
              <a:rPr lang="en-US" sz="2400" b="1" dirty="0"/>
              <a:t>:</a:t>
            </a:r>
            <a:br>
              <a:rPr lang="en-US" sz="2400" b="1" dirty="0"/>
            </a:br>
            <a:br>
              <a:rPr lang="en-US" sz="2000" dirty="0"/>
            </a:br>
            <a:r>
              <a:rPr lang="en-US" sz="2000" dirty="0"/>
              <a:t>1. Four Steps to the Epiphany – Chapter 1. Steve Blank. </a:t>
            </a:r>
          </a:p>
          <a:p>
            <a:endParaRPr lang="en-US" sz="2000" dirty="0"/>
          </a:p>
          <a:p>
            <a:r>
              <a:rPr lang="en-US" sz="2000" dirty="0"/>
              <a:t>2. How to build a startup. Steve Blank - </a:t>
            </a:r>
            <a:r>
              <a:rPr lang="en-US" sz="2000" dirty="0" err="1"/>
              <a:t>Udacity</a:t>
            </a:r>
            <a:r>
              <a:rPr lang="en-US" sz="2000" dirty="0"/>
              <a:t>. </a:t>
            </a:r>
          </a:p>
        </p:txBody>
      </p:sp>
      <p:pic>
        <p:nvPicPr>
          <p:cNvPr id="2" name="Imagem 1"/>
          <p:cNvPicPr>
            <a:picLocks noChangeAspect="1"/>
          </p:cNvPicPr>
          <p:nvPr/>
        </p:nvPicPr>
        <p:blipFill>
          <a:blip r:embed="rId3"/>
          <a:stretch>
            <a:fillRect/>
          </a:stretch>
        </p:blipFill>
        <p:spPr>
          <a:xfrm>
            <a:off x="3609865" y="3994903"/>
            <a:ext cx="7416107" cy="2803137"/>
          </a:xfrm>
          <a:prstGeom prst="rect">
            <a:avLst/>
          </a:prstGeom>
        </p:spPr>
      </p:pic>
    </p:spTree>
    <p:extLst>
      <p:ext uri="{BB962C8B-B14F-4D97-AF65-F5344CB8AC3E}">
        <p14:creationId xmlns:p14="http://schemas.microsoft.com/office/powerpoint/2010/main" val="210922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err="1"/>
              <a:t>Problem-solution</a:t>
            </a:r>
            <a:r>
              <a:rPr lang="pt-BR" sz="4800" b="1" dirty="0"/>
              <a:t> </a:t>
            </a:r>
            <a:r>
              <a:rPr lang="pt-BR" sz="4800" b="1" dirty="0" err="1"/>
              <a:t>fit</a:t>
            </a:r>
            <a:endParaRPr lang="pt-BR" sz="4800" b="1" dirty="0"/>
          </a:p>
        </p:txBody>
      </p:sp>
      <p:sp>
        <p:nvSpPr>
          <p:cNvPr id="3" name="Espaço Reservado para Conteúdo 2"/>
          <p:cNvSpPr>
            <a:spLocks noGrp="1"/>
          </p:cNvSpPr>
          <p:nvPr>
            <p:ph idx="1"/>
          </p:nvPr>
        </p:nvSpPr>
        <p:spPr>
          <a:xfrm>
            <a:off x="3896139" y="755374"/>
            <a:ext cx="7782514" cy="5260417"/>
          </a:xfrm>
        </p:spPr>
        <p:txBody>
          <a:bodyPr>
            <a:normAutofit/>
          </a:bodyPr>
          <a:lstStyle/>
          <a:p>
            <a:r>
              <a:rPr lang="pt-BR" sz="2400" dirty="0"/>
              <a:t>Primeiro passo do </a:t>
            </a:r>
            <a:r>
              <a:rPr lang="pt-BR" sz="2400" dirty="0" err="1"/>
              <a:t>Customer</a:t>
            </a:r>
            <a:r>
              <a:rPr lang="pt-BR" sz="2400" dirty="0"/>
              <a:t> </a:t>
            </a:r>
            <a:r>
              <a:rPr lang="pt-BR" sz="2400" dirty="0" err="1"/>
              <a:t>Development</a:t>
            </a:r>
            <a:r>
              <a:rPr lang="pt-BR" sz="2400" dirty="0"/>
              <a:t> – </a:t>
            </a:r>
            <a:r>
              <a:rPr lang="pt-BR" sz="2400" dirty="0" err="1"/>
              <a:t>ader</a:t>
            </a:r>
            <a:r>
              <a:rPr lang="en-US" sz="2400" dirty="0" err="1"/>
              <a:t>ência</a:t>
            </a:r>
            <a:r>
              <a:rPr lang="en-US" sz="2400" dirty="0"/>
              <a:t> entre a </a:t>
            </a:r>
            <a:r>
              <a:rPr lang="en-US" sz="2400" dirty="0" err="1"/>
              <a:t>sua</a:t>
            </a:r>
            <a:r>
              <a:rPr lang="en-US" sz="2400" dirty="0"/>
              <a:t> </a:t>
            </a:r>
            <a:r>
              <a:rPr lang="en-US" sz="2400" dirty="0" err="1"/>
              <a:t>solução</a:t>
            </a:r>
            <a:r>
              <a:rPr lang="en-US" sz="2400" dirty="0"/>
              <a:t> e a </a:t>
            </a:r>
            <a:r>
              <a:rPr lang="en-US" sz="2400" dirty="0" err="1"/>
              <a:t>dor</a:t>
            </a:r>
            <a:r>
              <a:rPr lang="en-US" sz="2400" dirty="0"/>
              <a:t> do </a:t>
            </a:r>
            <a:r>
              <a:rPr lang="en-US" sz="2400" dirty="0" err="1"/>
              <a:t>usuário</a:t>
            </a:r>
            <a:r>
              <a:rPr lang="en-US" sz="2400" dirty="0"/>
              <a:t>.</a:t>
            </a:r>
          </a:p>
          <a:p>
            <a:r>
              <a:rPr lang="en-US" sz="2400" dirty="0" err="1"/>
              <a:t>Quem</a:t>
            </a:r>
            <a:r>
              <a:rPr lang="en-US" sz="2400" dirty="0"/>
              <a:t> </a:t>
            </a:r>
            <a:r>
              <a:rPr lang="en-US" sz="2400" dirty="0" err="1"/>
              <a:t>é</a:t>
            </a:r>
            <a:r>
              <a:rPr lang="en-US" sz="2400" dirty="0"/>
              <a:t> </a:t>
            </a:r>
            <a:r>
              <a:rPr lang="en-US" sz="2400" dirty="0" err="1"/>
              <a:t>seu</a:t>
            </a:r>
            <a:r>
              <a:rPr lang="en-US" sz="2400" dirty="0"/>
              <a:t> </a:t>
            </a:r>
            <a:r>
              <a:rPr lang="en-US" sz="2400" dirty="0" err="1"/>
              <a:t>usuário</a:t>
            </a:r>
            <a:r>
              <a:rPr lang="en-US" sz="2400" dirty="0"/>
              <a:t>? </a:t>
            </a:r>
            <a:r>
              <a:rPr lang="en-US" sz="2400" dirty="0" err="1"/>
              <a:t>Quais</a:t>
            </a:r>
            <a:r>
              <a:rPr lang="en-US" sz="2400" dirty="0"/>
              <a:t> as </a:t>
            </a:r>
            <a:r>
              <a:rPr lang="en-US" sz="2400" dirty="0" err="1"/>
              <a:t>principais</a:t>
            </a:r>
            <a:r>
              <a:rPr lang="en-US" sz="2400" dirty="0"/>
              <a:t> </a:t>
            </a:r>
            <a:r>
              <a:rPr lang="en-US" sz="2400" dirty="0" err="1"/>
              <a:t>dores</a:t>
            </a:r>
            <a:r>
              <a:rPr lang="en-US" sz="2400" dirty="0"/>
              <a:t> dele? </a:t>
            </a:r>
            <a:r>
              <a:rPr lang="en-US" sz="2400" dirty="0" err="1"/>
              <a:t>Qual</a:t>
            </a:r>
            <a:r>
              <a:rPr lang="en-US" sz="2400" dirty="0"/>
              <a:t> a </a:t>
            </a:r>
            <a:r>
              <a:rPr lang="en-US" sz="2400" dirty="0" err="1"/>
              <a:t>rotina</a:t>
            </a:r>
            <a:r>
              <a:rPr lang="en-US" sz="2400" dirty="0"/>
              <a:t> do </a:t>
            </a:r>
            <a:r>
              <a:rPr lang="en-US" sz="2400" dirty="0" err="1"/>
              <a:t>dia</a:t>
            </a:r>
            <a:r>
              <a:rPr lang="en-US" sz="2400" dirty="0"/>
              <a:t>-a-</a:t>
            </a:r>
            <a:r>
              <a:rPr lang="en-US" sz="2400" dirty="0" err="1"/>
              <a:t>dia</a:t>
            </a:r>
            <a:r>
              <a:rPr lang="en-US" sz="2400" dirty="0"/>
              <a:t> </a:t>
            </a:r>
            <a:r>
              <a:rPr lang="en-US" sz="2400" dirty="0" err="1"/>
              <a:t>em</a:t>
            </a:r>
            <a:r>
              <a:rPr lang="en-US" sz="2400" dirty="0"/>
              <a:t> </a:t>
            </a:r>
            <a:r>
              <a:rPr lang="en-US" sz="2400" dirty="0" err="1"/>
              <a:t>torno</a:t>
            </a:r>
            <a:r>
              <a:rPr lang="en-US" sz="2400" dirty="0"/>
              <a:t> do </a:t>
            </a:r>
            <a:r>
              <a:rPr lang="en-US" sz="2400" dirty="0" err="1"/>
              <a:t>seu</a:t>
            </a:r>
            <a:r>
              <a:rPr lang="en-US" sz="2400" dirty="0"/>
              <a:t> </a:t>
            </a:r>
            <a:r>
              <a:rPr lang="en-US" sz="2400" dirty="0" err="1"/>
              <a:t>problema</a:t>
            </a:r>
            <a:r>
              <a:rPr lang="en-US" sz="2400" dirty="0"/>
              <a:t>? </a:t>
            </a:r>
            <a:r>
              <a:rPr lang="en-US" sz="2400" i="1" dirty="0"/>
              <a:t>User obsession!</a:t>
            </a:r>
            <a:r>
              <a:rPr lang="en-US" sz="2400" dirty="0"/>
              <a:t> </a:t>
            </a:r>
          </a:p>
          <a:p>
            <a:r>
              <a:rPr lang="en-US" sz="2400" dirty="0" err="1"/>
              <a:t>Processo</a:t>
            </a:r>
            <a:r>
              <a:rPr lang="en-US" sz="2400" dirty="0"/>
              <a:t> </a:t>
            </a:r>
            <a:r>
              <a:rPr lang="en-US" sz="2400" dirty="0" err="1"/>
              <a:t>cíclico</a:t>
            </a:r>
            <a:r>
              <a:rPr lang="en-US" sz="2400" dirty="0"/>
              <a:t>, </a:t>
            </a:r>
            <a:r>
              <a:rPr lang="en-US" sz="2400" dirty="0" err="1"/>
              <a:t>iterativo</a:t>
            </a:r>
            <a:r>
              <a:rPr lang="en-US" sz="2400" dirty="0"/>
              <a:t>: personas &gt; </a:t>
            </a:r>
            <a:r>
              <a:rPr lang="en-US" sz="2400" dirty="0" err="1"/>
              <a:t>matriz</a:t>
            </a:r>
            <a:r>
              <a:rPr lang="en-US" sz="2400" dirty="0"/>
              <a:t> CSD &gt; </a:t>
            </a:r>
            <a:r>
              <a:rPr lang="en-US" sz="2400" dirty="0" err="1"/>
              <a:t>imersão</a:t>
            </a:r>
            <a:r>
              <a:rPr lang="en-US" sz="2400" dirty="0"/>
              <a:t> (OAT) &gt; personas</a:t>
            </a:r>
          </a:p>
          <a:p>
            <a:r>
              <a:rPr lang="en-US" sz="2400" dirty="0" err="1"/>
              <a:t>Faça</a:t>
            </a:r>
            <a:r>
              <a:rPr lang="en-US" sz="2400" dirty="0"/>
              <a:t> </a:t>
            </a:r>
            <a:r>
              <a:rPr lang="en-US" sz="2400" dirty="0" err="1"/>
              <a:t>uma</a:t>
            </a:r>
            <a:r>
              <a:rPr lang="en-US" sz="2400" dirty="0"/>
              <a:t> </a:t>
            </a:r>
            <a:r>
              <a:rPr lang="en-US" sz="2400" dirty="0" err="1"/>
              <a:t>lista</a:t>
            </a:r>
            <a:r>
              <a:rPr lang="en-US" sz="2400" dirty="0"/>
              <a:t> com as </a:t>
            </a:r>
            <a:r>
              <a:rPr lang="en-US" sz="2400" dirty="0" err="1"/>
              <a:t>principais</a:t>
            </a:r>
            <a:r>
              <a:rPr lang="en-US" sz="2400" dirty="0"/>
              <a:t> </a:t>
            </a:r>
            <a:r>
              <a:rPr lang="en-US" sz="2400" dirty="0" err="1"/>
              <a:t>dores</a:t>
            </a:r>
            <a:r>
              <a:rPr lang="en-US" sz="2400" dirty="0"/>
              <a:t> do </a:t>
            </a:r>
            <a:r>
              <a:rPr lang="en-US" sz="2400" dirty="0" err="1"/>
              <a:t>usuário</a:t>
            </a:r>
            <a:r>
              <a:rPr lang="en-US" sz="2400" dirty="0"/>
              <a:t> (</a:t>
            </a:r>
            <a:r>
              <a:rPr lang="en-US" sz="2400" dirty="0" err="1"/>
              <a:t>ranqueie</a:t>
            </a:r>
            <a:r>
              <a:rPr lang="en-US" sz="2400" dirty="0"/>
              <a:t>!) e </a:t>
            </a:r>
            <a:r>
              <a:rPr lang="en-US" sz="2400" dirty="0" err="1"/>
              <a:t>depois</a:t>
            </a:r>
            <a:r>
              <a:rPr lang="en-US" sz="2400" dirty="0"/>
              <a:t> </a:t>
            </a:r>
            <a:r>
              <a:rPr lang="en-US" sz="2400" dirty="0" err="1"/>
              <a:t>cruze</a:t>
            </a:r>
            <a:r>
              <a:rPr lang="en-US" sz="2400" dirty="0"/>
              <a:t> com as </a:t>
            </a:r>
            <a:r>
              <a:rPr lang="en-US" sz="2400" dirty="0" err="1"/>
              <a:t>principais</a:t>
            </a:r>
            <a:r>
              <a:rPr lang="en-US" sz="2400" dirty="0"/>
              <a:t> </a:t>
            </a:r>
            <a:r>
              <a:rPr lang="en-US" sz="2400" dirty="0" err="1"/>
              <a:t>características</a:t>
            </a:r>
            <a:r>
              <a:rPr lang="en-US" sz="2400" dirty="0"/>
              <a:t> que </a:t>
            </a:r>
            <a:r>
              <a:rPr lang="en-US" sz="2400" dirty="0" err="1"/>
              <a:t>pensa</a:t>
            </a:r>
            <a:r>
              <a:rPr lang="en-US" sz="2400" dirty="0"/>
              <a:t> para </a:t>
            </a:r>
            <a:r>
              <a:rPr lang="en-US" sz="2400" dirty="0" err="1"/>
              <a:t>sua</a:t>
            </a:r>
            <a:r>
              <a:rPr lang="en-US" sz="2400" dirty="0"/>
              <a:t> </a:t>
            </a:r>
            <a:r>
              <a:rPr lang="en-US" sz="2400" dirty="0" err="1"/>
              <a:t>solução</a:t>
            </a:r>
            <a:r>
              <a:rPr lang="en-US" sz="2400" dirty="0"/>
              <a:t>.</a:t>
            </a:r>
          </a:p>
        </p:txBody>
      </p:sp>
    </p:spTree>
    <p:extLst>
      <p:ext uri="{BB962C8B-B14F-4D97-AF65-F5344CB8AC3E}">
        <p14:creationId xmlns:p14="http://schemas.microsoft.com/office/powerpoint/2010/main" val="105576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6593"/>
            <a:ext cx="6811617" cy="5755597"/>
          </a:xfrm>
          <a:prstGeom prst="rect">
            <a:avLst/>
          </a:prstGeom>
        </p:spPr>
      </p:pic>
      <p:sp>
        <p:nvSpPr>
          <p:cNvPr id="2" name="Título 1"/>
          <p:cNvSpPr>
            <a:spLocks noGrp="1"/>
          </p:cNvSpPr>
          <p:nvPr>
            <p:ph type="title"/>
          </p:nvPr>
        </p:nvSpPr>
        <p:spPr>
          <a:xfrm>
            <a:off x="6945244" y="728870"/>
            <a:ext cx="4861636" cy="1752599"/>
          </a:xfrm>
        </p:spPr>
        <p:txBody>
          <a:bodyPr/>
          <a:lstStyle/>
          <a:p>
            <a:r>
              <a:rPr lang="pt-BR" dirty="0">
                <a:solidFill>
                  <a:schemeClr val="tx2">
                    <a:lumMod val="75000"/>
                  </a:schemeClr>
                </a:solidFill>
              </a:rPr>
              <a:t>Definindo as personas do seu </a:t>
            </a:r>
            <a:r>
              <a:rPr lang="pt-BR" dirty="0" err="1">
                <a:solidFill>
                  <a:schemeClr val="tx2">
                    <a:lumMod val="75000"/>
                  </a:schemeClr>
                </a:solidFill>
              </a:rPr>
              <a:t>neg</a:t>
            </a:r>
            <a:r>
              <a:rPr lang="en-US" dirty="0" err="1">
                <a:solidFill>
                  <a:schemeClr val="tx2">
                    <a:lumMod val="75000"/>
                  </a:schemeClr>
                </a:solidFill>
              </a:rPr>
              <a:t>ócio</a:t>
            </a:r>
            <a:endParaRPr lang="pt-BR" dirty="0">
              <a:solidFill>
                <a:schemeClr val="tx2">
                  <a:lumMod val="75000"/>
                </a:schemeClr>
              </a:solidFill>
            </a:endParaRPr>
          </a:p>
        </p:txBody>
      </p:sp>
      <p:sp>
        <p:nvSpPr>
          <p:cNvPr id="3" name="Espaço Reservado para Conteúdo 2"/>
          <p:cNvSpPr>
            <a:spLocks noGrp="1"/>
          </p:cNvSpPr>
          <p:nvPr>
            <p:ph idx="1"/>
          </p:nvPr>
        </p:nvSpPr>
        <p:spPr>
          <a:xfrm>
            <a:off x="7371653" y="2409455"/>
            <a:ext cx="4435227" cy="3706423"/>
          </a:xfrm>
        </p:spPr>
        <p:txBody>
          <a:bodyPr>
            <a:normAutofit/>
          </a:bodyPr>
          <a:lstStyle/>
          <a:p>
            <a:r>
              <a:rPr lang="pt-BR" dirty="0"/>
              <a:t>Quem </a:t>
            </a:r>
            <a:r>
              <a:rPr lang="en-US" dirty="0" err="1"/>
              <a:t>é</a:t>
            </a:r>
            <a:r>
              <a:rPr lang="en-US" dirty="0"/>
              <a:t> </a:t>
            </a:r>
            <a:r>
              <a:rPr lang="en-US" dirty="0" err="1"/>
              <a:t>seu</a:t>
            </a:r>
            <a:r>
              <a:rPr lang="en-US" dirty="0"/>
              <a:t> </a:t>
            </a:r>
            <a:r>
              <a:rPr lang="en-US" dirty="0" err="1"/>
              <a:t>usuário</a:t>
            </a:r>
            <a:r>
              <a:rPr lang="en-US" dirty="0"/>
              <a:t>? </a:t>
            </a:r>
            <a:r>
              <a:rPr lang="en-US" dirty="0" err="1"/>
              <a:t>Qual</a:t>
            </a:r>
            <a:r>
              <a:rPr lang="en-US" dirty="0"/>
              <a:t> a </a:t>
            </a:r>
            <a:r>
              <a:rPr lang="en-US" dirty="0" err="1"/>
              <a:t>idade</a:t>
            </a:r>
            <a:r>
              <a:rPr lang="en-US" dirty="0"/>
              <a:t>? </a:t>
            </a:r>
            <a:r>
              <a:rPr lang="en-US" dirty="0" err="1"/>
              <a:t>Quais</a:t>
            </a:r>
            <a:r>
              <a:rPr lang="en-US" dirty="0"/>
              <a:t> hobbies? </a:t>
            </a:r>
            <a:r>
              <a:rPr lang="en-US" dirty="0" err="1"/>
              <a:t>Quais</a:t>
            </a:r>
            <a:r>
              <a:rPr lang="en-US" dirty="0"/>
              <a:t> </a:t>
            </a:r>
            <a:r>
              <a:rPr lang="en-US" dirty="0" err="1"/>
              <a:t>marcas</a:t>
            </a:r>
            <a:r>
              <a:rPr lang="en-US" dirty="0"/>
              <a:t> </a:t>
            </a:r>
            <a:r>
              <a:rPr lang="en-US" dirty="0" err="1"/>
              <a:t>consome</a:t>
            </a:r>
            <a:r>
              <a:rPr lang="en-US" dirty="0"/>
              <a:t>? Como </a:t>
            </a:r>
            <a:r>
              <a:rPr lang="en-US" dirty="0" err="1"/>
              <a:t>é</a:t>
            </a:r>
            <a:r>
              <a:rPr lang="en-US" dirty="0"/>
              <a:t> </a:t>
            </a:r>
            <a:r>
              <a:rPr lang="en-US" dirty="0" err="1"/>
              <a:t>sua</a:t>
            </a:r>
            <a:r>
              <a:rPr lang="en-US" dirty="0"/>
              <a:t> </a:t>
            </a:r>
            <a:r>
              <a:rPr lang="en-US" dirty="0" err="1"/>
              <a:t>dinâmica</a:t>
            </a:r>
            <a:r>
              <a:rPr lang="en-US" dirty="0"/>
              <a:t> de </a:t>
            </a:r>
            <a:r>
              <a:rPr lang="en-US" dirty="0" err="1"/>
              <a:t>mobilidade</a:t>
            </a:r>
            <a:r>
              <a:rPr lang="en-US" dirty="0"/>
              <a:t>? Como </a:t>
            </a:r>
            <a:r>
              <a:rPr lang="en-US" dirty="0" err="1"/>
              <a:t>é</a:t>
            </a:r>
            <a:r>
              <a:rPr lang="en-US" dirty="0"/>
              <a:t> </a:t>
            </a:r>
            <a:r>
              <a:rPr lang="en-US" dirty="0" err="1"/>
              <a:t>seu</a:t>
            </a:r>
            <a:r>
              <a:rPr lang="en-US" dirty="0"/>
              <a:t> </a:t>
            </a:r>
            <a:r>
              <a:rPr lang="en-US" dirty="0" err="1"/>
              <a:t>processo</a:t>
            </a:r>
            <a:r>
              <a:rPr lang="en-US" dirty="0"/>
              <a:t> de </a:t>
            </a:r>
            <a:r>
              <a:rPr lang="en-US" dirty="0" err="1"/>
              <a:t>compra</a:t>
            </a:r>
            <a:r>
              <a:rPr lang="en-US" dirty="0"/>
              <a:t>? </a:t>
            </a:r>
            <a:r>
              <a:rPr lang="en-US" dirty="0" err="1"/>
              <a:t>Quais</a:t>
            </a:r>
            <a:r>
              <a:rPr lang="en-US" dirty="0"/>
              <a:t> </a:t>
            </a:r>
            <a:r>
              <a:rPr lang="en-US" dirty="0" err="1"/>
              <a:t>os</a:t>
            </a:r>
            <a:r>
              <a:rPr lang="en-US" dirty="0"/>
              <a:t> </a:t>
            </a:r>
            <a:r>
              <a:rPr lang="en-US" dirty="0" err="1"/>
              <a:t>incômodos</a:t>
            </a:r>
            <a:r>
              <a:rPr lang="en-US" dirty="0"/>
              <a:t> de </a:t>
            </a:r>
            <a:r>
              <a:rPr lang="en-US" dirty="0" err="1"/>
              <a:t>sua</a:t>
            </a:r>
            <a:r>
              <a:rPr lang="en-US" dirty="0"/>
              <a:t> </a:t>
            </a:r>
            <a:r>
              <a:rPr lang="en-US" dirty="0" err="1"/>
              <a:t>rotina</a:t>
            </a:r>
            <a:r>
              <a:rPr lang="en-US" dirty="0"/>
              <a:t>? </a:t>
            </a:r>
            <a:br>
              <a:rPr lang="en-US" dirty="0"/>
            </a:br>
            <a:endParaRPr lang="en-US" dirty="0"/>
          </a:p>
          <a:p>
            <a:r>
              <a:rPr lang="en-US" dirty="0"/>
              <a:t>Jobs to be done (milk-shake marketing)</a:t>
            </a:r>
          </a:p>
          <a:p>
            <a:r>
              <a:rPr lang="en-US" dirty="0" err="1"/>
              <a:t>Quais</a:t>
            </a:r>
            <a:r>
              <a:rPr lang="en-US" dirty="0"/>
              <a:t> </a:t>
            </a:r>
            <a:r>
              <a:rPr lang="en-US" dirty="0" err="1"/>
              <a:t>são</a:t>
            </a:r>
            <a:r>
              <a:rPr lang="en-US" dirty="0"/>
              <a:t> </a:t>
            </a:r>
            <a:r>
              <a:rPr lang="en-US" dirty="0" err="1"/>
              <a:t>os</a:t>
            </a:r>
            <a:r>
              <a:rPr lang="en-US" dirty="0"/>
              <a:t> </a:t>
            </a:r>
            <a:r>
              <a:rPr lang="en-US" i="1" dirty="0"/>
              <a:t>pains </a:t>
            </a:r>
            <a:r>
              <a:rPr lang="en-US" dirty="0"/>
              <a:t>e </a:t>
            </a:r>
            <a:r>
              <a:rPr lang="en-US" dirty="0" err="1"/>
              <a:t>os</a:t>
            </a:r>
            <a:r>
              <a:rPr lang="en-US" dirty="0"/>
              <a:t> </a:t>
            </a:r>
            <a:r>
              <a:rPr lang="en-US" i="1" dirty="0"/>
              <a:t>gains? </a:t>
            </a:r>
            <a:endParaRPr lang="pt-BR" dirty="0"/>
          </a:p>
        </p:txBody>
      </p:sp>
    </p:spTree>
    <p:extLst>
      <p:ext uri="{BB962C8B-B14F-4D97-AF65-F5344CB8AC3E}">
        <p14:creationId xmlns:p14="http://schemas.microsoft.com/office/powerpoint/2010/main" val="172709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 jornadas da sua persona e os </a:t>
            </a:r>
            <a:r>
              <a:rPr lang="pt-BR" b="1" i="1" dirty="0" err="1"/>
              <a:t>outliers</a:t>
            </a:r>
            <a:endParaRPr lang="pt-BR" b="1" i="1" dirty="0"/>
          </a:p>
        </p:txBody>
      </p:sp>
      <p:sp>
        <p:nvSpPr>
          <p:cNvPr id="3" name="Espaço Reservado para Conteúdo 2"/>
          <p:cNvSpPr>
            <a:spLocks noGrp="1"/>
          </p:cNvSpPr>
          <p:nvPr>
            <p:ph idx="1"/>
          </p:nvPr>
        </p:nvSpPr>
        <p:spPr>
          <a:xfrm>
            <a:off x="3896140" y="1033750"/>
            <a:ext cx="7474363" cy="4691270"/>
          </a:xfrm>
        </p:spPr>
        <p:txBody>
          <a:bodyPr>
            <a:normAutofit/>
          </a:bodyPr>
          <a:lstStyle/>
          <a:p>
            <a:r>
              <a:rPr lang="pt-BR" sz="2400" dirty="0"/>
              <a:t>Qual a jornada de compra dessa persona no seu contexto? Onde ela busca informa</a:t>
            </a:r>
            <a:r>
              <a:rPr lang="en-US" sz="2400" dirty="0" err="1"/>
              <a:t>ção</a:t>
            </a:r>
            <a:r>
              <a:rPr lang="en-US" sz="2400" dirty="0"/>
              <a:t>? </a:t>
            </a:r>
            <a:r>
              <a:rPr lang="en-US" sz="2400" dirty="0" err="1"/>
              <a:t>Quem</a:t>
            </a:r>
            <a:r>
              <a:rPr lang="en-US" sz="2400" dirty="0"/>
              <a:t> tem </a:t>
            </a:r>
            <a:r>
              <a:rPr lang="en-US" sz="2400" dirty="0" err="1"/>
              <a:t>influência</a:t>
            </a:r>
            <a:r>
              <a:rPr lang="en-US" sz="2400" dirty="0"/>
              <a:t> </a:t>
            </a:r>
            <a:r>
              <a:rPr lang="en-US" sz="2400" dirty="0" err="1"/>
              <a:t>nesse</a:t>
            </a:r>
            <a:r>
              <a:rPr lang="en-US" sz="2400" dirty="0"/>
              <a:t> </a:t>
            </a:r>
            <a:r>
              <a:rPr lang="en-US" sz="2400" dirty="0" err="1"/>
              <a:t>processo</a:t>
            </a:r>
            <a:r>
              <a:rPr lang="en-US" sz="2400" dirty="0"/>
              <a:t> de </a:t>
            </a:r>
            <a:r>
              <a:rPr lang="en-US" sz="2400" dirty="0" err="1"/>
              <a:t>compra</a:t>
            </a:r>
            <a:r>
              <a:rPr lang="en-US" sz="2400" dirty="0"/>
              <a:t>? </a:t>
            </a:r>
            <a:r>
              <a:rPr lang="en-US" sz="2400" dirty="0" err="1"/>
              <a:t>Quem</a:t>
            </a:r>
            <a:r>
              <a:rPr lang="en-US" sz="2400" dirty="0"/>
              <a:t> </a:t>
            </a:r>
            <a:r>
              <a:rPr lang="en-US" sz="2400" dirty="0" err="1"/>
              <a:t>sabota</a:t>
            </a:r>
            <a:r>
              <a:rPr lang="en-US" sz="2400" dirty="0"/>
              <a:t> </a:t>
            </a:r>
            <a:r>
              <a:rPr lang="en-US" sz="2400" dirty="0" err="1"/>
              <a:t>esse</a:t>
            </a:r>
            <a:r>
              <a:rPr lang="en-US" sz="2400" dirty="0"/>
              <a:t> </a:t>
            </a:r>
            <a:r>
              <a:rPr lang="en-US" sz="2400" dirty="0" err="1"/>
              <a:t>processo</a:t>
            </a:r>
            <a:r>
              <a:rPr lang="en-US" sz="2400" dirty="0"/>
              <a:t> de </a:t>
            </a:r>
            <a:r>
              <a:rPr lang="en-US" sz="2400" dirty="0" err="1"/>
              <a:t>compra</a:t>
            </a:r>
            <a:r>
              <a:rPr lang="en-US" sz="2400" dirty="0"/>
              <a:t>? </a:t>
            </a:r>
            <a:r>
              <a:rPr lang="en-US" sz="2400" dirty="0" err="1"/>
              <a:t>Há</a:t>
            </a:r>
            <a:r>
              <a:rPr lang="en-US" sz="2400" dirty="0"/>
              <a:t> </a:t>
            </a:r>
            <a:r>
              <a:rPr lang="en-US" sz="2400" dirty="0" err="1"/>
              <a:t>uma</a:t>
            </a:r>
            <a:r>
              <a:rPr lang="en-US" sz="2400" dirty="0"/>
              <a:t> </a:t>
            </a:r>
            <a:r>
              <a:rPr lang="en-US" sz="2400" dirty="0" err="1"/>
              <a:t>diferença</a:t>
            </a:r>
            <a:r>
              <a:rPr lang="en-US" sz="2400" dirty="0"/>
              <a:t> entre o </a:t>
            </a:r>
            <a:r>
              <a:rPr lang="en-US" sz="2400" dirty="0" err="1"/>
              <a:t>cliente</a:t>
            </a:r>
            <a:r>
              <a:rPr lang="en-US" sz="2400" dirty="0"/>
              <a:t> e o </a:t>
            </a:r>
            <a:r>
              <a:rPr lang="en-US" sz="2400" dirty="0" err="1"/>
              <a:t>usuário</a:t>
            </a:r>
            <a:r>
              <a:rPr lang="en-US" sz="2400" dirty="0"/>
              <a:t> </a:t>
            </a:r>
            <a:r>
              <a:rPr lang="en-US" sz="2400" dirty="0" err="1"/>
              <a:t>nesse</a:t>
            </a:r>
            <a:r>
              <a:rPr lang="en-US" sz="2400" dirty="0"/>
              <a:t> </a:t>
            </a:r>
            <a:r>
              <a:rPr lang="en-US" sz="2400" dirty="0" err="1"/>
              <a:t>processo</a:t>
            </a:r>
            <a:r>
              <a:rPr lang="en-US" sz="2400" dirty="0"/>
              <a:t>?</a:t>
            </a:r>
          </a:p>
          <a:p>
            <a:endParaRPr lang="en-US" sz="2400" dirty="0"/>
          </a:p>
          <a:p>
            <a:r>
              <a:rPr lang="en-US" sz="2400" dirty="0" err="1"/>
              <a:t>Pense</a:t>
            </a:r>
            <a:r>
              <a:rPr lang="en-US" sz="2400" dirty="0"/>
              <a:t> </a:t>
            </a:r>
            <a:r>
              <a:rPr lang="en-US" sz="2400" dirty="0" err="1"/>
              <a:t>na</a:t>
            </a:r>
            <a:r>
              <a:rPr lang="en-US" sz="2400" dirty="0"/>
              <a:t> </a:t>
            </a:r>
            <a:r>
              <a:rPr lang="en-US" sz="2400" dirty="0" err="1"/>
              <a:t>jornada</a:t>
            </a:r>
            <a:r>
              <a:rPr lang="en-US" sz="2400" dirty="0"/>
              <a:t> da </a:t>
            </a:r>
            <a:r>
              <a:rPr lang="en-US" sz="2400" dirty="0" err="1"/>
              <a:t>sua</a:t>
            </a:r>
            <a:r>
              <a:rPr lang="en-US" sz="2400" dirty="0"/>
              <a:t> persona </a:t>
            </a:r>
            <a:r>
              <a:rPr lang="en-US" sz="2400" dirty="0" err="1"/>
              <a:t>até</a:t>
            </a:r>
            <a:r>
              <a:rPr lang="en-US" sz="2400" dirty="0"/>
              <a:t> o </a:t>
            </a:r>
            <a:r>
              <a:rPr lang="en-US" sz="2400" dirty="0" err="1"/>
              <a:t>seu</a:t>
            </a:r>
            <a:r>
              <a:rPr lang="en-US" sz="2400" dirty="0"/>
              <a:t> </a:t>
            </a:r>
            <a:r>
              <a:rPr lang="en-US" sz="2400" dirty="0" err="1"/>
              <a:t>produto</a:t>
            </a:r>
            <a:r>
              <a:rPr lang="en-US" sz="2400" dirty="0"/>
              <a:t>. Como e </a:t>
            </a:r>
            <a:r>
              <a:rPr lang="en-US" sz="2400" dirty="0" err="1"/>
              <a:t>quando</a:t>
            </a:r>
            <a:r>
              <a:rPr lang="en-US" sz="2400" dirty="0"/>
              <a:t> </a:t>
            </a:r>
            <a:r>
              <a:rPr lang="en-US" sz="2400" dirty="0" err="1"/>
              <a:t>ela</a:t>
            </a:r>
            <a:r>
              <a:rPr lang="en-US" sz="2400" dirty="0"/>
              <a:t> </a:t>
            </a:r>
            <a:r>
              <a:rPr lang="en-US" sz="2400" dirty="0" err="1"/>
              <a:t>descobre</a:t>
            </a:r>
            <a:r>
              <a:rPr lang="en-US" sz="2400" dirty="0"/>
              <a:t> </a:t>
            </a:r>
            <a:r>
              <a:rPr lang="en-US" sz="2400" dirty="0" err="1"/>
              <a:t>sua</a:t>
            </a:r>
            <a:r>
              <a:rPr lang="en-US" sz="2400" dirty="0"/>
              <a:t> </a:t>
            </a:r>
            <a:r>
              <a:rPr lang="en-US" sz="2400" dirty="0" err="1"/>
              <a:t>existência</a:t>
            </a:r>
            <a:r>
              <a:rPr lang="en-US" sz="2400" dirty="0"/>
              <a:t>? Como </a:t>
            </a:r>
            <a:r>
              <a:rPr lang="en-US" sz="2400" dirty="0" err="1"/>
              <a:t>ela</a:t>
            </a:r>
            <a:r>
              <a:rPr lang="en-US" sz="2400" dirty="0"/>
              <a:t> decide </a:t>
            </a:r>
            <a:r>
              <a:rPr lang="en-US" sz="2400" dirty="0" err="1"/>
              <a:t>comprar</a:t>
            </a:r>
            <a:r>
              <a:rPr lang="en-US" sz="2400" dirty="0"/>
              <a:t>? Como se </a:t>
            </a:r>
            <a:r>
              <a:rPr lang="en-US" sz="2400" dirty="0" err="1"/>
              <a:t>dá</a:t>
            </a:r>
            <a:r>
              <a:rPr lang="en-US" sz="2400" dirty="0"/>
              <a:t> o </a:t>
            </a:r>
            <a:r>
              <a:rPr lang="en-US" sz="2400" dirty="0" err="1"/>
              <a:t>processo</a:t>
            </a:r>
            <a:r>
              <a:rPr lang="en-US" sz="2400" dirty="0"/>
              <a:t> de </a:t>
            </a:r>
            <a:r>
              <a:rPr lang="en-US" sz="2400" dirty="0" err="1"/>
              <a:t>compra</a:t>
            </a:r>
            <a:r>
              <a:rPr lang="en-US" sz="2400" dirty="0"/>
              <a:t>?</a:t>
            </a:r>
          </a:p>
          <a:p>
            <a:pPr marL="0" indent="0">
              <a:buNone/>
            </a:pPr>
            <a:endParaRPr lang="en-US" sz="2400" dirty="0"/>
          </a:p>
          <a:p>
            <a:r>
              <a:rPr lang="en-US" sz="2400" dirty="0" err="1"/>
              <a:t>Quem</a:t>
            </a:r>
            <a:r>
              <a:rPr lang="en-US" sz="2400" dirty="0"/>
              <a:t> </a:t>
            </a:r>
            <a:r>
              <a:rPr lang="en-US" sz="2400" dirty="0" err="1"/>
              <a:t>são</a:t>
            </a:r>
            <a:r>
              <a:rPr lang="en-US" sz="2400" dirty="0"/>
              <a:t> as personas </a:t>
            </a:r>
            <a:r>
              <a:rPr lang="en-US" sz="2400" i="1" dirty="0"/>
              <a:t>outliers</a:t>
            </a:r>
            <a:r>
              <a:rPr lang="en-US" sz="2400" dirty="0"/>
              <a:t>? </a:t>
            </a:r>
            <a:r>
              <a:rPr lang="en-US" sz="2400" dirty="0" err="1"/>
              <a:t>Quais</a:t>
            </a:r>
            <a:r>
              <a:rPr lang="en-US" sz="2400" dirty="0"/>
              <a:t> as </a:t>
            </a:r>
            <a:r>
              <a:rPr lang="en-US" sz="2400" dirty="0" err="1"/>
              <a:t>características</a:t>
            </a:r>
            <a:r>
              <a:rPr lang="en-US" sz="2400" dirty="0"/>
              <a:t> dos </a:t>
            </a:r>
            <a:r>
              <a:rPr lang="en-US" sz="2400" dirty="0" err="1"/>
              <a:t>extremos</a:t>
            </a:r>
            <a:r>
              <a:rPr lang="en-US" sz="2400" dirty="0"/>
              <a:t>? </a:t>
            </a:r>
            <a:r>
              <a:rPr lang="en-US" sz="2400" dirty="0" err="1"/>
              <a:t>Quais</a:t>
            </a:r>
            <a:r>
              <a:rPr lang="en-US" sz="2400" dirty="0"/>
              <a:t> </a:t>
            </a:r>
            <a:r>
              <a:rPr lang="en-US" sz="2400" dirty="0" err="1"/>
              <a:t>traços</a:t>
            </a:r>
            <a:r>
              <a:rPr lang="en-US" sz="2400" dirty="0"/>
              <a:t> </a:t>
            </a:r>
            <a:r>
              <a:rPr lang="en-US" sz="2400" dirty="0" err="1"/>
              <a:t>eles</a:t>
            </a:r>
            <a:r>
              <a:rPr lang="en-US" sz="2400" dirty="0"/>
              <a:t> </a:t>
            </a:r>
            <a:r>
              <a:rPr lang="en-US" sz="2400" dirty="0" err="1"/>
              <a:t>exacerbam</a:t>
            </a:r>
            <a:r>
              <a:rPr lang="en-US" sz="2400" dirty="0"/>
              <a:t>?</a:t>
            </a:r>
          </a:p>
        </p:txBody>
      </p:sp>
    </p:spTree>
    <p:extLst>
      <p:ext uri="{BB962C8B-B14F-4D97-AF65-F5344CB8AC3E}">
        <p14:creationId xmlns:p14="http://schemas.microsoft.com/office/powerpoint/2010/main" val="101306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872F5-C62B-4C0E-A9E8-9DE3358462A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1E918FE-4C51-4575-81BA-D5B1A83FE849}"/>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A53BF716-AD04-4715-95F6-FFAE6ABE0F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732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Matriz CSD (ou </a:t>
            </a:r>
            <a:r>
              <a:rPr lang="pt-BR" b="1" dirty="0" err="1"/>
              <a:t>know</a:t>
            </a:r>
            <a:r>
              <a:rPr lang="pt-BR" b="1" dirty="0"/>
              <a:t> / </a:t>
            </a:r>
            <a:r>
              <a:rPr lang="pt-BR" b="1" dirty="0" err="1"/>
              <a:t>don’t</a:t>
            </a:r>
            <a:r>
              <a:rPr lang="pt-BR" b="1" dirty="0"/>
              <a:t> </a:t>
            </a:r>
            <a:r>
              <a:rPr lang="pt-BR" b="1" dirty="0" err="1"/>
              <a:t>know</a:t>
            </a:r>
            <a:endParaRPr lang="pt-BR" b="1" dirty="0"/>
          </a:p>
        </p:txBody>
      </p:sp>
      <p:sp>
        <p:nvSpPr>
          <p:cNvPr id="3" name="Espaço Reservado para Conteúdo 2"/>
          <p:cNvSpPr>
            <a:spLocks noGrp="1"/>
          </p:cNvSpPr>
          <p:nvPr>
            <p:ph idx="1"/>
          </p:nvPr>
        </p:nvSpPr>
        <p:spPr>
          <a:xfrm>
            <a:off x="4041913" y="795130"/>
            <a:ext cx="7461110" cy="5316915"/>
          </a:xfrm>
        </p:spPr>
        <p:txBody>
          <a:bodyPr>
            <a:normAutofit/>
          </a:bodyPr>
          <a:lstStyle/>
          <a:p>
            <a:r>
              <a:rPr lang="pt-BR" sz="2400" dirty="0"/>
              <a:t>A partir das personas desenhadas, </a:t>
            </a:r>
            <a:r>
              <a:rPr lang="en-US" sz="2400" dirty="0" err="1"/>
              <a:t>é</a:t>
            </a:r>
            <a:r>
              <a:rPr lang="en-US" sz="2400" dirty="0"/>
              <a:t> </a:t>
            </a:r>
            <a:r>
              <a:rPr lang="en-US" sz="2400" dirty="0" err="1"/>
              <a:t>preciso</a:t>
            </a:r>
            <a:r>
              <a:rPr lang="en-US" sz="2400" dirty="0"/>
              <a:t> </a:t>
            </a:r>
            <a:r>
              <a:rPr lang="en-US" sz="2400" dirty="0" err="1"/>
              <a:t>separar</a:t>
            </a:r>
            <a:r>
              <a:rPr lang="en-US" sz="2400" dirty="0"/>
              <a:t> as </a:t>
            </a:r>
            <a:r>
              <a:rPr lang="en-US" sz="2400" dirty="0" err="1"/>
              <a:t>afirmações</a:t>
            </a:r>
            <a:r>
              <a:rPr lang="en-US" sz="2400" dirty="0"/>
              <a:t> </a:t>
            </a:r>
            <a:r>
              <a:rPr lang="en-US" sz="2400" dirty="0" err="1"/>
              <a:t>em</a:t>
            </a:r>
            <a:r>
              <a:rPr lang="en-US" sz="2400" dirty="0"/>
              <a:t> </a:t>
            </a:r>
            <a:r>
              <a:rPr lang="en-US" sz="2400" dirty="0" err="1"/>
              <a:t>três</a:t>
            </a:r>
            <a:r>
              <a:rPr lang="en-US" sz="2400" dirty="0"/>
              <a:t> </a:t>
            </a:r>
            <a:r>
              <a:rPr lang="en-US" sz="2400" dirty="0" err="1"/>
              <a:t>categorias</a:t>
            </a:r>
            <a:r>
              <a:rPr lang="en-US" sz="2400" dirty="0"/>
              <a:t>: </a:t>
            </a:r>
            <a:r>
              <a:rPr lang="en-US" sz="2400" dirty="0" err="1"/>
              <a:t>certezas</a:t>
            </a:r>
            <a:r>
              <a:rPr lang="en-US" sz="2400" dirty="0"/>
              <a:t>, </a:t>
            </a:r>
            <a:r>
              <a:rPr lang="en-US" sz="2400" dirty="0" err="1"/>
              <a:t>suposições</a:t>
            </a:r>
            <a:r>
              <a:rPr lang="en-US" sz="2400" dirty="0"/>
              <a:t> e </a:t>
            </a:r>
            <a:r>
              <a:rPr lang="en-US" sz="2400" dirty="0" err="1"/>
              <a:t>dúvidas</a:t>
            </a:r>
            <a:r>
              <a:rPr lang="en-US" sz="2400" dirty="0"/>
              <a:t>. </a:t>
            </a:r>
          </a:p>
          <a:p>
            <a:pPr marL="0" indent="0">
              <a:buNone/>
            </a:pPr>
            <a:endParaRPr lang="en-US" sz="2400" dirty="0"/>
          </a:p>
          <a:p>
            <a:r>
              <a:rPr lang="en-US" sz="2400" dirty="0" err="1"/>
              <a:t>Certezas</a:t>
            </a:r>
            <a:r>
              <a:rPr lang="en-US" sz="2400" dirty="0"/>
              <a:t> – </a:t>
            </a:r>
            <a:r>
              <a:rPr lang="en-US" sz="2400" dirty="0" err="1"/>
              <a:t>somente</a:t>
            </a:r>
            <a:r>
              <a:rPr lang="en-US" sz="2400" dirty="0"/>
              <a:t> com dados e </a:t>
            </a:r>
            <a:r>
              <a:rPr lang="en-US" sz="2400" dirty="0" err="1"/>
              <a:t>aprendizados</a:t>
            </a:r>
            <a:r>
              <a:rPr lang="en-US" sz="2400" dirty="0"/>
              <a:t> </a:t>
            </a:r>
            <a:r>
              <a:rPr lang="en-US" sz="2400" dirty="0" err="1"/>
              <a:t>na</a:t>
            </a:r>
            <a:r>
              <a:rPr lang="en-US" sz="2400" dirty="0"/>
              <a:t> </a:t>
            </a:r>
            <a:r>
              <a:rPr lang="en-US" sz="2400" dirty="0" err="1"/>
              <a:t>rua</a:t>
            </a:r>
            <a:endParaRPr lang="pt-BR" sz="2400" dirty="0"/>
          </a:p>
          <a:p>
            <a:r>
              <a:rPr lang="pt-BR" sz="2400" dirty="0" err="1"/>
              <a:t>Suposi</a:t>
            </a:r>
            <a:r>
              <a:rPr lang="en-US" sz="2400" dirty="0" err="1"/>
              <a:t>ções</a:t>
            </a:r>
            <a:r>
              <a:rPr lang="en-US" sz="2400" dirty="0"/>
              <a:t> – </a:t>
            </a:r>
            <a:r>
              <a:rPr lang="en-US" sz="2400" dirty="0" err="1"/>
              <a:t>é</a:t>
            </a:r>
            <a:r>
              <a:rPr lang="en-US" sz="2400" dirty="0"/>
              <a:t> dado </a:t>
            </a:r>
            <a:r>
              <a:rPr lang="en-US" sz="2400" dirty="0" err="1"/>
              <a:t>como</a:t>
            </a:r>
            <a:r>
              <a:rPr lang="en-US" sz="2400" dirty="0"/>
              <a:t> </a:t>
            </a:r>
            <a:r>
              <a:rPr lang="en-US" sz="2400" dirty="0" err="1"/>
              <a:t>certo</a:t>
            </a:r>
            <a:r>
              <a:rPr lang="en-US" sz="2400" dirty="0"/>
              <a:t>, </a:t>
            </a:r>
            <a:r>
              <a:rPr lang="en-US" sz="2400" dirty="0" err="1"/>
              <a:t>sem</a:t>
            </a:r>
            <a:r>
              <a:rPr lang="en-US" sz="2400" dirty="0"/>
              <a:t> </a:t>
            </a:r>
            <a:r>
              <a:rPr lang="en-US" sz="2400" dirty="0" err="1"/>
              <a:t>muitos</a:t>
            </a:r>
            <a:r>
              <a:rPr lang="en-US" sz="2400" dirty="0"/>
              <a:t> dados.</a:t>
            </a:r>
          </a:p>
          <a:p>
            <a:r>
              <a:rPr lang="en-US" sz="2400" dirty="0" err="1"/>
              <a:t>Dúvidas</a:t>
            </a:r>
            <a:r>
              <a:rPr lang="en-US" sz="2400" dirty="0"/>
              <a:t> – </a:t>
            </a:r>
            <a:r>
              <a:rPr lang="en-US" sz="2400" dirty="0" err="1"/>
              <a:t>elemento</a:t>
            </a:r>
            <a:r>
              <a:rPr lang="en-US" sz="2400" dirty="0"/>
              <a:t> </a:t>
            </a:r>
            <a:r>
              <a:rPr lang="en-US" sz="2400" dirty="0" err="1"/>
              <a:t>mais</a:t>
            </a:r>
            <a:r>
              <a:rPr lang="en-US" sz="2400" dirty="0"/>
              <a:t> </a:t>
            </a:r>
            <a:r>
              <a:rPr lang="en-US" sz="2400" dirty="0" err="1"/>
              <a:t>importante</a:t>
            </a:r>
            <a:r>
              <a:rPr lang="en-US" sz="2400" dirty="0"/>
              <a:t> </a:t>
            </a:r>
            <a:r>
              <a:rPr lang="en-US" sz="2400" dirty="0" err="1"/>
              <a:t>dessa</a:t>
            </a:r>
            <a:r>
              <a:rPr lang="en-US" sz="2400" dirty="0"/>
              <a:t> </a:t>
            </a:r>
            <a:r>
              <a:rPr lang="en-US" sz="2400" dirty="0" err="1"/>
              <a:t>etapa</a:t>
            </a:r>
            <a:r>
              <a:rPr lang="en-US" sz="2400" dirty="0"/>
              <a:t>, </a:t>
            </a:r>
            <a:r>
              <a:rPr lang="en-US" sz="2400" dirty="0" err="1"/>
              <a:t>pois</a:t>
            </a:r>
            <a:r>
              <a:rPr lang="en-US" sz="2400" dirty="0"/>
              <a:t> </a:t>
            </a:r>
            <a:r>
              <a:rPr lang="en-US" sz="2400" dirty="0" err="1"/>
              <a:t>reforça</a:t>
            </a:r>
            <a:r>
              <a:rPr lang="en-US" sz="2400" dirty="0"/>
              <a:t> o que </a:t>
            </a:r>
            <a:r>
              <a:rPr lang="en-US" sz="2400" dirty="0" err="1"/>
              <a:t>você</a:t>
            </a:r>
            <a:r>
              <a:rPr lang="en-US" sz="2400" dirty="0"/>
              <a:t> </a:t>
            </a:r>
            <a:r>
              <a:rPr lang="en-US" sz="2400" dirty="0" err="1"/>
              <a:t>precisa</a:t>
            </a:r>
            <a:r>
              <a:rPr lang="en-US" sz="2400" dirty="0"/>
              <a:t> </a:t>
            </a:r>
            <a:r>
              <a:rPr lang="en-US" sz="2400" dirty="0" err="1"/>
              <a:t>aprender</a:t>
            </a:r>
            <a:r>
              <a:rPr lang="en-US" sz="2400" dirty="0"/>
              <a:t>, </a:t>
            </a:r>
            <a:r>
              <a:rPr lang="en-US" sz="2400" dirty="0" err="1"/>
              <a:t>tópicos</a:t>
            </a:r>
            <a:r>
              <a:rPr lang="en-US" sz="2400" dirty="0"/>
              <a:t> a </a:t>
            </a:r>
            <a:r>
              <a:rPr lang="en-US" sz="2400" dirty="0" err="1"/>
              <a:t>extrair</a:t>
            </a:r>
            <a:r>
              <a:rPr lang="en-US" sz="2400" dirty="0"/>
              <a:t> </a:t>
            </a:r>
            <a:r>
              <a:rPr lang="en-US" sz="2400" dirty="0" err="1"/>
              <a:t>na</a:t>
            </a:r>
            <a:r>
              <a:rPr lang="en-US" sz="2400" dirty="0"/>
              <a:t> </a:t>
            </a:r>
            <a:r>
              <a:rPr lang="en-US" sz="2400" dirty="0" err="1"/>
              <a:t>rua</a:t>
            </a:r>
            <a:r>
              <a:rPr lang="en-US" sz="2400" dirty="0"/>
              <a:t> e </a:t>
            </a:r>
            <a:r>
              <a:rPr lang="en-US" sz="2400" dirty="0" err="1"/>
              <a:t>questões</a:t>
            </a:r>
            <a:r>
              <a:rPr lang="en-US" sz="2400" dirty="0"/>
              <a:t> </a:t>
            </a:r>
            <a:r>
              <a:rPr lang="en-US" sz="2400" dirty="0" err="1"/>
              <a:t>específicas</a:t>
            </a:r>
            <a:r>
              <a:rPr lang="en-US" sz="2400" dirty="0"/>
              <a:t> a </a:t>
            </a:r>
            <a:r>
              <a:rPr lang="en-US" sz="2400" dirty="0" err="1"/>
              <a:t>perguntar</a:t>
            </a:r>
            <a:r>
              <a:rPr lang="en-US" sz="2400" dirty="0"/>
              <a:t>.</a:t>
            </a:r>
          </a:p>
          <a:p>
            <a:endParaRPr lang="en-US" sz="2400" dirty="0"/>
          </a:p>
          <a:p>
            <a:r>
              <a:rPr lang="en-US" sz="2400" dirty="0" err="1"/>
              <a:t>Preferência</a:t>
            </a:r>
            <a:r>
              <a:rPr lang="en-US" sz="2400" dirty="0"/>
              <a:t>: know </a:t>
            </a:r>
            <a:r>
              <a:rPr lang="en-US" sz="2400" i="1" dirty="0"/>
              <a:t>vs </a:t>
            </a:r>
            <a:r>
              <a:rPr lang="en-US" sz="2400" dirty="0"/>
              <a:t>don’t know. </a:t>
            </a:r>
            <a:endParaRPr lang="en-US" sz="2400" b="1" dirty="0"/>
          </a:p>
        </p:txBody>
      </p:sp>
    </p:spTree>
    <p:extLst>
      <p:ext uri="{BB962C8B-B14F-4D97-AF65-F5344CB8AC3E}">
        <p14:creationId xmlns:p14="http://schemas.microsoft.com/office/powerpoint/2010/main" val="199348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Observe, pergunte e vivencie </a:t>
            </a:r>
          </a:p>
        </p:txBody>
      </p:sp>
      <p:sp>
        <p:nvSpPr>
          <p:cNvPr id="3" name="Espaço Reservado para Conteúdo 2"/>
          <p:cNvSpPr>
            <a:spLocks noGrp="1"/>
          </p:cNvSpPr>
          <p:nvPr>
            <p:ph idx="1"/>
          </p:nvPr>
        </p:nvSpPr>
        <p:spPr>
          <a:xfrm>
            <a:off x="3723861" y="769324"/>
            <a:ext cx="7765910" cy="5326676"/>
          </a:xfrm>
        </p:spPr>
        <p:txBody>
          <a:bodyPr>
            <a:normAutofit/>
          </a:bodyPr>
          <a:lstStyle/>
          <a:p>
            <a:r>
              <a:rPr lang="en-US" sz="2400" dirty="0"/>
              <a:t>Design e etnografia! O </a:t>
            </a:r>
            <a:r>
              <a:rPr lang="en-US" sz="2400" dirty="0" err="1"/>
              <a:t>processo</a:t>
            </a:r>
            <a:r>
              <a:rPr lang="en-US" sz="2400" dirty="0"/>
              <a:t> de ”</a:t>
            </a:r>
            <a:r>
              <a:rPr lang="en-US" sz="2400" i="1" dirty="0"/>
              <a:t>observe, ask and try”</a:t>
            </a:r>
            <a:r>
              <a:rPr lang="en-US" sz="2400" dirty="0"/>
              <a:t> é </a:t>
            </a:r>
            <a:r>
              <a:rPr lang="en-US" sz="2400" dirty="0" err="1"/>
              <a:t>utilizado</a:t>
            </a:r>
            <a:r>
              <a:rPr lang="en-US" sz="2400" dirty="0"/>
              <a:t> para </a:t>
            </a:r>
            <a:r>
              <a:rPr lang="en-US" sz="2400" dirty="0" err="1"/>
              <a:t>extrair</a:t>
            </a:r>
            <a:r>
              <a:rPr lang="en-US" sz="2400" dirty="0"/>
              <a:t> </a:t>
            </a:r>
            <a:r>
              <a:rPr lang="en-US" sz="2400" dirty="0" err="1"/>
              <a:t>mais</a:t>
            </a:r>
            <a:r>
              <a:rPr lang="en-US" sz="2400" dirty="0"/>
              <a:t> </a:t>
            </a:r>
            <a:r>
              <a:rPr lang="en-US" sz="2400" dirty="0" err="1"/>
              <a:t>informações</a:t>
            </a:r>
            <a:r>
              <a:rPr lang="en-US" sz="2400" dirty="0"/>
              <a:t> do </a:t>
            </a:r>
            <a:r>
              <a:rPr lang="en-US" sz="2400" dirty="0" err="1"/>
              <a:t>usuário</a:t>
            </a:r>
            <a:r>
              <a:rPr lang="en-US" sz="2400" dirty="0"/>
              <a:t>.</a:t>
            </a:r>
          </a:p>
          <a:p>
            <a:r>
              <a:rPr lang="en-US" sz="2400" dirty="0"/>
              <a:t>Observe: </a:t>
            </a:r>
            <a:r>
              <a:rPr lang="en-US" sz="2400" dirty="0" err="1"/>
              <a:t>visitar</a:t>
            </a:r>
            <a:r>
              <a:rPr lang="en-US" sz="2400" dirty="0"/>
              <a:t> o </a:t>
            </a:r>
            <a:r>
              <a:rPr lang="en-US" sz="2400" dirty="0" err="1"/>
              <a:t>contexto</a:t>
            </a:r>
            <a:r>
              <a:rPr lang="en-US" sz="2400" dirty="0"/>
              <a:t> do </a:t>
            </a:r>
            <a:r>
              <a:rPr lang="en-US" sz="2400" dirty="0" err="1"/>
              <a:t>seu</a:t>
            </a:r>
            <a:r>
              <a:rPr lang="en-US" sz="2400" dirty="0"/>
              <a:t> </a:t>
            </a:r>
            <a:r>
              <a:rPr lang="en-US" sz="2400" dirty="0" err="1"/>
              <a:t>negócio</a:t>
            </a:r>
            <a:r>
              <a:rPr lang="en-US" sz="2400" dirty="0"/>
              <a:t>, </a:t>
            </a:r>
            <a:r>
              <a:rPr lang="en-US" sz="2400" dirty="0" err="1"/>
              <a:t>passar</a:t>
            </a:r>
            <a:r>
              <a:rPr lang="en-US" sz="2400" dirty="0"/>
              <a:t> </a:t>
            </a:r>
            <a:r>
              <a:rPr lang="en-US" sz="2400" dirty="0" err="1"/>
              <a:t>períodos</a:t>
            </a:r>
            <a:r>
              <a:rPr lang="en-US" sz="2400" dirty="0"/>
              <a:t> </a:t>
            </a:r>
            <a:r>
              <a:rPr lang="en-US" sz="2400" dirty="0" err="1"/>
              <a:t>em</a:t>
            </a:r>
            <a:r>
              <a:rPr lang="en-US" sz="2400" dirty="0"/>
              <a:t> </a:t>
            </a:r>
            <a:r>
              <a:rPr lang="en-US" sz="2400" dirty="0" err="1"/>
              <a:t>imersão</a:t>
            </a:r>
            <a:r>
              <a:rPr lang="en-US" sz="2400" dirty="0"/>
              <a:t> </a:t>
            </a:r>
            <a:r>
              <a:rPr lang="en-US" sz="2400" dirty="0" err="1"/>
              <a:t>fazendo</a:t>
            </a:r>
            <a:r>
              <a:rPr lang="en-US" sz="2400" dirty="0"/>
              <a:t> </a:t>
            </a:r>
            <a:r>
              <a:rPr lang="en-US" sz="2400" dirty="0" err="1"/>
              <a:t>anotações</a:t>
            </a:r>
            <a:r>
              <a:rPr lang="en-US" sz="2400" dirty="0"/>
              <a:t> etc.</a:t>
            </a:r>
          </a:p>
          <a:p>
            <a:r>
              <a:rPr lang="en-US" sz="2400" dirty="0" err="1"/>
              <a:t>Pergunte</a:t>
            </a:r>
            <a:r>
              <a:rPr lang="en-US" sz="2400" dirty="0"/>
              <a:t>: </a:t>
            </a:r>
            <a:r>
              <a:rPr lang="en-US" sz="2400" dirty="0" err="1"/>
              <a:t>processo</a:t>
            </a:r>
            <a:r>
              <a:rPr lang="en-US" sz="2400" dirty="0"/>
              <a:t> de </a:t>
            </a:r>
            <a:r>
              <a:rPr lang="en-US" sz="2400" dirty="0" err="1"/>
              <a:t>entrevista</a:t>
            </a:r>
            <a:r>
              <a:rPr lang="en-US" sz="2400" dirty="0"/>
              <a:t> – um dos </a:t>
            </a:r>
            <a:r>
              <a:rPr lang="en-US" sz="2400" dirty="0" err="1"/>
              <a:t>elementos</a:t>
            </a:r>
            <a:r>
              <a:rPr lang="en-US" sz="2400" dirty="0"/>
              <a:t> </a:t>
            </a:r>
            <a:r>
              <a:rPr lang="en-US" sz="2400" dirty="0" err="1"/>
              <a:t>mais</a:t>
            </a:r>
            <a:r>
              <a:rPr lang="en-US" sz="2400" dirty="0"/>
              <a:t> </a:t>
            </a:r>
            <a:r>
              <a:rPr lang="en-US" sz="2400" dirty="0" err="1"/>
              <a:t>importantes</a:t>
            </a:r>
            <a:r>
              <a:rPr lang="en-US" sz="2400" dirty="0"/>
              <a:t>, </a:t>
            </a:r>
            <a:r>
              <a:rPr lang="en-US" sz="2400" dirty="0" err="1"/>
              <a:t>pois</a:t>
            </a:r>
            <a:r>
              <a:rPr lang="en-US" sz="2400" dirty="0"/>
              <a:t> </a:t>
            </a:r>
            <a:r>
              <a:rPr lang="en-US" sz="2400" dirty="0" err="1"/>
              <a:t>é</a:t>
            </a:r>
            <a:r>
              <a:rPr lang="en-US" sz="2400" dirty="0"/>
              <a:t> </a:t>
            </a:r>
            <a:r>
              <a:rPr lang="en-US" sz="2400" dirty="0" err="1"/>
              <a:t>uma</a:t>
            </a:r>
            <a:r>
              <a:rPr lang="en-US" sz="2400" dirty="0"/>
              <a:t> </a:t>
            </a:r>
            <a:r>
              <a:rPr lang="en-US" sz="2400" dirty="0" err="1"/>
              <a:t>oportunidade</a:t>
            </a:r>
            <a:r>
              <a:rPr lang="en-US" sz="2400" dirty="0"/>
              <a:t> de </a:t>
            </a:r>
            <a:r>
              <a:rPr lang="en-US" sz="2400" dirty="0" err="1"/>
              <a:t>extrair</a:t>
            </a:r>
            <a:r>
              <a:rPr lang="en-US" sz="2400" dirty="0"/>
              <a:t> </a:t>
            </a:r>
            <a:r>
              <a:rPr lang="en-US" sz="2400" dirty="0" err="1"/>
              <a:t>ao</a:t>
            </a:r>
            <a:r>
              <a:rPr lang="en-US" sz="2400" dirty="0"/>
              <a:t> </a:t>
            </a:r>
            <a:r>
              <a:rPr lang="en-US" sz="2400" dirty="0" err="1"/>
              <a:t>máximo</a:t>
            </a:r>
            <a:r>
              <a:rPr lang="en-US" sz="2400" dirty="0"/>
              <a:t> do </a:t>
            </a:r>
            <a:r>
              <a:rPr lang="en-US" sz="2400" dirty="0" err="1"/>
              <a:t>usuário</a:t>
            </a:r>
            <a:r>
              <a:rPr lang="en-US" sz="2400" dirty="0"/>
              <a:t> e </a:t>
            </a:r>
            <a:r>
              <a:rPr lang="en-US" sz="2400" dirty="0" err="1"/>
              <a:t>tirar</a:t>
            </a:r>
            <a:r>
              <a:rPr lang="en-US" sz="2400" dirty="0"/>
              <a:t> </a:t>
            </a:r>
            <a:r>
              <a:rPr lang="en-US" sz="2400" dirty="0" err="1"/>
              <a:t>dúvidas</a:t>
            </a:r>
            <a:r>
              <a:rPr lang="en-US" sz="2400" dirty="0"/>
              <a:t>. </a:t>
            </a:r>
            <a:r>
              <a:rPr lang="en-US" sz="2400" dirty="0">
                <a:hlinkClick r:id="rId2"/>
              </a:rPr>
              <a:t>https://www.youtube.com/watch?v=OTkP2JDeGWM&amp;t=2s</a:t>
            </a:r>
            <a:endParaRPr lang="en-US" sz="2400" dirty="0"/>
          </a:p>
          <a:p>
            <a:r>
              <a:rPr lang="en-US" sz="2400" dirty="0"/>
              <a:t>Try: </a:t>
            </a:r>
            <a:r>
              <a:rPr lang="en-US" sz="2400" dirty="0" err="1"/>
              <a:t>vivenciar</a:t>
            </a:r>
            <a:r>
              <a:rPr lang="en-US" sz="2400" dirty="0"/>
              <a:t> o </a:t>
            </a:r>
            <a:r>
              <a:rPr lang="en-US" sz="2400" dirty="0" err="1"/>
              <a:t>mercado</a:t>
            </a:r>
            <a:r>
              <a:rPr lang="en-US" sz="2400" dirty="0"/>
              <a:t>, </a:t>
            </a:r>
            <a:r>
              <a:rPr lang="en-US" sz="2400" dirty="0" err="1"/>
              <a:t>trabalhar</a:t>
            </a:r>
            <a:r>
              <a:rPr lang="en-US" sz="2400" dirty="0"/>
              <a:t> </a:t>
            </a:r>
            <a:r>
              <a:rPr lang="en-US" sz="2400" dirty="0" err="1"/>
              <a:t>nessa</a:t>
            </a:r>
            <a:r>
              <a:rPr lang="en-US" sz="2400" dirty="0"/>
              <a:t> </a:t>
            </a:r>
            <a:r>
              <a:rPr lang="en-US" sz="2400" dirty="0" err="1"/>
              <a:t>realidade</a:t>
            </a:r>
            <a:r>
              <a:rPr lang="en-US" sz="2400" dirty="0"/>
              <a:t> para </a:t>
            </a:r>
            <a:r>
              <a:rPr lang="en-US" sz="2400" dirty="0" err="1"/>
              <a:t>aprender</a:t>
            </a:r>
            <a:r>
              <a:rPr lang="en-US" sz="2400" dirty="0"/>
              <a:t> as </a:t>
            </a:r>
            <a:r>
              <a:rPr lang="en-US" sz="2400" dirty="0" err="1"/>
              <a:t>minúcias</a:t>
            </a:r>
            <a:r>
              <a:rPr lang="en-US" sz="2400" dirty="0"/>
              <a:t> e as </a:t>
            </a:r>
            <a:r>
              <a:rPr lang="en-US" sz="2400" dirty="0" err="1"/>
              <a:t>regras</a:t>
            </a:r>
            <a:r>
              <a:rPr lang="en-US" sz="2400" dirty="0"/>
              <a:t> do </a:t>
            </a:r>
            <a:r>
              <a:rPr lang="en-US" sz="2400" dirty="0" err="1"/>
              <a:t>jogo</a:t>
            </a:r>
            <a:r>
              <a:rPr lang="en-US" sz="2400" dirty="0"/>
              <a:t>.</a:t>
            </a:r>
          </a:p>
        </p:txBody>
      </p:sp>
    </p:spTree>
    <p:extLst>
      <p:ext uri="{BB962C8B-B14F-4D97-AF65-F5344CB8AC3E}">
        <p14:creationId xmlns:p14="http://schemas.microsoft.com/office/powerpoint/2010/main" val="28468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53216-9429-4A86-A988-DE1C0E1809D8}"/>
              </a:ext>
            </a:extLst>
          </p:cNvPr>
          <p:cNvSpPr>
            <a:spLocks noGrp="1"/>
          </p:cNvSpPr>
          <p:nvPr>
            <p:ph type="title"/>
          </p:nvPr>
        </p:nvSpPr>
        <p:spPr/>
        <p:txBody>
          <a:bodyPr>
            <a:normAutofit/>
          </a:bodyPr>
          <a:lstStyle/>
          <a:p>
            <a:r>
              <a:rPr lang="pt-BR" sz="4000" b="1" dirty="0"/>
              <a:t>Entrega para semana que vem</a:t>
            </a:r>
          </a:p>
        </p:txBody>
      </p:sp>
      <p:sp>
        <p:nvSpPr>
          <p:cNvPr id="3" name="Espaço Reservado para Conteúdo 2">
            <a:extLst>
              <a:ext uri="{FF2B5EF4-FFF2-40B4-BE49-F238E27FC236}">
                <a16:creationId xmlns:a16="http://schemas.microsoft.com/office/drawing/2014/main" id="{F24CDA78-A56A-4898-8CE7-A0DF5529259E}"/>
              </a:ext>
            </a:extLst>
          </p:cNvPr>
          <p:cNvSpPr>
            <a:spLocks noGrp="1"/>
          </p:cNvSpPr>
          <p:nvPr>
            <p:ph idx="1"/>
          </p:nvPr>
        </p:nvSpPr>
        <p:spPr/>
        <p:txBody>
          <a:bodyPr>
            <a:normAutofit/>
          </a:bodyPr>
          <a:lstStyle/>
          <a:p>
            <a:r>
              <a:rPr lang="en-US" sz="2400" dirty="0"/>
              <a:t>Entrevistar 3 pessoas (gravar + envio do audio).</a:t>
            </a:r>
          </a:p>
          <a:p>
            <a:r>
              <a:rPr lang="en-US" sz="2400" dirty="0"/>
              <a:t>Apresentação: ideia melhorada; canvas melhorado; entendimento da persona; entendimento dos participantes no mapa de influência; entendimento do processo de compra (circunstância e experiência). Envio do ppt + audio até terça, 23h59.</a:t>
            </a:r>
          </a:p>
          <a:p>
            <a:pPr marL="0" indent="0">
              <a:buNone/>
            </a:pPr>
            <a:endParaRPr lang="pt-BR" sz="2400" dirty="0"/>
          </a:p>
          <a:p>
            <a:r>
              <a:rPr lang="pt-BR" sz="2400" dirty="0"/>
              <a:t>Leitura de prova: </a:t>
            </a:r>
            <a:r>
              <a:rPr lang="en-US" sz="2400" b="1" dirty="0">
                <a:hlinkClick r:id="rId2"/>
              </a:rPr>
              <a:t>Conducting Usability Research is an Essential UX Design Skill</a:t>
            </a:r>
            <a:r>
              <a:rPr lang="en-US" sz="2400" b="1" dirty="0"/>
              <a:t>. </a:t>
            </a:r>
          </a:p>
          <a:p>
            <a:r>
              <a:rPr lang="en-US" sz="2400" b="1" dirty="0"/>
              <a:t>Prova dia 24/04. </a:t>
            </a:r>
            <a:endParaRPr lang="pt-BR" sz="2400" dirty="0"/>
          </a:p>
          <a:p>
            <a:endParaRPr lang="pt-BR" sz="2400" dirty="0"/>
          </a:p>
          <a:p>
            <a:endParaRPr lang="pt-BR" sz="2400" dirty="0"/>
          </a:p>
        </p:txBody>
      </p:sp>
    </p:spTree>
    <p:extLst>
      <p:ext uri="{BB962C8B-B14F-4D97-AF65-F5344CB8AC3E}">
        <p14:creationId xmlns:p14="http://schemas.microsoft.com/office/powerpoint/2010/main" val="238791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FE1C15-346C-4928-805F-8FF7649C4D6A}"/>
              </a:ext>
            </a:extLst>
          </p:cNvPr>
          <p:cNvSpPr>
            <a:spLocks noGrp="1"/>
          </p:cNvSpPr>
          <p:nvPr>
            <p:ph type="title"/>
          </p:nvPr>
        </p:nvSpPr>
        <p:spPr/>
        <p:txBody>
          <a:bodyPr>
            <a:normAutofit/>
          </a:bodyPr>
          <a:lstStyle/>
          <a:p>
            <a:r>
              <a:rPr lang="pt-BR" sz="4000" b="1" dirty="0"/>
              <a:t>Atualização tecnológica e revisão</a:t>
            </a:r>
          </a:p>
        </p:txBody>
      </p:sp>
      <p:sp>
        <p:nvSpPr>
          <p:cNvPr id="3" name="Espaço Reservado para Conteúdo 2">
            <a:extLst>
              <a:ext uri="{FF2B5EF4-FFF2-40B4-BE49-F238E27FC236}">
                <a16:creationId xmlns:a16="http://schemas.microsoft.com/office/drawing/2014/main" id="{F306160D-F524-4A38-8223-EBDF711981EC}"/>
              </a:ext>
            </a:extLst>
          </p:cNvPr>
          <p:cNvSpPr>
            <a:spLocks noGrp="1"/>
          </p:cNvSpPr>
          <p:nvPr>
            <p:ph idx="1"/>
          </p:nvPr>
        </p:nvSpPr>
        <p:spPr/>
        <p:txBody>
          <a:bodyPr>
            <a:normAutofit/>
          </a:bodyPr>
          <a:lstStyle/>
          <a:p>
            <a:r>
              <a:rPr lang="pt-BR" sz="1600" dirty="0"/>
              <a:t>Pontos importantes das apresentações: (i) </a:t>
            </a:r>
            <a:r>
              <a:rPr lang="pt-BR" sz="1600" dirty="0" err="1"/>
              <a:t>Petal</a:t>
            </a:r>
            <a:r>
              <a:rPr lang="pt-BR" sz="1600" dirty="0"/>
              <a:t> </a:t>
            </a:r>
            <a:r>
              <a:rPr lang="pt-BR" sz="1600" dirty="0" err="1"/>
              <a:t>Diagram</a:t>
            </a:r>
            <a:r>
              <a:rPr lang="pt-BR" sz="1600" dirty="0"/>
              <a:t> é para o </a:t>
            </a:r>
            <a:r>
              <a:rPr lang="en-US" sz="1600" dirty="0"/>
              <a:t>cliente (se meu produto é para escritório, como seria a aplicação em hotéis, B2B etc.); (ii) customer segment muito aberto.</a:t>
            </a:r>
            <a:endParaRPr lang="pt-BR" sz="1600" dirty="0"/>
          </a:p>
          <a:p>
            <a:r>
              <a:rPr lang="en-US" dirty="0"/>
              <a:t>Spotify comprou a terceira startup de podcasts (Parcast; Gimlet; Anchor). Canais para produtores individuais emergentes têm ganhado força (crescimento das newsletters também).</a:t>
            </a:r>
            <a:br>
              <a:rPr lang="en-US" dirty="0"/>
            </a:br>
            <a:br>
              <a:rPr lang="en-US" dirty="0"/>
            </a:br>
            <a:r>
              <a:rPr lang="pt-BR" dirty="0"/>
              <a:t>Podcasts interessantes (</a:t>
            </a:r>
            <a:r>
              <a:rPr lang="pt-BR" dirty="0" err="1"/>
              <a:t>spotify</a:t>
            </a:r>
            <a:r>
              <a:rPr lang="pt-BR" dirty="0"/>
              <a:t> </a:t>
            </a:r>
            <a:r>
              <a:rPr lang="pt-BR" dirty="0" err="1"/>
              <a:t>based</a:t>
            </a:r>
            <a:r>
              <a:rPr lang="pt-BR" dirty="0"/>
              <a:t>):</a:t>
            </a:r>
            <a:r>
              <a:rPr lang="en-US" dirty="0"/>
              <a:t> Tim Ferris Show; After Hours; The Growth Show</a:t>
            </a:r>
            <a:r>
              <a:rPr lang="pt-BR" dirty="0"/>
              <a:t>; </a:t>
            </a:r>
            <a:r>
              <a:rPr lang="en-US" dirty="0"/>
              <a:t>Y Combinator</a:t>
            </a:r>
            <a:r>
              <a:rPr lang="pt-BR" dirty="0"/>
              <a:t>;</a:t>
            </a:r>
            <a:r>
              <a:rPr lang="en-US" dirty="0"/>
              <a:t> Recode Decode;</a:t>
            </a:r>
            <a:r>
              <a:rPr lang="pt-BR" dirty="0"/>
              <a:t> </a:t>
            </a:r>
            <a:r>
              <a:rPr lang="pt-BR" dirty="0" err="1"/>
              <a:t>Stuff</a:t>
            </a:r>
            <a:r>
              <a:rPr lang="pt-BR" dirty="0"/>
              <a:t> </a:t>
            </a:r>
            <a:r>
              <a:rPr lang="pt-BR" dirty="0" err="1"/>
              <a:t>You</a:t>
            </a:r>
            <a:r>
              <a:rPr lang="pt-BR" dirty="0"/>
              <a:t> </a:t>
            </a:r>
            <a:r>
              <a:rPr lang="pt-BR" dirty="0" err="1"/>
              <a:t>Should</a:t>
            </a:r>
            <a:r>
              <a:rPr lang="pt-BR" dirty="0"/>
              <a:t> </a:t>
            </a:r>
            <a:r>
              <a:rPr lang="pt-BR" dirty="0" err="1"/>
              <a:t>Know</a:t>
            </a:r>
            <a:r>
              <a:rPr lang="pt-BR" dirty="0"/>
              <a:t>; </a:t>
            </a:r>
            <a:r>
              <a:rPr lang="pt-BR" dirty="0" err="1"/>
              <a:t>StartTalk</a:t>
            </a:r>
            <a:r>
              <a:rPr lang="pt-BR" dirty="0"/>
              <a:t> Radio; a16z; </a:t>
            </a:r>
            <a:r>
              <a:rPr lang="pt-BR" dirty="0" err="1"/>
              <a:t>AntiCast</a:t>
            </a:r>
            <a:r>
              <a:rPr lang="pt-BR" dirty="0"/>
              <a:t>; Masters </a:t>
            </a:r>
            <a:r>
              <a:rPr lang="pt-BR" dirty="0" err="1"/>
              <a:t>of</a:t>
            </a:r>
            <a:r>
              <a:rPr lang="pt-BR" dirty="0"/>
              <a:t> </a:t>
            </a:r>
            <a:r>
              <a:rPr lang="pt-BR" dirty="0" err="1"/>
              <a:t>Scale</a:t>
            </a:r>
            <a:r>
              <a:rPr lang="pt-BR" dirty="0"/>
              <a:t>; HBR </a:t>
            </a:r>
            <a:r>
              <a:rPr lang="pt-BR" dirty="0" err="1"/>
              <a:t>Ideacast</a:t>
            </a:r>
            <a:r>
              <a:rPr lang="en-US" dirty="0" err="1"/>
              <a:t>; Canary Cast; Durma com Essa; Petit Journal.</a:t>
            </a:r>
          </a:p>
          <a:p>
            <a:r>
              <a:rPr lang="en-US" dirty="0"/>
              <a:t>Novo unicórnio: Rent The Runway. Aluguel de vestidos e acessórios (expandindo). Mercado de 2</a:t>
            </a:r>
            <a:r>
              <a:rPr lang="en-US" baseline="30000" dirty="0"/>
              <a:t>nd</a:t>
            </a:r>
            <a:r>
              <a:rPr lang="en-US" dirty="0"/>
              <a:t> hand = ~25bi dólares. </a:t>
            </a:r>
            <a:br>
              <a:rPr lang="en-US" dirty="0"/>
            </a:br>
            <a:r>
              <a:rPr lang="en-US" dirty="0"/>
              <a:t>No Brasil, o pessoal da My Dress Online tem ido bem (CX).</a:t>
            </a:r>
            <a:r>
              <a:rPr lang="en-US" dirty="0" err="1"/>
              <a:t> </a:t>
            </a:r>
            <a:endParaRPr lang="pt-BR" dirty="0"/>
          </a:p>
        </p:txBody>
      </p:sp>
    </p:spTree>
    <p:extLst>
      <p:ext uri="{BB962C8B-B14F-4D97-AF65-F5344CB8AC3E}">
        <p14:creationId xmlns:p14="http://schemas.microsoft.com/office/powerpoint/2010/main" val="208843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27BDD-0DA4-E74D-8592-399890A46F4D}"/>
              </a:ext>
            </a:extLst>
          </p:cNvPr>
          <p:cNvSpPr>
            <a:spLocks noGrp="1"/>
          </p:cNvSpPr>
          <p:nvPr>
            <p:ph type="title"/>
          </p:nvPr>
        </p:nvSpPr>
        <p:spPr>
          <a:xfrm>
            <a:off x="87313" y="1123837"/>
            <a:ext cx="3302000" cy="4601183"/>
          </a:xfrm>
        </p:spPr>
        <p:txBody>
          <a:bodyPr/>
          <a:lstStyle/>
          <a:p>
            <a:r>
              <a:rPr lang="en-US"/>
              <a:t>Entrepeneurship = original thinking and user obsession</a:t>
            </a:r>
            <a:endParaRPr lang="pt-BR"/>
          </a:p>
        </p:txBody>
      </p:sp>
      <p:sp>
        <p:nvSpPr>
          <p:cNvPr id="3" name="Espaço Reservado para Conteúdo 2">
            <a:extLst>
              <a:ext uri="{FF2B5EF4-FFF2-40B4-BE49-F238E27FC236}">
                <a16:creationId xmlns:a16="http://schemas.microsoft.com/office/drawing/2014/main" id="{467847B3-B5B8-CF4A-9562-09F19C8D1950}"/>
              </a:ext>
            </a:extLst>
          </p:cNvPr>
          <p:cNvSpPr>
            <a:spLocks noGrp="1"/>
          </p:cNvSpPr>
          <p:nvPr>
            <p:ph idx="1"/>
          </p:nvPr>
        </p:nvSpPr>
        <p:spPr/>
        <p:txBody>
          <a:bodyPr/>
          <a:lstStyle/>
          <a:p>
            <a:r>
              <a:rPr lang="en-US"/>
              <a:t>“Build something people want”</a:t>
            </a:r>
          </a:p>
          <a:p>
            <a:r>
              <a:rPr lang="en-US"/>
              <a:t>“Customer Delight”</a:t>
            </a:r>
          </a:p>
          <a:p>
            <a:r>
              <a:rPr lang="en-US"/>
              <a:t>“User obsession”</a:t>
            </a:r>
          </a:p>
          <a:p>
            <a:endParaRPr lang="en-US"/>
          </a:p>
          <a:p>
            <a:endParaRPr lang="en-US"/>
          </a:p>
          <a:p>
            <a:endParaRPr lang="en-US"/>
          </a:p>
          <a:p>
            <a:pPr marL="0" indent="0">
              <a:buNone/>
            </a:pPr>
            <a:r>
              <a:rPr lang="en-US" sz="2800" b="1"/>
              <a:t>Todos esses tópicos começam em Design. E qual a definição de Design?</a:t>
            </a:r>
            <a:endParaRPr lang="pt-BR" sz="2800" b="1"/>
          </a:p>
        </p:txBody>
      </p:sp>
    </p:spTree>
    <p:extLst>
      <p:ext uri="{BB962C8B-B14F-4D97-AF65-F5344CB8AC3E}">
        <p14:creationId xmlns:p14="http://schemas.microsoft.com/office/powerpoint/2010/main" val="425107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a:t>Conceitos de </a:t>
            </a:r>
            <a:r>
              <a:rPr lang="pt-BR" b="1" i="1" dirty="0"/>
              <a:t>Design </a:t>
            </a:r>
            <a:r>
              <a:rPr lang="pt-BR" b="1" i="1" dirty="0" err="1"/>
              <a:t>Thinking</a:t>
            </a:r>
            <a:r>
              <a:rPr lang="pt-BR" b="1" i="1" dirty="0"/>
              <a:t>	</a:t>
            </a:r>
          </a:p>
        </p:txBody>
      </p:sp>
      <p:sp>
        <p:nvSpPr>
          <p:cNvPr id="5" name="Espaço Reservado para Conteúdo 4"/>
          <p:cNvSpPr>
            <a:spLocks noGrp="1"/>
          </p:cNvSpPr>
          <p:nvPr>
            <p:ph idx="1"/>
          </p:nvPr>
        </p:nvSpPr>
        <p:spPr>
          <a:xfrm>
            <a:off x="4055165" y="1020417"/>
            <a:ext cx="7447858" cy="4770783"/>
          </a:xfrm>
        </p:spPr>
        <p:txBody>
          <a:bodyPr>
            <a:normAutofit/>
          </a:bodyPr>
          <a:lstStyle/>
          <a:p>
            <a:r>
              <a:rPr lang="pt-BR" sz="2800" dirty="0"/>
              <a:t>Conceito de Design &gt; criatividade a partir de processos</a:t>
            </a:r>
          </a:p>
          <a:p>
            <a:r>
              <a:rPr lang="pt-BR" sz="2800" dirty="0"/>
              <a:t>Processos centrados no usuário</a:t>
            </a:r>
          </a:p>
          <a:p>
            <a:r>
              <a:rPr lang="pt-BR" sz="2800" dirty="0"/>
              <a:t>Pensamento divergente e convergente</a:t>
            </a:r>
          </a:p>
          <a:p>
            <a:r>
              <a:rPr lang="pt-BR" sz="2800" dirty="0" err="1"/>
              <a:t>Desejabilidade</a:t>
            </a:r>
            <a:r>
              <a:rPr lang="pt-BR" sz="2800" dirty="0"/>
              <a:t>; viabilidade ($); </a:t>
            </a:r>
            <a:r>
              <a:rPr lang="pt-BR" sz="2800" dirty="0" err="1"/>
              <a:t>praticabilidade</a:t>
            </a:r>
            <a:endParaRPr lang="pt-BR" sz="2800" dirty="0"/>
          </a:p>
          <a:p>
            <a:r>
              <a:rPr lang="pt-BR" sz="2800" dirty="0"/>
              <a:t>Multidisciplinaridade</a:t>
            </a:r>
          </a:p>
          <a:p>
            <a:r>
              <a:rPr lang="pt-BR" sz="2800" dirty="0"/>
              <a:t>Prototipagem e interações</a:t>
            </a:r>
          </a:p>
          <a:p>
            <a:r>
              <a:rPr lang="pt-BR" sz="2800" dirty="0" err="1"/>
              <a:t>Storytelling</a:t>
            </a:r>
            <a:endParaRPr lang="pt-BR" sz="2800" dirty="0"/>
          </a:p>
        </p:txBody>
      </p:sp>
    </p:spTree>
    <p:extLst>
      <p:ext uri="{BB962C8B-B14F-4D97-AF65-F5344CB8AC3E}">
        <p14:creationId xmlns:p14="http://schemas.microsoft.com/office/powerpoint/2010/main" val="222575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E20EF4-E0A0-FF46-AFCC-88476972F964}"/>
              </a:ext>
            </a:extLst>
          </p:cNvPr>
          <p:cNvSpPr>
            <a:spLocks noGrp="1"/>
          </p:cNvSpPr>
          <p:nvPr>
            <p:ph type="title"/>
          </p:nvPr>
        </p:nvSpPr>
        <p:spPr/>
        <p:txBody>
          <a:bodyPr/>
          <a:lstStyle/>
          <a:p>
            <a:r>
              <a:rPr lang="en-US"/>
              <a:t>O Duplo Diamante no coração dos processos</a:t>
            </a:r>
            <a:endParaRPr lang="pt-BR"/>
          </a:p>
        </p:txBody>
      </p:sp>
      <p:pic>
        <p:nvPicPr>
          <p:cNvPr id="4" name="Imagem 4">
            <a:extLst>
              <a:ext uri="{FF2B5EF4-FFF2-40B4-BE49-F238E27FC236}">
                <a16:creationId xmlns:a16="http://schemas.microsoft.com/office/drawing/2014/main" id="{56EEB8C1-BBAB-8B41-B401-11D03DF791EF}"/>
              </a:ext>
            </a:extLst>
          </p:cNvPr>
          <p:cNvPicPr>
            <a:picLocks noGrp="1" noChangeAspect="1"/>
          </p:cNvPicPr>
          <p:nvPr>
            <p:ph idx="1"/>
          </p:nvPr>
        </p:nvPicPr>
        <p:blipFill>
          <a:blip r:embed="rId2"/>
          <a:stretch>
            <a:fillRect/>
          </a:stretch>
        </p:blipFill>
        <p:spPr>
          <a:xfrm>
            <a:off x="3988160" y="863600"/>
            <a:ext cx="7076356" cy="5121275"/>
          </a:xfrm>
          <a:prstGeom prst="rect">
            <a:avLst/>
          </a:prstGeom>
        </p:spPr>
      </p:pic>
    </p:spTree>
    <p:extLst>
      <p:ext uri="{BB962C8B-B14F-4D97-AF65-F5344CB8AC3E}">
        <p14:creationId xmlns:p14="http://schemas.microsoft.com/office/powerpoint/2010/main" val="37140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4CBEE-F323-1549-8B85-DD88BC426300}"/>
              </a:ext>
            </a:extLst>
          </p:cNvPr>
          <p:cNvSpPr>
            <a:spLocks noGrp="1"/>
          </p:cNvSpPr>
          <p:nvPr>
            <p:ph type="title"/>
          </p:nvPr>
        </p:nvSpPr>
        <p:spPr>
          <a:xfrm>
            <a:off x="252918" y="1123838"/>
            <a:ext cx="3088769" cy="2384538"/>
          </a:xfrm>
        </p:spPr>
        <p:txBody>
          <a:bodyPr/>
          <a:lstStyle/>
          <a:p>
            <a:r>
              <a:rPr lang="en-US"/>
              <a:t>O Design Sprint</a:t>
            </a:r>
            <a:br>
              <a:rPr lang="en-US"/>
            </a:br>
            <a:r>
              <a:rPr lang="en-US"/>
              <a:t>(5 dias)</a:t>
            </a:r>
            <a:endParaRPr lang="pt-BR"/>
          </a:p>
        </p:txBody>
      </p:sp>
      <p:sp>
        <p:nvSpPr>
          <p:cNvPr id="3" name="Espaço Reservado para Conteúdo 2">
            <a:extLst>
              <a:ext uri="{FF2B5EF4-FFF2-40B4-BE49-F238E27FC236}">
                <a16:creationId xmlns:a16="http://schemas.microsoft.com/office/drawing/2014/main" id="{19D97DDA-65C3-D647-8E9E-D70AA952BDA6}"/>
              </a:ext>
            </a:extLst>
          </p:cNvPr>
          <p:cNvSpPr>
            <a:spLocks noGrp="1"/>
          </p:cNvSpPr>
          <p:nvPr>
            <p:ph idx="1"/>
          </p:nvPr>
        </p:nvSpPr>
        <p:spPr/>
        <p:txBody>
          <a:bodyPr/>
          <a:lstStyle/>
          <a:p>
            <a:r>
              <a:rPr lang="pt-BR">
                <a:hlinkClick r:id="rId2"/>
              </a:rPr>
              <a:t>https://www.youtube.com/watch?v=qvdO0G4uQgc</a:t>
            </a:r>
            <a:endParaRPr lang="en-US"/>
          </a:p>
          <a:p>
            <a:r>
              <a:rPr lang="en-US"/>
              <a:t>Design Sprint foi um método criado pelo time de UX e New Ventures da Google (autor do livro, Jake Knapp era Google V.).</a:t>
            </a:r>
          </a:p>
          <a:p>
            <a:r>
              <a:rPr lang="en-US"/>
              <a:t>Acaba sendo uma mistura do Design Thinking (duplo diamante), Lean Startup (MVP) e Agile/Scrum (governança e fluxo rápido).</a:t>
            </a:r>
          </a:p>
          <a:p>
            <a:r>
              <a:rPr lang="en-US"/>
              <a:t>Entendimento x Definição &gt; Divergência x Decisão &gt; Protot + val.</a:t>
            </a:r>
          </a:p>
          <a:p>
            <a:r>
              <a:rPr lang="en-US"/>
              <a:t>Entendimento: 360 lightning talks; OAT; Stakeholder map.</a:t>
            </a:r>
          </a:p>
          <a:p>
            <a:r>
              <a:rPr lang="en-US"/>
              <a:t>Definição: User journey; Design Principles; First tweet.</a:t>
            </a:r>
          </a:p>
          <a:p>
            <a:r>
              <a:rPr lang="en-US"/>
              <a:t>Divergência: 8in5 &gt; 1in5 &gt; 1Sin5. Decisão: thinking hats. </a:t>
            </a:r>
            <a:endParaRPr lang="pt-BR"/>
          </a:p>
        </p:txBody>
      </p:sp>
      <p:pic>
        <p:nvPicPr>
          <p:cNvPr id="8" name="Imagem 8">
            <a:extLst>
              <a:ext uri="{FF2B5EF4-FFF2-40B4-BE49-F238E27FC236}">
                <a16:creationId xmlns:a16="http://schemas.microsoft.com/office/drawing/2014/main" id="{B393401E-AC47-4243-AD5A-9BDC472C105D}"/>
              </a:ext>
            </a:extLst>
          </p:cNvPr>
          <p:cNvPicPr>
            <a:picLocks noChangeAspect="1"/>
          </p:cNvPicPr>
          <p:nvPr/>
        </p:nvPicPr>
        <p:blipFill>
          <a:blip r:embed="rId3"/>
          <a:stretch>
            <a:fillRect/>
          </a:stretch>
        </p:blipFill>
        <p:spPr>
          <a:xfrm>
            <a:off x="-1" y="3341688"/>
            <a:ext cx="3516313" cy="3516313"/>
          </a:xfrm>
          <a:prstGeom prst="rect">
            <a:avLst/>
          </a:prstGeom>
        </p:spPr>
      </p:pic>
    </p:spTree>
    <p:extLst>
      <p:ext uri="{BB962C8B-B14F-4D97-AF65-F5344CB8AC3E}">
        <p14:creationId xmlns:p14="http://schemas.microsoft.com/office/powerpoint/2010/main" val="174495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A2808-6A62-4E4D-A805-CF365E451959}"/>
              </a:ext>
            </a:extLst>
          </p:cNvPr>
          <p:cNvSpPr>
            <a:spLocks noGrp="1"/>
          </p:cNvSpPr>
          <p:nvPr>
            <p:ph type="title"/>
          </p:nvPr>
        </p:nvSpPr>
        <p:spPr/>
        <p:txBody>
          <a:bodyPr/>
          <a:lstStyle/>
          <a:p>
            <a:r>
              <a:rPr lang="en-US"/>
              <a:t>Inovação dentro das empresas: como fazer?</a:t>
            </a:r>
            <a:endParaRPr lang="pt-BR"/>
          </a:p>
        </p:txBody>
      </p:sp>
      <p:sp>
        <p:nvSpPr>
          <p:cNvPr id="3" name="Espaço Reservado para Conteúdo 2">
            <a:extLst>
              <a:ext uri="{FF2B5EF4-FFF2-40B4-BE49-F238E27FC236}">
                <a16:creationId xmlns:a16="http://schemas.microsoft.com/office/drawing/2014/main" id="{78D8A2BA-CF8F-2F4B-8F68-8ADC851DBAEF}"/>
              </a:ext>
            </a:extLst>
          </p:cNvPr>
          <p:cNvSpPr>
            <a:spLocks noGrp="1"/>
          </p:cNvSpPr>
          <p:nvPr>
            <p:ph idx="1"/>
          </p:nvPr>
        </p:nvSpPr>
        <p:spPr>
          <a:xfrm>
            <a:off x="3869268" y="864108"/>
            <a:ext cx="7473420" cy="5120640"/>
          </a:xfrm>
        </p:spPr>
        <p:txBody>
          <a:bodyPr/>
          <a:lstStyle/>
          <a:p>
            <a:r>
              <a:rPr lang="en-US"/>
              <a:t>“Ask any CEO in the world to wirte a top-five wish list, and we guarantee that ‘more ideas – better ideas!’ will show up in some form.” – </a:t>
            </a:r>
            <a:r>
              <a:rPr lang="en-US" b="1"/>
              <a:t>Building an Innovation Factory</a:t>
            </a:r>
            <a:r>
              <a:rPr lang="en-US"/>
              <a:t> (Hargadon &amp; Sutton)</a:t>
            </a:r>
          </a:p>
          <a:p>
            <a:r>
              <a:rPr lang="en-US"/>
              <a:t>Processo de criação de ideias como algo sistematizado por toda a organização: Knowledge Brokering</a:t>
            </a:r>
          </a:p>
          <a:p>
            <a:r>
              <a:rPr lang="en-US"/>
              <a:t>Premissa central é não perder as ideias e garantir que a inovação aconteça com seu aproveitamento, bem como com o aproveitamento de ideias incomuns. </a:t>
            </a:r>
          </a:p>
          <a:p>
            <a:r>
              <a:rPr lang="en-US" i="1"/>
              <a:t>“The steam engine, for one, was used in mines for 75 years befor Robert Fulton thought deeply about the original innovation, worndered how it could be used to propel boats, and developed the first commercial steam-boat.”</a:t>
            </a:r>
          </a:p>
          <a:p>
            <a:r>
              <a:rPr lang="en-US" i="1">
                <a:hlinkClick r:id="rId2"/>
              </a:rPr>
              <a:t>Livro – de onde vêm as boas ideias.</a:t>
            </a:r>
            <a:endParaRPr lang="pt-BR" i="1"/>
          </a:p>
        </p:txBody>
      </p:sp>
    </p:spTree>
    <p:extLst>
      <p:ext uri="{BB962C8B-B14F-4D97-AF65-F5344CB8AC3E}">
        <p14:creationId xmlns:p14="http://schemas.microsoft.com/office/powerpoint/2010/main" val="335676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A2808-6A62-4E4D-A805-CF365E451959}"/>
              </a:ext>
            </a:extLst>
          </p:cNvPr>
          <p:cNvSpPr>
            <a:spLocks noGrp="1"/>
          </p:cNvSpPr>
          <p:nvPr>
            <p:ph type="title"/>
          </p:nvPr>
        </p:nvSpPr>
        <p:spPr/>
        <p:txBody>
          <a:bodyPr/>
          <a:lstStyle/>
          <a:p>
            <a:r>
              <a:rPr lang="en-US"/>
              <a:t>Inovação dentro das empresas: como fazer?</a:t>
            </a:r>
            <a:endParaRPr lang="pt-BR"/>
          </a:p>
        </p:txBody>
      </p:sp>
      <p:sp>
        <p:nvSpPr>
          <p:cNvPr id="3" name="Espaço Reservado para Conteúdo 2">
            <a:extLst>
              <a:ext uri="{FF2B5EF4-FFF2-40B4-BE49-F238E27FC236}">
                <a16:creationId xmlns:a16="http://schemas.microsoft.com/office/drawing/2014/main" id="{78D8A2BA-CF8F-2F4B-8F68-8ADC851DBAEF}"/>
              </a:ext>
            </a:extLst>
          </p:cNvPr>
          <p:cNvSpPr>
            <a:spLocks noGrp="1"/>
          </p:cNvSpPr>
          <p:nvPr>
            <p:ph idx="1"/>
          </p:nvPr>
        </p:nvSpPr>
        <p:spPr>
          <a:xfrm>
            <a:off x="3885144" y="864108"/>
            <a:ext cx="7822670" cy="5120640"/>
          </a:xfrm>
        </p:spPr>
        <p:txBody>
          <a:bodyPr/>
          <a:lstStyle/>
          <a:p>
            <a:pPr marL="0" indent="0">
              <a:buNone/>
            </a:pPr>
            <a:r>
              <a:rPr lang="en-US"/>
              <a:t>1. Capturing ideas: exploração; consultar novas fontes; imersão em contato intenso com os usuários (ex: “cadaver lab”). Thomas Edison: </a:t>
            </a:r>
            <a:r>
              <a:rPr lang="en-US" i="1"/>
              <a:t>“First, study the present construction. Second, ask for all past experiences. Study and read everything you can on the subject. (…) To invent you need a good imagination and a pile of junk”</a:t>
            </a:r>
            <a:r>
              <a:rPr lang="en-US"/>
              <a:t>. </a:t>
            </a:r>
          </a:p>
          <a:p>
            <a:pPr marL="0" indent="0">
              <a:buNone/>
            </a:pPr>
            <a:r>
              <a:rPr lang="en-US"/>
              <a:t>2. Keeping ideas alive: </a:t>
            </a:r>
            <a:r>
              <a:rPr lang="en-US" i="1"/>
              <a:t>“The biggest hurdle to solving problems often isn’t ignorance; it’s organizational memory”. </a:t>
            </a:r>
            <a:r>
              <a:rPr lang="en-US"/>
              <a:t>IDEO e os TechBoxes junto com Weekly Calls. McKinsey – not just database, but yellow pages (Rapid Response Teams). Best people = rat + librarian + good samaritan.</a:t>
            </a:r>
          </a:p>
          <a:p>
            <a:pPr marL="0" indent="0">
              <a:buNone/>
            </a:pPr>
            <a:r>
              <a:rPr lang="en-US"/>
              <a:t>3.Imagining New Uses for Old Ideas: Formal brainstorms; open spaces and design for collisions; formal spreading. </a:t>
            </a:r>
            <a:r>
              <a:rPr lang="en-US">
                <a:hlinkClick r:id="rId2"/>
              </a:rPr>
              <a:t>Ed Boyden</a:t>
            </a:r>
            <a:r>
              <a:rPr lang="en-US"/>
              <a:t> &amp; Ed Catmull.</a:t>
            </a:r>
          </a:p>
          <a:p>
            <a:pPr marL="0" indent="0">
              <a:buNone/>
            </a:pPr>
            <a:r>
              <a:rPr lang="en-US"/>
              <a:t>4. Test promising concepts: “The real measure of success is the number of experiments that can be crowded into 24 hours.” Edison. Procurar soluções existentes for a dos muros e o perigo do “not invented here”.  </a:t>
            </a:r>
            <a:endParaRPr lang="pt-BR"/>
          </a:p>
        </p:txBody>
      </p:sp>
    </p:spTree>
    <p:extLst>
      <p:ext uri="{BB962C8B-B14F-4D97-AF65-F5344CB8AC3E}">
        <p14:creationId xmlns:p14="http://schemas.microsoft.com/office/powerpoint/2010/main" val="374975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5" name="Retângulo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52919" y="1531602"/>
            <a:ext cx="10193311" cy="3785652"/>
          </a:xfrm>
          <a:prstGeom prst="rect">
            <a:avLst/>
          </a:prstGeom>
          <a:noFill/>
        </p:spPr>
        <p:txBody>
          <a:bodyPr wrap="square" rtlCol="0">
            <a:spAutoFit/>
          </a:bodyPr>
          <a:lstStyle/>
          <a:p>
            <a:r>
              <a:rPr lang="en-US" sz="8000" b="1" dirty="0">
                <a:solidFill>
                  <a:schemeClr val="accent1"/>
                </a:solidFill>
              </a:rPr>
              <a:t>Sobre novas ideias: o</a:t>
            </a:r>
            <a:r>
              <a:rPr lang="pt-BR" sz="8000" b="1" dirty="0">
                <a:solidFill>
                  <a:schemeClr val="accent1"/>
                </a:solidFill>
              </a:rPr>
              <a:t> que aprendemos na </a:t>
            </a:r>
            <a:r>
              <a:rPr lang="pt-BR" sz="8000" b="1" dirty="0" err="1">
                <a:solidFill>
                  <a:schemeClr val="accent1"/>
                </a:solidFill>
              </a:rPr>
              <a:t>bolha.com</a:t>
            </a:r>
            <a:r>
              <a:rPr lang="pt-BR" sz="8000" b="1" dirty="0">
                <a:solidFill>
                  <a:schemeClr val="accent1"/>
                </a:solidFill>
              </a:rPr>
              <a:t>?</a:t>
            </a:r>
          </a:p>
        </p:txBody>
      </p:sp>
    </p:spTree>
    <p:extLst>
      <p:ext uri="{BB962C8B-B14F-4D97-AF65-F5344CB8AC3E}">
        <p14:creationId xmlns:p14="http://schemas.microsoft.com/office/powerpoint/2010/main" val="386074022"/>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59</TotalTime>
  <Words>1717</Words>
  <Application>Microsoft Office PowerPoint</Application>
  <PresentationFormat>Widescreen</PresentationFormat>
  <Paragraphs>96</Paragraphs>
  <Slides>17</Slides>
  <Notes>1</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Quadro</vt:lpstr>
      <vt:lpstr>Aula 3 – Ideação e user centered design.</vt:lpstr>
      <vt:lpstr>Atualização tecnológica e revisão</vt:lpstr>
      <vt:lpstr>Entrepeneurship = original thinking and user obsession</vt:lpstr>
      <vt:lpstr>Conceitos de Design Thinking </vt:lpstr>
      <vt:lpstr>O Duplo Diamante no coração dos processos</vt:lpstr>
      <vt:lpstr>O Design Sprint (5 dias)</vt:lpstr>
      <vt:lpstr>Inovação dentro das empresas: como fazer?</vt:lpstr>
      <vt:lpstr>Inovação dentro das empresas: como fazer?</vt:lpstr>
      <vt:lpstr>Apresentação do PowerPoint</vt:lpstr>
      <vt:lpstr> </vt:lpstr>
      <vt:lpstr>Problem-solution fit</vt:lpstr>
      <vt:lpstr>Definindo as personas do seu negócio</vt:lpstr>
      <vt:lpstr>As jornadas da sua persona e os outliers</vt:lpstr>
      <vt:lpstr>Apresentação do PowerPoint</vt:lpstr>
      <vt:lpstr>Matriz CSD (ou know / don’t know</vt:lpstr>
      <vt:lpstr>Observe, pergunte e vivencie </vt:lpstr>
      <vt:lpstr>Entrega para semana que vem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3 – Usuário, usuário, usuário.</dc:title>
  <dc:creator>Arthur Araujo</dc:creator>
  <cp:lastModifiedBy>Artur Vilas Boas</cp:lastModifiedBy>
  <cp:revision>8</cp:revision>
  <dcterms:created xsi:type="dcterms:W3CDTF">2018-03-20T18:44:27Z</dcterms:created>
  <dcterms:modified xsi:type="dcterms:W3CDTF">2019-03-27T16:52:49Z</dcterms:modified>
</cp:coreProperties>
</file>