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83" r:id="rId3"/>
    <p:sldId id="284" r:id="rId4"/>
    <p:sldId id="285" r:id="rId5"/>
    <p:sldId id="290" r:id="rId6"/>
    <p:sldId id="291" r:id="rId7"/>
    <p:sldId id="292" r:id="rId8"/>
    <p:sldId id="287" r:id="rId9"/>
    <p:sldId id="289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28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24E74-9A8C-46FD-9017-1E216C39659D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B0804-9C37-4D98-A85C-516D4C050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51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B0B8-E89D-419E-8421-4277D63152F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b="1" dirty="0" smtClean="0"/>
              <a:t>Modelo de abertura de apresentação: </a:t>
            </a:r>
          </a:p>
          <a:p>
            <a:pPr eaLnBrk="1" hangingPunct="1"/>
            <a:endParaRPr lang="pt-BR" b="1" dirty="0" smtClean="0"/>
          </a:p>
          <a:p>
            <a:pPr eaLnBrk="1" hangingPunct="1"/>
            <a:r>
              <a:rPr lang="pt-BR" b="1" dirty="0" smtClean="0"/>
              <a:t>“Olá, meu nome é XXX e sou professor do Depto de XXXX da Faculdade de Medicina de Ribeirão Preto da Universidade de São Paulo.  </a:t>
            </a:r>
            <a:br>
              <a:rPr lang="pt-BR" b="1" dirty="0" smtClean="0"/>
            </a:br>
            <a:r>
              <a:rPr lang="pt-BR" b="1" dirty="0" smtClean="0"/>
              <a:t>O</a:t>
            </a:r>
            <a:r>
              <a:rPr lang="pt-BR" b="1" baseline="0" dirty="0" smtClean="0"/>
              <a:t> tema desta aula é XXXXX 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56778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85FD2-A511-4336-B9C5-AF86670489DE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b="1" dirty="0" smtClean="0"/>
              <a:t>Neste</a:t>
            </a:r>
            <a:r>
              <a:rPr lang="pt-BR" b="1" baseline="0" dirty="0" smtClean="0"/>
              <a:t> slide, o docente, no momento final da gravação, despede-se dizendo algo como: </a:t>
            </a:r>
            <a:br>
              <a:rPr lang="pt-BR" b="1" baseline="0" dirty="0" smtClean="0"/>
            </a:br>
            <a:r>
              <a:rPr lang="pt-BR" b="1" baseline="0" dirty="0" smtClean="0"/>
              <a:t/>
            </a:r>
            <a:br>
              <a:rPr lang="pt-BR" b="1" baseline="0" dirty="0" smtClean="0"/>
            </a:br>
            <a:r>
              <a:rPr lang="pt-BR" b="1" baseline="0" dirty="0" smtClean="0"/>
              <a:t>“-Espero que estas informações tenham contribuído para sua formação e me coloco à disposição de vocês para eventuais dúvidas através do e-mail que aparece na tela. Muito obrigado pela atenção.” </a:t>
            </a:r>
          </a:p>
          <a:p>
            <a:pPr eaLnBrk="1" hangingPunct="1"/>
            <a:endParaRPr lang="pt-BR" b="1" baseline="0" dirty="0" smtClean="0"/>
          </a:p>
          <a:p>
            <a:pPr eaLnBrk="1" hangingPunct="1"/>
            <a:r>
              <a:rPr lang="pt-BR" b="1" baseline="0" dirty="0" smtClean="0"/>
              <a:t> 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58576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88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03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15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61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20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04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66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1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30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F8BB-98AA-41D5-BC0F-B4971F4E5341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0BFBB-04DA-4432-939D-B0B58CF54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58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 bwMode="auto">
          <a:xfrm>
            <a:off x="1143000" y="1970838"/>
            <a:ext cx="6858000" cy="113412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135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3682314" y="3918412"/>
            <a:ext cx="1878227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500" dirty="0"/>
              <a:t>Profa. Dra. </a:t>
            </a:r>
            <a:r>
              <a:rPr lang="pt-BR" sz="1500" dirty="0">
                <a:solidFill>
                  <a:srgbClr val="FF0000"/>
                </a:solidFill>
              </a:rPr>
              <a:t>Regina C. Fiorati</a:t>
            </a:r>
            <a:r>
              <a:rPr lang="pt-BR" dirty="0"/>
              <a:t/>
            </a:r>
            <a:br>
              <a:rPr lang="pt-BR" dirty="0"/>
            </a:br>
            <a:r>
              <a:rPr lang="pt-BR" sz="900" dirty="0"/>
              <a:t>curso de TO – FMRP-USP</a:t>
            </a:r>
            <a:endParaRPr lang="pt-BR" sz="900" dirty="0">
              <a:solidFill>
                <a:srgbClr val="FF0000"/>
              </a:solidFill>
            </a:endParaRP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2874125" y="4957158"/>
            <a:ext cx="337308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050" dirty="0"/>
              <a:t>Faculdade de Medicina de Ribeirão Preto </a:t>
            </a:r>
          </a:p>
          <a:p>
            <a:pPr algn="ctr">
              <a:defRPr/>
            </a:pPr>
            <a:r>
              <a:rPr lang="pt-BR" sz="1050" dirty="0"/>
              <a:t>Universidade de São Paulo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1143000" y="2112463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dirty="0">
                <a:solidFill>
                  <a:schemeClr val="bg1"/>
                </a:solidFill>
              </a:rPr>
              <a:t>Questionário </a:t>
            </a:r>
            <a:r>
              <a:rPr lang="pt-BR" sz="2400" dirty="0">
                <a:solidFill>
                  <a:schemeClr val="bg1"/>
                </a:solidFill>
              </a:rPr>
              <a:t>de caracterização </a:t>
            </a:r>
            <a:r>
              <a:rPr lang="pt-BR" sz="2400" dirty="0" err="1">
                <a:solidFill>
                  <a:schemeClr val="bg1"/>
                </a:solidFill>
              </a:rPr>
              <a:t>sociodemográfica</a:t>
            </a:r>
            <a:endParaRPr lang="pt-BR" sz="24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pt-BR" sz="24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pt-BR" sz="24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pt-BR" sz="2400" dirty="0"/>
              <a:t> </a:t>
            </a:r>
            <a:r>
              <a:rPr lang="pt-BR" sz="2400" dirty="0"/>
              <a:t>Avaliação socioeconômica e de inserção </a:t>
            </a:r>
            <a:r>
              <a:rPr lang="pt-BR" sz="2400" dirty="0"/>
              <a:t>social</a:t>
            </a:r>
            <a:endParaRPr lang="pt-BR" sz="2400" dirty="0"/>
          </a:p>
        </p:txBody>
      </p:sp>
      <p:pic>
        <p:nvPicPr>
          <p:cNvPr id="1028" name="Picture 4" descr="C:\Users\hermes\Desktop\Brasao_logo_medicina_USP_trsp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6426" y="4347102"/>
            <a:ext cx="928071" cy="1350150"/>
          </a:xfrm>
          <a:prstGeom prst="rect">
            <a:avLst/>
          </a:prstGeom>
          <a:noFill/>
          <a:effectLst/>
        </p:spPr>
      </p:pic>
      <p:pic>
        <p:nvPicPr>
          <p:cNvPr id="1029" name="Picture 5" descr="C:\Users\hermes\Desktop\Brasao_logo_USP_trsp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48" y="4239091"/>
            <a:ext cx="1008085" cy="1477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417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Questionário </a:t>
            </a:r>
            <a:r>
              <a:rPr lang="pt-BR" dirty="0" err="1" smtClean="0"/>
              <a:t>sociodemográfico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4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66801" y="857250"/>
            <a:ext cx="7811192" cy="494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ES_tradnl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QUESTIONÁRIO SOCIODEMOGRÁFICO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pt-BR" sz="6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IDENTIFICAÇÃO: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ID: 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Nome: ______________________________________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Sexo:    (   ) Feminino                   (   ) Masculino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Bairro: ______________________________________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Cidade de Origem: 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Raça:   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branca              (   ) preta              (   ) parda              (   )amarela              (   )indígena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de nascimento: 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Estado civil: 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casado(a)                    (   ) solteiro(a)                  (   ) viúvo(a)                                                    (   ) divorciado(a)/separado(a)/desquitado(a)            (   ) união estável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outro: 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Nome da criança/adolescente: 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Parentesco: 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MERCADO DE TRABALHO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+mj-lt"/>
              <a:buAutoNum type="alphaLcParenR"/>
              <a:tabLst>
                <a:tab pos="202883" algn="l"/>
              </a:tabLst>
            </a:pPr>
            <a:r>
              <a:rPr lang="pt-BR" sz="60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 é sua situação atual de trabalho</a:t>
            </a:r>
            <a:r>
              <a:rPr lang="pt-BR" sz="135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202883" algn="l"/>
              </a:tabLst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Empregado assalariado com carteira de trabalho assinada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202883" algn="l"/>
              </a:tabLst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Empregado assalariado sem carteira de trabalho assinada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202883" algn="l"/>
              </a:tabLst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Funcionário Público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202883" algn="l"/>
              </a:tabLst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Conta própria ou autônomo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202883" algn="l"/>
              </a:tabLst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Aposentado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202883" algn="l"/>
              </a:tabLst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Desempregado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Outra. Qual? 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+mj-lt"/>
              <a:buAutoNum type="alphaLcParenR"/>
            </a:pPr>
            <a:r>
              <a:rPr lang="pt-BR" sz="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Quanto você recebe?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até ½ salário mínimo (R$ 440)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mais de ½ salário até 1 salário mínimo (R$ 440 a R$ 880)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de 1 salário até 2 salários (R$ 880 a R$ 1.760)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de 2 salários até 3 salários (R$ 1.760 a R$ 2.640)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de 3 salários até 5 salários (R$ 2.640 a R$ 4.400)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acima de 5 salários (R$ 4.400 ou mais)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+mj-lt"/>
              <a:buAutoNum type="alphaLcParenR"/>
            </a:pPr>
            <a:r>
              <a:rPr lang="pt-BR" sz="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Quantas horas por dia você costuma trabalhar?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4 horas p/dia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6 horas p/dia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8 horas p/dia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Mais de 8 horas p/dia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Trabalho só de vez em quando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2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4501" y="901702"/>
            <a:ext cx="6413500" cy="517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107000"/>
              </a:lnSpc>
              <a:buFont typeface="+mj-lt"/>
              <a:buAutoNum type="alphaLcParenR"/>
            </a:pPr>
            <a:r>
              <a:rPr lang="pt-BR" sz="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Quanto tempo você leva da sua casa até o local de trabalho?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até 1 hora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entre 1 e 2 horas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entre 2 e 3 horas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entre 3 e 4 horas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mais de 4 horas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sz="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caso de desocupada: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que você e sua família vive? ______________________________________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EDUCAÇÃO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Grau de instrução pessoal: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sem estudo          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primeiro grau incompleto (ensino fundamental)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primeiro grau completo (ensino fundamental)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segundo grau incompleto (ensino médio) 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segundo grau completo (ensino médio)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ensino técnico incompleto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ensino técnico completo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superior incompleto (faculdade)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superior completo (faculdade)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FAMÍLIA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+mj-lt"/>
              <a:buAutoNum type="alphaLcParenR"/>
            </a:pPr>
            <a:r>
              <a:rPr lang="pt-BR" sz="60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 a renda de sua família (soma dos salários de todos os membros/pessoas)?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até ½ salário mínimo (R$ 440)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mais de ½ salário até 1 salário mínimo (R$ 440 a R$ 880)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de 1 salário até 2 salários (R$ 880 a R$ 1.760)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de 2 salários até 3 salários (R$ 1.760 a R$ 2.640)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de 3 salários até 5 salários (R$ 2.640 a R$ 4.400)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acima de 5 salários (R$ 4.400 ou mais)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60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Membros da família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Número de pessoas?  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Qual o parentesco dessas pessoas com a criança/adolescente?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Número de crianças/adolescentes na casa?  __________________________________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Idade das crianças/adolescentes?  __________________________________________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Alguma criança/adolescente frequenta creche?      (   ) Sim                   (   ) Não 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Alguma criança/adolescente frequenta a escola? 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(   ) Sim                    (   ) Não      /       (   ) Pública              (   ) Privada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Você tem alguma deficiência?                                (   ) Sim                    (   ) Não 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Tem algum filho com algum tipo de deficiência?   (   ) Sim                    (   ) Não 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135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7160" y="957004"/>
            <a:ext cx="6720840" cy="1772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t-BR" sz="6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DOMICÍLIO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+mj-lt"/>
              <a:buAutoNum type="alphaLcParenR"/>
            </a:pPr>
            <a:r>
              <a:rPr lang="pt-BR" sz="60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Condição de domicílio: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Casa própria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Alugada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Cedida. 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Outros  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+mj-lt"/>
              <a:buAutoNum type="alphaLcParenR"/>
            </a:pPr>
            <a:r>
              <a:rPr lang="pt-BR" sz="60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Você mora em: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Casa de Cohab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Condomínio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“Comunidade”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Outros </a:t>
            </a: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  <a:p>
            <a:pPr>
              <a:lnSpc>
                <a:spcPct val="107000"/>
              </a:lnSpc>
            </a:pPr>
            <a:endParaRPr lang="pt-BR" sz="6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pt-BR" sz="6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t-BR" sz="600" b="1" i="1" dirty="0"/>
              <a:t>                                                                                                                                                                                                        c)Situação </a:t>
            </a:r>
            <a:r>
              <a:rPr lang="pt-BR" sz="600" b="1" i="1" dirty="0"/>
              <a:t>da moradia</a:t>
            </a:r>
            <a:r>
              <a:rPr lang="pt-BR" sz="600" b="1" i="1" dirty="0"/>
              <a:t>:</a:t>
            </a:r>
          </a:p>
          <a:p>
            <a:pPr lvl="0">
              <a:lnSpc>
                <a:spcPct val="107000"/>
              </a:lnSpc>
            </a:pPr>
            <a:endParaRPr lang="pt-BR" sz="600" b="1" dirty="0"/>
          </a:p>
          <a:p>
            <a:pPr>
              <a:lnSpc>
                <a:spcPct val="107000"/>
              </a:lnSpc>
            </a:pP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065830"/>
              </p:ext>
            </p:extLst>
          </p:nvPr>
        </p:nvGraphicFramePr>
        <p:xfrm>
          <a:off x="2076103" y="2500480"/>
          <a:ext cx="4517102" cy="249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3164">
                  <a:extLst>
                    <a:ext uri="{9D8B030D-6E8A-4147-A177-3AD203B41FA5}">
                      <a16:colId xmlns:a16="http://schemas.microsoft.com/office/drawing/2014/main" xmlns="" val="1509158954"/>
                    </a:ext>
                  </a:extLst>
                </a:gridCol>
                <a:gridCol w="902037">
                  <a:extLst>
                    <a:ext uri="{9D8B030D-6E8A-4147-A177-3AD203B41FA5}">
                      <a16:colId xmlns:a16="http://schemas.microsoft.com/office/drawing/2014/main" xmlns="" val="187913911"/>
                    </a:ext>
                  </a:extLst>
                </a:gridCol>
                <a:gridCol w="841901">
                  <a:extLst>
                    <a:ext uri="{9D8B030D-6E8A-4147-A177-3AD203B41FA5}">
                      <a16:colId xmlns:a16="http://schemas.microsoft.com/office/drawing/2014/main" xmlns="" val="756020681"/>
                    </a:ext>
                  </a:extLst>
                </a:gridCol>
              </a:tblGrid>
              <a:tr h="146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RECURSOS DISPONÍVEIS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SIM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NÃO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657470017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Na sua casa tem escoamento de esgoto sanitário?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28319626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acesso a água canalizada?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652852234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Na sua casa tem coleta de lixo?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575058090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Na sua casa tem energia elétrica?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258322448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telefone fixo?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182216687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televisão?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802208822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geladeira?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260621285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fogão?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106584291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filtro de água?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70326999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rádio?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257899568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televisão à cores?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1159791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automóvel?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202569558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máquina de lavar roupa?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76246469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computador?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460776104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acesso à internet?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4150394232"/>
                  </a:ext>
                </a:extLst>
              </a:tr>
              <a:tr h="14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Você tem celular?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669733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2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7220" y="1193916"/>
            <a:ext cx="6240780" cy="4227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t-BR" sz="6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SISTEMA DE PROTEÇÃO SOCIAL: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Estrutura física do bairro em que vive: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60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Seu bairro tem: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</a:t>
            </a: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Escolas;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Serviços de saúde;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Locais de lazer (esporte, praças, clubes e outros);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Locais de cultura (cinema, teatro, música e outros);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Ambiente seguro.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aspectos são positivos (bons) no seu bairro?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aspectos são negativos (ruins) no seu bairro?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que precisa melhorar?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</a:t>
            </a:r>
            <a:endParaRPr lang="pt-BR" sz="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600" b="1" i="1" dirty="0"/>
              <a:t>2. Geração de renda e gastos familiares:</a:t>
            </a:r>
            <a:endParaRPr lang="pt-BR" sz="600" dirty="0"/>
          </a:p>
          <a:p>
            <a:r>
              <a:rPr lang="pt-BR" sz="600" b="1" i="1" dirty="0"/>
              <a:t> </a:t>
            </a:r>
            <a:endParaRPr lang="pt-BR" sz="600" dirty="0"/>
          </a:p>
          <a:p>
            <a:pPr lvl="0"/>
            <a:r>
              <a:rPr lang="pt-BR" sz="600" dirty="0"/>
              <a:t>Como você faz para conciliar o trabalho com o cuidado com os filhos?</a:t>
            </a:r>
          </a:p>
          <a:p>
            <a:r>
              <a:rPr lang="pt-BR" sz="600" dirty="0"/>
              <a:t>____________________________________________________________________________________________________________________________________________</a:t>
            </a:r>
          </a:p>
          <a:p>
            <a:r>
              <a:rPr lang="pt-BR" sz="600" dirty="0"/>
              <a:t> </a:t>
            </a:r>
          </a:p>
          <a:p>
            <a:pPr lvl="0"/>
            <a:r>
              <a:rPr lang="pt-BR" sz="600" dirty="0"/>
              <a:t>E o trabalho com o cuidado da casa?</a:t>
            </a:r>
          </a:p>
          <a:p>
            <a:r>
              <a:rPr lang="pt-BR" sz="600" dirty="0"/>
              <a:t>____________________________________________________________________________________________________________________________________________</a:t>
            </a:r>
          </a:p>
          <a:p>
            <a:r>
              <a:rPr lang="pt-BR" sz="600" dirty="0"/>
              <a:t> </a:t>
            </a:r>
          </a:p>
          <a:p>
            <a:r>
              <a:rPr lang="pt-BR" sz="600" dirty="0"/>
              <a:t> </a:t>
            </a:r>
          </a:p>
          <a:p>
            <a:r>
              <a:rPr lang="pt-BR" sz="600" dirty="0"/>
              <a:t> </a:t>
            </a:r>
          </a:p>
          <a:p>
            <a:pPr lvl="0"/>
            <a:r>
              <a:rPr lang="pt-BR" sz="600" dirty="0"/>
              <a:t>A renda familiar atual é suficiente para todos os gastos? Porque? </a:t>
            </a:r>
          </a:p>
          <a:p>
            <a:r>
              <a:rPr lang="pt-BR" sz="600" dirty="0"/>
              <a:t>Exemplos: alimentação, roupas, gás, água, luz, entre outros.</a:t>
            </a:r>
          </a:p>
          <a:p>
            <a:r>
              <a:rPr lang="pt-BR" sz="600" dirty="0"/>
              <a:t>____________________________________________________________________________________________________________________________________________</a:t>
            </a:r>
          </a:p>
          <a:p>
            <a:r>
              <a:rPr lang="pt-BR" sz="600" dirty="0"/>
              <a:t> </a:t>
            </a:r>
          </a:p>
          <a:p>
            <a:pPr lvl="0"/>
            <a:r>
              <a:rPr lang="pt-BR" sz="600" dirty="0"/>
              <a:t>O que você faz quando o dinheiro não dá?</a:t>
            </a:r>
          </a:p>
          <a:p>
            <a:pPr lvl="0"/>
            <a:r>
              <a:rPr lang="pt-BR" sz="600" dirty="0"/>
              <a:t>Quais são os principais gastos familiares? </a:t>
            </a:r>
          </a:p>
          <a:p>
            <a:r>
              <a:rPr lang="pt-BR" sz="600" dirty="0"/>
              <a:t>Exemplos: alimentação, roupas, gás, água, luz, entre outros.</a:t>
            </a:r>
          </a:p>
          <a:p>
            <a:r>
              <a:rPr lang="pt-BR" sz="600" dirty="0"/>
              <a:t>____________________________________________________________________________________________________________________________________________</a:t>
            </a:r>
            <a:endParaRPr lang="pt-BR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33699" y="1736322"/>
            <a:ext cx="5324302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t-BR" sz="75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Organização familiar: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75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Quem é a sua família (quem você considera como sendo parte de sua família)?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 a rotina diária da sua família (o que você faz, seus filhos... diariamente)?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Quem fica com seus filhos na sua ausência (seja para trabalho, passear ou resolver algum problema)?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pt-BR" sz="750" b="1" i="1" dirty="0"/>
              <a:t>4. Acesso aos mecanismos de proteção social - públicos e privados:</a:t>
            </a:r>
            <a:endParaRPr lang="pt-BR" sz="750" dirty="0"/>
          </a:p>
          <a:p>
            <a:r>
              <a:rPr lang="pt-BR" sz="750" dirty="0"/>
              <a:t> </a:t>
            </a:r>
          </a:p>
          <a:p>
            <a:pPr lvl="0"/>
            <a:r>
              <a:rPr lang="pt-BR" sz="750" dirty="0"/>
              <a:t>Em caso de algum problema/dificuldade (problemas de saúde, cuidado com seus filhos, falta de dinheiro), o que você faz? A quem você recorre?</a:t>
            </a:r>
          </a:p>
          <a:p>
            <a:r>
              <a:rPr lang="pt-BR" sz="750" dirty="0"/>
              <a:t>____________________________________________________________________________________________________________________________________________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6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65860" y="1430829"/>
            <a:ext cx="6820593" cy="3744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t-BR" sz="75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Políticas Sociais - serviços e benefícios sociais: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t-BR" sz="750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Quais locais você conhece e mais utiliza de seu bairro?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Exemplos: creche, posto de saúde, hospital, escola, entre outros. 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lphaLcParenR"/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Você utiliza algum programa assistencial do governo?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Exemplos: Bolsa Família, Benefício de Prestação Continuada (BPC), Programa de Erradicação do Trabalho Infantil (PETI)?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Não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) Sim. Qual: ________________________________________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Valor: ________________________________________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>
              <a:lnSpc>
                <a:spcPct val="150000"/>
              </a:lnSpc>
            </a:pP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conheceu o programa? Em que ele te ajuda?   </a:t>
            </a:r>
            <a:endParaRPr lang="pt-BR" sz="75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750" dirty="0"/>
              <a:t>____________________________________________________________________________________________________________________________________________</a:t>
            </a:r>
          </a:p>
          <a:p>
            <a:r>
              <a:rPr lang="pt-BR" sz="750" b="1" i="1" dirty="0"/>
              <a:t> </a:t>
            </a:r>
            <a:endParaRPr lang="pt-BR" sz="750" dirty="0"/>
          </a:p>
          <a:p>
            <a:r>
              <a:rPr lang="pt-BR" sz="750" b="1" i="1" dirty="0"/>
              <a:t>6. Redes sociais:</a:t>
            </a:r>
            <a:endParaRPr lang="pt-BR" sz="750" dirty="0"/>
          </a:p>
          <a:p>
            <a:r>
              <a:rPr lang="pt-BR" sz="750" b="1" i="1" dirty="0"/>
              <a:t> </a:t>
            </a:r>
            <a:endParaRPr lang="pt-BR" sz="750" dirty="0"/>
          </a:p>
          <a:p>
            <a:pPr lvl="0"/>
            <a:r>
              <a:rPr lang="pt-BR" sz="750" dirty="0"/>
              <a:t>Em caso de necessidade, quem te dá mais apoio?</a:t>
            </a:r>
          </a:p>
          <a:p>
            <a:r>
              <a:rPr lang="pt-BR" sz="750" dirty="0"/>
              <a:t>Exemplos: família, parentes, vizinhos, amigos.</a:t>
            </a:r>
          </a:p>
          <a:p>
            <a:r>
              <a:rPr lang="pt-BR" sz="750" dirty="0"/>
              <a:t>____________________________________________________________________________________________________________________________________________</a:t>
            </a:r>
          </a:p>
          <a:p>
            <a:r>
              <a:rPr lang="pt-BR" sz="750" dirty="0"/>
              <a:t> </a:t>
            </a:r>
          </a:p>
          <a:p>
            <a:pPr lvl="0"/>
            <a:r>
              <a:rPr lang="pt-BR" sz="750" dirty="0"/>
              <a:t>Que tipo de apoio você recebe deles?</a:t>
            </a:r>
          </a:p>
          <a:p>
            <a:r>
              <a:rPr lang="pt-BR" sz="750" dirty="0"/>
              <a:t>____________________________________________________________________________________________________________________________________________</a:t>
            </a:r>
            <a:r>
              <a:rPr lang="pt-BR" sz="7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pt-BR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1220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CONSIDERAÇÕES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586692"/>
            <a:ext cx="7886700" cy="3903281"/>
          </a:xfrm>
        </p:spPr>
        <p:txBody>
          <a:bodyPr>
            <a:normAutofit fontScale="47500" lnSpcReduction="20000"/>
          </a:bodyPr>
          <a:lstStyle/>
          <a:p>
            <a:r>
              <a:rPr lang="pt-BR" dirty="0" smtClean="0"/>
              <a:t>A terapia ocupacional no campo social tem em seu processo de trabalho:</a:t>
            </a:r>
          </a:p>
          <a:p>
            <a:r>
              <a:rPr lang="pt-BR" dirty="0" smtClean="0"/>
              <a:t>Referencial da UNIVERSALIZAÇÃO DO DIREITO – apoia e atua integralmente para a lógica do direito universal do cidadão a seguridade social e a ideia do Estado como provedor integral da seguridade social</a:t>
            </a:r>
          </a:p>
          <a:p>
            <a:r>
              <a:rPr lang="pt-BR" dirty="0" smtClean="0"/>
              <a:t>Contraposição ao referencial da Focalização – foca um sistema mínimo de proteção social para camadas de miseráveis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Abandono e superação do assistencialismo e das relações de tutela e interdependência</a:t>
            </a:r>
          </a:p>
          <a:p>
            <a:endParaRPr lang="pt-BR" dirty="0" smtClean="0"/>
          </a:p>
          <a:p>
            <a:r>
              <a:rPr lang="pt-BR" dirty="0" smtClean="0"/>
              <a:t>Capacidade de autodeterminação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Ação conjunta</a:t>
            </a:r>
            <a:r>
              <a:rPr lang="pt-BR" dirty="0" smtClean="0">
                <a:sym typeface="Wingdings" pitchFamily="2" charset="2"/>
              </a:rPr>
              <a:t> planejamento/organização/implementação de ações para emancipação política e social</a:t>
            </a:r>
          </a:p>
          <a:p>
            <a:pPr>
              <a:buNone/>
            </a:pPr>
            <a:endParaRPr lang="pt-BR" dirty="0" smtClean="0">
              <a:sym typeface="Wingdings" pitchFamily="2" charset="2"/>
            </a:endParaRPr>
          </a:p>
          <a:p>
            <a:r>
              <a:rPr lang="pt-BR" dirty="0" smtClean="0"/>
              <a:t>Identificação e construção de contextos intersubjetivos potentes – compartilhamento de saberes e construção solidária de respostas</a:t>
            </a:r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Criação de laços de solidariedade e redes de comunicação dialógicas - </a:t>
            </a:r>
            <a:r>
              <a:rPr lang="pt-BR" dirty="0" smtClean="0"/>
              <a:t>conexões de diferentes culturas que atravessam a comunidade, rede de interlocuções </a:t>
            </a:r>
            <a:r>
              <a:rPr lang="pt-BR" dirty="0" smtClean="0">
                <a:sym typeface="Wingdings" pitchFamily="2" charset="2"/>
              </a:rPr>
              <a:t> compreensão e intervenção sobre o problema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0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 bwMode="auto">
          <a:xfrm>
            <a:off x="1143000" y="2186862"/>
            <a:ext cx="6858000" cy="113412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135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03321" y="3496867"/>
            <a:ext cx="193270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500" dirty="0"/>
              <a:t>Regina Celia Fiorati</a:t>
            </a:r>
            <a:r>
              <a:rPr lang="pt-BR" sz="1500" dirty="0"/>
              <a:t/>
            </a:r>
            <a:br>
              <a:rPr lang="pt-BR" sz="1500" dirty="0"/>
            </a:br>
            <a:r>
              <a:rPr lang="pt-BR" sz="900" dirty="0"/>
              <a:t>reginacf@fmrp.usp.br</a:t>
            </a:r>
            <a:r>
              <a:rPr lang="pt-BR" sz="900" dirty="0"/>
              <a:t/>
            </a:r>
            <a:br>
              <a:rPr lang="pt-BR" sz="900" dirty="0"/>
            </a:br>
            <a:endParaRPr lang="pt-BR" sz="900" dirty="0">
              <a:solidFill>
                <a:srgbClr val="FF0000"/>
              </a:solidFill>
            </a:endParaRP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2897981" y="4671138"/>
            <a:ext cx="3349229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050" dirty="0"/>
              <a:t>Curso de </a:t>
            </a:r>
            <a:r>
              <a:rPr lang="pt-BR" sz="1050"/>
              <a:t>Terapia Ocupacional</a:t>
            </a:r>
          </a:p>
          <a:p>
            <a:pPr algn="ctr">
              <a:defRPr/>
            </a:pPr>
            <a:r>
              <a:rPr lang="pt-BR" sz="1050" dirty="0"/>
              <a:t>Faculdade </a:t>
            </a:r>
            <a:r>
              <a:rPr lang="pt-BR" sz="1050" dirty="0"/>
              <a:t>de Medicina de Ribeirão Preto </a:t>
            </a:r>
          </a:p>
          <a:p>
            <a:pPr algn="ctr">
              <a:defRPr/>
            </a:pPr>
            <a:r>
              <a:rPr lang="pt-BR" sz="1050" dirty="0"/>
              <a:t>Universidade de São Paulo</a:t>
            </a:r>
          </a:p>
        </p:txBody>
      </p:sp>
      <p:sp>
        <p:nvSpPr>
          <p:cNvPr id="525319" name="Text Box 7"/>
          <p:cNvSpPr txBox="1">
            <a:spLocks noChangeArrowheads="1"/>
          </p:cNvSpPr>
          <p:nvPr/>
        </p:nvSpPr>
        <p:spPr bwMode="auto">
          <a:xfrm>
            <a:off x="1143000" y="2607227"/>
            <a:ext cx="6858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100" dirty="0">
                <a:solidFill>
                  <a:schemeClr val="bg1"/>
                </a:solidFill>
              </a:rPr>
              <a:t>Muito obrigado pela atenção!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" name="Picture 4" descr="C:\Users\hermes\Desktop\Brasao_logo_medicina_USP_trsp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3480" y="4424232"/>
            <a:ext cx="800808" cy="1165009"/>
          </a:xfrm>
          <a:prstGeom prst="rect">
            <a:avLst/>
          </a:prstGeom>
          <a:noFill/>
          <a:effectLst/>
        </p:spPr>
      </p:pic>
      <p:pic>
        <p:nvPicPr>
          <p:cNvPr id="11" name="Picture 5" descr="C:\Users\hermes\Desktop\Brasao_logo_USP_trsp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49" y="4293097"/>
            <a:ext cx="878018" cy="1286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296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698745"/>
          </a:xfrm>
        </p:spPr>
        <p:txBody>
          <a:bodyPr/>
          <a:lstStyle/>
          <a:p>
            <a:pPr algn="ctr"/>
            <a:r>
              <a:rPr lang="pt-BR" dirty="0" smtClean="0"/>
              <a:t>TO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9840"/>
            <a:ext cx="7886700" cy="3660133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Locais de atuação – descentramento para o território e comunidades e locais de assistência social</a:t>
            </a:r>
          </a:p>
          <a:p>
            <a:r>
              <a:rPr lang="pt-BR" dirty="0" smtClean="0"/>
              <a:t>População em situação de vulnerabilidade social</a:t>
            </a:r>
          </a:p>
          <a:p>
            <a:r>
              <a:rPr lang="pt-BR" dirty="0" smtClean="0"/>
              <a:t>Vulnerabilidade social – situação marcada pelo </a:t>
            </a:r>
            <a:r>
              <a:rPr lang="pt-BR" dirty="0"/>
              <a:t>impacto resultante da configuração de estruturas e instituições socioeconômicas sobre comunidades, famílias e pessoas em distintas dimensões da vida social </a:t>
            </a:r>
            <a:r>
              <a:rPr lang="pt-BR" dirty="0" smtClean="0"/>
              <a:t>- a pessoa ou grupo se encontra em posição vulnerável a danos econômicos e em nível de inserção social.</a:t>
            </a:r>
          </a:p>
          <a:p>
            <a:r>
              <a:rPr lang="pt-BR" dirty="0" smtClean="0"/>
              <a:t>Inserção econômica – envolve ter acesso ao trabalho e seguridade social</a:t>
            </a:r>
          </a:p>
          <a:p>
            <a:r>
              <a:rPr lang="pt-BR" dirty="0" smtClean="0"/>
              <a:t>Inserção social – ter acesso a rede de suporte social – estar inserido e possuir laços sociais com a família e comunidade</a:t>
            </a:r>
          </a:p>
          <a:p>
            <a:r>
              <a:rPr lang="pt-BR" dirty="0" smtClean="0"/>
              <a:t>Vulnerabilidade na inserção econômica – desemprego ou situações de atividade de trabalho sem seguridade social (trabalho sem carteira assinada, trabalho por tempo determinado, bicos, trabalho informal, etc.) – sem proteção das leis trabalhistas.  </a:t>
            </a:r>
          </a:p>
          <a:p>
            <a:r>
              <a:rPr lang="pt-BR" dirty="0" smtClean="0"/>
              <a:t>Vulnerabilidade na inserção social – rupturas ou fragilidades nos vínculos sociais que correspondem a rede de suporte social do sujeito</a:t>
            </a:r>
          </a:p>
        </p:txBody>
      </p:sp>
    </p:spTree>
    <p:extLst>
      <p:ext uri="{BB962C8B-B14F-4D97-AF65-F5344CB8AC3E}">
        <p14:creationId xmlns:p14="http://schemas.microsoft.com/office/powerpoint/2010/main" val="9600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35584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Referencial teórico – Robert </a:t>
            </a:r>
            <a:r>
              <a:rPr lang="pt-BR" dirty="0" err="1" smtClean="0"/>
              <a:t>Castel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24099"/>
            <a:ext cx="7886700" cy="3865874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PROCESSO SOCIAL DA VULNERABILIZAÇÃO:</a:t>
            </a:r>
          </a:p>
          <a:p>
            <a:r>
              <a:rPr lang="pt-BR" dirty="0" smtClean="0"/>
              <a:t>Esgotamento das lutas populares</a:t>
            </a:r>
          </a:p>
          <a:p>
            <a:r>
              <a:rPr lang="pt-BR" dirty="0" smtClean="0"/>
              <a:t>Declínio dos Estados de Bem-Estar Social e sistema de proteção social e </a:t>
            </a:r>
          </a:p>
          <a:p>
            <a:r>
              <a:rPr lang="pt-BR" dirty="0" smtClean="0"/>
              <a:t>a internacionalização da economia</a:t>
            </a:r>
          </a:p>
          <a:p>
            <a:pPr algn="ctr"/>
            <a:r>
              <a:rPr lang="pt-BR" b="1" dirty="0" smtClean="0"/>
              <a:t>Vulnerabilidade em relação ao trabalho e inserção social</a:t>
            </a:r>
          </a:p>
          <a:p>
            <a:pPr>
              <a:buNone/>
            </a:pPr>
            <a:r>
              <a:rPr lang="pt-BR" dirty="0" smtClean="0"/>
              <a:t>                                             </a:t>
            </a:r>
            <a:r>
              <a:rPr lang="pt-BR" dirty="0" smtClean="0">
                <a:latin typeface="Century Schoolbook"/>
              </a:rPr>
              <a:t>↓</a:t>
            </a:r>
            <a:endParaRPr lang="pt-BR" dirty="0" smtClean="0"/>
          </a:p>
          <a:p>
            <a:r>
              <a:rPr lang="pt-BR" dirty="0" smtClean="0"/>
              <a:t>Degradação da integração com base no trabalho</a:t>
            </a:r>
            <a:r>
              <a:rPr lang="pt-BR" dirty="0" smtClean="0">
                <a:sym typeface="Wingdings" pitchFamily="2" charset="2"/>
              </a:rPr>
              <a:t> declínio das formas de sociabilidade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 reverte identidades e filiações  declínio das formas de coesão e solidariedade</a:t>
            </a:r>
          </a:p>
          <a:p>
            <a:r>
              <a:rPr lang="pt-BR" dirty="0" smtClean="0">
                <a:sym typeface="Wingdings" pitchFamily="2" charset="2"/>
              </a:rPr>
              <a:t>Fraturas no vínculo social</a:t>
            </a:r>
          </a:p>
          <a:p>
            <a:r>
              <a:rPr lang="pt-BR" dirty="0" smtClean="0">
                <a:sym typeface="Wingdings" pitchFamily="2" charset="2"/>
              </a:rPr>
              <a:t>Rupturas do vínculo social – quebra das redes sociais de suporte</a:t>
            </a:r>
          </a:p>
          <a:p>
            <a:r>
              <a:rPr lang="pt-BR" dirty="0" smtClean="0">
                <a:sym typeface="Wingdings" pitchFamily="2" charset="2"/>
              </a:rPr>
              <a:t> </a:t>
            </a:r>
          </a:p>
          <a:p>
            <a:r>
              <a:rPr lang="pt-BR" dirty="0" smtClean="0">
                <a:sym typeface="Wingdings" pitchFamily="2" charset="2"/>
              </a:rPr>
              <a:t>(</a:t>
            </a:r>
            <a:r>
              <a:rPr lang="pt-BR" dirty="0" err="1" smtClean="0">
                <a:sym typeface="Wingdings" pitchFamily="2" charset="2"/>
              </a:rPr>
              <a:t>Castel</a:t>
            </a:r>
            <a:r>
              <a:rPr lang="pt-BR" dirty="0" smtClean="0">
                <a:sym typeface="Wingdings" pitchFamily="2" charset="2"/>
              </a:rPr>
              <a:t> 2001)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4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057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61507"/>
            <a:ext cx="7886700" cy="3828466"/>
          </a:xfrm>
        </p:spPr>
        <p:txBody>
          <a:bodyPr>
            <a:normAutofit fontScale="40000" lnSpcReduction="20000"/>
          </a:bodyPr>
          <a:lstStyle/>
          <a:p>
            <a:r>
              <a:rPr lang="pt-BR" dirty="0" smtClean="0"/>
              <a:t>Metodologias de trabalho fora do campo da saúde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Descentramento do âmbito individual </a:t>
            </a:r>
            <a:r>
              <a:rPr lang="pt-BR" dirty="0" smtClean="0">
                <a:sym typeface="Wingdings" pitchFamily="2" charset="2"/>
              </a:rPr>
              <a:t> coletivo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Instrumentos para interpretar a realidade na articulação entre singularidades e cultura e compreensão das relações entre pessoas/grupos/comunidade/sociedade</a:t>
            </a:r>
          </a:p>
          <a:p>
            <a:endParaRPr lang="pt-BR" dirty="0" smtClean="0"/>
          </a:p>
          <a:p>
            <a:r>
              <a:rPr lang="pt-BR" dirty="0" smtClean="0"/>
              <a:t>habilidades para compor projetos intersetoriais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Instrumentos para trabalhar formas de emancipação</a:t>
            </a:r>
          </a:p>
          <a:p>
            <a:endParaRPr lang="pt-BR" dirty="0" smtClean="0"/>
          </a:p>
          <a:p>
            <a:r>
              <a:rPr lang="pt-BR" dirty="0" smtClean="0"/>
              <a:t>Critérios de participação na comunidade e território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Atividades como meio de vinculação </a:t>
            </a:r>
            <a:r>
              <a:rPr lang="pt-BR" dirty="0" smtClean="0">
                <a:sym typeface="Wingdings" pitchFamily="2" charset="2"/>
              </a:rPr>
              <a:t> construção de projetos</a:t>
            </a:r>
          </a:p>
          <a:p>
            <a:r>
              <a:rPr lang="pt-BR" dirty="0" smtClean="0">
                <a:sym typeface="Wingdings" pitchFamily="2" charset="2"/>
              </a:rPr>
              <a:t>Papel profissional descentra-se do papel clínico articulador social</a:t>
            </a:r>
          </a:p>
          <a:p>
            <a:r>
              <a:rPr lang="pt-BR" sz="1950" dirty="0">
                <a:sym typeface="Wingdings" pitchFamily="2" charset="2"/>
              </a:rPr>
              <a:t>(MALFITANO, 2005)</a:t>
            </a:r>
            <a:endParaRPr lang="pt-BR" sz="1950" dirty="0"/>
          </a:p>
        </p:txBody>
      </p:sp>
    </p:spTree>
    <p:extLst>
      <p:ext uri="{BB962C8B-B14F-4D97-AF65-F5344CB8AC3E}">
        <p14:creationId xmlns:p14="http://schemas.microsoft.com/office/powerpoint/2010/main" val="47288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Instrumentos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É necessário ter um instrumento de avaliação do índice de vulnerabilidade da clientela (pessoas, grupos em vulnerabilidade social)</a:t>
            </a:r>
          </a:p>
          <a:p>
            <a:r>
              <a:rPr lang="pt-BR" dirty="0" smtClean="0"/>
              <a:t>Saber se há um  processos de exclusão ou se ainda permanece em uma zona de vulnerabilidade</a:t>
            </a:r>
          </a:p>
          <a:p>
            <a:r>
              <a:rPr lang="pt-BR" dirty="0" smtClean="0"/>
              <a:t>Instrumentos de avaliação – informações quantitativas e qualitativas </a:t>
            </a:r>
          </a:p>
          <a:p>
            <a:r>
              <a:rPr lang="pt-BR" dirty="0" smtClean="0"/>
              <a:t>Quantitativos – precisão ou estimativa do índice de vulnerabilidade populacional em porcentagens</a:t>
            </a:r>
          </a:p>
          <a:p>
            <a:r>
              <a:rPr lang="pt-BR" dirty="0" smtClean="0"/>
              <a:t>Qualitativos – informações da vulnerabilidade individual e percepções da pessoa sobre a situação que está inserida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21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Quais as informações que precisam ser coletadas?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 smtClean="0"/>
              <a:t>Dados sobre sua inserção econômica e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sobre </a:t>
            </a:r>
            <a:r>
              <a:rPr lang="pt-BR" dirty="0" smtClean="0"/>
              <a:t>sua inserção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771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Referencial teórico de </a:t>
            </a:r>
            <a:r>
              <a:rPr lang="pt-BR" dirty="0" err="1" smtClean="0"/>
              <a:t>Castel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4 zonas de análise da condição social de sujeito ou grupo:</a:t>
            </a:r>
          </a:p>
          <a:p>
            <a:r>
              <a:rPr lang="pt-BR" dirty="0" smtClean="0"/>
              <a:t>INTEGRAÇÃO – na qual sujeito está inserido nas </a:t>
            </a:r>
            <a:r>
              <a:rPr lang="pt-BR" dirty="0" err="1" smtClean="0"/>
              <a:t>realções</a:t>
            </a:r>
            <a:r>
              <a:rPr lang="pt-BR" dirty="0" smtClean="0"/>
              <a:t> de trabalho formal com seguridade social e inserido nas redes de suporte social</a:t>
            </a:r>
          </a:p>
          <a:p>
            <a:r>
              <a:rPr lang="pt-BR" dirty="0" smtClean="0"/>
              <a:t>VULNERABILIDADE – em que o sujeito pode estar desempregado ou trabalho informal, mas tem rede de suporte social</a:t>
            </a:r>
          </a:p>
          <a:p>
            <a:r>
              <a:rPr lang="pt-BR" dirty="0" smtClean="0"/>
              <a:t>ASSISTÊNCIA – em que o sujeito está com as duas esferas (economia e social com rupturas e fragilidades mas tem apoio de serviços)</a:t>
            </a:r>
          </a:p>
          <a:p>
            <a:r>
              <a:rPr lang="pt-BR" dirty="0" smtClean="0"/>
              <a:t>DESFILIAÇÃO – exclusão das atividades de trabalho e renda e exclusão de redes  de apoio social.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03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01670" y="1052737"/>
            <a:ext cx="6048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ym typeface="Wingdings" panose="05000000000000000000" pitchFamily="2" charset="2"/>
              </a:rPr>
              <a:t>INTEGRAÇÃO VULNERABILIDADE ASSISTÊNCIA EXCLUSÃO (DESFILIAÇÃO)</a:t>
            </a:r>
          </a:p>
          <a:p>
            <a:pPr algn="ctr"/>
            <a:endParaRPr lang="pt-BR" sz="135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303748" y="1862826"/>
            <a:ext cx="1242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Integração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25706" y="2132857"/>
            <a:ext cx="1378743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FF0000"/>
                </a:solidFill>
              </a:rPr>
              <a:t>Emprego formal</a:t>
            </a:r>
          </a:p>
          <a:p>
            <a:r>
              <a:rPr lang="pt-BR" sz="1350" dirty="0">
                <a:solidFill>
                  <a:srgbClr val="FF0000"/>
                </a:solidFill>
              </a:rPr>
              <a:t>Salário</a:t>
            </a:r>
          </a:p>
          <a:p>
            <a:r>
              <a:rPr lang="pt-BR" sz="1350" dirty="0">
                <a:solidFill>
                  <a:srgbClr val="FF0000"/>
                </a:solidFill>
              </a:rPr>
              <a:t>Direitos trabalhistas</a:t>
            </a:r>
          </a:p>
          <a:p>
            <a:r>
              <a:rPr lang="pt-BR" sz="1350" dirty="0">
                <a:solidFill>
                  <a:srgbClr val="FF0000"/>
                </a:solidFill>
              </a:rPr>
              <a:t>Renda digna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29863" y="2240868"/>
            <a:ext cx="12749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FF0000"/>
                </a:solidFill>
              </a:rPr>
              <a:t>Econômico</a:t>
            </a:r>
            <a:r>
              <a:rPr lang="pt-BR" sz="1350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85646" y="3104965"/>
            <a:ext cx="178219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00B050"/>
                </a:solidFill>
              </a:rPr>
              <a:t>Família</a:t>
            </a:r>
          </a:p>
          <a:p>
            <a:r>
              <a:rPr lang="pt-BR" sz="1350" dirty="0">
                <a:solidFill>
                  <a:srgbClr val="00B050"/>
                </a:solidFill>
              </a:rPr>
              <a:t>Comunidade</a:t>
            </a:r>
          </a:p>
          <a:p>
            <a:r>
              <a:rPr lang="pt-BR" sz="1350" dirty="0">
                <a:solidFill>
                  <a:srgbClr val="00B050"/>
                </a:solidFill>
              </a:rPr>
              <a:t>Vizinhança</a:t>
            </a:r>
          </a:p>
          <a:p>
            <a:r>
              <a:rPr lang="pt-BR" sz="1350" dirty="0">
                <a:solidFill>
                  <a:srgbClr val="00B050"/>
                </a:solidFill>
              </a:rPr>
              <a:t>Rede social </a:t>
            </a:r>
          </a:p>
          <a:p>
            <a:r>
              <a:rPr lang="pt-BR" sz="1350" dirty="0">
                <a:solidFill>
                  <a:srgbClr val="00B050"/>
                </a:solidFill>
              </a:rPr>
              <a:t>Apoio social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75856" y="3374995"/>
            <a:ext cx="98849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00B050"/>
                </a:solidFill>
              </a:rPr>
              <a:t>Redes sociais </a:t>
            </a:r>
          </a:p>
          <a:p>
            <a:r>
              <a:rPr lang="pt-BR" sz="1350" dirty="0">
                <a:solidFill>
                  <a:srgbClr val="00B050"/>
                </a:solidFill>
              </a:rPr>
              <a:t>de suporte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47103"/>
            <a:ext cx="1836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0070C0"/>
                </a:solidFill>
              </a:rPr>
              <a:t>Boas condições de Moradia </a:t>
            </a:r>
          </a:p>
          <a:p>
            <a:r>
              <a:rPr lang="pt-BR" sz="1350" dirty="0">
                <a:solidFill>
                  <a:srgbClr val="0070C0"/>
                </a:solidFill>
              </a:rPr>
              <a:t>Saneamento</a:t>
            </a:r>
          </a:p>
          <a:p>
            <a:r>
              <a:rPr lang="pt-BR" sz="1350" dirty="0">
                <a:solidFill>
                  <a:srgbClr val="0070C0"/>
                </a:solidFill>
              </a:rPr>
              <a:t>Ambiente sustentável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815917" y="4617132"/>
            <a:ext cx="9087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>
                <a:solidFill>
                  <a:srgbClr val="0070C0"/>
                </a:solidFill>
              </a:rPr>
              <a:t>Ambiental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601671" y="5211198"/>
            <a:ext cx="1077731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>
                <a:solidFill>
                  <a:srgbClr val="C00000"/>
                </a:solidFill>
              </a:rPr>
              <a:t>Escolaridade</a:t>
            </a:r>
          </a:p>
          <a:p>
            <a:r>
              <a:rPr lang="pt-BR" sz="1350" dirty="0">
                <a:solidFill>
                  <a:srgbClr val="C00000"/>
                </a:solidFill>
              </a:rPr>
              <a:t>Cultura</a:t>
            </a:r>
          </a:p>
          <a:p>
            <a:r>
              <a:rPr lang="pt-BR" sz="1350" dirty="0">
                <a:solidFill>
                  <a:srgbClr val="C00000"/>
                </a:solidFill>
              </a:rPr>
              <a:t>lazer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951821" y="5481228"/>
            <a:ext cx="6319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>
                <a:solidFill>
                  <a:srgbClr val="C00000"/>
                </a:solidFill>
              </a:rPr>
              <a:t>Social</a:t>
            </a:r>
            <a:r>
              <a:rPr lang="pt-BR" sz="1350" dirty="0"/>
              <a:t> </a:t>
            </a:r>
          </a:p>
        </p:txBody>
      </p:sp>
      <p:cxnSp>
        <p:nvCxnSpPr>
          <p:cNvPr id="14" name="Conector reto 13"/>
          <p:cNvCxnSpPr/>
          <p:nvPr/>
        </p:nvCxnSpPr>
        <p:spPr>
          <a:xfrm>
            <a:off x="4788024" y="1862826"/>
            <a:ext cx="0" cy="3618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5490102" y="1808821"/>
            <a:ext cx="9500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b="1" dirty="0"/>
              <a:t>Exclusão</a:t>
            </a:r>
          </a:p>
          <a:p>
            <a:r>
              <a:rPr lang="pt-BR" sz="1350" b="1" dirty="0"/>
              <a:t>desfiliação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220073" y="2294875"/>
            <a:ext cx="2623603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>
                <a:solidFill>
                  <a:srgbClr val="FF0000"/>
                </a:solidFill>
              </a:rPr>
              <a:t>-Não ter emprego formal- informal</a:t>
            </a:r>
          </a:p>
          <a:p>
            <a:r>
              <a:rPr lang="pt-BR" sz="1350" dirty="0">
                <a:solidFill>
                  <a:srgbClr val="FF0000"/>
                </a:solidFill>
              </a:rPr>
              <a:t>-Precariedade das relações de</a:t>
            </a:r>
          </a:p>
          <a:p>
            <a:r>
              <a:rPr lang="pt-BR" sz="1350" dirty="0">
                <a:solidFill>
                  <a:srgbClr val="FF0000"/>
                </a:solidFill>
              </a:rPr>
              <a:t> trabalho</a:t>
            </a:r>
          </a:p>
          <a:p>
            <a:r>
              <a:rPr lang="pt-BR" sz="1350" dirty="0">
                <a:solidFill>
                  <a:srgbClr val="FF0000"/>
                </a:solidFill>
              </a:rPr>
              <a:t>-Desemprego </a:t>
            </a:r>
          </a:p>
          <a:p>
            <a:endParaRPr lang="pt-BR" sz="135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950043" y="3429001"/>
            <a:ext cx="215777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>
                <a:solidFill>
                  <a:srgbClr val="00B050"/>
                </a:solidFill>
              </a:rPr>
              <a:t>Ruptura dos laços familiares</a:t>
            </a:r>
          </a:p>
          <a:p>
            <a:r>
              <a:rPr lang="pt-BR" sz="1350" dirty="0">
                <a:solidFill>
                  <a:srgbClr val="00B050"/>
                </a:solidFill>
              </a:rPr>
              <a:t>e comunitários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5058055" y="4563127"/>
            <a:ext cx="240559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>
                <a:solidFill>
                  <a:srgbClr val="0070C0"/>
                </a:solidFill>
              </a:rPr>
              <a:t>Falta de moradia</a:t>
            </a:r>
          </a:p>
          <a:p>
            <a:r>
              <a:rPr lang="pt-BR" sz="1350" dirty="0">
                <a:solidFill>
                  <a:srgbClr val="0070C0"/>
                </a:solidFill>
              </a:rPr>
              <a:t>Condições ambientais precárias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058055" y="5047876"/>
            <a:ext cx="290699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C00000"/>
                </a:solidFill>
              </a:rPr>
              <a:t>Sem escolaridade ou baixa escolaridade</a:t>
            </a:r>
          </a:p>
          <a:p>
            <a:r>
              <a:rPr lang="pt-BR" sz="1350" dirty="0">
                <a:solidFill>
                  <a:srgbClr val="C00000"/>
                </a:solidFill>
              </a:rPr>
              <a:t> Não qualificação - desqualificação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491880" y="1484784"/>
            <a:ext cx="16201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Vulnerabilidade</a:t>
            </a:r>
            <a:r>
              <a:rPr lang="pt-BR" sz="1350" dirty="0"/>
              <a:t>  </a:t>
            </a:r>
          </a:p>
        </p:txBody>
      </p:sp>
      <p:sp>
        <p:nvSpPr>
          <p:cNvPr id="21" name="Seta para a direita 20"/>
          <p:cNvSpPr/>
          <p:nvPr/>
        </p:nvSpPr>
        <p:spPr>
          <a:xfrm>
            <a:off x="4950042" y="1484784"/>
            <a:ext cx="943815" cy="270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39620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>
            <a:off x="4734018" y="1376772"/>
            <a:ext cx="54006" cy="3726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V="1">
            <a:off x="2627784" y="3212976"/>
            <a:ext cx="4158462" cy="540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303748" y="2348880"/>
            <a:ext cx="17281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70C0"/>
                </a:solidFill>
              </a:rPr>
              <a:t>integração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301970" y="1484784"/>
            <a:ext cx="21602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prstClr val="black"/>
                </a:solidFill>
              </a:rPr>
              <a:t>T</a:t>
            </a:r>
          </a:p>
          <a:p>
            <a:r>
              <a:rPr lang="pt-BR" sz="1350" dirty="0">
                <a:solidFill>
                  <a:prstClr val="black"/>
                </a:solidFill>
              </a:rPr>
              <a:t>R</a:t>
            </a:r>
          </a:p>
          <a:p>
            <a:r>
              <a:rPr lang="pt-BR" sz="1350" dirty="0">
                <a:solidFill>
                  <a:prstClr val="black"/>
                </a:solidFill>
              </a:rPr>
              <a:t>A</a:t>
            </a:r>
          </a:p>
          <a:p>
            <a:r>
              <a:rPr lang="pt-BR" sz="1350" dirty="0">
                <a:solidFill>
                  <a:prstClr val="black"/>
                </a:solidFill>
              </a:rPr>
              <a:t>B</a:t>
            </a:r>
          </a:p>
          <a:p>
            <a:r>
              <a:rPr lang="pt-BR" sz="1350" dirty="0">
                <a:solidFill>
                  <a:prstClr val="black"/>
                </a:solidFill>
              </a:rPr>
              <a:t>A</a:t>
            </a:r>
          </a:p>
          <a:p>
            <a:r>
              <a:rPr lang="pt-BR" sz="1350" dirty="0">
                <a:solidFill>
                  <a:prstClr val="black"/>
                </a:solidFill>
              </a:rPr>
              <a:t>L</a:t>
            </a:r>
          </a:p>
          <a:p>
            <a:r>
              <a:rPr lang="pt-BR" sz="1350" dirty="0">
                <a:solidFill>
                  <a:prstClr val="black"/>
                </a:solidFill>
              </a:rPr>
              <a:t>H</a:t>
            </a:r>
          </a:p>
          <a:p>
            <a:r>
              <a:rPr lang="pt-BR" sz="1350" dirty="0">
                <a:solidFill>
                  <a:prstClr val="black"/>
                </a:solidFill>
              </a:rPr>
              <a:t>O</a:t>
            </a:r>
          </a:p>
          <a:p>
            <a:endParaRPr lang="pt-BR" sz="1350" dirty="0">
              <a:solidFill>
                <a:prstClr val="black"/>
              </a:solidFill>
            </a:endParaRPr>
          </a:p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141730" y="2834935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</a:rPr>
              <a:t>Inserção social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-621449" y="3367893"/>
            <a:ext cx="5400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350" dirty="0">
                <a:solidFill>
                  <a:prstClr val="black"/>
                </a:solidFill>
              </a:rPr>
              <a:t>in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409982" y="3374995"/>
            <a:ext cx="300082" cy="2793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>
                <a:solidFill>
                  <a:prstClr val="black"/>
                </a:solidFill>
              </a:rPr>
              <a:t>P</a:t>
            </a:r>
          </a:p>
          <a:p>
            <a:r>
              <a:rPr lang="pt-BR" sz="1350" dirty="0">
                <a:solidFill>
                  <a:prstClr val="black"/>
                </a:solidFill>
              </a:rPr>
              <a:t>R</a:t>
            </a:r>
          </a:p>
          <a:p>
            <a:r>
              <a:rPr lang="pt-BR" sz="1350" dirty="0">
                <a:solidFill>
                  <a:prstClr val="black"/>
                </a:solidFill>
              </a:rPr>
              <a:t>E</a:t>
            </a:r>
          </a:p>
          <a:p>
            <a:r>
              <a:rPr lang="pt-BR" sz="1350" dirty="0">
                <a:solidFill>
                  <a:prstClr val="black"/>
                </a:solidFill>
              </a:rPr>
              <a:t>C</a:t>
            </a:r>
          </a:p>
          <a:p>
            <a:r>
              <a:rPr lang="pt-BR" sz="1350" dirty="0">
                <a:solidFill>
                  <a:prstClr val="black"/>
                </a:solidFill>
              </a:rPr>
              <a:t>A</a:t>
            </a:r>
          </a:p>
          <a:p>
            <a:r>
              <a:rPr lang="pt-BR" sz="1350" dirty="0">
                <a:solidFill>
                  <a:prstClr val="black"/>
                </a:solidFill>
              </a:rPr>
              <a:t>R</a:t>
            </a:r>
          </a:p>
          <a:p>
            <a:r>
              <a:rPr lang="pt-BR" sz="1350" dirty="0">
                <a:solidFill>
                  <a:prstClr val="black"/>
                </a:solidFill>
              </a:rPr>
              <a:t>I</a:t>
            </a:r>
          </a:p>
          <a:p>
            <a:r>
              <a:rPr lang="pt-BR" sz="1350" dirty="0">
                <a:solidFill>
                  <a:prstClr val="black"/>
                </a:solidFill>
              </a:rPr>
              <a:t>Z</a:t>
            </a:r>
          </a:p>
          <a:p>
            <a:r>
              <a:rPr lang="pt-BR" sz="1350" dirty="0">
                <a:solidFill>
                  <a:prstClr val="black"/>
                </a:solidFill>
              </a:rPr>
              <a:t>A</a:t>
            </a:r>
          </a:p>
          <a:p>
            <a:r>
              <a:rPr lang="pt-BR" sz="1350" dirty="0">
                <a:solidFill>
                  <a:prstClr val="black"/>
                </a:solidFill>
              </a:rPr>
              <a:t>Ç</a:t>
            </a:r>
          </a:p>
          <a:p>
            <a:r>
              <a:rPr lang="pt-BR" sz="1350" dirty="0">
                <a:solidFill>
                  <a:prstClr val="black"/>
                </a:solidFill>
              </a:rPr>
              <a:t>Â</a:t>
            </a:r>
          </a:p>
          <a:p>
            <a:r>
              <a:rPr lang="pt-BR" sz="1350" dirty="0">
                <a:solidFill>
                  <a:prstClr val="black"/>
                </a:solidFill>
              </a:rPr>
              <a:t>O</a:t>
            </a:r>
          </a:p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303748" y="4347102"/>
            <a:ext cx="19442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FEB80A"/>
                </a:solidFill>
              </a:rPr>
              <a:t>vulnerabilidade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950042" y="1052737"/>
            <a:ext cx="332142" cy="2377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>
                <a:solidFill>
                  <a:prstClr val="black"/>
                </a:solidFill>
              </a:rPr>
              <a:t>D</a:t>
            </a:r>
          </a:p>
          <a:p>
            <a:r>
              <a:rPr lang="pt-BR" sz="1350" dirty="0">
                <a:solidFill>
                  <a:prstClr val="black"/>
                </a:solidFill>
              </a:rPr>
              <a:t>E</a:t>
            </a:r>
          </a:p>
          <a:p>
            <a:r>
              <a:rPr lang="pt-BR" sz="1350" dirty="0">
                <a:solidFill>
                  <a:prstClr val="black"/>
                </a:solidFill>
              </a:rPr>
              <a:t>S</a:t>
            </a:r>
          </a:p>
          <a:p>
            <a:r>
              <a:rPr lang="pt-BR" sz="1350" dirty="0">
                <a:solidFill>
                  <a:prstClr val="black"/>
                </a:solidFill>
              </a:rPr>
              <a:t>E</a:t>
            </a:r>
          </a:p>
          <a:p>
            <a:r>
              <a:rPr lang="pt-BR" sz="1350" dirty="0">
                <a:solidFill>
                  <a:prstClr val="black"/>
                </a:solidFill>
              </a:rPr>
              <a:t>M</a:t>
            </a:r>
          </a:p>
          <a:p>
            <a:r>
              <a:rPr lang="pt-BR" sz="1350" dirty="0">
                <a:solidFill>
                  <a:prstClr val="black"/>
                </a:solidFill>
              </a:rPr>
              <a:t>P</a:t>
            </a:r>
          </a:p>
          <a:p>
            <a:r>
              <a:rPr lang="pt-BR" sz="1350" dirty="0">
                <a:solidFill>
                  <a:prstClr val="black"/>
                </a:solidFill>
              </a:rPr>
              <a:t>R</a:t>
            </a:r>
          </a:p>
          <a:p>
            <a:r>
              <a:rPr lang="pt-BR" sz="1350" dirty="0">
                <a:solidFill>
                  <a:prstClr val="black"/>
                </a:solidFill>
              </a:rPr>
              <a:t>E</a:t>
            </a:r>
          </a:p>
          <a:p>
            <a:r>
              <a:rPr lang="pt-BR" sz="1350" dirty="0">
                <a:solidFill>
                  <a:prstClr val="black"/>
                </a:solidFill>
              </a:rPr>
              <a:t>G</a:t>
            </a:r>
          </a:p>
          <a:p>
            <a:r>
              <a:rPr lang="pt-BR" sz="1350" dirty="0">
                <a:solidFill>
                  <a:prstClr val="black"/>
                </a:solidFill>
              </a:rPr>
              <a:t>O</a:t>
            </a:r>
          </a:p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28084" y="2834935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</a:rPr>
              <a:t>Inserção social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5436096" y="2186862"/>
            <a:ext cx="15661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FF0000"/>
                </a:solidFill>
              </a:rPr>
              <a:t>assistência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004048" y="3374995"/>
            <a:ext cx="332142" cy="2377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>
                <a:solidFill>
                  <a:prstClr val="black"/>
                </a:solidFill>
              </a:rPr>
              <a:t>D</a:t>
            </a:r>
          </a:p>
          <a:p>
            <a:r>
              <a:rPr lang="pt-BR" sz="1350" dirty="0">
                <a:solidFill>
                  <a:prstClr val="black"/>
                </a:solidFill>
              </a:rPr>
              <a:t>E</a:t>
            </a:r>
          </a:p>
          <a:p>
            <a:r>
              <a:rPr lang="pt-BR" sz="1350" dirty="0">
                <a:solidFill>
                  <a:prstClr val="black"/>
                </a:solidFill>
              </a:rPr>
              <a:t>S</a:t>
            </a:r>
          </a:p>
          <a:p>
            <a:r>
              <a:rPr lang="pt-BR" sz="1350" dirty="0">
                <a:solidFill>
                  <a:prstClr val="black"/>
                </a:solidFill>
              </a:rPr>
              <a:t>E</a:t>
            </a:r>
          </a:p>
          <a:p>
            <a:r>
              <a:rPr lang="pt-BR" sz="1350" dirty="0">
                <a:solidFill>
                  <a:prstClr val="black"/>
                </a:solidFill>
              </a:rPr>
              <a:t>M</a:t>
            </a:r>
          </a:p>
          <a:p>
            <a:r>
              <a:rPr lang="pt-BR" sz="1350" dirty="0">
                <a:solidFill>
                  <a:prstClr val="black"/>
                </a:solidFill>
              </a:rPr>
              <a:t>P</a:t>
            </a:r>
          </a:p>
          <a:p>
            <a:r>
              <a:rPr lang="pt-BR" sz="1350" dirty="0">
                <a:solidFill>
                  <a:prstClr val="black"/>
                </a:solidFill>
              </a:rPr>
              <a:t>R</a:t>
            </a:r>
          </a:p>
          <a:p>
            <a:r>
              <a:rPr lang="pt-BR" sz="1350" dirty="0">
                <a:solidFill>
                  <a:prstClr val="black"/>
                </a:solidFill>
              </a:rPr>
              <a:t>E</a:t>
            </a:r>
          </a:p>
          <a:p>
            <a:r>
              <a:rPr lang="pt-BR" sz="1350" dirty="0">
                <a:solidFill>
                  <a:prstClr val="black"/>
                </a:solidFill>
              </a:rPr>
              <a:t>G</a:t>
            </a:r>
          </a:p>
          <a:p>
            <a:r>
              <a:rPr lang="pt-BR" sz="1350" dirty="0">
                <a:solidFill>
                  <a:prstClr val="black"/>
                </a:solidFill>
              </a:rPr>
              <a:t>O</a:t>
            </a:r>
          </a:p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382090" y="332098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</a:rPr>
              <a:t>Rupturas de laços sociais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436096" y="3969060"/>
            <a:ext cx="16741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7030A0"/>
                </a:solidFill>
              </a:rPr>
              <a:t>desfiliação</a:t>
            </a:r>
          </a:p>
        </p:txBody>
      </p:sp>
    </p:spTree>
    <p:extLst>
      <p:ext uri="{BB962C8B-B14F-4D97-AF65-F5344CB8AC3E}">
        <p14:creationId xmlns:p14="http://schemas.microsoft.com/office/powerpoint/2010/main" val="413856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1147</Words>
  <Application>Microsoft Office PowerPoint</Application>
  <PresentationFormat>Apresentação na tela (4:3)</PresentationFormat>
  <Paragraphs>396</Paragraphs>
  <Slides>18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Schoolbook</vt:lpstr>
      <vt:lpstr>Times New Roman</vt:lpstr>
      <vt:lpstr>Wingdings</vt:lpstr>
      <vt:lpstr>Tema do Office</vt:lpstr>
      <vt:lpstr>Apresentação do PowerPoint</vt:lpstr>
      <vt:lpstr>TO social</vt:lpstr>
      <vt:lpstr>Referencial teórico – Robert Castel </vt:lpstr>
      <vt:lpstr>METODOLOGIA</vt:lpstr>
      <vt:lpstr>Instrumentos </vt:lpstr>
      <vt:lpstr>Quais as informações que precisam ser coletadas?</vt:lpstr>
      <vt:lpstr>Referencial teórico de Castel</vt:lpstr>
      <vt:lpstr>Apresentação do PowerPoint</vt:lpstr>
      <vt:lpstr>Apresentação do PowerPoint</vt:lpstr>
      <vt:lpstr>Questionário sociodemográfico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CONSIDERAÇÕES</vt:lpstr>
      <vt:lpstr>Apresentação do PowerPoint</vt:lpstr>
    </vt:vector>
  </TitlesOfParts>
  <Company>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Regina Fiorati</dc:creator>
  <cp:lastModifiedBy>Hermes Prado Jr</cp:lastModifiedBy>
  <cp:revision>15</cp:revision>
  <dcterms:created xsi:type="dcterms:W3CDTF">2017-08-04T17:43:44Z</dcterms:created>
  <dcterms:modified xsi:type="dcterms:W3CDTF">2017-08-09T17:46:44Z</dcterms:modified>
</cp:coreProperties>
</file>