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50" r:id="rId2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0066"/>
    <a:srgbClr val="000099"/>
    <a:srgbClr val="DDDDDD"/>
    <a:srgbClr val="008000"/>
    <a:srgbClr val="0066CC"/>
    <a:srgbClr val="FFCC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333" autoAdjust="0"/>
    <p:restoredTop sz="94643" autoAdjust="0"/>
  </p:normalViewPr>
  <p:slideViewPr>
    <p:cSldViewPr>
      <p:cViewPr varScale="1">
        <p:scale>
          <a:sx n="67" d="100"/>
          <a:sy n="67" d="100"/>
        </p:scale>
        <p:origin x="91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-395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279C6C0-3A00-4F30-9DD9-A3FBC26D328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64411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1FF207B-7EDC-44B1-9783-24E59DBE6C7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77297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1609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chemeClr val="tx1"/>
                </a:solidFill>
              </a:rPr>
              <a:t>     </a:t>
            </a:r>
            <a:r>
              <a:rPr lang="pt-BR">
                <a:solidFill>
                  <a:schemeClr val="bg2"/>
                </a:solidFill>
              </a:rPr>
              <a:t>Escola Politécnica da USP – Depto Eng</a:t>
            </a:r>
            <a:r>
              <a:rPr lang="pt-BR" baseline="30000">
                <a:solidFill>
                  <a:schemeClr val="bg2"/>
                </a:solidFill>
              </a:rPr>
              <a:t>a</a:t>
            </a:r>
            <a:r>
              <a:rPr lang="pt-BR">
                <a:solidFill>
                  <a:schemeClr val="bg2"/>
                </a:solidFill>
              </a:rPr>
              <a:t> de Produção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chemeClr val="tx1"/>
                </a:solidFill>
              </a:rPr>
              <a:t>     </a:t>
            </a:r>
            <a:r>
              <a:rPr lang="pt-BR">
                <a:solidFill>
                  <a:schemeClr val="bg2"/>
                </a:solidFill>
              </a:rPr>
              <a:t>Escola Politécnica da USP – Depto Eng</a:t>
            </a:r>
            <a:r>
              <a:rPr lang="pt-BR" baseline="30000">
                <a:solidFill>
                  <a:schemeClr val="bg2"/>
                </a:solidFill>
              </a:rPr>
              <a:t>a</a:t>
            </a:r>
            <a:r>
              <a:rPr lang="pt-BR">
                <a:solidFill>
                  <a:schemeClr val="bg2"/>
                </a:solidFill>
              </a:rPr>
              <a:t> de Produção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6192837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6192837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chemeClr val="tx1"/>
                </a:solidFill>
              </a:rPr>
              <a:t>     </a:t>
            </a:r>
            <a:r>
              <a:rPr lang="pt-BR">
                <a:solidFill>
                  <a:schemeClr val="bg2"/>
                </a:solidFill>
              </a:rPr>
              <a:t>Escola Politécnica da USP – Depto Eng</a:t>
            </a:r>
            <a:r>
              <a:rPr lang="pt-BR" baseline="30000">
                <a:solidFill>
                  <a:schemeClr val="bg2"/>
                </a:solidFill>
              </a:rPr>
              <a:t>a</a:t>
            </a:r>
            <a:r>
              <a:rPr lang="pt-BR">
                <a:solidFill>
                  <a:schemeClr val="bg2"/>
                </a:solidFill>
              </a:rPr>
              <a:t> de Produção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179388" y="115888"/>
            <a:ext cx="8785225" cy="6192837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chemeClr val="tx1"/>
                </a:solidFill>
              </a:rPr>
              <a:t>     </a:t>
            </a:r>
            <a:r>
              <a:rPr lang="pt-BR">
                <a:solidFill>
                  <a:schemeClr val="bg2"/>
                </a:solidFill>
              </a:rPr>
              <a:t>Escola Politécnica da USP – Depto Eng</a:t>
            </a:r>
            <a:r>
              <a:rPr lang="pt-BR" baseline="30000">
                <a:solidFill>
                  <a:schemeClr val="bg2"/>
                </a:solidFill>
              </a:rPr>
              <a:t>a</a:t>
            </a:r>
            <a:r>
              <a:rPr lang="pt-BR">
                <a:solidFill>
                  <a:schemeClr val="bg2"/>
                </a:solidFill>
              </a:rPr>
              <a:t> de Produção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chemeClr val="tx1"/>
                </a:solidFill>
              </a:rPr>
              <a:t>     </a:t>
            </a:r>
            <a:r>
              <a:rPr lang="pt-BR">
                <a:solidFill>
                  <a:schemeClr val="bg2"/>
                </a:solidFill>
              </a:rPr>
              <a:t>Escola Politécnica da USP – Depto Eng</a:t>
            </a:r>
            <a:r>
              <a:rPr lang="pt-BR" baseline="30000">
                <a:solidFill>
                  <a:schemeClr val="bg2"/>
                </a:solidFill>
              </a:rPr>
              <a:t>a</a:t>
            </a:r>
            <a:r>
              <a:rPr lang="pt-BR">
                <a:solidFill>
                  <a:schemeClr val="bg2"/>
                </a:solidFill>
              </a:rPr>
              <a:t> de Produção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chemeClr val="tx1"/>
                </a:solidFill>
              </a:rPr>
              <a:t>     </a:t>
            </a:r>
            <a:r>
              <a:rPr lang="pt-BR">
                <a:solidFill>
                  <a:schemeClr val="bg2"/>
                </a:solidFill>
              </a:rPr>
              <a:t>Escola Politécnica da USP – Depto Eng</a:t>
            </a:r>
            <a:r>
              <a:rPr lang="pt-BR" baseline="30000">
                <a:solidFill>
                  <a:schemeClr val="bg2"/>
                </a:solidFill>
              </a:rPr>
              <a:t>a</a:t>
            </a:r>
            <a:r>
              <a:rPr lang="pt-BR">
                <a:solidFill>
                  <a:schemeClr val="bg2"/>
                </a:solidFill>
              </a:rPr>
              <a:t> de Produção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79388" y="1600200"/>
            <a:ext cx="4316412" cy="4708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16413" cy="4708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chemeClr val="tx1"/>
                </a:solidFill>
              </a:rPr>
              <a:t>     </a:t>
            </a:r>
            <a:r>
              <a:rPr lang="pt-BR">
                <a:solidFill>
                  <a:schemeClr val="bg2"/>
                </a:solidFill>
              </a:rPr>
              <a:t>Escola Politécnica da USP – Depto Eng</a:t>
            </a:r>
            <a:r>
              <a:rPr lang="pt-BR" baseline="30000">
                <a:solidFill>
                  <a:schemeClr val="bg2"/>
                </a:solidFill>
              </a:rPr>
              <a:t>a</a:t>
            </a:r>
            <a:r>
              <a:rPr lang="pt-BR">
                <a:solidFill>
                  <a:schemeClr val="bg2"/>
                </a:solidFill>
              </a:rPr>
              <a:t> de Produção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chemeClr val="tx1"/>
                </a:solidFill>
              </a:rPr>
              <a:t>     </a:t>
            </a:r>
            <a:r>
              <a:rPr lang="pt-BR">
                <a:solidFill>
                  <a:schemeClr val="bg2"/>
                </a:solidFill>
              </a:rPr>
              <a:t>Escola Politécnica da USP – Depto Eng</a:t>
            </a:r>
            <a:r>
              <a:rPr lang="pt-BR" baseline="30000">
                <a:solidFill>
                  <a:schemeClr val="bg2"/>
                </a:solidFill>
              </a:rPr>
              <a:t>a</a:t>
            </a:r>
            <a:r>
              <a:rPr lang="pt-BR">
                <a:solidFill>
                  <a:schemeClr val="bg2"/>
                </a:solidFill>
              </a:rPr>
              <a:t> de Produção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chemeClr val="tx1"/>
                </a:solidFill>
              </a:rPr>
              <a:t>     </a:t>
            </a:r>
            <a:r>
              <a:rPr lang="pt-BR">
                <a:solidFill>
                  <a:schemeClr val="bg2"/>
                </a:solidFill>
              </a:rPr>
              <a:t>Escola Politécnica da USP – Depto Eng</a:t>
            </a:r>
            <a:r>
              <a:rPr lang="pt-BR" baseline="30000">
                <a:solidFill>
                  <a:schemeClr val="bg2"/>
                </a:solidFill>
              </a:rPr>
              <a:t>a</a:t>
            </a:r>
            <a:r>
              <a:rPr lang="pt-BR">
                <a:solidFill>
                  <a:schemeClr val="bg2"/>
                </a:solidFill>
              </a:rPr>
              <a:t> de Produção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chemeClr val="tx1"/>
                </a:solidFill>
              </a:rPr>
              <a:t>     </a:t>
            </a:r>
            <a:r>
              <a:rPr lang="pt-BR">
                <a:solidFill>
                  <a:schemeClr val="bg2"/>
                </a:solidFill>
              </a:rPr>
              <a:t>Escola Politécnica da USP – Depto Eng</a:t>
            </a:r>
            <a:r>
              <a:rPr lang="pt-BR" baseline="30000">
                <a:solidFill>
                  <a:schemeClr val="bg2"/>
                </a:solidFill>
              </a:rPr>
              <a:t>a</a:t>
            </a:r>
            <a:r>
              <a:rPr lang="pt-BR">
                <a:solidFill>
                  <a:schemeClr val="bg2"/>
                </a:solidFill>
              </a:rPr>
              <a:t> de Produção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chemeClr val="tx1"/>
                </a:solidFill>
              </a:rPr>
              <a:t>     </a:t>
            </a:r>
            <a:r>
              <a:rPr lang="pt-BR">
                <a:solidFill>
                  <a:schemeClr val="bg2"/>
                </a:solidFill>
              </a:rPr>
              <a:t>Escola Politécnica da USP – Depto Eng</a:t>
            </a:r>
            <a:r>
              <a:rPr lang="pt-BR" baseline="30000">
                <a:solidFill>
                  <a:schemeClr val="bg2"/>
                </a:solidFill>
              </a:rPr>
              <a:t>a</a:t>
            </a:r>
            <a:r>
              <a:rPr lang="pt-BR">
                <a:solidFill>
                  <a:schemeClr val="bg2"/>
                </a:solidFill>
              </a:rPr>
              <a:t> de Produção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chemeClr val="tx1"/>
                </a:solidFill>
              </a:rPr>
              <a:t>     </a:t>
            </a:r>
            <a:r>
              <a:rPr lang="pt-BR">
                <a:solidFill>
                  <a:schemeClr val="bg2"/>
                </a:solidFill>
              </a:rPr>
              <a:t>Escola Politécnica da USP – Depto Eng</a:t>
            </a:r>
            <a:r>
              <a:rPr lang="pt-BR" baseline="30000">
                <a:solidFill>
                  <a:schemeClr val="bg2"/>
                </a:solidFill>
              </a:rPr>
              <a:t>a</a:t>
            </a:r>
            <a:r>
              <a:rPr lang="pt-BR">
                <a:solidFill>
                  <a:schemeClr val="bg2"/>
                </a:solidFill>
              </a:rPr>
              <a:t> de Produção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15888"/>
            <a:ext cx="79930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600200"/>
            <a:ext cx="8785225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87563" y="6589713"/>
            <a:ext cx="7056437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</a:tabLst>
              <a:defRPr sz="1000">
                <a:solidFill>
                  <a:srgbClr val="0000CC"/>
                </a:solidFill>
              </a:defRPr>
            </a:lvl1pPr>
          </a:lstStyle>
          <a:p>
            <a:pPr>
              <a:defRPr/>
            </a:pPr>
            <a:r>
              <a:rPr lang="pt-BR"/>
              <a:t>Mario Sergio Salerno     </a:t>
            </a:r>
            <a:r>
              <a:rPr lang="pt-BR">
                <a:solidFill>
                  <a:schemeClr val="bg2"/>
                </a:solidFill>
              </a:rPr>
              <a:t>Escola Politécnica da USP – Depto Eng</a:t>
            </a:r>
            <a:r>
              <a:rPr lang="pt-BR" baseline="30000">
                <a:solidFill>
                  <a:schemeClr val="bg2"/>
                </a:solidFill>
              </a:rPr>
              <a:t>a</a:t>
            </a:r>
            <a:r>
              <a:rPr lang="pt-BR">
                <a:solidFill>
                  <a:schemeClr val="bg2"/>
                </a:solidFill>
              </a:rPr>
              <a:t> de Produção</a:t>
            </a:r>
          </a:p>
        </p:txBody>
      </p:sp>
      <p:pic>
        <p:nvPicPr>
          <p:cNvPr id="2" name="Picture 7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375650" y="117475"/>
            <a:ext cx="660400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  <p:sldLayoutId id="2147483819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65000"/>
        <a:buBlip>
          <a:blip r:embed="rId15"/>
        </a:buBlip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6"/>
        </a:buBlip>
        <a:defRPr sz="2800">
          <a:solidFill>
            <a:srgbClr val="0000FF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7"/>
        </a:buBlip>
        <a:defRPr sz="2400">
          <a:solidFill>
            <a:srgbClr val="0033CC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CC33"/>
        </a:buClr>
        <a:buSzPct val="65000"/>
        <a:buFont typeface="Wingdings" pitchFamily="2" charset="2"/>
        <a:buChar char="ü"/>
        <a:defRPr sz="2000">
          <a:solidFill>
            <a:srgbClr val="0000CC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316913" cy="908050"/>
          </a:xfrm>
        </p:spPr>
        <p:txBody>
          <a:bodyPr/>
          <a:lstStyle/>
          <a:p>
            <a:r>
              <a:rPr lang="pt-BR" sz="2800" dirty="0" smtClean="0"/>
              <a:t>Gestão de inovação incremental</a:t>
            </a:r>
            <a:br>
              <a:rPr lang="pt-BR" sz="2800" dirty="0" smtClean="0"/>
            </a:br>
            <a:r>
              <a:rPr lang="pt-BR" sz="2800" dirty="0" smtClean="0"/>
              <a:t> x gestão de inovação mais radical</a:t>
            </a:r>
            <a:endParaRPr lang="en-US" sz="2800" dirty="0"/>
          </a:p>
        </p:txBody>
      </p:sp>
      <p:sp>
        <p:nvSpPr>
          <p:cNvPr id="16388" name="Espaço Reservado para Rodapé 3"/>
          <p:cNvSpPr>
            <a:spLocks noGrp="1"/>
          </p:cNvSpPr>
          <p:nvPr>
            <p:ph type="ftr" sz="quarter" idx="10"/>
          </p:nvPr>
        </p:nvSpPr>
        <p:spPr>
          <a:xfrm>
            <a:off x="2087563" y="6646865"/>
            <a:ext cx="7056437" cy="268287"/>
          </a:xfrm>
          <a:noFill/>
        </p:spPr>
        <p:txBody>
          <a:bodyPr/>
          <a:lstStyle/>
          <a:p>
            <a:r>
              <a:rPr lang="pt-BR"/>
              <a:t>Mario Sergio Salerno</a:t>
            </a:r>
            <a:r>
              <a:rPr lang="pt-BR">
                <a:solidFill>
                  <a:schemeClr val="tx1"/>
                </a:solidFill>
              </a:rPr>
              <a:t>     </a:t>
            </a:r>
            <a:r>
              <a:rPr lang="pt-BR">
                <a:solidFill>
                  <a:schemeClr val="bg2"/>
                </a:solidFill>
              </a:rPr>
              <a:t>Escola Politécnica da USP – Depto Eng</a:t>
            </a:r>
            <a:r>
              <a:rPr lang="pt-BR" baseline="30000">
                <a:solidFill>
                  <a:schemeClr val="bg2"/>
                </a:solidFill>
              </a:rPr>
              <a:t>a</a:t>
            </a:r>
            <a:r>
              <a:rPr lang="pt-BR">
                <a:solidFill>
                  <a:schemeClr val="bg2"/>
                </a:solidFill>
              </a:rPr>
              <a:t> de Produção</a:t>
            </a:r>
          </a:p>
        </p:txBody>
      </p:sp>
      <p:graphicFrame>
        <p:nvGraphicFramePr>
          <p:cNvPr id="3" name="Espaço Reservado para Conteúd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6186034"/>
              </p:ext>
            </p:extLst>
          </p:nvPr>
        </p:nvGraphicFramePr>
        <p:xfrm>
          <a:off x="0" y="908050"/>
          <a:ext cx="8964612" cy="5727120"/>
        </p:xfrm>
        <a:graphic>
          <a:graphicData uri="http://schemas.openxmlformats.org/drawingml/2006/table">
            <a:tbl>
              <a:tblPr firstRow="1" firstCol="1" bandRow="1"/>
              <a:tblGrid>
                <a:gridCol w="2267744"/>
                <a:gridCol w="2880320"/>
                <a:gridCol w="3816548"/>
              </a:tblGrid>
              <a:tr h="2849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Inovação incremental</a:t>
                      </a:r>
                      <a:endParaRPr lang="en-US" sz="1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Inovação Radical</a:t>
                      </a:r>
                      <a:endParaRPr lang="en-US" sz="1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70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Objetivo de inovação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Novos produtos para ampliar negócios existentes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Inovação radical baseada em tecnologias avançadas a modelos de negócios que conformam plataformas de criação de novos negócios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0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Orientação quanto ao tempo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Presente e futuro próximo (1-2 anos)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Futuro longínquo (3 ou mais anos)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50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Objetivos estratégicos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Satisfazer eficientemente e efetivamente e mesmo superar desejos atuais dos consumidores. Plano para as próximas gerações de produto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Criar novos mercados baseados em atributos e desempenho inéditos no mundo ou em melhorias em desempenho e custo de grande ordem de magnitude. Desenvolver intenção estratégica para certos focos e permitir que oportunidades floresçam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70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Cultura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Excelência operacional: intimidade com consumidor e habilidades / competências em execução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Cultura de cultivo, semear, plantar. Cultivar. Intimidade com empregados e com habilidades / competências para criação de novos negócios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0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Perfil de risco/incerteza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Aversão a risco com foco na eficiência de sistemas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Mitigação de incertezas através de sistemas de gestão de incerteza via aprendizagem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0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Seleção de oportunidades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Puxado pelo consumidor: voz do cliente, pesquisa de mercado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Visão e possibilidades ligadas à intenção estratégica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70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Timing de investimento e foco de retorno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Novos produtos em 6-18 meses; gestão de lucros e perdas anuais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Novos negócios em 3-5 ou mais anos; retorno a longo prazo com gestão de portfólio com hedge para as apostas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0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Processo de gestão de projetos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Estágio e gates; </a:t>
                      </a:r>
                      <a:r>
                        <a:rPr lang="pt-BR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enga. simultânea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Gestão de incertezas – </a:t>
                      </a:r>
                      <a:r>
                        <a:rPr lang="pt-BR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Learning </a:t>
                      </a:r>
                      <a:r>
                        <a:rPr lang="pt-BR" sz="1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Plan</a:t>
                      </a:r>
                      <a:r>
                        <a:rPr lang="pt-B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 outros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4557</TotalTime>
  <Words>264</Words>
  <Application>Microsoft Office PowerPoint</Application>
  <PresentationFormat>Apresentação na tela (4:3)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Design padrão</vt:lpstr>
      <vt:lpstr>Gestão de inovação incremental  x gestão de inovação mais radical</vt:lpstr>
    </vt:vector>
  </TitlesOfParts>
  <Company>Pessoal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Mario</dc:creator>
  <cp:lastModifiedBy>Mario Sergio Salerno</cp:lastModifiedBy>
  <cp:revision>216</cp:revision>
  <dcterms:created xsi:type="dcterms:W3CDTF">2008-05-04T15:31:07Z</dcterms:created>
  <dcterms:modified xsi:type="dcterms:W3CDTF">2019-04-01T21:42:10Z</dcterms:modified>
</cp:coreProperties>
</file>