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50"/>
  </p:handoutMasterIdLst>
  <p:sldIdLst>
    <p:sldId id="256" r:id="rId2"/>
    <p:sldId id="322" r:id="rId3"/>
    <p:sldId id="292" r:id="rId4"/>
    <p:sldId id="300" r:id="rId5"/>
    <p:sldId id="301" r:id="rId6"/>
    <p:sldId id="302" r:id="rId7"/>
    <p:sldId id="303" r:id="rId8"/>
    <p:sldId id="257" r:id="rId9"/>
    <p:sldId id="258" r:id="rId10"/>
    <p:sldId id="259" r:id="rId11"/>
    <p:sldId id="260" r:id="rId12"/>
    <p:sldId id="261" r:id="rId13"/>
    <p:sldId id="264" r:id="rId14"/>
    <p:sldId id="265" r:id="rId15"/>
    <p:sldId id="291" r:id="rId16"/>
    <p:sldId id="296" r:id="rId17"/>
    <p:sldId id="267" r:id="rId18"/>
    <p:sldId id="297" r:id="rId19"/>
    <p:sldId id="298" r:id="rId20"/>
    <p:sldId id="289" r:id="rId21"/>
    <p:sldId id="294" r:id="rId22"/>
    <p:sldId id="295" r:id="rId23"/>
    <p:sldId id="276" r:id="rId24"/>
    <p:sldId id="299" r:id="rId25"/>
    <p:sldId id="278" r:id="rId26"/>
    <p:sldId id="279" r:id="rId27"/>
    <p:sldId id="280" r:id="rId28"/>
    <p:sldId id="275" r:id="rId29"/>
    <p:sldId id="281" r:id="rId30"/>
    <p:sldId id="282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283" r:id="rId4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os" initials="M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0000"/>
    <a:srgbClr val="0000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10-18T17:51:30.046" idx="1">
    <p:pos x="10" y="10"/>
    <p:text>Inserir slides introdutórios sobre o método.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10-18T17:49:59.062" idx="5">
    <p:pos x="10" y="10"/>
    <p:text>Indicar como se calcula eij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10-18T17:53:33.484" idx="2">
    <p:pos x="10" y="10"/>
    <p:text>Discussão sobre o resultado do teste.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5-10-18T17:49:59.062" idx="6">
    <p:pos x="10" y="10"/>
    <p:text>Indicar como se calcula eij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5" tIns="48632" rIns="97265" bIns="4863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5" tIns="48632" rIns="97265" bIns="486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5" tIns="48632" rIns="97265" bIns="4863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65" tIns="48632" rIns="97265" bIns="4863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C99C5666-6DDD-4736-8463-8781E461023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Clique para editar o estilo do título mestre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14008-7AAC-4812-966C-E4AA6C1D2A21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EEF1E-BFFC-41F2-B016-978FA050DF71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9E0F6-04BF-401C-9FCB-97A8ED737EA9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4B9AA-891B-4CDF-A24B-7415C8B9BA11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23E54-8767-4AB9-8EE5-CCD8935F8419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167D5-B668-4DFB-815D-54248ABCF9A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EE4BC-D347-4DD8-905D-E3A1FE2DF7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B07DA-F467-4554-AE1A-1BCA0266122B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505584-7A9E-493E-BF07-96EB71C7BAFF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ECC37-55F7-484B-ACD5-F1222F20FF3F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C4526-266E-4E5D-948B-A0BE5133251C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F4786-F5CD-4ECD-9A7D-2506B1D2D0A7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72A5E-3387-42EB-B0FD-D9DA03532C65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EC8B2-9678-4511-9225-A8673ABDEABA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0919C7-38E2-475D-863A-5CDAE29126B7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 para editar os estilos do texto mestre</a:t>
            </a:r>
          </a:p>
          <a:p>
            <a:pPr lvl="1"/>
            <a:r>
              <a:rPr lang="en-US" altLang="en-US" smtClean="0"/>
              <a:t>Segundo nível</a:t>
            </a:r>
          </a:p>
          <a:p>
            <a:pPr lvl="2"/>
            <a:r>
              <a:rPr lang="en-US" altLang="en-US" smtClean="0"/>
              <a:t>Terceiro nível</a:t>
            </a:r>
          </a:p>
          <a:p>
            <a:pPr lvl="3"/>
            <a:r>
              <a:rPr lang="en-US" altLang="en-US" smtClean="0"/>
              <a:t>Quarto nível</a:t>
            </a:r>
          </a:p>
          <a:p>
            <a:pPr lvl="4"/>
            <a:r>
              <a:rPr lang="en-US" altLang="en-US" smtClean="0"/>
              <a:t>Quinto nível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0FA8259-D034-4D34-9CE6-649A3129D1DD}" type="slidenum">
              <a:rPr lang="en-US" altLang="en-US"/>
              <a:pPr/>
              <a:t>‹nº›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1" r:id="rId14"/>
    <p:sldLayoutId id="2147483752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comments" Target="../comments/commen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comments" Target="../comments/commen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png"/><Relationship Id="rId4" Type="http://schemas.openxmlformats.org/officeDocument/2006/relationships/oleObject" Target="../embeddings/oleObject8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Associação e Proporções</a:t>
            </a:r>
            <a:endParaRPr lang="en-US" altLang="pt-B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Tabelas de Contingência</a:t>
            </a:r>
          </a:p>
          <a:p>
            <a:pPr eaLnBrk="1" hangingPunct="1"/>
            <a:r>
              <a:rPr lang="pt-BR" altLang="pt-BR" smtClean="0"/>
              <a:t>Teste de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>
                <a:latin typeface="Symbol" pitchFamily="18" charset="2"/>
              </a:rPr>
              <a:t>2</a:t>
            </a:r>
          </a:p>
          <a:p>
            <a:pPr eaLnBrk="1" hangingPunct="1"/>
            <a:endParaRPr lang="en-US" altLang="pt-BR" smtClean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Tipos de Variáveis</a:t>
            </a:r>
            <a:endParaRPr lang="en-US" altLang="pt-BR" smtClean="0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900113" y="2133600"/>
            <a:ext cx="18716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pt-BR"/>
              <a:t>Independente</a:t>
            </a:r>
            <a:endParaRPr lang="en-US" altLang="pt-BR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6372225" y="2133600"/>
            <a:ext cx="1871663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t-BR" altLang="pt-BR"/>
              <a:t>Dependente</a:t>
            </a:r>
            <a:endParaRPr lang="en-US" altLang="pt-BR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2771775" y="270827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331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3935413"/>
            <a:ext cx="8229600" cy="2195512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Na busca de identificação de associação estamos procurando determinar como a variável independente </a:t>
            </a:r>
            <a:r>
              <a:rPr lang="pt-BR" altLang="pt-BR" i="1" dirty="0" smtClean="0"/>
              <a:t>explica (modula</a:t>
            </a:r>
            <a:r>
              <a:rPr lang="pt-BR" altLang="pt-BR" dirty="0" smtClean="0"/>
              <a:t>) a variável </a:t>
            </a:r>
            <a:r>
              <a:rPr lang="pt-BR" altLang="pt-BR" dirty="0" smtClean="0"/>
              <a:t>dependente</a:t>
            </a:r>
            <a:br>
              <a:rPr lang="pt-BR" altLang="pt-BR" dirty="0" smtClean="0"/>
            </a:br>
            <a:r>
              <a:rPr lang="pt-BR" altLang="pt-BR" sz="2000" dirty="0" err="1" smtClean="0"/>
              <a:t>Obs</a:t>
            </a:r>
            <a:r>
              <a:rPr lang="pt-BR" altLang="pt-BR" sz="2000" dirty="0" smtClean="0"/>
              <a:t>: Não confundir com dependência entre grupos (amostras)</a:t>
            </a:r>
            <a:endParaRPr lang="en-US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Tabelas de Contingência 2x2</a:t>
            </a:r>
            <a:endParaRPr lang="en-US" altLang="pt-B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600" smtClean="0"/>
              <a:t>Em análises desse tipo, consideram-se os grupos como amostras de duas populações e usam-se as proporções, </a:t>
            </a:r>
            <a:r>
              <a:rPr lang="pt-BR" altLang="pt-BR" sz="2600" i="1" smtClean="0"/>
              <a:t>p</a:t>
            </a:r>
            <a:r>
              <a:rPr lang="pt-BR" altLang="pt-BR" sz="2600" i="1" baseline="-25000" smtClean="0"/>
              <a:t>1</a:t>
            </a:r>
            <a:r>
              <a:rPr lang="pt-BR" altLang="pt-BR" sz="2600" smtClean="0"/>
              <a:t> e </a:t>
            </a:r>
            <a:r>
              <a:rPr lang="pt-BR" altLang="pt-BR" sz="2600" i="1" smtClean="0"/>
              <a:t>p</a:t>
            </a:r>
            <a:r>
              <a:rPr lang="pt-BR" altLang="pt-BR" sz="2600" i="1" baseline="-25000" smtClean="0"/>
              <a:t>2</a:t>
            </a:r>
            <a:r>
              <a:rPr lang="pt-BR" altLang="pt-BR" sz="2600" smtClean="0"/>
              <a:t>, como estimativa das proporções populacionais, </a:t>
            </a:r>
            <a:r>
              <a:rPr lang="pt-BR" altLang="pt-BR" sz="2600" i="1" smtClean="0">
                <a:latin typeface="Symbol" pitchFamily="18" charset="2"/>
              </a:rPr>
              <a:t>p</a:t>
            </a:r>
            <a:r>
              <a:rPr lang="pt-BR" altLang="pt-BR" sz="2600" i="1" baseline="-25000" smtClean="0"/>
              <a:t>1</a:t>
            </a:r>
            <a:r>
              <a:rPr lang="pt-BR" altLang="pt-BR" sz="2600" smtClean="0"/>
              <a:t> e </a:t>
            </a:r>
            <a:r>
              <a:rPr lang="pt-BR" altLang="pt-BR" sz="2600" i="1" smtClean="0">
                <a:latin typeface="Symbol" pitchFamily="18" charset="2"/>
              </a:rPr>
              <a:t>p</a:t>
            </a:r>
            <a:r>
              <a:rPr lang="pt-BR" altLang="pt-BR" sz="2600" i="1" baseline="-25000" smtClean="0"/>
              <a:t>2</a:t>
            </a:r>
            <a:r>
              <a:rPr lang="pt-BR" altLang="pt-BR" sz="2600" smtClean="0"/>
              <a:t>. Pode-se testar a hipótese de que estas duas proporções sejam as mesmas de duas maneiras</a:t>
            </a:r>
          </a:p>
          <a:p>
            <a:pPr lvl="1" eaLnBrk="1" hangingPunct="1"/>
            <a:r>
              <a:rPr lang="pt-BR" altLang="pt-BR" sz="2200" smtClean="0"/>
              <a:t>Utilizando o teste de </a:t>
            </a:r>
            <a:r>
              <a:rPr lang="pt-BR" altLang="pt-BR" sz="2200" smtClean="0">
                <a:latin typeface="Symbol" pitchFamily="18" charset="2"/>
              </a:rPr>
              <a:t>c</a:t>
            </a:r>
            <a:r>
              <a:rPr lang="pt-BR" altLang="pt-BR" sz="2200" baseline="30000" smtClean="0"/>
              <a:t>2</a:t>
            </a:r>
          </a:p>
          <a:p>
            <a:pPr lvl="1" eaLnBrk="1" hangingPunct="1"/>
            <a:r>
              <a:rPr lang="pt-BR" altLang="pt-BR" sz="2200" smtClean="0"/>
              <a:t>Utilizar a aproximação normal para a distribuição binomial e calcular a estatística (Comparação de 2 proporções)</a:t>
            </a:r>
          </a:p>
          <a:p>
            <a:pPr eaLnBrk="1" hangingPunct="1"/>
            <a:r>
              <a:rPr lang="pt-BR" altLang="pt-BR" sz="2600" smtClean="0"/>
              <a:t>Os dois testes produzem resultados idênticos</a:t>
            </a:r>
            <a:endParaRPr lang="en-US" altLang="pt-B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Tabelas de Contingência</a:t>
            </a:r>
            <a:endParaRPr lang="en-US" altLang="pt-B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Os resultados do exemplo anterior podem ser resumidos numa tabela 2x2, também conhecida como tabela de contingência</a:t>
            </a:r>
          </a:p>
          <a:p>
            <a:pPr eaLnBrk="1" hangingPunct="1"/>
            <a:r>
              <a:rPr lang="pt-BR" altLang="pt-BR" smtClean="0"/>
              <a:t>Princípio do Teste</a:t>
            </a:r>
          </a:p>
          <a:p>
            <a:pPr lvl="1" eaLnBrk="1" hangingPunct="1"/>
            <a:r>
              <a:rPr lang="pt-BR" altLang="pt-BR" smtClean="0"/>
              <a:t>Se não há associação entre variável dependente e a independente, devemos esperar que a proporção de sucessos (diabetes) seja a mesma nos dois grupos</a:t>
            </a: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1</a:t>
            </a:r>
            <a:endParaRPr lang="en-US" altLang="pt-B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Camundongo não obeso diabético (NOD) desenvolve diabetes autoimune que é usada como modelo para o diabetes juvenil humano insulino-dependente. Nos camundongos da colônia de Hawkins, a incidência para machos e fêmeas era de 24% e 73%, respectivamente. Hawkins investigou a causa desta diferença entre os sexos avaliando o efeito da castração precoce na incidência de diabetes em camundongos NOD machos.</a:t>
            </a: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1</a:t>
            </a:r>
            <a:endParaRPr lang="en-US" altLang="pt-BR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600" smtClean="0"/>
              <a:t>De 100 camundongos NOD machos, 50 foram castrados um dia após o nascimento e outros 50 foram submetidos a uma falsa cirurgia. Os camundongos foram mantidos por 140 dias, e amostras de sangue foram colhidas a cada duas semanas a partir do 42 dia. Diabetes foi diagnosticada como estando presente quando três amostras consecutivas apresentaram níveis de glicose superiores a 200mg/dl. O experimento permitiu verificar que a castração provocou um aumento na incidência de diabetes (52%) quando comparado com animais não castrados (24%) no dia 112.</a:t>
            </a:r>
            <a:endParaRPr lang="en-US" altLang="pt-BR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de hipóteses: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mtClean="0">
                <a:solidFill>
                  <a:srgbClr val="0000FF"/>
                </a:solidFill>
              </a:rPr>
              <a:t>	H</a:t>
            </a:r>
            <a:r>
              <a:rPr lang="pt-BR" altLang="pt-BR" baseline="-25000" smtClean="0">
                <a:solidFill>
                  <a:srgbClr val="0000FF"/>
                </a:solidFill>
              </a:rPr>
              <a:t>0</a:t>
            </a:r>
            <a:r>
              <a:rPr lang="pt-BR" altLang="pt-BR" smtClean="0">
                <a:solidFill>
                  <a:srgbClr val="0000FF"/>
                </a:solidFill>
              </a:rPr>
              <a:t>: </a:t>
            </a:r>
            <a:r>
              <a:rPr lang="pt-BR" altLang="pt-BR" b="1" smtClean="0">
                <a:solidFill>
                  <a:srgbClr val="FF0000"/>
                </a:solidFill>
              </a:rPr>
              <a:t>Não há associação</a:t>
            </a:r>
            <a:r>
              <a:rPr lang="pt-BR" altLang="pt-BR" smtClean="0">
                <a:solidFill>
                  <a:srgbClr val="0000FF"/>
                </a:solidFill>
              </a:rPr>
              <a:t> entre diabetes e castração neonatal (ou seja, as </a:t>
            </a:r>
            <a:r>
              <a:rPr lang="pt-BR" altLang="pt-BR" b="1" smtClean="0">
                <a:solidFill>
                  <a:srgbClr val="0000FF"/>
                </a:solidFill>
              </a:rPr>
              <a:t>proporções</a:t>
            </a:r>
            <a:r>
              <a:rPr lang="pt-BR" altLang="pt-BR" smtClean="0">
                <a:solidFill>
                  <a:srgbClr val="0000FF"/>
                </a:solidFill>
              </a:rPr>
              <a:t> de camundongos com diabetes </a:t>
            </a:r>
            <a:r>
              <a:rPr lang="pt-BR" altLang="pt-BR" b="1" smtClean="0">
                <a:solidFill>
                  <a:srgbClr val="0000FF"/>
                </a:solidFill>
              </a:rPr>
              <a:t>são iguais</a:t>
            </a:r>
            <a:r>
              <a:rPr lang="pt-BR" altLang="pt-BR" smtClean="0">
                <a:solidFill>
                  <a:srgbClr val="0000FF"/>
                </a:solidFill>
              </a:rPr>
              <a:t> nos castrados e nos controles)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mtClean="0">
                <a:solidFill>
                  <a:srgbClr val="0000FF"/>
                </a:solidFill>
              </a:rPr>
              <a:t>	H</a:t>
            </a:r>
            <a:r>
              <a:rPr lang="pt-BR" altLang="pt-BR" baseline="-25000" smtClean="0">
                <a:solidFill>
                  <a:srgbClr val="0000FF"/>
                </a:solidFill>
              </a:rPr>
              <a:t>1</a:t>
            </a:r>
            <a:r>
              <a:rPr lang="pt-BR" altLang="pt-BR" smtClean="0">
                <a:solidFill>
                  <a:srgbClr val="0000FF"/>
                </a:solidFill>
              </a:rPr>
              <a:t>: </a:t>
            </a:r>
            <a:r>
              <a:rPr lang="pt-BR" altLang="pt-BR" b="1" smtClean="0">
                <a:solidFill>
                  <a:srgbClr val="FF0000"/>
                </a:solidFill>
              </a:rPr>
              <a:t>Há associação</a:t>
            </a:r>
            <a:r>
              <a:rPr lang="pt-BR" altLang="pt-BR" smtClean="0">
                <a:solidFill>
                  <a:srgbClr val="0000FF"/>
                </a:solidFill>
              </a:rPr>
              <a:t> entre diabetes e castração neonatal (ou seja, as </a:t>
            </a:r>
            <a:r>
              <a:rPr lang="pt-BR" altLang="pt-BR" b="1" smtClean="0">
                <a:solidFill>
                  <a:srgbClr val="0000FF"/>
                </a:solidFill>
              </a:rPr>
              <a:t>proporções</a:t>
            </a:r>
            <a:r>
              <a:rPr lang="pt-BR" altLang="pt-BR" smtClean="0">
                <a:solidFill>
                  <a:srgbClr val="0000FF"/>
                </a:solidFill>
              </a:rPr>
              <a:t> de camundongos com diabetes </a:t>
            </a:r>
            <a:r>
              <a:rPr lang="pt-BR" altLang="pt-BR" b="1" smtClean="0">
                <a:solidFill>
                  <a:srgbClr val="0000FF"/>
                </a:solidFill>
              </a:rPr>
              <a:t>não são iguais</a:t>
            </a:r>
            <a:r>
              <a:rPr lang="pt-BR" altLang="pt-BR" smtClean="0">
                <a:solidFill>
                  <a:srgbClr val="0000FF"/>
                </a:solidFill>
              </a:rPr>
              <a:t> nos castrados e nos controles)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de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/>
              <a:t>2</a:t>
            </a:r>
            <a:endParaRPr lang="en-US" altLang="pt-BR" baseline="30000" smtClean="0"/>
          </a:p>
        </p:txBody>
      </p:sp>
      <p:graphicFrame>
        <p:nvGraphicFramePr>
          <p:cNvPr id="19459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2352675" y="2214563"/>
          <a:ext cx="4546600" cy="3763962"/>
        </p:xfrm>
        <a:graphic>
          <a:graphicData uri="http://schemas.openxmlformats.org/presentationml/2006/ole">
            <p:oleObj spid="_x0000_s19459" name="Equação" r:id="rId3" imgW="2286000" imgH="1892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/>
              <a:t>2</a:t>
            </a:r>
            <a:endParaRPr lang="en-US" altLang="pt-BR" baseline="30000" smtClean="0"/>
          </a:p>
        </p:txBody>
      </p:sp>
      <p:graphicFrame>
        <p:nvGraphicFramePr>
          <p:cNvPr id="18597" name="Group 165"/>
          <p:cNvGraphicFramePr>
            <a:graphicFrameLocks noGrp="1"/>
          </p:cNvGraphicFramePr>
          <p:nvPr>
            <p:ph sz="half" idx="1"/>
          </p:nvPr>
        </p:nvGraphicFramePr>
        <p:xfrm>
          <a:off x="452438" y="1973263"/>
          <a:ext cx="4038600" cy="4411661"/>
        </p:xfrm>
        <a:graphic>
          <a:graphicData uri="http://schemas.openxmlformats.org/drawingml/2006/table">
            <a:tbl>
              <a:tblPr/>
              <a:tblGrid>
                <a:gridCol w="946150"/>
                <a:gridCol w="1073150"/>
                <a:gridCol w="1009650"/>
                <a:gridCol w="1009650"/>
              </a:tblGrid>
              <a:tr h="1103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Castrados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 diabetes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 diabetes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598" name="Group 166"/>
          <p:cNvGraphicFramePr>
            <a:graphicFrameLocks noGrp="1"/>
          </p:cNvGraphicFramePr>
          <p:nvPr>
            <p:ph sz="half" idx="2"/>
          </p:nvPr>
        </p:nvGraphicFramePr>
        <p:xfrm>
          <a:off x="4643438" y="1973263"/>
          <a:ext cx="4038600" cy="4411661"/>
        </p:xfrm>
        <a:graphic>
          <a:graphicData uri="http://schemas.openxmlformats.org/drawingml/2006/table">
            <a:tbl>
              <a:tblPr/>
              <a:tblGrid>
                <a:gridCol w="946150"/>
                <a:gridCol w="1073150"/>
                <a:gridCol w="1009650"/>
                <a:gridCol w="1009650"/>
              </a:tblGrid>
              <a:tr h="1103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Castrados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 diabetes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 diabetes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7" name="Text Box 189"/>
          <p:cNvSpPr txBox="1">
            <a:spLocks noChangeArrowheads="1"/>
          </p:cNvSpPr>
          <p:nvPr/>
        </p:nvSpPr>
        <p:spPr bwMode="auto">
          <a:xfrm>
            <a:off x="3054350" y="6491288"/>
            <a:ext cx="284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altLang="pt-BR">
                <a:latin typeface="Symbol" pitchFamily="18" charset="2"/>
              </a:rPr>
              <a:t>c</a:t>
            </a:r>
            <a:r>
              <a:rPr lang="pt-BR" altLang="pt-BR" baseline="30000"/>
              <a:t>2</a:t>
            </a:r>
            <a:r>
              <a:rPr lang="pt-BR" altLang="pt-BR"/>
              <a:t>=8,319 	p=0,004</a:t>
            </a:r>
            <a:endParaRPr lang="en-US" altLang="pt-BR"/>
          </a:p>
        </p:txBody>
      </p:sp>
      <p:sp>
        <p:nvSpPr>
          <p:cNvPr id="20528" name="Text Box 190"/>
          <p:cNvSpPr txBox="1">
            <a:spLocks noChangeArrowheads="1"/>
          </p:cNvSpPr>
          <p:nvPr/>
        </p:nvSpPr>
        <p:spPr bwMode="auto">
          <a:xfrm>
            <a:off x="1547813" y="16287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Valores observados</a:t>
            </a:r>
          </a:p>
        </p:txBody>
      </p:sp>
      <p:sp>
        <p:nvSpPr>
          <p:cNvPr id="20529" name="Text Box 191"/>
          <p:cNvSpPr txBox="1">
            <a:spLocks noChangeArrowheads="1"/>
          </p:cNvSpPr>
          <p:nvPr/>
        </p:nvSpPr>
        <p:spPr bwMode="auto">
          <a:xfrm>
            <a:off x="5580063" y="162877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Valores esperados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/>
              <a:t>2 </a:t>
            </a:r>
            <a:r>
              <a:rPr lang="pt-BR" altLang="pt-BR" smtClean="0"/>
              <a:t>( freqüências observadas )</a:t>
            </a:r>
            <a:endParaRPr lang="en-US" altLang="pt-BR" baseline="30000" smtClean="0"/>
          </a:p>
        </p:txBody>
      </p:sp>
      <p:graphicFrame>
        <p:nvGraphicFramePr>
          <p:cNvPr id="11408" name="Group 144"/>
          <p:cNvGraphicFramePr>
            <a:graphicFrameLocks noGrp="1"/>
          </p:cNvGraphicFramePr>
          <p:nvPr>
            <p:ph type="tbl" idx="1"/>
          </p:nvPr>
        </p:nvGraphicFramePr>
        <p:xfrm>
          <a:off x="457200" y="1719263"/>
          <a:ext cx="8229600" cy="4438652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Resultado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Sucesso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Fracasso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a+c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b+d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n=a+b+c+d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Proporção observada de sucessos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pt-BR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=a/(a+c)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pt-BR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=b/(b+d)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p=(a+b)/(a+b+c+d)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/>
              <a:t>2 </a:t>
            </a:r>
            <a:r>
              <a:rPr lang="pt-BR" altLang="pt-BR" smtClean="0"/>
              <a:t>( freqüências esperadas )</a:t>
            </a:r>
            <a:endParaRPr lang="en-US" altLang="pt-BR" baseline="30000" smtClean="0"/>
          </a:p>
        </p:txBody>
      </p:sp>
      <p:graphicFrame>
        <p:nvGraphicFramePr>
          <p:cNvPr id="13400" name="Group 88"/>
          <p:cNvGraphicFramePr>
            <a:graphicFrameLocks noGrp="1"/>
          </p:cNvGraphicFramePr>
          <p:nvPr>
            <p:ph sz="half" idx="1"/>
          </p:nvPr>
        </p:nvGraphicFramePr>
        <p:xfrm>
          <a:off x="323850" y="1989138"/>
          <a:ext cx="7786688" cy="1800226"/>
        </p:xfrm>
        <a:graphic>
          <a:graphicData uri="http://schemas.openxmlformats.org/drawingml/2006/table">
            <a:tbl>
              <a:tblPr/>
              <a:tblGrid>
                <a:gridCol w="1946275"/>
                <a:gridCol w="1947863"/>
                <a:gridCol w="1946275"/>
                <a:gridCol w="1946275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Resultado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Sucesso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(a+c)(a+b)/n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(b+d)(a+b)/n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Fracasso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(a+c)(c+d)/n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(b+d)(c+d)/n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01" name="Group 89"/>
          <p:cNvGraphicFramePr>
            <a:graphicFrameLocks noGrp="1"/>
          </p:cNvGraphicFramePr>
          <p:nvPr>
            <p:ph sz="half" idx="2"/>
          </p:nvPr>
        </p:nvGraphicFramePr>
        <p:xfrm>
          <a:off x="323850" y="4437063"/>
          <a:ext cx="7777163" cy="1943101"/>
        </p:xfrm>
        <a:graphic>
          <a:graphicData uri="http://schemas.openxmlformats.org/drawingml/2006/table">
            <a:tbl>
              <a:tblPr/>
              <a:tblGrid>
                <a:gridCol w="1944688"/>
                <a:gridCol w="1944687"/>
                <a:gridCol w="1943100"/>
                <a:gridCol w="1944688"/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Resultado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Sucesso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Fracasso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9" name="Text Box 90"/>
          <p:cNvSpPr txBox="1">
            <a:spLocks noChangeArrowheads="1"/>
          </p:cNvSpPr>
          <p:nvPr/>
        </p:nvSpPr>
        <p:spPr bwMode="auto">
          <a:xfrm>
            <a:off x="323850" y="3933825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>
                <a:solidFill>
                  <a:srgbClr val="0000FF"/>
                </a:solidFill>
              </a:rPr>
              <a:t>equivalente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C:\Users\ze\Downloads\Screenshot_4.png"/>
          <p:cNvPicPr>
            <a:picLocks noChangeAspect="1" noChangeArrowheads="1"/>
          </p:cNvPicPr>
          <p:nvPr/>
        </p:nvPicPr>
        <p:blipFill>
          <a:blip r:embed="rId2" cstate="print"/>
          <a:srcRect l="2062" t="19612"/>
          <a:stretch>
            <a:fillRect/>
          </a:stretch>
        </p:blipFill>
        <p:spPr bwMode="auto">
          <a:xfrm>
            <a:off x="611560" y="1124744"/>
            <a:ext cx="8092435" cy="5586627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58490"/>
          </a:xfrm>
        </p:spPr>
        <p:txBody>
          <a:bodyPr/>
          <a:lstStyle/>
          <a:p>
            <a:r>
              <a:rPr lang="pt-BR" dirty="0" smtClean="0"/>
              <a:t>Aula de hoje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95536" y="4005064"/>
            <a:ext cx="8352928" cy="122413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6923088" cy="3941762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/>
              <a:t>Chi-Square Test: castrados, controle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15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Expected counts are printed below observed counts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Chi-Square contributions are printed below expected counts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15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       castrados  controle  Total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    1         26        12     38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           19.00     19.00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           2.579     2.579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15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    2         24        38     62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           31.00     31.00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           1.581     1.581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15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Total         50        50    100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1500" b="1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altLang="pt-BR" sz="1500" b="1" smtClean="0">
                <a:latin typeface="Courier New" pitchFamily="49" charset="0"/>
              </a:rPr>
              <a:t>Chi-Sq = 8.319, DF = 1, P-Value = 0.004</a:t>
            </a:r>
            <a:endParaRPr lang="pt-BR" altLang="pt-BR" sz="1500" b="1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11188" y="5805488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Rejeita-se H</a:t>
            </a:r>
            <a:r>
              <a:rPr lang="pt-BR" altLang="pt-BR" baseline="-25000"/>
              <a:t>0</a:t>
            </a:r>
            <a:r>
              <a:rPr lang="pt-BR" altLang="pt-BR"/>
              <a:t>. Há evidências de que a castração neonatal esteja associada à incidência de diabetes em camundongos NOD.</a:t>
            </a:r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3132138" y="5300663"/>
            <a:ext cx="2305050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Teste de comparação de duas proporções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565525"/>
            <a:ext cx="4681538" cy="3032125"/>
          </a:xfrm>
        </p:spPr>
        <p:txBody>
          <a:bodyPr/>
          <a:lstStyle/>
          <a:p>
            <a:pPr eaLnBrk="1" hangingPunct="1"/>
            <a:r>
              <a:rPr lang="pt-BR" altLang="pt-BR" sz="2800" smtClean="0"/>
              <a:t>Proporção de castrados com diabetes (p</a:t>
            </a:r>
            <a:r>
              <a:rPr lang="pt-BR" altLang="pt-BR" sz="2800" baseline="-25000" smtClean="0"/>
              <a:t>1</a:t>
            </a:r>
            <a:r>
              <a:rPr lang="pt-BR" altLang="pt-BR" sz="2800" smtClean="0"/>
              <a:t>): </a:t>
            </a:r>
          </a:p>
          <a:p>
            <a:pPr eaLnBrk="1" hangingPunct="1"/>
            <a:endParaRPr lang="pt-BR" altLang="pt-BR" sz="2800" smtClean="0"/>
          </a:p>
          <a:p>
            <a:pPr eaLnBrk="1" hangingPunct="1"/>
            <a:r>
              <a:rPr lang="pt-BR" altLang="pt-BR" sz="2800" smtClean="0"/>
              <a:t>Proporção de animais submetidos à falsa cirurgia com diabetes (p</a:t>
            </a:r>
            <a:r>
              <a:rPr lang="pt-BR" altLang="pt-BR" sz="2800" baseline="-25000" smtClean="0"/>
              <a:t>2</a:t>
            </a:r>
            <a:r>
              <a:rPr lang="pt-BR" altLang="pt-BR" sz="2800" smtClean="0"/>
              <a:t>):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076825" y="3644900"/>
          <a:ext cx="2166938" cy="933450"/>
        </p:xfrm>
        <a:graphic>
          <a:graphicData uri="http://schemas.openxmlformats.org/presentationml/2006/ole">
            <p:oleObj spid="_x0000_s24580" name="Equation" r:id="rId3" imgW="914400" imgH="393700" progId="Equation.3">
              <p:embed/>
            </p:oleObj>
          </a:graphicData>
        </a:graphic>
      </p:graphicFrame>
      <p:graphicFrame>
        <p:nvGraphicFramePr>
          <p:cNvPr id="24581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5076825" y="5300663"/>
          <a:ext cx="2166938" cy="908050"/>
        </p:xfrm>
        <a:graphic>
          <a:graphicData uri="http://schemas.openxmlformats.org/presentationml/2006/ole">
            <p:oleObj spid="_x0000_s24581" name="Equation" r:id="rId4" imgW="939392" imgH="393529" progId="Equation.3">
              <p:embed/>
            </p:oleObj>
          </a:graphicData>
        </a:graphic>
      </p:graphicFrame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3203575" y="1773238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Hipóteses do teste:</a:t>
            </a:r>
          </a:p>
        </p:txBody>
      </p:sp>
      <p:graphicFrame>
        <p:nvGraphicFramePr>
          <p:cNvPr id="24583" name="Object 9"/>
          <p:cNvGraphicFramePr>
            <a:graphicFrameLocks noChangeAspect="1"/>
          </p:cNvGraphicFramePr>
          <p:nvPr/>
        </p:nvGraphicFramePr>
        <p:xfrm>
          <a:off x="3419475" y="2276475"/>
          <a:ext cx="1844675" cy="1146175"/>
        </p:xfrm>
        <a:graphic>
          <a:graphicData uri="http://schemas.openxmlformats.org/presentationml/2006/ole">
            <p:oleObj spid="_x0000_s24583" name="Equation" r:id="rId5" imgW="7366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z="4000" smtClean="0"/>
              <a:t>Teste de comparação de duas proporções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700213"/>
            <a:ext cx="7343775" cy="3097212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pt-BR" altLang="pt-BR" sz="2000" smtClean="0"/>
              <a:t>Resultados do Minitab:</a:t>
            </a:r>
          </a:p>
          <a:p>
            <a:pPr eaLnBrk="1" hangingPunct="1">
              <a:buFontTx/>
              <a:buNone/>
            </a:pPr>
            <a:r>
              <a:rPr lang="pt-BR" altLang="pt-BR" sz="2000" b="1" smtClean="0"/>
              <a:t>Test and CI for Two Proportions</a:t>
            </a:r>
          </a:p>
          <a:p>
            <a:pPr eaLnBrk="1" hangingPunct="1">
              <a:buFontTx/>
              <a:buNone/>
            </a:pPr>
            <a:r>
              <a:rPr lang="pt-BR" altLang="pt-BR" sz="2000" smtClean="0"/>
              <a:t>Sample      X      N  Sample p</a:t>
            </a:r>
          </a:p>
          <a:p>
            <a:pPr eaLnBrk="1" hangingPunct="1">
              <a:buFontTx/>
              <a:buNone/>
            </a:pPr>
            <a:r>
              <a:rPr lang="pt-BR" altLang="pt-BR" sz="2000" smtClean="0"/>
              <a:t>1               26     50  0.520000</a:t>
            </a:r>
          </a:p>
          <a:p>
            <a:pPr eaLnBrk="1" hangingPunct="1">
              <a:buFontTx/>
              <a:buNone/>
            </a:pPr>
            <a:r>
              <a:rPr lang="pt-BR" altLang="pt-BR" sz="2000" smtClean="0"/>
              <a:t>2               12     50  0.240000</a:t>
            </a:r>
          </a:p>
          <a:p>
            <a:pPr eaLnBrk="1" hangingPunct="1">
              <a:buFontTx/>
              <a:buNone/>
            </a:pPr>
            <a:r>
              <a:rPr lang="pt-BR" altLang="pt-BR" sz="2000" smtClean="0"/>
              <a:t>Estimate for p(1) - p(2):  0.28</a:t>
            </a:r>
          </a:p>
          <a:p>
            <a:pPr eaLnBrk="1" hangingPunct="1">
              <a:buFontTx/>
              <a:buNone/>
            </a:pPr>
            <a:r>
              <a:rPr lang="pt-BR" altLang="pt-BR" sz="2000" smtClean="0"/>
              <a:t>95% CI for p(1) - p(2):  (0.0978182, 0.462182)</a:t>
            </a:r>
          </a:p>
          <a:p>
            <a:pPr eaLnBrk="1" hangingPunct="1">
              <a:buFontTx/>
              <a:buNone/>
            </a:pPr>
            <a:r>
              <a:rPr lang="pt-BR" altLang="pt-BR" sz="2000" smtClean="0"/>
              <a:t>Test for p(1) - p(2) = 0 (vs not = 0):  Z = 3.01  P-Value = 0.003</a:t>
            </a:r>
          </a:p>
          <a:p>
            <a:pPr eaLnBrk="1" hangingPunct="1"/>
            <a:endParaRPr lang="pt-BR" altLang="pt-BR" sz="2000" smtClean="0"/>
          </a:p>
        </p:txBody>
      </p:sp>
      <p:sp>
        <p:nvSpPr>
          <p:cNvPr id="25604" name="Text Box 8"/>
          <p:cNvSpPr txBox="1">
            <a:spLocks noChangeArrowheads="1"/>
          </p:cNvSpPr>
          <p:nvPr/>
        </p:nvSpPr>
        <p:spPr bwMode="auto">
          <a:xfrm>
            <a:off x="1116013" y="5013325"/>
            <a:ext cx="6842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Para um nível de significância de 5%, rejeitamos a hipótese nula de proporções iguais e dizemos que foi observada uma diferença estatística significativa entre as proporções (P=0,003). Essa decisão é idêntica à tomada ao se utilizar o teste de </a:t>
            </a:r>
            <a:r>
              <a:rPr lang="pt-BR" altLang="pt-BR">
                <a:latin typeface="Symbol" pitchFamily="18" charset="2"/>
              </a:rPr>
              <a:t>c</a:t>
            </a:r>
            <a:r>
              <a:rPr lang="pt-BR" altLang="pt-BR" baseline="30000"/>
              <a:t>2</a:t>
            </a:r>
            <a:r>
              <a:rPr lang="pt-BR" altLang="pt-BR"/>
              <a:t>.</a:t>
            </a:r>
          </a:p>
        </p:txBody>
      </p:sp>
      <p:sp>
        <p:nvSpPr>
          <p:cNvPr id="25605" name="Oval 9"/>
          <p:cNvSpPr>
            <a:spLocks noChangeArrowheads="1"/>
          </p:cNvSpPr>
          <p:nvPr/>
        </p:nvSpPr>
        <p:spPr bwMode="auto">
          <a:xfrm>
            <a:off x="5940425" y="4076700"/>
            <a:ext cx="1943100" cy="762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2 (Aula prática de 2 proporções)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05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smtClean="0"/>
              <a:t>Exemplo: Pesquisadores decidiram avaliar se a proporção de cães machos é idêntica em cães domiciliados e não-domiciliados. Fizeram um levantamento em um certo município, e observaram que, dos 510 cães domiciliados amostrados, 301 eram machos, e, dentre os 230 não-domiciliados recolhidos nas ruas, 97 eram machos.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smtClean="0">
                <a:solidFill>
                  <a:srgbClr val="0000FF"/>
                </a:solidFill>
              </a:rPr>
              <a:t>Pelo teste de comparação de duas proporções: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600" smtClean="0">
                <a:solidFill>
                  <a:srgbClr val="0000FF"/>
                </a:solidFill>
              </a:rPr>
              <a:t>	H</a:t>
            </a:r>
            <a:r>
              <a:rPr lang="pt-BR" altLang="pt-BR" sz="2600" baseline="-25000" smtClean="0">
                <a:solidFill>
                  <a:srgbClr val="0000FF"/>
                </a:solidFill>
              </a:rPr>
              <a:t>0</a:t>
            </a:r>
            <a:r>
              <a:rPr lang="pt-BR" altLang="pt-BR" sz="2600" smtClean="0">
                <a:solidFill>
                  <a:srgbClr val="0000FF"/>
                </a:solidFill>
              </a:rPr>
              <a:t>: A proporção de cães machos </a:t>
            </a:r>
            <a:r>
              <a:rPr lang="pt-BR" altLang="pt-BR" sz="2600" b="1" smtClean="0">
                <a:solidFill>
                  <a:srgbClr val="0000FF"/>
                </a:solidFill>
              </a:rPr>
              <a:t>é igual</a:t>
            </a:r>
            <a:r>
              <a:rPr lang="pt-BR" altLang="pt-BR" sz="2600" smtClean="0">
                <a:solidFill>
                  <a:srgbClr val="0000FF"/>
                </a:solidFill>
              </a:rPr>
              <a:t> em cães domiciliados e em não-domiciliados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600" smtClean="0">
                <a:solidFill>
                  <a:srgbClr val="0000FF"/>
                </a:solidFill>
              </a:rPr>
              <a:t>	H</a:t>
            </a:r>
            <a:r>
              <a:rPr lang="pt-BR" altLang="pt-BR" sz="2600" baseline="-25000" smtClean="0">
                <a:solidFill>
                  <a:srgbClr val="0000FF"/>
                </a:solidFill>
              </a:rPr>
              <a:t>1</a:t>
            </a:r>
            <a:r>
              <a:rPr lang="pt-BR" altLang="pt-BR" sz="2600" smtClean="0">
                <a:solidFill>
                  <a:srgbClr val="0000FF"/>
                </a:solidFill>
              </a:rPr>
              <a:t>: A proporção de cães machos </a:t>
            </a:r>
            <a:r>
              <a:rPr lang="pt-BR" altLang="pt-BR" sz="2600" b="1" smtClean="0">
                <a:solidFill>
                  <a:srgbClr val="0000FF"/>
                </a:solidFill>
              </a:rPr>
              <a:t>não é igual</a:t>
            </a:r>
            <a:r>
              <a:rPr lang="pt-BR" altLang="pt-BR" sz="2600" smtClean="0">
                <a:solidFill>
                  <a:srgbClr val="0000FF"/>
                </a:solidFill>
              </a:rPr>
              <a:t> em cães domiciliados e em não-domiciliados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01675"/>
          </a:xfrm>
        </p:spPr>
        <p:txBody>
          <a:bodyPr/>
          <a:lstStyle/>
          <a:p>
            <a:pPr eaLnBrk="1" hangingPunct="1"/>
            <a:r>
              <a:rPr lang="pt-BR" altLang="pt-BR" smtClean="0"/>
              <a:t>Teste de comparação de duas proporções:</a:t>
            </a:r>
          </a:p>
          <a:p>
            <a:pPr eaLnBrk="1" hangingPunct="1"/>
            <a:endParaRPr lang="pt-BR" altLang="pt-BR" smtClean="0"/>
          </a:p>
          <a:p>
            <a:pPr eaLnBrk="1" hangingPunct="1">
              <a:buFont typeface="Wingdings" pitchFamily="2" charset="2"/>
              <a:buNone/>
            </a:pPr>
            <a:endParaRPr lang="pt-BR" altLang="pt-BR" sz="160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altLang="pt-BR" sz="160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55650" y="2708275"/>
            <a:ext cx="7632700" cy="286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pt-BR" b="1"/>
              <a:t>Test and CI for Two Proportions </a:t>
            </a:r>
          </a:p>
          <a:p>
            <a:endParaRPr lang="pt-BR" altLang="pt-BR" b="1"/>
          </a:p>
          <a:p>
            <a:r>
              <a:rPr lang="pt-BR" altLang="pt-BR"/>
              <a:t>Sample    X    N  Sample p</a:t>
            </a:r>
          </a:p>
          <a:p>
            <a:r>
              <a:rPr lang="pt-BR" altLang="pt-BR"/>
              <a:t>1       301  510  0,590196</a:t>
            </a:r>
          </a:p>
          <a:p>
            <a:r>
              <a:rPr lang="pt-BR" altLang="pt-BR"/>
              <a:t>2        97  230  0,421739</a:t>
            </a:r>
          </a:p>
          <a:p>
            <a:endParaRPr lang="pt-BR" altLang="pt-BR"/>
          </a:p>
          <a:p>
            <a:r>
              <a:rPr lang="pt-BR" altLang="pt-BR"/>
              <a:t>Difference = p (1) - p (2)</a:t>
            </a:r>
          </a:p>
          <a:p>
            <a:r>
              <a:rPr lang="pt-BR" altLang="pt-BR"/>
              <a:t>Estimate for difference:  0,168457</a:t>
            </a:r>
          </a:p>
          <a:p>
            <a:r>
              <a:rPr lang="it-IT" altLang="pt-BR"/>
              <a:t>95% CI for difference:  (0,0916781; 0,245236)</a:t>
            </a:r>
          </a:p>
          <a:p>
            <a:r>
              <a:rPr lang="en-US" altLang="pt-BR"/>
              <a:t>Test for difference = 0 (vs not = 0):  Z = 4,30  P-Value = 0,000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364163" y="5084763"/>
            <a:ext cx="1871662" cy="5762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795963" y="5805488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/>
              <a:t>P &lt; 0,001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4787900" y="5949950"/>
            <a:ext cx="863600" cy="144463"/>
          </a:xfrm>
          <a:prstGeom prst="rightArrow">
            <a:avLst>
              <a:gd name="adj1" fmla="val 50000"/>
              <a:gd name="adj2" fmla="val 14945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2: Teste de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>
                <a:latin typeface="Symbol" pitchFamily="18" charset="2"/>
              </a:rPr>
              <a:t>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75613" cy="2214562"/>
          </a:xfrm>
        </p:spPr>
        <p:txBody>
          <a:bodyPr/>
          <a:lstStyle/>
          <a:p>
            <a:pPr eaLnBrk="1" hangingPunct="1"/>
            <a:r>
              <a:rPr lang="pt-BR" altLang="pt-BR" sz="2600" smtClean="0"/>
              <a:t>Hipóteses do teste: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H</a:t>
            </a:r>
            <a:r>
              <a:rPr lang="pt-BR" altLang="pt-BR" sz="2200" baseline="-25000" smtClean="0"/>
              <a:t>0</a:t>
            </a:r>
            <a:r>
              <a:rPr lang="pt-BR" altLang="pt-BR" sz="2200" smtClean="0"/>
              <a:t>: Não há associação entre o sexo do cão e ser ou não domiciliado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altLang="pt-BR" sz="2200" smtClean="0"/>
              <a:t>H</a:t>
            </a:r>
            <a:r>
              <a:rPr lang="pt-BR" altLang="pt-BR" sz="2200" baseline="-25000" smtClean="0"/>
              <a:t>1</a:t>
            </a:r>
            <a:r>
              <a:rPr lang="pt-BR" altLang="pt-BR" sz="2200" smtClean="0"/>
              <a:t>: Há associação entre o sexo do cão e ser ou não domiciliado 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365625"/>
            <a:ext cx="8447088" cy="1408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2: Teste de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>
                <a:latin typeface="Symbol" pitchFamily="18" charset="2"/>
              </a:rPr>
              <a:t>2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547813" y="1412875"/>
            <a:ext cx="5545137" cy="499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1400" b="1"/>
              <a:t>Chi-Square Test: domiciliados, naodomiciliados </a:t>
            </a: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Expected counts are printed below observed counts</a:t>
            </a: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Chi-Square contributions are printed below expected counts</a:t>
            </a:r>
          </a:p>
          <a:p>
            <a:pPr>
              <a:spcBef>
                <a:spcPct val="50000"/>
              </a:spcBef>
            </a:pPr>
            <a:endParaRPr lang="pt-BR" altLang="pt-BR" sz="1400" b="1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       domiciliados  naodomiciliados  Total</a:t>
            </a: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    1           301               97    398</a:t>
            </a: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             274.30           123.70</a:t>
            </a: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              2.599            5.764</a:t>
            </a:r>
          </a:p>
          <a:p>
            <a:pPr>
              <a:spcBef>
                <a:spcPct val="50000"/>
              </a:spcBef>
            </a:pPr>
            <a:endParaRPr lang="pt-BR" altLang="pt-BR" sz="1400" b="1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    2           209              133    342</a:t>
            </a: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             235.70           106.30</a:t>
            </a: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              3.025            6.708</a:t>
            </a:r>
          </a:p>
          <a:p>
            <a:pPr>
              <a:spcBef>
                <a:spcPct val="50000"/>
              </a:spcBef>
            </a:pPr>
            <a:endParaRPr lang="pt-BR" altLang="pt-BR" sz="1400" b="1"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Total           510              230    740</a:t>
            </a:r>
          </a:p>
          <a:p>
            <a:pPr>
              <a:spcBef>
                <a:spcPct val="50000"/>
              </a:spcBef>
            </a:pPr>
            <a:r>
              <a:rPr lang="pt-BR" altLang="pt-BR" sz="1400" b="1">
                <a:latin typeface="Courier New" pitchFamily="49" charset="0"/>
              </a:rPr>
              <a:t>Chi-Sq = 18.097, DF = 1, P-Value = 0.000</a:t>
            </a:r>
            <a:endParaRPr lang="pt-BR" altLang="pt-BR" sz="1400" b="1"/>
          </a:p>
        </p:txBody>
      </p:sp>
      <p:sp>
        <p:nvSpPr>
          <p:cNvPr id="29700" name="Oval 5"/>
          <p:cNvSpPr>
            <a:spLocks noChangeArrowheads="1"/>
          </p:cNvSpPr>
          <p:nvPr/>
        </p:nvSpPr>
        <p:spPr bwMode="auto">
          <a:xfrm>
            <a:off x="4211638" y="6021388"/>
            <a:ext cx="1871662" cy="431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5292725" y="6491288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b="1"/>
              <a:t>P &lt; 0,001</a:t>
            </a:r>
          </a:p>
        </p:txBody>
      </p:sp>
      <p:sp>
        <p:nvSpPr>
          <p:cNvPr id="29702" name="AutoShape 7"/>
          <p:cNvSpPr>
            <a:spLocks noChangeArrowheads="1"/>
          </p:cNvSpPr>
          <p:nvPr/>
        </p:nvSpPr>
        <p:spPr bwMode="auto">
          <a:xfrm>
            <a:off x="4284663" y="6597650"/>
            <a:ext cx="863600" cy="144463"/>
          </a:xfrm>
          <a:prstGeom prst="rightArrow">
            <a:avLst>
              <a:gd name="adj1" fmla="val 50000"/>
              <a:gd name="adj2" fmla="val 14945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Conclusão: Tanto pelo Teste de Comparação de 2 Proporções quanto pelo Teste de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/>
              <a:t>2</a:t>
            </a:r>
            <a:r>
              <a:rPr lang="pt-BR" altLang="pt-BR" smtClean="0"/>
              <a:t>, a hipótese nula é rejeitada, ou seja, foi observada uma associação entre as duas variáveis, o que é equivalente a observar uma diferença entre as proporções. </a:t>
            </a:r>
            <a:endParaRPr lang="pt-BR" altLang="pt-BR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7570788" cy="2357437"/>
          </a:xfrm>
        </p:spPr>
        <p:txBody>
          <a:bodyPr/>
          <a:lstStyle/>
          <a:p>
            <a:pPr eaLnBrk="1" hangingPunct="1"/>
            <a:r>
              <a:rPr lang="pt-BR" altLang="pt-BR" sz="2000" smtClean="0"/>
              <a:t>(Adaptado de Petrie e Watson, 1999) Um centro de inseminação artificial comparou três diferentes métodos de treinamento em técnicas de inseminação em gado bovino. As freqüências observadas de vacas prenhes e não-prenhes estão indicadas na tabela a seguir. Há alguma evidência de que os três métodos de treinamento mostram diferentes taxas de sucesso na inseminação?</a:t>
            </a:r>
          </a:p>
        </p:txBody>
      </p:sp>
      <p:graphicFrame>
        <p:nvGraphicFramePr>
          <p:cNvPr id="42082" name="Group 98"/>
          <p:cNvGraphicFramePr>
            <a:graphicFrameLocks noGrp="1"/>
          </p:cNvGraphicFramePr>
          <p:nvPr>
            <p:ph sz="half" idx="2"/>
          </p:nvPr>
        </p:nvGraphicFramePr>
        <p:xfrm>
          <a:off x="827088" y="4652963"/>
          <a:ext cx="7561262" cy="1350961"/>
        </p:xfrm>
        <a:graphic>
          <a:graphicData uri="http://schemas.openxmlformats.org/drawingml/2006/table">
            <a:tbl>
              <a:tblPr/>
              <a:tblGrid>
                <a:gridCol w="2376487"/>
                <a:gridCol w="1727200"/>
                <a:gridCol w="1728788"/>
                <a:gridCol w="1728787"/>
              </a:tblGrid>
              <a:tr h="503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método 1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método 2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método 3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vacas prenhes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vacas não-prenhes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3: Hipóteses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4038600" cy="557212"/>
          </a:xfrm>
        </p:spPr>
        <p:txBody>
          <a:bodyPr/>
          <a:lstStyle/>
          <a:p>
            <a:pPr eaLnBrk="1" hangingPunct="1"/>
            <a:r>
              <a:rPr lang="pt-BR" altLang="pt-BR" sz="2600" smtClean="0"/>
              <a:t>Teste de hipóteses:</a:t>
            </a:r>
          </a:p>
          <a:p>
            <a:pPr eaLnBrk="1" hangingPunct="1"/>
            <a:endParaRPr lang="pt-BR" altLang="pt-BR" sz="2600" smtClean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79388" y="2060575"/>
          <a:ext cx="8739187" cy="914400"/>
        </p:xfrm>
        <a:graphic>
          <a:graphicData uri="http://schemas.openxmlformats.org/presentationml/2006/ole">
            <p:oleObj spid="_x0000_s32772" name="Equation" r:id="rId3" imgW="4368404" imgH="456442" progId="Equation.3">
              <p:embed/>
            </p:oleObj>
          </a:graphicData>
        </a:graphic>
      </p:graphicFrame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1187450" y="3068638"/>
            <a:ext cx="5472113" cy="353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500" b="1"/>
              <a:t>Chi-Square Test: metodo1; metodo2; metodo3</a:t>
            </a:r>
            <a:endParaRPr lang="en-US" altLang="pt-BR" sz="1500"/>
          </a:p>
          <a:p>
            <a:r>
              <a:rPr lang="en-US" altLang="pt-BR" sz="1500"/>
              <a:t>Expected counts are printed below observed counts</a:t>
            </a:r>
          </a:p>
          <a:p>
            <a:endParaRPr lang="en-US" altLang="pt-BR" sz="1500"/>
          </a:p>
          <a:p>
            <a:r>
              <a:rPr lang="en-US" altLang="pt-BR" sz="1500"/>
              <a:t>       </a:t>
            </a:r>
            <a:r>
              <a:rPr lang="pt-BR" altLang="pt-BR" sz="1500"/>
              <a:t>metodo1  metodo2  metodo3    Total</a:t>
            </a:r>
          </a:p>
          <a:p>
            <a:r>
              <a:rPr lang="pt-BR" altLang="pt-BR" sz="1500"/>
              <a:t>    1       275         192           261      728</a:t>
            </a:r>
          </a:p>
          <a:p>
            <a:r>
              <a:rPr lang="pt-BR" altLang="pt-BR" sz="1500"/>
              <a:t>         258.80    187.68     281.52</a:t>
            </a:r>
          </a:p>
          <a:p>
            <a:endParaRPr lang="pt-BR" altLang="pt-BR" sz="1500"/>
          </a:p>
          <a:p>
            <a:r>
              <a:rPr lang="pt-BR" altLang="pt-BR" sz="1500"/>
              <a:t>    2        78            64           123      265</a:t>
            </a:r>
          </a:p>
          <a:p>
            <a:r>
              <a:rPr lang="pt-BR" altLang="pt-BR" sz="1500"/>
              <a:t>           94.20      68.32     102.48</a:t>
            </a:r>
          </a:p>
          <a:p>
            <a:endParaRPr lang="pt-BR" altLang="pt-BR" sz="1500"/>
          </a:p>
          <a:p>
            <a:r>
              <a:rPr lang="pt-BR" altLang="pt-BR" sz="1500"/>
              <a:t>Total     353         256           384      993</a:t>
            </a:r>
            <a:endParaRPr lang="en-US" altLang="pt-BR" sz="1500"/>
          </a:p>
          <a:p>
            <a:endParaRPr lang="en-US" altLang="pt-BR" sz="1500"/>
          </a:p>
          <a:p>
            <a:r>
              <a:rPr lang="en-US" altLang="pt-BR" sz="1500"/>
              <a:t>Chi-Sq =  1.015 +  0.099 +  1.496 +</a:t>
            </a:r>
          </a:p>
          <a:p>
            <a:r>
              <a:rPr lang="en-US" altLang="pt-BR" sz="1500"/>
              <a:t>          2.787 +  0.273 +  4.110 = 9.780</a:t>
            </a:r>
          </a:p>
          <a:p>
            <a:r>
              <a:rPr lang="en-US" altLang="pt-BR" sz="1500"/>
              <a:t>DF = 2, </a:t>
            </a:r>
            <a:r>
              <a:rPr lang="en-US" altLang="pt-BR" sz="1500" b="1"/>
              <a:t>P-Value = 0.008</a:t>
            </a:r>
            <a:endParaRPr lang="pt-BR" altLang="pt-BR" sz="15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de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/>
              <a:t>2</a:t>
            </a:r>
            <a:endParaRPr lang="en-US" altLang="pt-BR" baseline="30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Quando estamos comparando amostras cuja variável de interesse é qualitativa com nível de mensuração nominal, podemos utilizar o teste de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/>
              <a:t>2</a:t>
            </a:r>
            <a:r>
              <a:rPr lang="pt-BR" altLang="pt-BR" smtClean="0"/>
              <a:t>.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O teste de </a:t>
            </a:r>
            <a:r>
              <a:rPr lang="pt-BR" altLang="pt-BR" smtClean="0">
                <a:latin typeface="Symbol" pitchFamily="18" charset="2"/>
              </a:rPr>
              <a:t>c</a:t>
            </a:r>
            <a:r>
              <a:rPr lang="pt-BR" altLang="pt-BR" baseline="30000" smtClean="0"/>
              <a:t>2</a:t>
            </a:r>
            <a:r>
              <a:rPr lang="pt-BR" altLang="pt-BR" smtClean="0"/>
              <a:t> permite testar se há </a:t>
            </a:r>
            <a:r>
              <a:rPr lang="pt-BR" altLang="pt-BR" b="1" smtClean="0">
                <a:solidFill>
                  <a:srgbClr val="0000FF"/>
                </a:solidFill>
              </a:rPr>
              <a:t>associação</a:t>
            </a:r>
            <a:r>
              <a:rPr lang="pt-BR" altLang="pt-BR" smtClean="0"/>
              <a:t> entre duas variáveis nominais.</a:t>
            </a: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 3: Interpretação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005137"/>
          </a:xfrm>
        </p:spPr>
        <p:txBody>
          <a:bodyPr/>
          <a:lstStyle/>
          <a:p>
            <a:pPr eaLnBrk="1" hangingPunct="1"/>
            <a:r>
              <a:rPr lang="pt-BR" altLang="zh-TW" smtClean="0">
                <a:ea typeface="新細明體" charset="-120"/>
              </a:rPr>
              <a:t>Como se observa pelo valor de </a:t>
            </a:r>
            <a:r>
              <a:rPr lang="pt-BR" altLang="zh-TW" i="1" smtClean="0">
                <a:ea typeface="新細明體" charset="-120"/>
              </a:rPr>
              <a:t>p </a:t>
            </a:r>
            <a:r>
              <a:rPr lang="pt-BR" altLang="zh-TW" smtClean="0">
                <a:ea typeface="新細明體" charset="-120"/>
              </a:rPr>
              <a:t>(</a:t>
            </a:r>
            <a:r>
              <a:rPr lang="pt-BR" altLang="zh-TW" i="1" smtClean="0">
                <a:ea typeface="新細明體" charset="-120"/>
              </a:rPr>
              <a:t>p</a:t>
            </a:r>
            <a:r>
              <a:rPr lang="pt-BR" altLang="zh-TW" smtClean="0">
                <a:ea typeface="新細明體" charset="-120"/>
              </a:rPr>
              <a:t>=0,008), temos evidências para rejeitar a hipótese nula de que as taxas de sucesso são idênticas para os três métodos, para um nível de significância de 5%.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chemeClr val="tx2">
                    <a:satMod val="130000"/>
                  </a:schemeClr>
                </a:solidFill>
              </a:rPr>
              <a:t>Exemplo </a:t>
            </a:r>
            <a:r>
              <a:rPr lang="pt-BR" sz="4000" dirty="0" smtClean="0">
                <a:solidFill>
                  <a:schemeClr val="tx2">
                    <a:satMod val="130000"/>
                  </a:schemeClr>
                </a:solidFill>
              </a:rPr>
              <a:t>com </a:t>
            </a:r>
            <a:r>
              <a:rPr lang="pt-BR" sz="4000" dirty="0" smtClean="0">
                <a:solidFill>
                  <a:schemeClr val="tx2">
                    <a:satMod val="130000"/>
                  </a:schemeClr>
                </a:solidFill>
              </a:rPr>
              <a:t>mais categorias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4838" y="1412776"/>
            <a:ext cx="4038600" cy="4687888"/>
          </a:xfrm>
        </p:spPr>
        <p:txBody>
          <a:bodyPr/>
          <a:lstStyle/>
          <a:p>
            <a:pPr eaLnBrk="1" hangingPunct="1"/>
            <a:r>
              <a:rPr lang="pt-BR" sz="1800" dirty="0" smtClean="0"/>
              <a:t>Um pesquisador está interessado em saber se existe uma predisposição de raça para a ocorrência de sarna </a:t>
            </a:r>
            <a:r>
              <a:rPr lang="pt-BR" sz="1800" dirty="0" err="1" smtClean="0"/>
              <a:t>sarcóptica</a:t>
            </a:r>
            <a:r>
              <a:rPr lang="pt-BR" sz="1800" dirty="0" smtClean="0"/>
              <a:t> em cães. Foram selecionados 300 animais aleatoriamente num município, sendo procedidos exames para verificar a presença de sarna. Nos animais selecionados identificou-se a presença de animais da raça poodle, </a:t>
            </a:r>
            <a:r>
              <a:rPr lang="pt-BR" sz="1800" dirty="0" err="1" smtClean="0"/>
              <a:t>cocker</a:t>
            </a:r>
            <a:r>
              <a:rPr lang="pt-BR" sz="1800" dirty="0" smtClean="0"/>
              <a:t> e SRD (dados hipotéticos).</a:t>
            </a:r>
          </a:p>
          <a:p>
            <a:pPr eaLnBrk="1" hangingPunct="1"/>
            <a:r>
              <a:rPr lang="pt-BR" sz="1800" dirty="0" smtClean="0"/>
              <a:t>H</a:t>
            </a:r>
            <a:r>
              <a:rPr lang="pt-BR" sz="1800" baseline="-25000" dirty="0" smtClean="0"/>
              <a:t>0</a:t>
            </a:r>
            <a:r>
              <a:rPr lang="pt-BR" sz="1800" dirty="0" smtClean="0"/>
              <a:t>: A proporção de animais com sarna </a:t>
            </a:r>
            <a:r>
              <a:rPr lang="pt-BR" sz="1800" b="1" dirty="0" smtClean="0"/>
              <a:t>é igual </a:t>
            </a:r>
            <a:r>
              <a:rPr lang="pt-BR" sz="1800" dirty="0" smtClean="0"/>
              <a:t>nas diferentes raças</a:t>
            </a:r>
            <a:br>
              <a:rPr lang="pt-BR" sz="1800" dirty="0" smtClean="0"/>
            </a:br>
            <a:r>
              <a:rPr lang="pt-BR" sz="1800" dirty="0" smtClean="0"/>
              <a:t>H</a:t>
            </a:r>
            <a:r>
              <a:rPr lang="pt-BR" sz="1800" baseline="-25000" dirty="0" smtClean="0"/>
              <a:t>1</a:t>
            </a:r>
            <a:r>
              <a:rPr lang="pt-BR" sz="1800" dirty="0" smtClean="0"/>
              <a:t>: A proporção de animais com sarna </a:t>
            </a:r>
            <a:r>
              <a:rPr lang="pt-BR" sz="1800" b="1" dirty="0" smtClean="0"/>
              <a:t>não é igual </a:t>
            </a:r>
            <a:r>
              <a:rPr lang="pt-BR" sz="1800" dirty="0" smtClean="0"/>
              <a:t>nas diferentes raças</a:t>
            </a:r>
            <a:endParaRPr lang="en-US" sz="1800" dirty="0" smtClean="0"/>
          </a:p>
        </p:txBody>
      </p:sp>
      <p:graphicFrame>
        <p:nvGraphicFramePr>
          <p:cNvPr id="45112" name="Group 56"/>
          <p:cNvGraphicFramePr>
            <a:graphicFrameLocks noGrp="1"/>
          </p:cNvGraphicFramePr>
          <p:nvPr>
            <p:ph sz="half" idx="2"/>
          </p:nvPr>
        </p:nvGraphicFramePr>
        <p:xfrm>
          <a:off x="4648200" y="2486025"/>
          <a:ext cx="4460875" cy="2887663"/>
        </p:xfrm>
        <a:graphic>
          <a:graphicData uri="http://schemas.openxmlformats.org/drawingml/2006/table">
            <a:tbl>
              <a:tblPr/>
              <a:tblGrid>
                <a:gridCol w="1147763"/>
                <a:gridCol w="1081087"/>
                <a:gridCol w="1150938"/>
                <a:gridCol w="1081087"/>
              </a:tblGrid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Sarna +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Sarna -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Poodle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675687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 smtClean="0">
                <a:solidFill>
                  <a:schemeClr val="tx2">
                    <a:satMod val="130000"/>
                  </a:schemeClr>
                </a:solidFill>
              </a:rPr>
              <a:t>Exemplo com mais categorias</a:t>
            </a:r>
            <a:endParaRPr lang="en-US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844675"/>
            <a:ext cx="8604250" cy="3886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200" smtClean="0"/>
              <a:t>H</a:t>
            </a:r>
            <a:r>
              <a:rPr lang="pt-BR" sz="2200" baseline="-25000" smtClean="0"/>
              <a:t>0</a:t>
            </a:r>
            <a:r>
              <a:rPr lang="pt-BR" sz="2200" smtClean="0"/>
              <a:t>:  A proporção de animais com sarna é igual nas diferentes raças</a:t>
            </a:r>
            <a:br>
              <a:rPr lang="pt-BR" sz="2200" smtClean="0"/>
            </a:br>
            <a:r>
              <a:rPr lang="pt-BR" sz="2200" smtClean="0"/>
              <a:t>H</a:t>
            </a:r>
            <a:r>
              <a:rPr lang="pt-BR" sz="2200" baseline="-25000" smtClean="0"/>
              <a:t>1</a:t>
            </a:r>
            <a:r>
              <a:rPr lang="pt-BR" sz="2200" smtClean="0"/>
              <a:t>:  A proporção de animais com sarna não é igual nas diferentes raças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pt-BR" sz="2200" smtClean="0"/>
          </a:p>
          <a:p>
            <a:pPr eaLnBrk="1" hangingPunct="1">
              <a:lnSpc>
                <a:spcPct val="150000"/>
              </a:lnSpc>
            </a:pPr>
            <a:r>
              <a:rPr lang="en-US" sz="2200" smtClean="0"/>
              <a:t>Essas hipóteses podem ser escritas como: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pt-BR" sz="2200" smtClean="0"/>
              <a:t>	H</a:t>
            </a:r>
            <a:r>
              <a:rPr lang="pt-BR" sz="2200" baseline="-25000" smtClean="0"/>
              <a:t>0</a:t>
            </a:r>
            <a:r>
              <a:rPr lang="pt-BR" sz="2200" smtClean="0"/>
              <a:t>: Não há associação entre raça e ocorrência de sarna </a:t>
            </a:r>
            <a:br>
              <a:rPr lang="pt-BR" sz="2200" smtClean="0"/>
            </a:br>
            <a:r>
              <a:rPr lang="pt-BR" sz="2200" smtClean="0"/>
              <a:t>H</a:t>
            </a:r>
            <a:r>
              <a:rPr lang="pt-BR" sz="2200" baseline="-25000" smtClean="0"/>
              <a:t>1</a:t>
            </a:r>
            <a:r>
              <a:rPr lang="pt-BR" sz="2200" smtClean="0"/>
              <a:t>: Há associação entre raça e ocorrência de sarna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Teste de </a:t>
            </a:r>
            <a:r>
              <a:rPr lang="pt-BR">
                <a:latin typeface="Symbol" pitchFamily="18" charset="2"/>
              </a:rPr>
              <a:t>c</a:t>
            </a:r>
            <a:r>
              <a:rPr lang="pt-BR" baseline="30000"/>
              <a:t>2</a:t>
            </a:r>
            <a:endParaRPr lang="en-US" baseline="3000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2555875" y="1484313"/>
          <a:ext cx="4546600" cy="3017837"/>
        </p:xfrm>
        <a:graphic>
          <a:graphicData uri="http://schemas.openxmlformats.org/presentationml/2006/ole">
            <p:oleObj spid="_x0000_s59394" name="Equation" r:id="rId3" imgW="1511280" imgH="1002960" progId="Equation.3">
              <p:embed/>
            </p:oleObj>
          </a:graphicData>
        </a:graphic>
      </p:graphicFrame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1258888" y="4797425"/>
            <a:ext cx="6985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/>
            </a:pPr>
            <a:r>
              <a:rPr lang="pt-BR" sz="2400" dirty="0">
                <a:latin typeface="+mn-lt"/>
              </a:rPr>
              <a:t>Sob H</a:t>
            </a:r>
            <a:r>
              <a:rPr lang="pt-BR" sz="2400" baseline="-25000" dirty="0">
                <a:latin typeface="+mn-lt"/>
              </a:rPr>
              <a:t>0</a:t>
            </a:r>
            <a:r>
              <a:rPr lang="pt-BR" sz="2400" dirty="0">
                <a:latin typeface="+mn-lt"/>
              </a:rPr>
              <a:t>, pode-se mostrar que a distribuição amostral de </a:t>
            </a:r>
            <a:r>
              <a:rPr lang="pt-BR" sz="2400" dirty="0" err="1">
                <a:latin typeface="+mn-lt"/>
              </a:rPr>
              <a:t>qui-quadrado</a:t>
            </a:r>
            <a:r>
              <a:rPr lang="pt-BR" sz="2400" dirty="0">
                <a:latin typeface="+mn-lt"/>
              </a:rPr>
              <a:t> tem aproximadamente distribuição de </a:t>
            </a:r>
            <a:r>
              <a:rPr lang="pt-BR" sz="2400" dirty="0" err="1">
                <a:latin typeface="+mn-lt"/>
              </a:rPr>
              <a:t>qui-quadrado</a:t>
            </a:r>
            <a:r>
              <a:rPr lang="pt-BR" sz="2400" dirty="0">
                <a:latin typeface="+mn-lt"/>
              </a:rPr>
              <a:t> com </a:t>
            </a:r>
            <a:r>
              <a:rPr lang="pt-BR" sz="2400" dirty="0" err="1">
                <a:latin typeface="Times New Roman" pitchFamily="18" charset="0"/>
                <a:cs typeface="Times New Roman" pitchFamily="18" charset="0"/>
              </a:rPr>
              <a:t>gl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pt-BR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-1)(</a:t>
            </a:r>
            <a:r>
              <a:rPr lang="pt-BR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-1) </a:t>
            </a:r>
            <a:r>
              <a:rPr lang="pt-BR" sz="2400" dirty="0">
                <a:latin typeface="+mn-lt"/>
              </a:rPr>
              <a:t>graus de liberdade (</a:t>
            </a:r>
            <a:r>
              <a:rPr lang="pt-BR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400" dirty="0">
                <a:latin typeface="+mn-lt"/>
              </a:rPr>
              <a:t> = número de linhas,                </a:t>
            </a:r>
            <a:r>
              <a:rPr lang="pt-BR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t-BR" sz="2400" dirty="0">
                <a:latin typeface="+mn-lt"/>
              </a:rPr>
              <a:t> = número de colunas da tabela de </a:t>
            </a:r>
            <a:r>
              <a:rPr lang="pt-BR" sz="2400" dirty="0">
                <a:latin typeface="Symbol" pitchFamily="18" charset="2"/>
              </a:rPr>
              <a:t>c</a:t>
            </a:r>
            <a:r>
              <a:rPr lang="pt-BR" sz="2400" baseline="30000" dirty="0">
                <a:latin typeface="+mn-lt"/>
              </a:rPr>
              <a:t>2</a:t>
            </a:r>
            <a:r>
              <a:rPr lang="pt-BR" sz="2400" dirty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dirty="0"/>
              <a:t>Teste </a:t>
            </a:r>
            <a:r>
              <a:rPr lang="pt-BR" dirty="0">
                <a:latin typeface="Symbol" pitchFamily="18" charset="2"/>
              </a:rPr>
              <a:t>c</a:t>
            </a:r>
            <a:r>
              <a:rPr lang="pt-BR" baseline="30000" dirty="0"/>
              <a:t>2 </a:t>
            </a:r>
            <a:r>
              <a:rPr lang="pt-BR" dirty="0" smtClean="0"/>
              <a:t>(freqüências observadas)</a:t>
            </a:r>
            <a:endParaRPr lang="en-US" baseline="30000" dirty="0"/>
          </a:p>
        </p:txBody>
      </p:sp>
      <p:graphicFrame>
        <p:nvGraphicFramePr>
          <p:cNvPr id="11408" name="Group 144"/>
          <p:cNvGraphicFramePr>
            <a:graphicFrameLocks noGrp="1"/>
          </p:cNvGraphicFramePr>
          <p:nvPr>
            <p:ph type="tbl" idx="1"/>
          </p:nvPr>
        </p:nvGraphicFramePr>
        <p:xfrm>
          <a:off x="457200" y="1719263"/>
          <a:ext cx="8229600" cy="4438652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97955"/>
                <a:gridCol w="1594520"/>
              </a:tblGrid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Variável 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 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 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Variável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1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 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a+b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c+d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e+f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a+c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b+d+f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n=a+b+c++d+e+f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054" y="274638"/>
            <a:ext cx="7499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Teste </a:t>
            </a:r>
            <a:r>
              <a:rPr lang="pt-BR" dirty="0">
                <a:latin typeface="Symbol" pitchFamily="18" charset="2"/>
              </a:rPr>
              <a:t>c</a:t>
            </a:r>
            <a:r>
              <a:rPr lang="pt-BR" baseline="30000" dirty="0"/>
              <a:t>2 </a:t>
            </a:r>
            <a:r>
              <a:rPr lang="pt-BR" dirty="0" smtClean="0"/>
              <a:t>(freqüências esperadas)</a:t>
            </a:r>
            <a:endParaRPr lang="en-US" baseline="30000" dirty="0"/>
          </a:p>
        </p:txBody>
      </p:sp>
      <p:graphicFrame>
        <p:nvGraphicFramePr>
          <p:cNvPr id="13400" name="Group 88"/>
          <p:cNvGraphicFramePr>
            <a:graphicFrameLocks noGrp="1"/>
          </p:cNvGraphicFramePr>
          <p:nvPr>
            <p:ph sz="half" idx="1"/>
          </p:nvPr>
        </p:nvGraphicFramePr>
        <p:xfrm>
          <a:off x="178942" y="1341438"/>
          <a:ext cx="8038208" cy="2249489"/>
        </p:xfrm>
        <a:graphic>
          <a:graphicData uri="http://schemas.openxmlformats.org/drawingml/2006/table">
            <a:tbl>
              <a:tblPr/>
              <a:tblGrid>
                <a:gridCol w="2009142"/>
                <a:gridCol w="1866365"/>
                <a:gridCol w="2153559"/>
                <a:gridCol w="2009142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Variável 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Cat. 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Cat. 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Variável 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 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(a+c+e)(a+b)/n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(b+d+f)(a+b)/n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 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(a+c+e)(c+d)/n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(b+d+f)(c+d)/n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a+c+e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)(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e+f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)/n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b+d+f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)(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e+f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)/n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401" name="Group 89"/>
          <p:cNvGraphicFramePr>
            <a:graphicFrameLocks noGrp="1"/>
          </p:cNvGraphicFramePr>
          <p:nvPr>
            <p:ph sz="half" idx="2"/>
          </p:nvPr>
        </p:nvGraphicFramePr>
        <p:xfrm>
          <a:off x="178942" y="4149725"/>
          <a:ext cx="7920881" cy="2447926"/>
        </p:xfrm>
        <a:graphic>
          <a:graphicData uri="http://schemas.openxmlformats.org/drawingml/2006/table">
            <a:tbl>
              <a:tblPr/>
              <a:tblGrid>
                <a:gridCol w="1980625"/>
                <a:gridCol w="1980624"/>
                <a:gridCol w="1979007"/>
                <a:gridCol w="1980625"/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Variável 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Cat. 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Cat. 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Variável 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 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  <a:endParaRPr kumimoji="0" lang="en-US" sz="22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 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Categoria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r>
                        <a:rPr kumimoji="0" lang="pt-BR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</a:t>
                      </a:r>
                      <a:endParaRPr kumimoji="0" lang="en-US" sz="22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65" name="Text Box 90"/>
          <p:cNvSpPr txBox="1">
            <a:spLocks noChangeArrowheads="1"/>
          </p:cNvSpPr>
          <p:nvPr/>
        </p:nvSpPr>
        <p:spPr bwMode="auto">
          <a:xfrm>
            <a:off x="107504" y="371633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solidFill>
                  <a:srgbClr val="0000FF"/>
                </a:solidFill>
              </a:rPr>
              <a:t>equivalente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02" name="Rectangle 70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>
                <a:solidFill>
                  <a:schemeClr val="tx2">
                    <a:satMod val="130000"/>
                  </a:schemeClr>
                </a:solidFill>
              </a:rPr>
              <a:t>Teste de </a:t>
            </a:r>
            <a:r>
              <a:rPr lang="pt-BR">
                <a:solidFill>
                  <a:schemeClr val="tx2">
                    <a:satMod val="130000"/>
                  </a:schemeClr>
                </a:solidFill>
                <a:latin typeface="Symbol" pitchFamily="18" charset="2"/>
              </a:rPr>
              <a:t>c</a:t>
            </a:r>
            <a:r>
              <a:rPr lang="pt-BR" baseline="30000">
                <a:solidFill>
                  <a:schemeClr val="tx2">
                    <a:satMod val="130000"/>
                  </a:schemeClr>
                </a:solidFill>
              </a:rPr>
              <a:t>2</a:t>
            </a:r>
            <a:endParaRPr lang="en-US" baseline="3000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9707" name="Group 75"/>
          <p:cNvGraphicFramePr>
            <a:graphicFrameLocks noGrp="1"/>
          </p:cNvGraphicFramePr>
          <p:nvPr>
            <p:ph sz="half" idx="1"/>
          </p:nvPr>
        </p:nvGraphicFramePr>
        <p:xfrm>
          <a:off x="1116013" y="1557338"/>
          <a:ext cx="3833068" cy="3886200"/>
        </p:xfrm>
        <a:graphic>
          <a:graphicData uri="http://schemas.openxmlformats.org/drawingml/2006/table">
            <a:tbl>
              <a:tblPr/>
              <a:tblGrid>
                <a:gridCol w="1080120"/>
                <a:gridCol w="922710"/>
                <a:gridCol w="943155"/>
                <a:gridCol w="887083"/>
              </a:tblGrid>
              <a:tr h="1308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Observado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Sarna 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Sarna -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Poodle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75"/>
          <p:cNvGraphicFramePr>
            <a:graphicFrameLocks/>
          </p:cNvGraphicFramePr>
          <p:nvPr/>
        </p:nvGraphicFramePr>
        <p:xfrm>
          <a:off x="5076825" y="1557338"/>
          <a:ext cx="3833068" cy="3886200"/>
        </p:xfrm>
        <a:graphic>
          <a:graphicData uri="http://schemas.openxmlformats.org/drawingml/2006/table">
            <a:tbl>
              <a:tblPr/>
              <a:tblGrid>
                <a:gridCol w="1080120"/>
                <a:gridCol w="922710"/>
                <a:gridCol w="943155"/>
                <a:gridCol w="887083"/>
              </a:tblGrid>
              <a:tr h="1308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Esperado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Sarna +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Sarna -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Poodle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59,5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814" marR="828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5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tx2">
                    <a:satMod val="130000"/>
                  </a:schemeClr>
                </a:solidFill>
              </a:rPr>
              <a:t>Teste de </a:t>
            </a:r>
            <a:r>
              <a:rPr lang="pt-BR" dirty="0">
                <a:solidFill>
                  <a:schemeClr val="tx2">
                    <a:satMod val="130000"/>
                  </a:schemeClr>
                </a:solidFill>
                <a:latin typeface="Symbol" pitchFamily="18" charset="2"/>
              </a:rPr>
              <a:t>c</a:t>
            </a:r>
            <a:r>
              <a:rPr lang="pt-BR" baseline="30000" dirty="0">
                <a:solidFill>
                  <a:schemeClr val="tx2">
                    <a:satMod val="130000"/>
                  </a:schemeClr>
                </a:solidFill>
              </a:rPr>
              <a:t>2</a:t>
            </a:r>
            <a:endParaRPr lang="en-US" baseline="300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122" name="Rectangle 4"/>
          <p:cNvGraphicFramePr>
            <a:graphicFrameLocks/>
          </p:cNvGraphicFramePr>
          <p:nvPr>
            <p:ph sz="half" idx="1"/>
          </p:nvPr>
        </p:nvGraphicFramePr>
        <p:xfrm>
          <a:off x="2476500" y="3924300"/>
          <a:ext cx="0" cy="0"/>
        </p:xfrm>
        <a:graphic>
          <a:graphicData uri="http://schemas.openxmlformats.org/presentationml/2006/ole">
            <p:oleObj spid="_x0000_s60418" name="Equation" r:id="rId3" imgW="0" imgH="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287463" y="1628775"/>
          <a:ext cx="6819900" cy="1206500"/>
        </p:xfrm>
        <a:graphic>
          <a:graphicData uri="http://schemas.openxmlformats.org/presentationml/2006/ole">
            <p:oleObj spid="_x0000_s60419" name="Equação" r:id="rId4" imgW="5168880" imgH="914400" progId="Equation.3">
              <p:embed/>
            </p:oleObj>
          </a:graphicData>
        </a:graphic>
      </p:graphicFrame>
      <p:pic>
        <p:nvPicPr>
          <p:cNvPr id="5125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59113" y="3165475"/>
            <a:ext cx="3924300" cy="3503613"/>
          </a:xfrm>
          <a:noFill/>
        </p:spPr>
      </p:pic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3779838" y="6165850"/>
            <a:ext cx="1655762" cy="35877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Interpretação</a:t>
            </a:r>
            <a:endParaRPr lang="pt-B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Como p&lt;0,001, há uma associação entre raça e ocorrência de sarna, ou seja, há diferença entre as raças quanto à predisposição à sarna.</a:t>
            </a:r>
            <a:endParaRPr lang="pt-BR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Exato de Fisher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62950" cy="4411662"/>
          </a:xfrm>
        </p:spPr>
        <p:txBody>
          <a:bodyPr/>
          <a:lstStyle/>
          <a:p>
            <a:pPr eaLnBrk="1" hangingPunct="1"/>
            <a:r>
              <a:rPr lang="pt-BR" altLang="pt-BR" smtClean="0"/>
              <a:t>Quando pelo menos um dos valores esperados for </a:t>
            </a:r>
            <a:r>
              <a:rPr lang="pt-BR" altLang="pt-BR" b="1" smtClean="0">
                <a:solidFill>
                  <a:srgbClr val="0000FF"/>
                </a:solidFill>
              </a:rPr>
              <a:t>menor que 5</a:t>
            </a:r>
            <a:r>
              <a:rPr lang="pt-BR" altLang="pt-BR" smtClean="0"/>
              <a:t>, recomenda-se o uso do </a:t>
            </a:r>
            <a:r>
              <a:rPr lang="pt-BR" altLang="pt-BR" smtClean="0">
                <a:solidFill>
                  <a:srgbClr val="0000FF"/>
                </a:solidFill>
              </a:rPr>
              <a:t>Teste Exato de Fisher</a:t>
            </a:r>
            <a:r>
              <a:rPr lang="pt-BR" altLang="pt-BR" smtClean="0"/>
              <a:t>.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O Teste Exato de Fisher é recomendado para amostras pequenas (N&lt;20).</a:t>
            </a:r>
          </a:p>
          <a:p>
            <a:pPr eaLnBrk="1" hangingPunct="1"/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Tabela 2x2 (valores esperados – dados hipotéticos)</a:t>
            </a:r>
            <a:endParaRPr lang="en-US" altLang="pt-BR" baseline="30000" smtClean="0"/>
          </a:p>
        </p:txBody>
      </p:sp>
      <p:graphicFrame>
        <p:nvGraphicFramePr>
          <p:cNvPr id="18598" name="Group 166"/>
          <p:cNvGraphicFramePr>
            <a:graphicFrameLocks noGrp="1" noChangeAspect="1"/>
          </p:cNvGraphicFramePr>
          <p:nvPr>
            <p:ph sz="half" idx="2"/>
          </p:nvPr>
        </p:nvGraphicFramePr>
        <p:xfrm>
          <a:off x="2484438" y="2205038"/>
          <a:ext cx="4608512" cy="3657602"/>
        </p:xfrm>
        <a:graphic>
          <a:graphicData uri="http://schemas.openxmlformats.org/drawingml/2006/table">
            <a:tbl>
              <a:tblPr/>
              <a:tblGrid>
                <a:gridCol w="1079668"/>
                <a:gridCol w="1224588"/>
                <a:gridCol w="1152128"/>
                <a:gridCol w="1152128"/>
              </a:tblGrid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Não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7" name="Text Box 191"/>
          <p:cNvSpPr txBox="1">
            <a:spLocks noChangeArrowheads="1"/>
          </p:cNvSpPr>
          <p:nvPr/>
        </p:nvSpPr>
        <p:spPr bwMode="auto">
          <a:xfrm>
            <a:off x="3852863" y="141287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Valores esperados (proporções iguais)</a:t>
            </a:r>
          </a:p>
        </p:txBody>
      </p:sp>
      <p:sp>
        <p:nvSpPr>
          <p:cNvPr id="7198" name="CaixaDeTexto 1"/>
          <p:cNvSpPr txBox="1">
            <a:spLocks noChangeArrowheads="1"/>
          </p:cNvSpPr>
          <p:nvPr/>
        </p:nvSpPr>
        <p:spPr bwMode="auto">
          <a:xfrm rot="-5400000">
            <a:off x="1052512" y="4127501"/>
            <a:ext cx="2316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400"/>
              <a:t>sedentarismo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Exato de Fisher: Exemplo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62950" cy="4805362"/>
          </a:xfrm>
        </p:spPr>
        <p:txBody>
          <a:bodyPr/>
          <a:lstStyle/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Exemplo: (“Uma Senhora Toma Chá”) Em um chá da tarde em Cambridge, uma senhora diz que é capaz de dizer se o leite foi colocado primeiro ou se o chá foi colocado primeiro em uma xícara de chá com leite (ou vice-versa). O próprio R. A. Fisher conduziu o experimento de oferecer 8 xícaras para que a senhora dissesse se chá ou leite foi colocado primeiro.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Exemplo: Teste Exato de Fisher </a:t>
            </a:r>
          </a:p>
        </p:txBody>
      </p:sp>
      <p:graphicFrame>
        <p:nvGraphicFramePr>
          <p:cNvPr id="60585" name="Group 169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3248"/>
        </p:xfrm>
        <a:graphic>
          <a:graphicData uri="http://schemas.openxmlformats.org/drawingml/2006/table">
            <a:tbl>
              <a:tblPr/>
              <a:tblGrid>
                <a:gridCol w="2459038"/>
                <a:gridCol w="1727200"/>
                <a:gridCol w="1800225"/>
                <a:gridCol w="2243137"/>
              </a:tblGrid>
              <a:tr h="88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 O que a senhora diz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83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Colocado primeiro (“verdade”)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Chá  primeiro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Leite primeiro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1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Chá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Leite</a:t>
                      </a:r>
                    </a:p>
                  </a:txBody>
                  <a:tcPr marT="45723" marB="4572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5F5F5F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F5F5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Exato de Fisher</a:t>
            </a:r>
            <a:endParaRPr lang="en-US" altLang="pt-BR" baseline="30000" smtClean="0"/>
          </a:p>
        </p:txBody>
      </p:sp>
      <p:graphicFrame>
        <p:nvGraphicFramePr>
          <p:cNvPr id="18598" name="Group 166"/>
          <p:cNvGraphicFramePr>
            <a:graphicFrameLocks noGrp="1" noChangeAspect="1"/>
          </p:cNvGraphicFramePr>
          <p:nvPr>
            <p:ph sz="half" idx="2"/>
          </p:nvPr>
        </p:nvGraphicFramePr>
        <p:xfrm>
          <a:off x="2339975" y="1484313"/>
          <a:ext cx="4610101" cy="2884486"/>
        </p:xfrm>
        <a:graphic>
          <a:graphicData uri="http://schemas.openxmlformats.org/drawingml/2006/table">
            <a:tbl>
              <a:tblPr/>
              <a:tblGrid>
                <a:gridCol w="1080041"/>
                <a:gridCol w="1225010"/>
                <a:gridCol w="1152525"/>
                <a:gridCol w="1152525"/>
              </a:tblGrid>
              <a:tr h="68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senhora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diz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a+c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b+d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7" name="CaixaDeTexto 1"/>
          <p:cNvSpPr txBox="1">
            <a:spLocks noChangeArrowheads="1"/>
          </p:cNvSpPr>
          <p:nvPr/>
        </p:nvSpPr>
        <p:spPr bwMode="auto">
          <a:xfrm rot="-5400000">
            <a:off x="981075" y="2771775"/>
            <a:ext cx="2316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400"/>
              <a:t>“Verdade”</a:t>
            </a:r>
          </a:p>
        </p:txBody>
      </p:sp>
      <p:graphicFrame>
        <p:nvGraphicFramePr>
          <p:cNvPr id="37918" name="Object 2"/>
          <p:cNvGraphicFramePr>
            <a:graphicFrameLocks noChangeAspect="1"/>
          </p:cNvGraphicFramePr>
          <p:nvPr/>
        </p:nvGraphicFramePr>
        <p:xfrm>
          <a:off x="827088" y="4495800"/>
          <a:ext cx="7513637" cy="2284413"/>
        </p:xfrm>
        <a:graphic>
          <a:graphicData uri="http://schemas.openxmlformats.org/presentationml/2006/ole">
            <p:oleObj spid="_x0000_s37918" name="Equação" r:id="rId3" imgW="37592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Exato de Fisher</a:t>
            </a:r>
            <a:endParaRPr lang="en-US" altLang="pt-BR" baseline="30000" smtClean="0"/>
          </a:p>
        </p:txBody>
      </p:sp>
      <p:graphicFrame>
        <p:nvGraphicFramePr>
          <p:cNvPr id="18598" name="Group 166"/>
          <p:cNvGraphicFramePr>
            <a:graphicFrameLocks noGrp="1" noChangeAspect="1"/>
          </p:cNvGraphicFramePr>
          <p:nvPr>
            <p:ph sz="half" idx="2"/>
          </p:nvPr>
        </p:nvGraphicFramePr>
        <p:xfrm>
          <a:off x="2339975" y="1484313"/>
          <a:ext cx="4610101" cy="2884486"/>
        </p:xfrm>
        <a:graphic>
          <a:graphicData uri="http://schemas.openxmlformats.org/drawingml/2006/table">
            <a:tbl>
              <a:tblPr/>
              <a:tblGrid>
                <a:gridCol w="1080041"/>
                <a:gridCol w="1225010"/>
                <a:gridCol w="1152525"/>
                <a:gridCol w="1152525"/>
              </a:tblGrid>
              <a:tr h="68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senhora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diz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1" name="CaixaDeTexto 1"/>
          <p:cNvSpPr txBox="1">
            <a:spLocks noChangeArrowheads="1"/>
          </p:cNvSpPr>
          <p:nvPr/>
        </p:nvSpPr>
        <p:spPr bwMode="auto">
          <a:xfrm rot="-5400000">
            <a:off x="981075" y="2771775"/>
            <a:ext cx="2316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400"/>
              <a:t>“Verdade”</a:t>
            </a:r>
          </a:p>
        </p:txBody>
      </p:sp>
      <p:graphicFrame>
        <p:nvGraphicFramePr>
          <p:cNvPr id="38942" name="Object 2"/>
          <p:cNvGraphicFramePr>
            <a:graphicFrameLocks noChangeAspect="1"/>
          </p:cNvGraphicFramePr>
          <p:nvPr/>
        </p:nvGraphicFramePr>
        <p:xfrm>
          <a:off x="407988" y="4495800"/>
          <a:ext cx="8351837" cy="2284413"/>
        </p:xfrm>
        <a:graphic>
          <a:graphicData uri="http://schemas.openxmlformats.org/presentationml/2006/ole">
            <p:oleObj spid="_x0000_s38942" name="Equação" r:id="rId3" imgW="41783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Exato de Fisher</a:t>
            </a:r>
            <a:endParaRPr lang="en-US" altLang="pt-BR" baseline="30000" smtClean="0"/>
          </a:p>
        </p:txBody>
      </p:sp>
      <p:graphicFrame>
        <p:nvGraphicFramePr>
          <p:cNvPr id="18598" name="Group 166"/>
          <p:cNvGraphicFramePr>
            <a:graphicFrameLocks noGrp="1" noChangeAspect="1"/>
          </p:cNvGraphicFramePr>
          <p:nvPr>
            <p:ph sz="half" idx="2"/>
          </p:nvPr>
        </p:nvGraphicFramePr>
        <p:xfrm>
          <a:off x="2339975" y="1484313"/>
          <a:ext cx="4610101" cy="2884486"/>
        </p:xfrm>
        <a:graphic>
          <a:graphicData uri="http://schemas.openxmlformats.org/drawingml/2006/table">
            <a:tbl>
              <a:tblPr/>
              <a:tblGrid>
                <a:gridCol w="1080041"/>
                <a:gridCol w="1225010"/>
                <a:gridCol w="1152525"/>
                <a:gridCol w="1152525"/>
              </a:tblGrid>
              <a:tr h="689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senhora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diz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chá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69" marR="79269" marT="39641" marB="39641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5" name="CaixaDeTexto 1"/>
          <p:cNvSpPr txBox="1">
            <a:spLocks noChangeArrowheads="1"/>
          </p:cNvSpPr>
          <p:nvPr/>
        </p:nvSpPr>
        <p:spPr bwMode="auto">
          <a:xfrm rot="-5400000">
            <a:off x="981075" y="2771775"/>
            <a:ext cx="2316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400"/>
              <a:t>“Verdade”</a:t>
            </a:r>
          </a:p>
        </p:txBody>
      </p:sp>
      <p:graphicFrame>
        <p:nvGraphicFramePr>
          <p:cNvPr id="39966" name="Object 2"/>
          <p:cNvGraphicFramePr>
            <a:graphicFrameLocks noChangeAspect="1"/>
          </p:cNvGraphicFramePr>
          <p:nvPr/>
        </p:nvGraphicFramePr>
        <p:xfrm>
          <a:off x="1816100" y="4292600"/>
          <a:ext cx="4972050" cy="2439988"/>
        </p:xfrm>
        <a:graphic>
          <a:graphicData uri="http://schemas.openxmlformats.org/presentationml/2006/ole">
            <p:oleObj spid="_x0000_s39966" name="Equação" r:id="rId3" imgW="2768600" imgH="1358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Teste Exato de Fisher</a:t>
            </a:r>
            <a:endParaRPr lang="en-US" altLang="pt-BR" baseline="30000" smtClean="0"/>
          </a:p>
        </p:txBody>
      </p:sp>
      <p:graphicFrame>
        <p:nvGraphicFramePr>
          <p:cNvPr id="40963" name="Object 2"/>
          <p:cNvGraphicFramePr>
            <a:graphicFrameLocks noChangeAspect="1"/>
          </p:cNvGraphicFramePr>
          <p:nvPr/>
        </p:nvGraphicFramePr>
        <p:xfrm>
          <a:off x="471488" y="3148013"/>
          <a:ext cx="7518400" cy="3148012"/>
        </p:xfrm>
        <a:graphic>
          <a:graphicData uri="http://schemas.openxmlformats.org/presentationml/2006/ole">
            <p:oleObj spid="_x0000_s40963" name="Equação" r:id="rId3" imgW="3759200" imgH="1574800" progId="Equation.3">
              <p:embed/>
            </p:oleObj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900113" y="1916113"/>
          <a:ext cx="1295400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0973" name="Conector de seta reta 10"/>
          <p:cNvCxnSpPr>
            <a:cxnSpLocks noChangeShapeType="1"/>
          </p:cNvCxnSpPr>
          <p:nvPr/>
        </p:nvCxnSpPr>
        <p:spPr bwMode="auto">
          <a:xfrm>
            <a:off x="2555875" y="2349500"/>
            <a:ext cx="431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3276600" y="1916113"/>
          <a:ext cx="1295400" cy="74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388" marR="91388" marT="45798" marB="4579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Exemplo: Teste Exato de Fisher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8413" y="1425575"/>
            <a:ext cx="6264275" cy="4524375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.Table  # Counts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chá leite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chá     3    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leite   1     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1400" b="1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.Test$expected # Expected Counts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chá leite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chá     2    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leite   2    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altLang="pt-BR" sz="1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fisher.test(.Table,alternative="greater")</a:t>
            </a:r>
            <a:endParaRPr lang="en-US" altLang="pt-BR" sz="1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latin typeface="Courier New" pitchFamily="49" charset="0"/>
                <a:cs typeface="Courier New" pitchFamily="49" charset="0"/>
              </a:rPr>
              <a:t>	Fisher's Exact Test for Count Data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pt-BR" sz="1400" b="1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latin typeface="Courier New" pitchFamily="49" charset="0"/>
                <a:cs typeface="Courier New" pitchFamily="49" charset="0"/>
              </a:rPr>
              <a:t>data:  .Table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latin typeface="Courier New" pitchFamily="49" charset="0"/>
                <a:cs typeface="Courier New" pitchFamily="49" charset="0"/>
              </a:rPr>
              <a:t>p-value = 0.2429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latin typeface="Courier New" pitchFamily="49" charset="0"/>
                <a:cs typeface="Courier New" pitchFamily="49" charset="0"/>
              </a:rPr>
              <a:t>alternative hypothesis: true odds ratio is greater than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latin typeface="Courier New" pitchFamily="49" charset="0"/>
                <a:cs typeface="Courier New" pitchFamily="49" charset="0"/>
              </a:rPr>
              <a:t>95 percent confidence interval: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latin typeface="Courier New" pitchFamily="49" charset="0"/>
                <a:cs typeface="Courier New" pitchFamily="49" charset="0"/>
              </a:rPr>
              <a:t> 0.3135693       Inf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latin typeface="Courier New" pitchFamily="49" charset="0"/>
                <a:cs typeface="Courier New" pitchFamily="49" charset="0"/>
              </a:rPr>
              <a:t>sample estimates: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latin typeface="Courier New" pitchFamily="49" charset="0"/>
                <a:cs typeface="Courier New" pitchFamily="49" charset="0"/>
              </a:rPr>
              <a:t>odds ratio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pt-BR" sz="1400" b="1" smtClean="0">
                <a:latin typeface="Courier New" pitchFamily="49" charset="0"/>
                <a:cs typeface="Courier New" pitchFamily="49" charset="0"/>
              </a:rPr>
              <a:t>  6.408309</a:t>
            </a:r>
            <a:endParaRPr lang="pt-BR" altLang="pt-BR" sz="1400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1979613" y="2852738"/>
            <a:ext cx="1079500" cy="6477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1277938" y="4365625"/>
            <a:ext cx="2016125" cy="360363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altLang="pt-BR"/>
          </a:p>
        </p:txBody>
      </p:sp>
      <p:sp>
        <p:nvSpPr>
          <p:cNvPr id="41990" name="Text Box 4"/>
          <p:cNvSpPr txBox="1">
            <a:spLocks noChangeArrowheads="1"/>
          </p:cNvSpPr>
          <p:nvPr/>
        </p:nvSpPr>
        <p:spPr bwMode="auto">
          <a:xfrm>
            <a:off x="179388" y="6070600"/>
            <a:ext cx="89487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No R Commander: </a:t>
            </a:r>
            <a:r>
              <a:rPr lang="pt-BR" altLang="pt-BR" i="1"/>
              <a:t>Statistics &gt; Contingency tables &gt; Enter and analyze two-way table</a:t>
            </a:r>
          </a:p>
          <a:p>
            <a:pPr>
              <a:spcBef>
                <a:spcPct val="50000"/>
              </a:spcBef>
            </a:pPr>
            <a:r>
              <a:rPr lang="pt-BR" altLang="pt-BR" b="1"/>
              <a:t>O automático no R Commander é o teste bicaudal (mais utilizado)!</a:t>
            </a:r>
            <a:endParaRPr lang="en-US" altLang="pt-BR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91" name="CaixaDeTexto 1"/>
          <p:cNvSpPr txBox="1">
            <a:spLocks noChangeArrowheads="1"/>
          </p:cNvSpPr>
          <p:nvPr/>
        </p:nvSpPr>
        <p:spPr bwMode="auto">
          <a:xfrm>
            <a:off x="4824413" y="2916238"/>
            <a:ext cx="1655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>
                <a:solidFill>
                  <a:srgbClr val="000099"/>
                </a:solidFill>
              </a:rPr>
              <a:t>monocaudal !</a:t>
            </a:r>
          </a:p>
        </p:txBody>
      </p:sp>
      <p:sp>
        <p:nvSpPr>
          <p:cNvPr id="41992" name="Seta para baixo 2"/>
          <p:cNvSpPr>
            <a:spLocks noChangeArrowheads="1"/>
          </p:cNvSpPr>
          <p:nvPr/>
        </p:nvSpPr>
        <p:spPr bwMode="auto">
          <a:xfrm>
            <a:off x="5435600" y="3273425"/>
            <a:ext cx="215900" cy="288925"/>
          </a:xfrm>
          <a:prstGeom prst="downArrow">
            <a:avLst>
              <a:gd name="adj1" fmla="val 50000"/>
              <a:gd name="adj2" fmla="val 5018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Exemplo: Teste Exato de Fisher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168650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Como P&gt;0,05, não se rejeita a hipótese nula de que a senhora não tem habilidade para distinguir entre leite e chá primeiro.</a:t>
            </a:r>
          </a:p>
          <a:p>
            <a:pPr eaLnBrk="1" hangingPunct="1"/>
            <a:r>
              <a:rPr lang="pt-BR" altLang="pt-BR" sz="3200" smtClean="0"/>
              <a:t>No entanto, conta a lenda que a senhora acertou todas as 8 xícaras. Qual seria o valor de p nessa situação?</a:t>
            </a:r>
          </a:p>
        </p:txBody>
      </p:sp>
      <p:sp>
        <p:nvSpPr>
          <p:cNvPr id="43012" name="CaixaDeTexto 1"/>
          <p:cNvSpPr txBox="1">
            <a:spLocks noChangeArrowheads="1"/>
          </p:cNvSpPr>
          <p:nvPr/>
        </p:nvSpPr>
        <p:spPr bwMode="auto">
          <a:xfrm rot="10800000">
            <a:off x="5003800" y="6308725"/>
            <a:ext cx="3313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/>
              <a:t>Resp: p = 0,014 (monocaual)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Referências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dirty="0" smtClean="0"/>
              <a:t>Associação: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sz="2500" dirty="0" smtClean="0"/>
              <a:t>A. </a:t>
            </a:r>
            <a:r>
              <a:rPr lang="pt-BR" altLang="pt-BR" sz="2500" dirty="0" err="1" smtClean="0"/>
              <a:t>Petrie</a:t>
            </a:r>
            <a:r>
              <a:rPr lang="pt-BR" altLang="pt-BR" sz="2500" dirty="0" smtClean="0"/>
              <a:t> e P. Watson. </a:t>
            </a:r>
            <a:r>
              <a:rPr lang="pt-BR" altLang="pt-BR" sz="2500" i="1" dirty="0" err="1" smtClean="0"/>
              <a:t>Statistics</a:t>
            </a:r>
            <a:r>
              <a:rPr lang="pt-BR" altLang="pt-BR" sz="2500" i="1" dirty="0" smtClean="0"/>
              <a:t> for </a:t>
            </a:r>
            <a:r>
              <a:rPr lang="pt-BR" altLang="pt-BR" sz="2500" i="1" dirty="0" err="1" smtClean="0"/>
              <a:t>Veterinary</a:t>
            </a:r>
            <a:r>
              <a:rPr lang="pt-BR" altLang="pt-BR" sz="2500" i="1" dirty="0" smtClean="0"/>
              <a:t> </a:t>
            </a:r>
            <a:r>
              <a:rPr lang="pt-BR" altLang="pt-BR" sz="2500" i="1" dirty="0" err="1" smtClean="0"/>
              <a:t>and</a:t>
            </a:r>
            <a:r>
              <a:rPr lang="pt-BR" altLang="pt-BR" sz="2500" i="1" dirty="0" smtClean="0"/>
              <a:t> Animal Science</a:t>
            </a:r>
            <a:r>
              <a:rPr lang="pt-BR" altLang="pt-BR" sz="2500" dirty="0" smtClean="0"/>
              <a:t>. </a:t>
            </a:r>
            <a:r>
              <a:rPr lang="pt-BR" altLang="pt-BR" sz="2500" dirty="0" err="1" smtClean="0"/>
              <a:t>Blackwell</a:t>
            </a:r>
            <a:r>
              <a:rPr lang="pt-BR" altLang="pt-BR" sz="2500" dirty="0" smtClean="0"/>
              <a:t>, 1999.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sz="2500" dirty="0" smtClean="0"/>
              <a:t>E. </a:t>
            </a:r>
            <a:r>
              <a:rPr lang="pt-BR" altLang="pt-BR" sz="2500" dirty="0" err="1" smtClean="0"/>
              <a:t>Massad</a:t>
            </a:r>
            <a:r>
              <a:rPr lang="pt-BR" altLang="pt-BR" sz="2500" dirty="0" smtClean="0"/>
              <a:t> et al. (Ed.) </a:t>
            </a:r>
            <a:r>
              <a:rPr lang="pt-BR" altLang="pt-BR" sz="2500" i="1" dirty="0" smtClean="0"/>
              <a:t>Métodos Quantitativos em Medicina</a:t>
            </a:r>
            <a:r>
              <a:rPr lang="pt-BR" altLang="pt-BR" sz="2500" dirty="0" smtClean="0"/>
              <a:t>. Barueri, Manole, 2004.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sz="1800" dirty="0" smtClean="0"/>
              <a:t>https://en.wikipedia.org/wiki/Chi-squared_distribution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pt-BR" altLang="pt-BR" sz="1800" dirty="0" smtClean="0"/>
              <a:t>https://en.wikipedia.org/wiki/Pearson%27s_chi-squared_test</a:t>
            </a:r>
          </a:p>
          <a:p>
            <a:pPr>
              <a:defRPr/>
            </a:pPr>
            <a:r>
              <a:rPr lang="pt-BR" altLang="pt-BR" dirty="0" smtClean="0"/>
              <a:t>Leitura:</a:t>
            </a:r>
          </a:p>
          <a:p>
            <a:pPr lvl="1">
              <a:defRPr/>
            </a:pPr>
            <a:r>
              <a:rPr lang="pt-BR" altLang="pt-BR" sz="2500" dirty="0" smtClean="0"/>
              <a:t>D. </a:t>
            </a:r>
            <a:r>
              <a:rPr lang="pt-BR" altLang="pt-BR" sz="2500" dirty="0" err="1" smtClean="0"/>
              <a:t>Salsburg</a:t>
            </a:r>
            <a:r>
              <a:rPr lang="pt-BR" altLang="pt-BR" sz="2500" dirty="0" smtClean="0"/>
              <a:t>. </a:t>
            </a:r>
            <a:r>
              <a:rPr lang="pt-BR" altLang="pt-BR" sz="2500" i="1" dirty="0" smtClean="0"/>
              <a:t>Uma Senhora Toma Chá</a:t>
            </a:r>
            <a:r>
              <a:rPr lang="pt-BR" altLang="pt-BR" sz="2500" dirty="0" smtClean="0"/>
              <a:t>. Zahar, 2009.</a:t>
            </a:r>
          </a:p>
          <a:p>
            <a:pPr lvl="1">
              <a:defRPr/>
            </a:pPr>
            <a:r>
              <a:rPr lang="pt-BR" altLang="pt-BR" sz="1800" dirty="0" smtClean="0"/>
              <a:t>https://onlinecourses.science.psu.edu/stat504/print/book/export/html/89</a:t>
            </a:r>
          </a:p>
          <a:p>
            <a:pPr lvl="1">
              <a:defRPr/>
            </a:pPr>
            <a:r>
              <a:rPr lang="pt-BR" altLang="pt-BR" sz="1800" dirty="0" smtClean="0"/>
              <a:t>http://www.coe.utah.edu/~cs3130/lectures/L15-HypothesisTests1.pdf</a:t>
            </a:r>
          </a:p>
          <a:p>
            <a:pPr lvl="1">
              <a:defRPr/>
            </a:pPr>
            <a:r>
              <a:rPr lang="pt-BR" altLang="pt-BR" sz="1800" dirty="0" smtClean="0"/>
              <a:t>https://en.wikipedia.org/wiki/Lady_tasting_tea</a:t>
            </a:r>
          </a:p>
          <a:p>
            <a:pPr marL="344487" lvl="1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Tabela 2x2 (valores esperados – dados hipotéticos)</a:t>
            </a:r>
            <a:endParaRPr lang="en-US" altLang="pt-BR" baseline="30000" smtClean="0"/>
          </a:p>
        </p:txBody>
      </p:sp>
      <p:graphicFrame>
        <p:nvGraphicFramePr>
          <p:cNvPr id="18598" name="Group 166"/>
          <p:cNvGraphicFramePr>
            <a:graphicFrameLocks noGrp="1" noChangeAspect="1"/>
          </p:cNvGraphicFramePr>
          <p:nvPr>
            <p:ph sz="half" idx="2"/>
          </p:nvPr>
        </p:nvGraphicFramePr>
        <p:xfrm>
          <a:off x="2484438" y="2205038"/>
          <a:ext cx="4608512" cy="3657602"/>
        </p:xfrm>
        <a:graphic>
          <a:graphicData uri="http://schemas.openxmlformats.org/drawingml/2006/table">
            <a:tbl>
              <a:tblPr/>
              <a:tblGrid>
                <a:gridCol w="1079668"/>
                <a:gridCol w="1224588"/>
                <a:gridCol w="1152128"/>
                <a:gridCol w="1152128"/>
              </a:tblGrid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Não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1" name="Text Box 191"/>
          <p:cNvSpPr txBox="1">
            <a:spLocks noChangeArrowheads="1"/>
          </p:cNvSpPr>
          <p:nvPr/>
        </p:nvSpPr>
        <p:spPr bwMode="auto">
          <a:xfrm>
            <a:off x="3852863" y="141287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Valores esperados (proporções iguais)</a:t>
            </a:r>
          </a:p>
        </p:txBody>
      </p:sp>
      <p:sp>
        <p:nvSpPr>
          <p:cNvPr id="8222" name="CaixaDeTexto 1"/>
          <p:cNvSpPr txBox="1">
            <a:spLocks noChangeArrowheads="1"/>
          </p:cNvSpPr>
          <p:nvPr/>
        </p:nvSpPr>
        <p:spPr bwMode="auto">
          <a:xfrm rot="-5400000">
            <a:off x="1052512" y="4127501"/>
            <a:ext cx="2316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400"/>
              <a:t>sedentarismo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Tabela 2x2 (valores esperados – dados reais)</a:t>
            </a:r>
            <a:endParaRPr lang="en-US" altLang="pt-BR" baseline="30000" smtClean="0"/>
          </a:p>
        </p:txBody>
      </p:sp>
      <p:graphicFrame>
        <p:nvGraphicFramePr>
          <p:cNvPr id="18598" name="Group 166"/>
          <p:cNvGraphicFramePr>
            <a:graphicFrameLocks noGrp="1" noChangeAspect="1"/>
          </p:cNvGraphicFramePr>
          <p:nvPr>
            <p:ph sz="half" idx="2"/>
          </p:nvPr>
        </p:nvGraphicFramePr>
        <p:xfrm>
          <a:off x="2484438" y="2205038"/>
          <a:ext cx="4608512" cy="3657602"/>
        </p:xfrm>
        <a:graphic>
          <a:graphicData uri="http://schemas.openxmlformats.org/drawingml/2006/table">
            <a:tbl>
              <a:tblPr/>
              <a:tblGrid>
                <a:gridCol w="1079668"/>
                <a:gridCol w="1224588"/>
                <a:gridCol w="1152128"/>
                <a:gridCol w="1152128"/>
              </a:tblGrid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Não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5" name="Text Box 191"/>
          <p:cNvSpPr txBox="1">
            <a:spLocks noChangeArrowheads="1"/>
          </p:cNvSpPr>
          <p:nvPr/>
        </p:nvSpPr>
        <p:spPr bwMode="auto">
          <a:xfrm>
            <a:off x="3852863" y="141287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Valores esperados (proporções iguais)</a:t>
            </a:r>
          </a:p>
        </p:txBody>
      </p:sp>
      <p:sp>
        <p:nvSpPr>
          <p:cNvPr id="9246" name="CaixaDeTexto 1"/>
          <p:cNvSpPr txBox="1">
            <a:spLocks noChangeArrowheads="1"/>
          </p:cNvSpPr>
          <p:nvPr/>
        </p:nvSpPr>
        <p:spPr bwMode="auto">
          <a:xfrm rot="-5400000">
            <a:off x="1052512" y="4127501"/>
            <a:ext cx="2316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400"/>
              <a:t>sedentarismo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Tabela 2x2 (valores esperados – dados reais)</a:t>
            </a:r>
            <a:endParaRPr lang="en-US" altLang="pt-BR" baseline="30000" smtClean="0"/>
          </a:p>
        </p:txBody>
      </p:sp>
      <p:graphicFrame>
        <p:nvGraphicFramePr>
          <p:cNvPr id="18598" name="Group 166"/>
          <p:cNvGraphicFramePr>
            <a:graphicFrameLocks noGrp="1" noChangeAspect="1"/>
          </p:cNvGraphicFramePr>
          <p:nvPr>
            <p:ph sz="half" idx="2"/>
          </p:nvPr>
        </p:nvGraphicFramePr>
        <p:xfrm>
          <a:off x="2484438" y="2205038"/>
          <a:ext cx="4608512" cy="3657602"/>
        </p:xfrm>
        <a:graphic>
          <a:graphicData uri="http://schemas.openxmlformats.org/drawingml/2006/table">
            <a:tbl>
              <a:tblPr/>
              <a:tblGrid>
                <a:gridCol w="1079668"/>
                <a:gridCol w="1224588"/>
                <a:gridCol w="1152128"/>
                <a:gridCol w="1152128"/>
              </a:tblGrid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Não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41,5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9242" marR="79242" marT="39624" marB="39624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9" name="Text Box 191"/>
          <p:cNvSpPr txBox="1">
            <a:spLocks noChangeArrowheads="1"/>
          </p:cNvSpPr>
          <p:nvPr/>
        </p:nvSpPr>
        <p:spPr bwMode="auto">
          <a:xfrm>
            <a:off x="3852863" y="1412875"/>
            <a:ext cx="2232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/>
              <a:t>Valores esperados (proporções iguais)</a:t>
            </a:r>
          </a:p>
        </p:txBody>
      </p:sp>
      <p:sp>
        <p:nvSpPr>
          <p:cNvPr id="10270" name="CaixaDeTexto 1"/>
          <p:cNvSpPr txBox="1">
            <a:spLocks noChangeArrowheads="1"/>
          </p:cNvSpPr>
          <p:nvPr/>
        </p:nvSpPr>
        <p:spPr bwMode="auto">
          <a:xfrm rot="-5400000">
            <a:off x="1052512" y="4127501"/>
            <a:ext cx="2316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400"/>
              <a:t>sedentarismo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Associação – Exemplo 1</a:t>
            </a:r>
            <a:endParaRPr lang="en-US" altLang="pt-BR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Hawkins e col. (1993) estudaram o efeito da castração neonatal na prevalência de diabetes em camundongos. Camundongos foram aleatoriamente alocados em 2 grupos: experimental e controle. Os pesquisadores estavam interessados em comparar, após algum tempo, a proporção de animais diabéticos nesses dois grupos.</a:t>
            </a: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Tipos de Variáveis</a:t>
            </a:r>
            <a:endParaRPr lang="en-US" altLang="pt-B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Variável dependente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Diabetes (Qualitativa nível de mensuração nominal)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Presente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Ausente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Variável independente (Qualitativa nível de  mensuração nominal)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mtClean="0"/>
              <a:t>Amostras (Grupos)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Castrado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mtClean="0"/>
              <a:t>Não castrado</a:t>
            </a:r>
            <a:endParaRPr lang="en-US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</TotalTime>
  <Words>2265</Words>
  <Application>Microsoft Office PowerPoint</Application>
  <PresentationFormat>Apresentação na tela (4:3)</PresentationFormat>
  <Paragraphs>551</Paragraphs>
  <Slides>48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48</vt:i4>
      </vt:variant>
    </vt:vector>
  </HeadingPairs>
  <TitlesOfParts>
    <vt:vector size="59" baseType="lpstr">
      <vt:lpstr>Arial</vt:lpstr>
      <vt:lpstr>Wingdings</vt:lpstr>
      <vt:lpstr>Calibri</vt:lpstr>
      <vt:lpstr>Symbol</vt:lpstr>
      <vt:lpstr>Courier New</vt:lpstr>
      <vt:lpstr>Times New Roman</vt:lpstr>
      <vt:lpstr>新細明體</vt:lpstr>
      <vt:lpstr>Rede</vt:lpstr>
      <vt:lpstr>Microsoft Equation 3.0</vt:lpstr>
      <vt:lpstr>Equation</vt:lpstr>
      <vt:lpstr>Equação</vt:lpstr>
      <vt:lpstr>Associação e Proporções</vt:lpstr>
      <vt:lpstr>Aula de hoje</vt:lpstr>
      <vt:lpstr>Teste de c2</vt:lpstr>
      <vt:lpstr>Tabela 2x2 (valores esperados – dados hipotéticos)</vt:lpstr>
      <vt:lpstr>Tabela 2x2 (valores esperados – dados hipotéticos)</vt:lpstr>
      <vt:lpstr>Tabela 2x2 (valores esperados – dados reais)</vt:lpstr>
      <vt:lpstr>Tabela 2x2 (valores esperados – dados reais)</vt:lpstr>
      <vt:lpstr>Associação – Exemplo 1</vt:lpstr>
      <vt:lpstr>Tipos de Variáveis</vt:lpstr>
      <vt:lpstr>Tipos de Variáveis</vt:lpstr>
      <vt:lpstr>Tabelas de Contingência 2x2</vt:lpstr>
      <vt:lpstr>Tabelas de Contingência</vt:lpstr>
      <vt:lpstr>Exemplo 1</vt:lpstr>
      <vt:lpstr>Exemplo 1</vt:lpstr>
      <vt:lpstr>Slide 15</vt:lpstr>
      <vt:lpstr>Teste de c2</vt:lpstr>
      <vt:lpstr>Teste c2</vt:lpstr>
      <vt:lpstr>Teste c2 ( freqüências observadas )</vt:lpstr>
      <vt:lpstr>Teste c2 ( freqüências esperadas )</vt:lpstr>
      <vt:lpstr>Exemplo 1</vt:lpstr>
      <vt:lpstr>Teste de comparação de duas proporções</vt:lpstr>
      <vt:lpstr>Teste de comparação de duas proporções</vt:lpstr>
      <vt:lpstr>Exemplo 2 (Aula prática de 2 proporções)</vt:lpstr>
      <vt:lpstr>Exemplo 2</vt:lpstr>
      <vt:lpstr>Exemplo 2: Teste de c2</vt:lpstr>
      <vt:lpstr>Exemplo 2: Teste de c2</vt:lpstr>
      <vt:lpstr>Exemplo 2</vt:lpstr>
      <vt:lpstr>Exemplo 3</vt:lpstr>
      <vt:lpstr>Exemplo 3: Hipóteses</vt:lpstr>
      <vt:lpstr>Exemplo 3: Interpretação</vt:lpstr>
      <vt:lpstr>Exemplo com mais categorias</vt:lpstr>
      <vt:lpstr>Exemplo com mais categorias</vt:lpstr>
      <vt:lpstr>Teste de c2</vt:lpstr>
      <vt:lpstr>Teste c2 (freqüências observadas)</vt:lpstr>
      <vt:lpstr>Teste c2 (freqüências esperadas)</vt:lpstr>
      <vt:lpstr>Teste de c2</vt:lpstr>
      <vt:lpstr>Teste de c2</vt:lpstr>
      <vt:lpstr>Interpretação</vt:lpstr>
      <vt:lpstr>Teste Exato de Fisher</vt:lpstr>
      <vt:lpstr>Teste Exato de Fisher: Exemplo</vt:lpstr>
      <vt:lpstr>Exemplo: Teste Exato de Fisher </vt:lpstr>
      <vt:lpstr>Teste Exato de Fisher</vt:lpstr>
      <vt:lpstr>Teste Exato de Fisher</vt:lpstr>
      <vt:lpstr>Teste Exato de Fisher</vt:lpstr>
      <vt:lpstr>Teste Exato de Fisher</vt:lpstr>
      <vt:lpstr>Exemplo: Teste Exato de Fisher</vt:lpstr>
      <vt:lpstr>Exemplo: Teste Exato de Fisher</vt:lpstr>
      <vt:lpstr>Referências</vt:lpstr>
    </vt:vector>
  </TitlesOfParts>
  <Company>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Associação e Concordância</dc:title>
  <dc:creator>Fernando Ferreira</dc:creator>
  <cp:lastModifiedBy>ze</cp:lastModifiedBy>
  <cp:revision>105</cp:revision>
  <dcterms:created xsi:type="dcterms:W3CDTF">2002-11-20T19:00:42Z</dcterms:created>
  <dcterms:modified xsi:type="dcterms:W3CDTF">2016-09-30T23:19:32Z</dcterms:modified>
</cp:coreProperties>
</file>