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0" r:id="rId1"/>
  </p:sldMasterIdLst>
  <p:notesMasterIdLst>
    <p:notesMasterId r:id="rId46"/>
  </p:notesMasterIdLst>
  <p:handoutMasterIdLst>
    <p:handoutMasterId r:id="rId47"/>
  </p:handoutMasterIdLst>
  <p:sldIdLst>
    <p:sldId id="1678" r:id="rId2"/>
    <p:sldId id="1679" r:id="rId3"/>
    <p:sldId id="1680" r:id="rId4"/>
    <p:sldId id="1681" r:id="rId5"/>
    <p:sldId id="1682" r:id="rId6"/>
    <p:sldId id="1683" r:id="rId7"/>
    <p:sldId id="1684" r:id="rId8"/>
    <p:sldId id="1685" r:id="rId9"/>
    <p:sldId id="1686" r:id="rId10"/>
    <p:sldId id="1687" r:id="rId11"/>
    <p:sldId id="1688" r:id="rId12"/>
    <p:sldId id="1689" r:id="rId13"/>
    <p:sldId id="1690" r:id="rId14"/>
    <p:sldId id="1691" r:id="rId15"/>
    <p:sldId id="1692" r:id="rId16"/>
    <p:sldId id="1693" r:id="rId17"/>
    <p:sldId id="1694" r:id="rId18"/>
    <p:sldId id="1729" r:id="rId19"/>
    <p:sldId id="1696" r:id="rId20"/>
    <p:sldId id="1697" r:id="rId21"/>
    <p:sldId id="1698" r:id="rId22"/>
    <p:sldId id="1699" r:id="rId23"/>
    <p:sldId id="1700" r:id="rId24"/>
    <p:sldId id="1701" r:id="rId25"/>
    <p:sldId id="1702" r:id="rId26"/>
    <p:sldId id="1703" r:id="rId27"/>
    <p:sldId id="1704" r:id="rId28"/>
    <p:sldId id="1705" r:id="rId29"/>
    <p:sldId id="1706" r:id="rId30"/>
    <p:sldId id="1707" r:id="rId31"/>
    <p:sldId id="1708" r:id="rId32"/>
    <p:sldId id="1710" r:id="rId33"/>
    <p:sldId id="1711" r:id="rId34"/>
    <p:sldId id="1712" r:id="rId35"/>
    <p:sldId id="1713" r:id="rId36"/>
    <p:sldId id="1714" r:id="rId37"/>
    <p:sldId id="1715" r:id="rId38"/>
    <p:sldId id="1716" r:id="rId39"/>
    <p:sldId id="1717" r:id="rId40"/>
    <p:sldId id="1718" r:id="rId41"/>
    <p:sldId id="1719" r:id="rId42"/>
    <p:sldId id="1720" r:id="rId43"/>
    <p:sldId id="1721" r:id="rId44"/>
    <p:sldId id="1722" r:id="rId45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5" autoAdjust="0"/>
    <p:restoredTop sz="88590" autoAdjust="0"/>
  </p:normalViewPr>
  <p:slideViewPr>
    <p:cSldViewPr>
      <p:cViewPr varScale="1">
        <p:scale>
          <a:sx n="65" d="100"/>
          <a:sy n="65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LUCIANA\@%20EAE-0416%20-%20FES%20I\2017%2001\Aulas%202017\Aula%2014%20-%20O%20Maranh&#227;o%20e%20o%20renascimento%20agr&#237;cola\Exporta&#231;&#245;es%20de%20algod&#227;o%20-%20dados%20Ipea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Plan1!$B$2</c:f>
              <c:strCache>
                <c:ptCount val="1"/>
                <c:pt idx="0">
                  <c:v>Algodão (@)</c:v>
                </c:pt>
              </c:strCache>
            </c:strRef>
          </c:tx>
          <c:cat>
            <c:numRef>
              <c:f>Plan1!$A$3:$A$22</c:f>
              <c:numCache>
                <c:formatCode>General</c:formatCode>
                <c:ptCount val="20"/>
                <c:pt idx="0">
                  <c:v>1760</c:v>
                </c:pt>
                <c:pt idx="1">
                  <c:v>1771</c:v>
                </c:pt>
                <c:pt idx="2">
                  <c:v>1788</c:v>
                </c:pt>
                <c:pt idx="3">
                  <c:v>1805</c:v>
                </c:pt>
                <c:pt idx="4">
                  <c:v>1806</c:v>
                </c:pt>
                <c:pt idx="5">
                  <c:v>1807</c:v>
                </c:pt>
                <c:pt idx="6">
                  <c:v>1808</c:v>
                </c:pt>
                <c:pt idx="7">
                  <c:v>1809</c:v>
                </c:pt>
                <c:pt idx="8">
                  <c:v>1810</c:v>
                </c:pt>
                <c:pt idx="9">
                  <c:v>1811</c:v>
                </c:pt>
                <c:pt idx="10">
                  <c:v>1812</c:v>
                </c:pt>
                <c:pt idx="11">
                  <c:v>1813</c:v>
                </c:pt>
                <c:pt idx="12">
                  <c:v>1814</c:v>
                </c:pt>
                <c:pt idx="13">
                  <c:v>1815</c:v>
                </c:pt>
                <c:pt idx="14">
                  <c:v>1816</c:v>
                </c:pt>
                <c:pt idx="15">
                  <c:v>1817</c:v>
                </c:pt>
                <c:pt idx="16">
                  <c:v>1818</c:v>
                </c:pt>
                <c:pt idx="17">
                  <c:v>1819</c:v>
                </c:pt>
                <c:pt idx="18">
                  <c:v>1820</c:v>
                </c:pt>
                <c:pt idx="19">
                  <c:v>1821</c:v>
                </c:pt>
              </c:numCache>
            </c:numRef>
          </c:cat>
          <c:val>
            <c:numRef>
              <c:f>Plan1!$B$3:$B$22</c:f>
              <c:numCache>
                <c:formatCode>#,##0</c:formatCode>
                <c:ptCount val="20"/>
                <c:pt idx="0" formatCode="General">
                  <c:v>651</c:v>
                </c:pt>
                <c:pt idx="1">
                  <c:v>25473</c:v>
                </c:pt>
                <c:pt idx="2">
                  <c:v>63510</c:v>
                </c:pt>
                <c:pt idx="3">
                  <c:v>296298</c:v>
                </c:pt>
                <c:pt idx="4">
                  <c:v>296298</c:v>
                </c:pt>
                <c:pt idx="5">
                  <c:v>296298</c:v>
                </c:pt>
                <c:pt idx="6">
                  <c:v>296298</c:v>
                </c:pt>
                <c:pt idx="7">
                  <c:v>296298</c:v>
                </c:pt>
                <c:pt idx="8">
                  <c:v>296298</c:v>
                </c:pt>
                <c:pt idx="9">
                  <c:v>296298</c:v>
                </c:pt>
                <c:pt idx="10">
                  <c:v>217754</c:v>
                </c:pt>
                <c:pt idx="11">
                  <c:v>326693</c:v>
                </c:pt>
                <c:pt idx="12">
                  <c:v>248385</c:v>
                </c:pt>
                <c:pt idx="13">
                  <c:v>277879</c:v>
                </c:pt>
                <c:pt idx="14">
                  <c:v>350258</c:v>
                </c:pt>
                <c:pt idx="15">
                  <c:v>401729</c:v>
                </c:pt>
                <c:pt idx="16">
                  <c:v>402793</c:v>
                </c:pt>
                <c:pt idx="17">
                  <c:v>359280</c:v>
                </c:pt>
                <c:pt idx="18">
                  <c:v>367193</c:v>
                </c:pt>
                <c:pt idx="19">
                  <c:v>226118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43-4D79-9977-BCEF3C30152A}"/>
            </c:ext>
          </c:extLst>
        </c:ser>
        <c:ser>
          <c:idx val="1"/>
          <c:order val="1"/>
          <c:tx>
            <c:strRef>
              <c:f>Plan1!$C$2</c:f>
              <c:strCache>
                <c:ptCount val="1"/>
                <c:pt idx="0">
                  <c:v>Arroz (@)</c:v>
                </c:pt>
              </c:strCache>
            </c:strRef>
          </c:tx>
          <c:cat>
            <c:numRef>
              <c:f>Plan1!$A$3:$A$22</c:f>
              <c:numCache>
                <c:formatCode>General</c:formatCode>
                <c:ptCount val="20"/>
                <c:pt idx="0">
                  <c:v>1760</c:v>
                </c:pt>
                <c:pt idx="1">
                  <c:v>1771</c:v>
                </c:pt>
                <c:pt idx="2">
                  <c:v>1788</c:v>
                </c:pt>
                <c:pt idx="3">
                  <c:v>1805</c:v>
                </c:pt>
                <c:pt idx="4">
                  <c:v>1806</c:v>
                </c:pt>
                <c:pt idx="5">
                  <c:v>1807</c:v>
                </c:pt>
                <c:pt idx="6">
                  <c:v>1808</c:v>
                </c:pt>
                <c:pt idx="7">
                  <c:v>1809</c:v>
                </c:pt>
                <c:pt idx="8">
                  <c:v>1810</c:v>
                </c:pt>
                <c:pt idx="9">
                  <c:v>1811</c:v>
                </c:pt>
                <c:pt idx="10">
                  <c:v>1812</c:v>
                </c:pt>
                <c:pt idx="11">
                  <c:v>1813</c:v>
                </c:pt>
                <c:pt idx="12">
                  <c:v>1814</c:v>
                </c:pt>
                <c:pt idx="13">
                  <c:v>1815</c:v>
                </c:pt>
                <c:pt idx="14">
                  <c:v>1816</c:v>
                </c:pt>
                <c:pt idx="15">
                  <c:v>1817</c:v>
                </c:pt>
                <c:pt idx="16">
                  <c:v>1818</c:v>
                </c:pt>
                <c:pt idx="17">
                  <c:v>1819</c:v>
                </c:pt>
                <c:pt idx="18">
                  <c:v>1820</c:v>
                </c:pt>
                <c:pt idx="19">
                  <c:v>1821</c:v>
                </c:pt>
              </c:numCache>
            </c:numRef>
          </c:cat>
          <c:val>
            <c:numRef>
              <c:f>Plan1!$C$3:$C$22</c:f>
              <c:numCache>
                <c:formatCode>General</c:formatCode>
                <c:ptCount val="20"/>
                <c:pt idx="2" formatCode="#,##0">
                  <c:v>313744</c:v>
                </c:pt>
                <c:pt idx="3" formatCode="#,##0">
                  <c:v>250000</c:v>
                </c:pt>
                <c:pt idx="4" formatCode="#,##0">
                  <c:v>250000</c:v>
                </c:pt>
                <c:pt idx="5" formatCode="#,##0">
                  <c:v>250000</c:v>
                </c:pt>
                <c:pt idx="6" formatCode="#,##0">
                  <c:v>250000</c:v>
                </c:pt>
                <c:pt idx="7" formatCode="#,##0">
                  <c:v>250000</c:v>
                </c:pt>
                <c:pt idx="8" formatCode="#,##0">
                  <c:v>250000</c:v>
                </c:pt>
                <c:pt idx="9" formatCode="#,##0">
                  <c:v>250000</c:v>
                </c:pt>
                <c:pt idx="10" formatCode="#,##0">
                  <c:v>354646</c:v>
                </c:pt>
                <c:pt idx="11" formatCode="#,##0">
                  <c:v>347405</c:v>
                </c:pt>
                <c:pt idx="12" formatCode="#,##0">
                  <c:v>372252</c:v>
                </c:pt>
                <c:pt idx="13" formatCode="#,##0">
                  <c:v>377605</c:v>
                </c:pt>
                <c:pt idx="14" formatCode="#,##0">
                  <c:v>417617</c:v>
                </c:pt>
                <c:pt idx="15" formatCode="#,##0">
                  <c:v>297417</c:v>
                </c:pt>
                <c:pt idx="16" formatCode="#,##0">
                  <c:v>360093</c:v>
                </c:pt>
                <c:pt idx="17" formatCode="#,##0">
                  <c:v>336746</c:v>
                </c:pt>
                <c:pt idx="18" formatCode="#,##0">
                  <c:v>324121</c:v>
                </c:pt>
                <c:pt idx="19" formatCode="#,##0">
                  <c:v>284721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43-4D79-9977-BCEF3C301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20640"/>
        <c:axId val="105913664"/>
      </c:lineChart>
      <c:catAx>
        <c:axId val="103920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5913664"/>
        <c:crosses val="autoZero"/>
        <c:auto val="1"/>
        <c:lblAlgn val="ctr"/>
        <c:lblOffset val="100"/>
        <c:noMultiLvlLbl val="0"/>
      </c:catAx>
      <c:valAx>
        <c:axId val="1059136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3920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Exportações de Algodão (@)</c:v>
          </c:tx>
          <c:cat>
            <c:strRef>
              <c:f>Séries!$A$2:$A$70</c:f>
              <c:strCache>
                <c:ptCount val="69"/>
                <c:pt idx="0">
                  <c:v>1821</c:v>
                </c:pt>
                <c:pt idx="1">
                  <c:v>1822</c:v>
                </c:pt>
                <c:pt idx="2">
                  <c:v>1823</c:v>
                </c:pt>
                <c:pt idx="3">
                  <c:v>1824</c:v>
                </c:pt>
                <c:pt idx="4">
                  <c:v>1825</c:v>
                </c:pt>
                <c:pt idx="5">
                  <c:v>1826</c:v>
                </c:pt>
                <c:pt idx="6">
                  <c:v>1827</c:v>
                </c:pt>
                <c:pt idx="7">
                  <c:v>1828</c:v>
                </c:pt>
                <c:pt idx="8">
                  <c:v>1829</c:v>
                </c:pt>
                <c:pt idx="9">
                  <c:v>1830</c:v>
                </c:pt>
                <c:pt idx="10">
                  <c:v>1831</c:v>
                </c:pt>
                <c:pt idx="11">
                  <c:v>1832</c:v>
                </c:pt>
                <c:pt idx="12">
                  <c:v>1833</c:v>
                </c:pt>
                <c:pt idx="13">
                  <c:v>1834</c:v>
                </c:pt>
                <c:pt idx="14">
                  <c:v>1835</c:v>
                </c:pt>
                <c:pt idx="15">
                  <c:v>1836</c:v>
                </c:pt>
                <c:pt idx="16">
                  <c:v>1837</c:v>
                </c:pt>
                <c:pt idx="17">
                  <c:v>1838</c:v>
                </c:pt>
                <c:pt idx="18">
                  <c:v>1839</c:v>
                </c:pt>
                <c:pt idx="19">
                  <c:v>1840</c:v>
                </c:pt>
                <c:pt idx="20">
                  <c:v>1841</c:v>
                </c:pt>
                <c:pt idx="21">
                  <c:v>1842</c:v>
                </c:pt>
                <c:pt idx="22">
                  <c:v>1843</c:v>
                </c:pt>
                <c:pt idx="23">
                  <c:v>1844</c:v>
                </c:pt>
                <c:pt idx="24">
                  <c:v>1845</c:v>
                </c:pt>
                <c:pt idx="25">
                  <c:v>1846</c:v>
                </c:pt>
                <c:pt idx="26">
                  <c:v>1847</c:v>
                </c:pt>
                <c:pt idx="27">
                  <c:v>1848</c:v>
                </c:pt>
                <c:pt idx="28">
                  <c:v>1849</c:v>
                </c:pt>
                <c:pt idx="29">
                  <c:v>1850</c:v>
                </c:pt>
                <c:pt idx="30">
                  <c:v>1851</c:v>
                </c:pt>
                <c:pt idx="31">
                  <c:v>1852</c:v>
                </c:pt>
                <c:pt idx="32">
                  <c:v>1853</c:v>
                </c:pt>
                <c:pt idx="33">
                  <c:v>1854</c:v>
                </c:pt>
                <c:pt idx="34">
                  <c:v>1855</c:v>
                </c:pt>
                <c:pt idx="35">
                  <c:v>1856</c:v>
                </c:pt>
                <c:pt idx="36">
                  <c:v>1857</c:v>
                </c:pt>
                <c:pt idx="37">
                  <c:v>1858</c:v>
                </c:pt>
                <c:pt idx="38">
                  <c:v>1859</c:v>
                </c:pt>
                <c:pt idx="39">
                  <c:v>1860</c:v>
                </c:pt>
                <c:pt idx="40">
                  <c:v>1861</c:v>
                </c:pt>
                <c:pt idx="41">
                  <c:v>1862</c:v>
                </c:pt>
                <c:pt idx="42">
                  <c:v>1863</c:v>
                </c:pt>
                <c:pt idx="43">
                  <c:v>1864</c:v>
                </c:pt>
                <c:pt idx="44">
                  <c:v>1865</c:v>
                </c:pt>
                <c:pt idx="45">
                  <c:v>1866</c:v>
                </c:pt>
                <c:pt idx="46">
                  <c:v>1867</c:v>
                </c:pt>
                <c:pt idx="47">
                  <c:v>1868</c:v>
                </c:pt>
                <c:pt idx="48">
                  <c:v>1869</c:v>
                </c:pt>
                <c:pt idx="49">
                  <c:v>1870</c:v>
                </c:pt>
                <c:pt idx="50">
                  <c:v>1871</c:v>
                </c:pt>
                <c:pt idx="51">
                  <c:v>1872</c:v>
                </c:pt>
                <c:pt idx="52">
                  <c:v>1873</c:v>
                </c:pt>
                <c:pt idx="53">
                  <c:v>1874</c:v>
                </c:pt>
                <c:pt idx="54">
                  <c:v>1875</c:v>
                </c:pt>
                <c:pt idx="55">
                  <c:v>1876</c:v>
                </c:pt>
                <c:pt idx="56">
                  <c:v>1877</c:v>
                </c:pt>
                <c:pt idx="57">
                  <c:v>1878</c:v>
                </c:pt>
                <c:pt idx="58">
                  <c:v>1879</c:v>
                </c:pt>
                <c:pt idx="59">
                  <c:v>1880</c:v>
                </c:pt>
                <c:pt idx="60">
                  <c:v>1881</c:v>
                </c:pt>
                <c:pt idx="61">
                  <c:v>1882</c:v>
                </c:pt>
                <c:pt idx="62">
                  <c:v>1883</c:v>
                </c:pt>
                <c:pt idx="63">
                  <c:v>1884</c:v>
                </c:pt>
                <c:pt idx="64">
                  <c:v>1885</c:v>
                </c:pt>
                <c:pt idx="65">
                  <c:v>1886</c:v>
                </c:pt>
                <c:pt idx="66">
                  <c:v>1887</c:v>
                </c:pt>
                <c:pt idx="67">
                  <c:v>1888</c:v>
                </c:pt>
                <c:pt idx="68">
                  <c:v>1889</c:v>
                </c:pt>
              </c:strCache>
            </c:strRef>
          </c:cat>
          <c:val>
            <c:numRef>
              <c:f>Séries!$E$2:$E$70</c:f>
              <c:numCache>
                <c:formatCode>General</c:formatCode>
                <c:ptCount val="69"/>
                <c:pt idx="0">
                  <c:v>708733.33333333337</c:v>
                </c:pt>
                <c:pt idx="1">
                  <c:v>865933.33333333337</c:v>
                </c:pt>
                <c:pt idx="2">
                  <c:v>839533.33333333337</c:v>
                </c:pt>
                <c:pt idx="3">
                  <c:v>800400</c:v>
                </c:pt>
                <c:pt idx="4">
                  <c:v>1029400</c:v>
                </c:pt>
                <c:pt idx="5">
                  <c:v>341533.33333333331</c:v>
                </c:pt>
                <c:pt idx="6">
                  <c:v>673400</c:v>
                </c:pt>
                <c:pt idx="7">
                  <c:v>903266.66666666663</c:v>
                </c:pt>
                <c:pt idx="8">
                  <c:v>902933.33333333337</c:v>
                </c:pt>
                <c:pt idx="9">
                  <c:v>1079733.3333333333</c:v>
                </c:pt>
                <c:pt idx="10">
                  <c:v>1046866.6666666666</c:v>
                </c:pt>
                <c:pt idx="11">
                  <c:v>693933.33333333337</c:v>
                </c:pt>
                <c:pt idx="12">
                  <c:v>489466.66666666669</c:v>
                </c:pt>
                <c:pt idx="13">
                  <c:v>823600</c:v>
                </c:pt>
                <c:pt idx="14">
                  <c:v>754266.66666666663</c:v>
                </c:pt>
                <c:pt idx="15">
                  <c:v>895600</c:v>
                </c:pt>
                <c:pt idx="16">
                  <c:v>840733.33333333337</c:v>
                </c:pt>
                <c:pt idx="17">
                  <c:v>735133.33333333337</c:v>
                </c:pt>
                <c:pt idx="18">
                  <c:v>626466.66666666663</c:v>
                </c:pt>
                <c:pt idx="19">
                  <c:v>683533.33333333337</c:v>
                </c:pt>
                <c:pt idx="20">
                  <c:v>677600</c:v>
                </c:pt>
                <c:pt idx="21">
                  <c:v>626333.33333333337</c:v>
                </c:pt>
                <c:pt idx="22">
                  <c:v>670333.33333333337</c:v>
                </c:pt>
                <c:pt idx="23">
                  <c:v>779400</c:v>
                </c:pt>
                <c:pt idx="24">
                  <c:v>809266.66666666663</c:v>
                </c:pt>
                <c:pt idx="25">
                  <c:v>631933.33333333337</c:v>
                </c:pt>
                <c:pt idx="26">
                  <c:v>596200</c:v>
                </c:pt>
                <c:pt idx="27">
                  <c:v>626000</c:v>
                </c:pt>
                <c:pt idx="28">
                  <c:v>837066.66666666663</c:v>
                </c:pt>
                <c:pt idx="29">
                  <c:v>1153266.6666666667</c:v>
                </c:pt>
                <c:pt idx="30">
                  <c:v>870933.33333333337</c:v>
                </c:pt>
                <c:pt idx="31">
                  <c:v>885533.33333333337</c:v>
                </c:pt>
                <c:pt idx="32">
                  <c:v>983800</c:v>
                </c:pt>
                <c:pt idx="33">
                  <c:v>875600</c:v>
                </c:pt>
                <c:pt idx="34">
                  <c:v>858933.33333333337</c:v>
                </c:pt>
                <c:pt idx="35">
                  <c:v>1003466.6666666666</c:v>
                </c:pt>
                <c:pt idx="36">
                  <c:v>1065400</c:v>
                </c:pt>
                <c:pt idx="37">
                  <c:v>993466.66666666663</c:v>
                </c:pt>
                <c:pt idx="38">
                  <c:v>1119133.3333333333</c:v>
                </c:pt>
                <c:pt idx="39">
                  <c:v>760266.66666666663</c:v>
                </c:pt>
                <c:pt idx="40">
                  <c:v>598133.33333333337</c:v>
                </c:pt>
                <c:pt idx="41">
                  <c:v>854066.66666666663</c:v>
                </c:pt>
                <c:pt idx="42">
                  <c:v>1062533.3333333333</c:v>
                </c:pt>
                <c:pt idx="43">
                  <c:v>1320000</c:v>
                </c:pt>
                <c:pt idx="44">
                  <c:v>1690133.3333333333</c:v>
                </c:pt>
                <c:pt idx="45">
                  <c:v>2838733.3333333335</c:v>
                </c:pt>
                <c:pt idx="46">
                  <c:v>2631866.6666666665</c:v>
                </c:pt>
                <c:pt idx="47">
                  <c:v>2777733.3333333335</c:v>
                </c:pt>
                <c:pt idx="48">
                  <c:v>2621133.3333333335</c:v>
                </c:pt>
                <c:pt idx="49">
                  <c:v>2868266.6666666665</c:v>
                </c:pt>
                <c:pt idx="50">
                  <c:v>2995733.3333333335</c:v>
                </c:pt>
                <c:pt idx="51">
                  <c:v>5234466.666666667</c:v>
                </c:pt>
                <c:pt idx="52">
                  <c:v>3063600</c:v>
                </c:pt>
                <c:pt idx="53">
                  <c:v>3748533.3333333335</c:v>
                </c:pt>
                <c:pt idx="54">
                  <c:v>2904000</c:v>
                </c:pt>
                <c:pt idx="55">
                  <c:v>1851800</c:v>
                </c:pt>
                <c:pt idx="56">
                  <c:v>2057800</c:v>
                </c:pt>
                <c:pt idx="57">
                  <c:v>1183600</c:v>
                </c:pt>
                <c:pt idx="58">
                  <c:v>1699133.3333333333</c:v>
                </c:pt>
                <c:pt idx="59">
                  <c:v>757066.66666666663</c:v>
                </c:pt>
                <c:pt idx="60">
                  <c:v>847933.33333333337</c:v>
                </c:pt>
                <c:pt idx="61">
                  <c:v>1461066.6666666667</c:v>
                </c:pt>
                <c:pt idx="62">
                  <c:v>2237666.6666666665</c:v>
                </c:pt>
                <c:pt idx="63">
                  <c:v>2179000</c:v>
                </c:pt>
                <c:pt idx="64">
                  <c:v>1620333.3333333333</c:v>
                </c:pt>
                <c:pt idx="65">
                  <c:v>1003600</c:v>
                </c:pt>
                <c:pt idx="66">
                  <c:v>2608466.6666666665</c:v>
                </c:pt>
                <c:pt idx="67">
                  <c:v>1472933.3333333333</c:v>
                </c:pt>
                <c:pt idx="68">
                  <c:v>905000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3D-4097-81D0-47842B9D3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93248"/>
        <c:axId val="74913984"/>
      </c:lineChart>
      <c:catAx>
        <c:axId val="662932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74913984"/>
        <c:crosses val="autoZero"/>
        <c:auto val="1"/>
        <c:lblAlgn val="ctr"/>
        <c:lblOffset val="100"/>
        <c:tickMarkSkip val="2"/>
        <c:noMultiLvlLbl val="0"/>
      </c:catAx>
      <c:valAx>
        <c:axId val="749139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6629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FEFF7-3D73-46A0-87D3-D8259C54CB06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AC6A0-912F-4AA9-9D0E-F2C46BF3C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83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DF87-94AD-4585-9112-FB5739434767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A587-0A0E-4D80-947E-55F253A39C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3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5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87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8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28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21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8901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332656"/>
            <a:ext cx="6589141" cy="58326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1358414" y="6236543"/>
            <a:ext cx="7570480" cy="504825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4" name="Freeform 11"/>
          <p:cNvSpPr/>
          <p:nvPr userDrawn="1"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2171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806752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558192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12098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92932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41294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310398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59806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79921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80186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768752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056" y="2133600"/>
            <a:ext cx="6771614" cy="453576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781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123327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103158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53411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014397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759845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72281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341531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45706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6073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10800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 userDrawn="1"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784565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48921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36656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048478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87967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694114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896890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53" y="260648"/>
            <a:ext cx="6845895" cy="590465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6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128704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04340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1925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01262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719871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93667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36294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536678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004875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00012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58639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14937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657179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554272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803821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8662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945209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858637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052884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627833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122579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941894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849355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470" y="188640"/>
            <a:ext cx="7139061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509957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164280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829808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F5ABCC35-AE37-4B74-AFDC-2B5B2D807A0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7211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191837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36185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301789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483634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92450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638360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84820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58089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116127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716610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6963680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309860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50868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324528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45816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000514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567280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655948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581531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55379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itação com 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66" y="188640"/>
            <a:ext cx="7211069" cy="597666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00" i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5107" y="6236543"/>
            <a:ext cx="8713787" cy="5048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676473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9553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97449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768570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057" y="2133600"/>
            <a:ext cx="6771431" cy="4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6" r:id="rId4"/>
    <p:sldLayoutId id="2147484037" r:id="rId5"/>
    <p:sldLayoutId id="2147484039" r:id="rId6"/>
    <p:sldLayoutId id="2147484040" r:id="rId7"/>
    <p:sldLayoutId id="2147484041" r:id="rId8"/>
    <p:sldLayoutId id="2147484042" r:id="rId9"/>
    <p:sldLayoutId id="2147484047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  <p:sldLayoutId id="2147484073" r:id="rId31"/>
    <p:sldLayoutId id="2147484074" r:id="rId32"/>
    <p:sldLayoutId id="2147484075" r:id="rId33"/>
    <p:sldLayoutId id="2147484076" r:id="rId34"/>
    <p:sldLayoutId id="2147484077" r:id="rId35"/>
    <p:sldLayoutId id="2147484078" r:id="rId36"/>
    <p:sldLayoutId id="2147484079" r:id="rId37"/>
    <p:sldLayoutId id="2147484080" r:id="rId38"/>
    <p:sldLayoutId id="2147484081" r:id="rId39"/>
    <p:sldLayoutId id="2147484082" r:id="rId40"/>
    <p:sldLayoutId id="2147484083" r:id="rId41"/>
    <p:sldLayoutId id="2147484084" r:id="rId42"/>
    <p:sldLayoutId id="2147484085" r:id="rId43"/>
    <p:sldLayoutId id="2147484086" r:id="rId44"/>
    <p:sldLayoutId id="2147484087" r:id="rId45"/>
    <p:sldLayoutId id="2147484088" r:id="rId46"/>
    <p:sldLayoutId id="2147484089" r:id="rId47"/>
    <p:sldLayoutId id="2147484090" r:id="rId48"/>
    <p:sldLayoutId id="2147484091" r:id="rId49"/>
    <p:sldLayoutId id="2147484092" r:id="rId50"/>
    <p:sldLayoutId id="2147484093" r:id="rId51"/>
    <p:sldLayoutId id="2147484094" r:id="rId52"/>
    <p:sldLayoutId id="2147484095" r:id="rId53"/>
    <p:sldLayoutId id="2147484096" r:id="rId54"/>
    <p:sldLayoutId id="2147484097" r:id="rId55"/>
    <p:sldLayoutId id="2147484098" r:id="rId56"/>
    <p:sldLayoutId id="2147484099" r:id="rId57"/>
    <p:sldLayoutId id="2147484100" r:id="rId58"/>
    <p:sldLayoutId id="2147484101" r:id="rId59"/>
    <p:sldLayoutId id="2147484102" r:id="rId60"/>
    <p:sldLayoutId id="2147484103" r:id="rId61"/>
    <p:sldLayoutId id="2147484104" r:id="rId62"/>
    <p:sldLayoutId id="2147484105" r:id="rId63"/>
    <p:sldLayoutId id="2147484106" r:id="rId64"/>
    <p:sldLayoutId id="2147484107" r:id="rId65"/>
    <p:sldLayoutId id="2147484108" r:id="rId66"/>
    <p:sldLayoutId id="2147484109" r:id="rId67"/>
    <p:sldLayoutId id="2147484110" r:id="rId68"/>
    <p:sldLayoutId id="2147484111" r:id="rId69"/>
    <p:sldLayoutId id="2147484112" r:id="rId70"/>
    <p:sldLayoutId id="2147484113" r:id="rId71"/>
    <p:sldLayoutId id="2147484114" r:id="rId72"/>
    <p:sldLayoutId id="2147484115" r:id="rId73"/>
    <p:sldLayoutId id="2147484116" r:id="rId74"/>
    <p:sldLayoutId id="2147484118" r:id="rId75"/>
    <p:sldLayoutId id="2147484119" r:id="rId76"/>
    <p:sldLayoutId id="2147484120" r:id="rId77"/>
    <p:sldLayoutId id="2147484121" r:id="rId78"/>
    <p:sldLayoutId id="2147484122" r:id="rId7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bjdigital.bn.br/acervo_digital/div_cartografia/cart484880/cart484880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bjdigital.bn.br/objdigital2/acervo_digital/div_cartografia/cart827373/cart82737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O Maranhão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e o renascimento agrícola no final do século XVIII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1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Isso se reflete intensamente no mundo colonial. Seus mercados se alargam, seus produtos se valorizam. [...] </a:t>
            </a:r>
          </a:p>
          <a:p>
            <a:r>
              <a:rPr lang="pt-BR" smtClean="0"/>
              <a:t>Quem estará então bem colocado é Portugal. Potência já então de segunda ordem entre os países coloniais da Europa [...]</a:t>
            </a:r>
          </a:p>
          <a:p>
            <a:r>
              <a:rPr lang="pt-BR" smtClean="0"/>
              <a:t>Durante certo tempo dominou mesmo o comércio colonial, e com isso recobrou uma posição que desfrutara dois séculos antes, e que parecia já irremediavelmente perdida para sempre.</a:t>
            </a:r>
            <a:endParaRPr lang="pt-BR" dirty="0" smtClean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mtClean="0"/>
              <a:t>PRADO JÚNIOR, Caio. História Econômica do Brasil.  Capítulo 10.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2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cultura do algodão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Progressos técnicos na Inglaterra fazem crescer a demanda pelo produto</a:t>
            </a:r>
          </a:p>
          <a:p>
            <a:pPr lvl="1"/>
            <a:r>
              <a:rPr lang="pt-BR" smtClean="0"/>
              <a:t>Fuso de Arkwright (1769)</a:t>
            </a:r>
          </a:p>
          <a:p>
            <a:pPr lvl="1"/>
            <a:r>
              <a:rPr lang="pt-BR" smtClean="0"/>
              <a:t>Máquina à vapor de Watt (1769)</a:t>
            </a:r>
          </a:p>
          <a:p>
            <a:pPr lvl="1"/>
            <a:r>
              <a:rPr lang="pt-BR" smtClean="0"/>
              <a:t>Tear de Cartwright (1787)</a:t>
            </a:r>
          </a:p>
          <a:p>
            <a:r>
              <a:rPr lang="pt-BR" smtClean="0"/>
              <a:t>Aumento no consumo</a:t>
            </a:r>
          </a:p>
          <a:p>
            <a:pPr lvl="1"/>
            <a:r>
              <a:rPr lang="pt-BR" smtClean="0"/>
              <a:t>1771-1775: 4,76 milhões libra-peso</a:t>
            </a:r>
          </a:p>
          <a:p>
            <a:pPr lvl="1"/>
            <a:r>
              <a:rPr lang="pt-BR" smtClean="0"/>
              <a:t>1791-1795: 26 milhões de libra-peso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49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Já não bastavam para esse volume considerável os antigos e tradicionais fornecedores do Oriente; e a América, aproveitando suas reservas imensas de terras virgens, virá preencher a falta e tornar-se-á o grande produtor moderno do algodão. O Brasil terá sua parte, que a princípio não é pequena, nesse surto sem paralelo no passado do comércio algodoeiro.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mtClean="0"/>
              <a:t>PRADO JÚNIOR, Caio. História Econômica do Brasil.  Capítulo 10.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3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A ocupação e o povoamento do Maranhão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3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13" r="2286" b="13411"/>
          <a:stretch/>
        </p:blipFill>
        <p:spPr>
          <a:xfrm>
            <a:off x="179513" y="0"/>
            <a:ext cx="8928992" cy="6842872"/>
          </a:xfrm>
        </p:spPr>
      </p:pic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58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Em 1499 ou 1500, navegadores a serviço da Espanha descobriram o Rio Amazonas. [...] Somente em 1616, mais de um século depois, com a construção da Casa forte do Presépio de Santa Maria de Belém por Francisco Caldeira de Castelo Branco, a bandeira portuguesa viria a tremular na Amazônia.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26.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4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Embora navegado por espanhóis, ingleses, holandeses e franceses, seria Portugal quem se apossaria das duas margens e da maior parte da bacia hidrográfica amazônica. 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26.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06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Descobrimento e ocupação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Espanhóis descobrem o Amazonas em 1499-1500</a:t>
            </a:r>
          </a:p>
          <a:p>
            <a:r>
              <a:rPr lang="pt-BR" smtClean="0"/>
              <a:t>Francisco de Orellana: </a:t>
            </a:r>
          </a:p>
          <a:p>
            <a:pPr lvl="1"/>
            <a:r>
              <a:rPr lang="pt-BR" smtClean="0"/>
              <a:t>Primeira navegação completa do rio em 1541-1542</a:t>
            </a:r>
          </a:p>
          <a:p>
            <a:pPr lvl="1"/>
            <a:r>
              <a:rPr lang="pt-BR" smtClean="0"/>
              <a:t>Concessão para a exploração da “Nueva Andalucia” em 1544</a:t>
            </a:r>
          </a:p>
          <a:p>
            <a:pPr lvl="1"/>
            <a:r>
              <a:rPr lang="pt-BR" smtClean="0"/>
              <a:t>Expedição para conquistar a região em 1546 na qual é morto por indígenas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37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505" r="5134" b="2068"/>
          <a:stretch/>
        </p:blipFill>
        <p:spPr>
          <a:xfrm>
            <a:off x="179511" y="0"/>
            <a:ext cx="8948863" cy="6858000"/>
          </a:xfrm>
          <a:prstGeom prst="rect">
            <a:avLst/>
          </a:prstGeom>
        </p:spPr>
      </p:pic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81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Da parte portuguesa, várias expedições foram realizadas, demonstrando também o interesse lusitano: entre 1502 ou 1503, a viagem de João Coelho; e, em período não determinado, entre 1503 e 1513: João de Lisboa, Diogo Ribeiro, Fernam Froes, acompanhado pelos pilotos Francisco Corso e Pero Corso. [...] Em 1513 e 1514, navios portugueses passaram pela costa das Guianas [...]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pp. 41-42.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51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A economia brasileira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no final do século XVIII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1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Em 1553, João de Melo da Silva explorou o curso inferior do Amazonas e, possivelmente, a costa das Guianas, tendo obtido uma concessão de exploração, assinada por Dom João III. </a:t>
            </a:r>
          </a:p>
          <a:p>
            <a:r>
              <a:rPr lang="pt-BR" smtClean="0"/>
              <a:t>[...] seus navios, oriundos de Pernambuco, foram impelidos para o norte, tendo esse navegador atingido a ilha de Margarida, atual costa da Venezuela, onde encontrou os destroços da fracassada tentativa de colonização iniciada em nome do rei de Espanha, por Francisco Orellana, em 1545 e 1546.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42.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85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Outras nações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Lendas como a do Eldorado e os relatos de Orellana incentivaram outras nações a lançarem expedições</a:t>
            </a:r>
          </a:p>
          <a:p>
            <a:r>
              <a:rPr lang="pt-BR" smtClean="0"/>
              <a:t>Ingleses, franceses e holandeses frequentavam a região desde o final do século XVI</a:t>
            </a:r>
          </a:p>
          <a:p>
            <a:r>
              <a:rPr lang="pt-BR" smtClean="0"/>
              <a:t>Holandeses: pesca do peixe-boi e comércio de plantas, plumas, cascas e tabaco</a:t>
            </a:r>
          </a:p>
          <a:p>
            <a:r>
              <a:rPr lang="pt-BR" smtClean="0"/>
              <a:t>Franceses: comércio do pau-brasil com os indígenas (Paraíba, Rio Grande do Norte, Ceará e Maranhão)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629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[...] os holandeses atingiram o vale do Rio Amazonas entre os anos de 1599 e 1600, alcançando o Rio Xingu, onde teriam construído as pequenas feitorias de Orange e Nassau na margem direita do referido rio.</a:t>
            </a:r>
            <a:endParaRPr lang="pt-B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44.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4657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[...] em 1616, penetraram o Amazonas até alcançarem o Rio Tapajós, e Pedro Adriansen, a serviço de uma organização mercantil [...] estabeleceu um forte e uma colônia entre os Rios Gorupaba e Ginipapo, instalando-se inicialmente 40 colonos e algumas famílias que [...] iniciaram cultura de tabaco e urucum.</a:t>
            </a:r>
          </a:p>
          <a:p>
            <a:r>
              <a:rPr lang="pt-BR" smtClean="0"/>
              <a:t>Nenhuma dessas feitorias contou com mais de uma centena de moradores europeus, mas por meio delas foi iniciada uma exploração sistemática de madeiras, gomas e óleos nativos e plantações de cana, tabaco e algodão. 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pp. 45-46.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47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Os ingleses, por sua vez, teriam permanecido nessa primeira fase da exploração restritos ao Oiapoque, tendo sido construída na região, por Charles Leigh, uma pequena colônia, abandonada em 1606, que viria a ser restabelecida em 1609 por Robert Harcourt [que] obteve de Sua Majestade, Jaime I, em 28 de agosto de 1613, para si e para Sir Thomas Challener e John Roverson, por meio de uma carta patente, os territórios compreendidos entre o Amazonas e o Essequibo. 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pp. 44-45.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609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Entretanto, tal empreendimento não logrou êxito, em razão do abandono da pequena colônia do Oiapoque pelos colonos ingleses em 1612. Depois desse insucesso, Sir Tomas Roe teria reconhecido o delta do Rio Amazonas e, na segunda década do século XVII, teria plantado uma colônia com 20 ingleses e irlandeses no vale amazônico, instalando pequenas feitorias e alcançando o Rio Xingu.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45.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327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Correntes de povoamento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Na floresta amazônica, a presença de espanhóis, holandeses e ingleses</a:t>
            </a:r>
          </a:p>
          <a:p>
            <a:r>
              <a:rPr lang="pt-BR" smtClean="0"/>
              <a:t>Os franceses comercializando pau-brasil no nordeste, ao norte de Pernambuco</a:t>
            </a:r>
          </a:p>
          <a:p>
            <a:r>
              <a:rPr lang="pt-BR" smtClean="0"/>
              <a:t>Investidas portuguesas vão retomando o território</a:t>
            </a:r>
          </a:p>
          <a:p>
            <a:pPr lvl="1"/>
            <a:r>
              <a:rPr lang="pt-BR" smtClean="0"/>
              <a:t>Conquista da Paraíba: 1584-1587</a:t>
            </a:r>
          </a:p>
          <a:p>
            <a:pPr lvl="1"/>
            <a:r>
              <a:rPr lang="pt-BR" smtClean="0"/>
              <a:t>Conquista do Rio Grande do Norte: 1598</a:t>
            </a:r>
          </a:p>
          <a:p>
            <a:pPr lvl="1"/>
            <a:r>
              <a:rPr lang="pt-BR" smtClean="0"/>
              <a:t>Forte de Nossa Senhora do Amparo (Ceará): 1608</a:t>
            </a:r>
          </a:p>
          <a:p>
            <a:r>
              <a:rPr lang="pt-BR" smtClean="0"/>
              <a:t>Em 1612 é instalada a França Equinocial, com a fundação de Saint Louis</a:t>
            </a:r>
          </a:p>
          <a:p>
            <a:pPr lvl="1"/>
            <a:endParaRPr lang="pt-BR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06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Cumprindo ordens régias, a primeira expedição para a reconquista do Maranhão organizada pelo governador-geral Gaspar de Souza, teve como comandante Jerônimo de Albuquerque; o efetivo das tropas compreendia centenas de portugueses, brasileiros e indígenas que partiram de Pernambuco por via marítima em 1613. </a:t>
            </a:r>
          </a:p>
          <a:p>
            <a:endParaRPr lang="pt-BR" smtClean="0"/>
          </a:p>
          <a:p>
            <a:r>
              <a:rPr lang="pt-BR" smtClean="0"/>
              <a:t>[os franceses são expulsos em 1615]</a:t>
            </a:r>
            <a:endParaRPr lang="pt-B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51.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30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União Ibérica e a conquista portuguesa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presença de tantas nações estrangeiras preocupava a unificada coroa ibérica</a:t>
            </a:r>
          </a:p>
          <a:p>
            <a:r>
              <a:rPr lang="pt-BR" smtClean="0"/>
              <a:t>Os espanhóis preocupavam-se com o acesso às minas de prata do Peru</a:t>
            </a:r>
          </a:p>
          <a:p>
            <a:r>
              <a:rPr lang="pt-BR" smtClean="0"/>
              <a:t>Daí a reconquista do Maranhão e a fundação de Belém, iniciada em 1616</a:t>
            </a:r>
          </a:p>
          <a:p>
            <a:r>
              <a:rPr lang="pt-BR" smtClean="0"/>
              <a:t>Em 1621, o Estado do Maranhão torna-se politicamente independente do Estado do Brasil</a:t>
            </a:r>
          </a:p>
          <a:p>
            <a:pPr lvl="1"/>
            <a:r>
              <a:rPr lang="pt-BR" smtClean="0"/>
              <a:t>Atuais estados do Ceará, Piauí, Maranhão, Pará, parte do Amazonas e mapá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60795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 Estado do Maranhão surgiu como entidade autônoma, politicamente independente do Estado do Brasil, por determinação do Rei Felipe III, de Espanha </a:t>
            </a:r>
            <a:r>
              <a:rPr lang="mr-IN" smtClean="0"/>
              <a:t>–</a:t>
            </a:r>
            <a:r>
              <a:rPr lang="pt-BR" smtClean="0"/>
              <a:t> Felipe II, de Portugal </a:t>
            </a:r>
            <a:r>
              <a:rPr lang="mr-IN" smtClean="0"/>
              <a:t>–</a:t>
            </a:r>
            <a:r>
              <a:rPr lang="pt-BR" smtClean="0"/>
              <a:t> por meio de um decreto de 13 de junho de 1621. O novo Estado estendia-se do Rio Oiapoque ao Cabo de São Roque, compreendendo as capitanias do Pará, Cumã, Maranhão e Ceará, subordinadas ao governo geral de São Luís do Maranhão. </a:t>
            </a:r>
            <a:endParaRPr lang="pt-BR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59.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0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Panorama geral no final </a:t>
            </a:r>
            <a:br>
              <a:rPr lang="pt-BR" smtClean="0"/>
            </a:br>
            <a:r>
              <a:rPr lang="pt-BR" smtClean="0"/>
              <a:t>dos Setecentos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Queda nas exportações</a:t>
            </a:r>
          </a:p>
          <a:p>
            <a:pPr lvl="1"/>
            <a:r>
              <a:rPr lang="pt-BR" smtClean="0"/>
              <a:t>1760: +/-  5 milhões de libras</a:t>
            </a:r>
          </a:p>
          <a:p>
            <a:pPr lvl="1"/>
            <a:r>
              <a:rPr lang="pt-BR" smtClean="0"/>
              <a:t>1775-1800: +/-  3 milhões</a:t>
            </a:r>
          </a:p>
          <a:p>
            <a:r>
              <a:rPr lang="pt-BR" smtClean="0"/>
              <a:t>Queda no preço do açúcar</a:t>
            </a:r>
          </a:p>
          <a:p>
            <a:r>
              <a:rPr lang="pt-BR" smtClean="0"/>
              <a:t>Diminuição das extrações de ouro (+/- 500 mil libras)</a:t>
            </a:r>
          </a:p>
          <a:p>
            <a:r>
              <a:rPr lang="pt-BR" smtClean="0"/>
              <a:t>Aumento populacional</a:t>
            </a:r>
          </a:p>
          <a:p>
            <a:endParaRPr lang="pt-BR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9917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t="5693" r="3367" b="5185"/>
          <a:stretch/>
        </p:blipFill>
        <p:spPr>
          <a:xfrm>
            <a:off x="222024" y="72388"/>
            <a:ext cx="6517134" cy="6713224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948264" y="3717032"/>
            <a:ext cx="1980630" cy="302433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dirty="0" err="1" smtClean="0"/>
              <a:t>Conciñata</a:t>
            </a:r>
            <a:r>
              <a:rPr lang="pt-BR" dirty="0" smtClean="0"/>
              <a:t> </a:t>
            </a:r>
            <a:r>
              <a:rPr lang="pt-BR" dirty="0" err="1" smtClean="0"/>
              <a:t>juxta</a:t>
            </a:r>
            <a:r>
              <a:rPr lang="pt-BR" dirty="0" smtClean="0"/>
              <a:t> </a:t>
            </a:r>
            <a:r>
              <a:rPr lang="pt-BR" dirty="0" err="1" smtClean="0"/>
              <a:t>Observationes</a:t>
            </a:r>
            <a:r>
              <a:rPr lang="pt-BR" dirty="0" smtClean="0"/>
              <a:t> </a:t>
            </a:r>
            <a:r>
              <a:rPr lang="pt-BR" dirty="0" err="1" smtClean="0"/>
              <a:t>Dñn</a:t>
            </a:r>
            <a:r>
              <a:rPr lang="pt-BR" dirty="0" smtClean="0"/>
              <a:t> </a:t>
            </a:r>
            <a:r>
              <a:rPr lang="pt-BR" dirty="0" err="1" smtClean="0"/>
              <a:t>Acad</a:t>
            </a:r>
            <a:r>
              <a:rPr lang="pt-BR" dirty="0" smtClean="0"/>
              <a:t>: </a:t>
            </a:r>
            <a:r>
              <a:rPr lang="pt-BR" dirty="0" err="1" smtClean="0"/>
              <a:t>Regalis</a:t>
            </a:r>
            <a:r>
              <a:rPr lang="pt-BR" dirty="0" smtClean="0"/>
              <a:t> </a:t>
            </a:r>
            <a:r>
              <a:rPr lang="pt-BR" dirty="0" err="1" smtClean="0"/>
              <a:t>Scientiarum</a:t>
            </a:r>
            <a:r>
              <a:rPr lang="pt-BR" dirty="0" smtClean="0"/>
              <a:t> et </a:t>
            </a:r>
            <a:r>
              <a:rPr lang="pt-BR" dirty="0" err="1" smtClean="0"/>
              <a:t>nonnullorum</a:t>
            </a:r>
            <a:r>
              <a:rPr lang="pt-BR" dirty="0" smtClean="0"/>
              <a:t> </a:t>
            </a:r>
            <a:r>
              <a:rPr lang="pt-BR" dirty="0" err="1" smtClean="0"/>
              <a:t>aliorum</a:t>
            </a:r>
            <a:r>
              <a:rPr lang="pt-BR" dirty="0" smtClean="0"/>
              <a:t>, et </a:t>
            </a:r>
            <a:r>
              <a:rPr lang="pt-BR" dirty="0" err="1" smtClean="0"/>
              <a:t>juxta</a:t>
            </a:r>
            <a:r>
              <a:rPr lang="pt-BR" dirty="0" smtClean="0"/>
              <a:t> </a:t>
            </a:r>
            <a:r>
              <a:rPr lang="pt-BR" dirty="0" err="1" smtClean="0"/>
              <a:t>annotationes</a:t>
            </a:r>
            <a:r>
              <a:rPr lang="pt-BR" dirty="0" smtClean="0"/>
              <a:t> </a:t>
            </a:r>
            <a:r>
              <a:rPr lang="pt-BR" dirty="0" err="1" smtClean="0"/>
              <a:t>recentissimas</a:t>
            </a:r>
            <a:r>
              <a:rPr lang="pt-BR" dirty="0" smtClean="0"/>
              <a:t> / per G. de </a:t>
            </a:r>
            <a:r>
              <a:rPr lang="pt-BR" dirty="0" err="1" smtClean="0"/>
              <a:t>L'Isle</a:t>
            </a:r>
            <a:r>
              <a:rPr lang="pt-BR" dirty="0" smtClean="0"/>
              <a:t> </a:t>
            </a:r>
            <a:r>
              <a:rPr lang="pt-BR" dirty="0" err="1" smtClean="0"/>
              <a:t>geographum</a:t>
            </a:r>
            <a:r>
              <a:rPr lang="pt-BR" dirty="0" smtClean="0"/>
              <a:t> </a:t>
            </a:r>
            <a:r>
              <a:rPr lang="pt-BR" dirty="0" err="1" smtClean="0"/>
              <a:t>venalis</a:t>
            </a:r>
            <a:r>
              <a:rPr lang="pt-BR" dirty="0" smtClean="0"/>
              <a:t> </a:t>
            </a:r>
            <a:r>
              <a:rPr lang="pt-BR" dirty="0" err="1" smtClean="0"/>
              <a:t>prostat</a:t>
            </a:r>
            <a:r>
              <a:rPr lang="pt-BR" dirty="0" smtClean="0"/>
              <a:t>. </a:t>
            </a:r>
            <a:r>
              <a:rPr lang="pt-BR" dirty="0" err="1" smtClean="0"/>
              <a:t>Augustae</a:t>
            </a:r>
            <a:r>
              <a:rPr lang="pt-BR" dirty="0" smtClean="0"/>
              <a:t> </a:t>
            </a:r>
            <a:r>
              <a:rPr lang="pt-BR" dirty="0" err="1" smtClean="0"/>
              <a:t>Vindelicorum</a:t>
            </a:r>
            <a:r>
              <a:rPr lang="pt-BR" dirty="0" smtClean="0"/>
              <a:t>  apud </a:t>
            </a:r>
            <a:r>
              <a:rPr lang="pt-BR" dirty="0" err="1" smtClean="0"/>
              <a:t>Tobiam</a:t>
            </a:r>
            <a:r>
              <a:rPr lang="pt-BR" dirty="0" smtClean="0"/>
              <a:t> Conrad </a:t>
            </a:r>
            <a:r>
              <a:rPr lang="pt-BR" dirty="0" err="1" smtClean="0"/>
              <a:t>Lotter</a:t>
            </a:r>
            <a:r>
              <a:rPr lang="pt-BR" dirty="0" smtClean="0"/>
              <a:t> geogr. et </a:t>
            </a:r>
            <a:r>
              <a:rPr lang="pt-BR" dirty="0" err="1" smtClean="0"/>
              <a:t>calgogr</a:t>
            </a:r>
            <a:r>
              <a:rPr lang="pt-BR" dirty="0" smtClean="0"/>
              <a:t>., [17--]. </a:t>
            </a:r>
          </a:p>
          <a:p>
            <a:pPr algn="l"/>
            <a:r>
              <a:rPr lang="pt-BR" dirty="0" smtClean="0"/>
              <a:t>Disponível em  </a:t>
            </a:r>
            <a:r>
              <a:rPr lang="pt-BR" dirty="0" smtClean="0">
                <a:hlinkClick r:id="rId3"/>
              </a:rPr>
              <a:t>http://objdigital.bn.br/acervo_digital/div_cartografia/cart484880/cart484880.JPG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27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bjdigital.bn.br/objdigital2/acervo_digital/div_cartografia/cart827373/cart8273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t="8378" r="5546" b="14008"/>
          <a:stretch/>
        </p:blipFill>
        <p:spPr bwMode="auto">
          <a:xfrm>
            <a:off x="225488" y="53008"/>
            <a:ext cx="7321092" cy="67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3"/>
          <p:cNvSpPr txBox="1">
            <a:spLocks/>
          </p:cNvSpPr>
          <p:nvPr/>
        </p:nvSpPr>
        <p:spPr>
          <a:xfrm>
            <a:off x="7596336" y="53008"/>
            <a:ext cx="1517508" cy="6688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A new map of South </a:t>
            </a:r>
            <a:r>
              <a:rPr lang="en-US" sz="1400" dirty="0" err="1" smtClean="0"/>
              <a:t>america</a:t>
            </a:r>
            <a:r>
              <a:rPr lang="en-US" sz="1400" dirty="0" smtClean="0"/>
              <a:t> shewing it's General Divisions, chief cities and Towns. </a:t>
            </a:r>
            <a:r>
              <a:rPr lang="en-US" sz="1400" dirty="0" err="1" smtClean="0"/>
              <a:t>Londres</a:t>
            </a:r>
            <a:r>
              <a:rPr lang="en-US" sz="1400" dirty="0" smtClean="0"/>
              <a:t>, c. 1722. </a:t>
            </a:r>
          </a:p>
          <a:p>
            <a:pPr marL="0" indent="0">
              <a:buNone/>
            </a:pPr>
            <a:r>
              <a:rPr lang="pt-BR" sz="1400" dirty="0" smtClean="0"/>
              <a:t>Disponível em  </a:t>
            </a:r>
            <a:r>
              <a:rPr lang="pt-BR" sz="1400" dirty="0" smtClean="0">
                <a:hlinkClick r:id="rId3"/>
              </a:rPr>
              <a:t>http://objdigital.bn.br/objdigital2/acervo_digital/div_cartografia/cart827373/cart827373.jpg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62854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Diversas foram as denominações recebidas ao longo de sua vigência [...] Assim, entre 1621 e 1652, Estado do Maranhão com sede em São Luís; reunido novamente ao Estado do Brasil em 1652, voltou a separar-se dois anos depois, em 1654, quando recebeu o nome de Estado do Maranhão e Grão-Pará; de 1751 a 1772, tornou-se Estado do Grão-Pará e Maranhão e sua sede foi transferida para Belém, mantendo-se a autonomia do Maranhão, que também se ligava diretamente a Lisboa, sem subordinação a Belém; [...]</a:t>
            </a:r>
            <a:endParaRPr lang="pt-BR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63.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7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[...] em 1772, o Estado do Grão-Pará passou a ser denominado Estado do Grão-Pará e Rio Negro, separado do Estado do Maranhão e Piauí; e, em 1774, foram formalmente integrados ao Estado do Brasil. Entretanto, a integração política da Amazônia com o resto do Brasil só se deu com a instalação da Corte [...] quando então as duas capitais Belém e Manaus se lhe subordinaram. </a:t>
            </a:r>
            <a:endParaRPr lang="pt-BR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REZENDE, Tadeu Valdir Freitas de. A conquista e a ocupação da Amazônia brasileira no período colonial: a definição das fronteiras. Tese de Doutorado. PPGHE </a:t>
            </a:r>
            <a:r>
              <a:rPr lang="mr-IN" smtClean="0"/>
              <a:t>–</a:t>
            </a:r>
            <a:r>
              <a:rPr lang="pt-BR" smtClean="0"/>
              <a:t> FFLCH/USP. São Paulo, 2006, p. 63.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7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O renascimento agrícola no final do século XVIII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4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algodão e o arroz no Maranhão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Criação da Companhia do Comércio do Grão-Pará e Maranhão, 1755</a:t>
            </a:r>
          </a:p>
          <a:p>
            <a:pPr lvl="1"/>
            <a:r>
              <a:rPr lang="pt-BR" smtClean="0"/>
              <a:t>Monopólio do comércio de exportação</a:t>
            </a:r>
          </a:p>
          <a:p>
            <a:pPr lvl="1"/>
            <a:r>
              <a:rPr lang="pt-BR" smtClean="0"/>
              <a:t>Monopólio do tráfico de escravos</a:t>
            </a:r>
          </a:p>
          <a:p>
            <a:r>
              <a:rPr lang="pt-BR" smtClean="0"/>
              <a:t>Expulsão dos Jesuítas</a:t>
            </a:r>
          </a:p>
          <a:p>
            <a:r>
              <a:rPr lang="pt-BR" smtClean="0"/>
              <a:t>Introdução de meio circulante </a:t>
            </a:r>
          </a:p>
          <a:p>
            <a:r>
              <a:rPr lang="pt-BR" smtClean="0"/>
              <a:t>Incentivo para a produção de algodão e arroz</a:t>
            </a:r>
          </a:p>
          <a:p>
            <a:endParaRPr lang="pt-BR" smtClean="0"/>
          </a:p>
          <a:p>
            <a:endParaRPr lang="pt-BR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646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influência da Companhia Geral do Comércio do Grão-Pará e Maranhão se fez logo sentir. Introduzindo braços africanos, sementes de arroz da Carolina, máquinas de descasque de arroz, melhores processos de cultura do algodão, a exportação de São Luís cresceu rapidamente. </a:t>
            </a:r>
            <a:endParaRPr lang="pt-BR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SIMONSEN, Roberto. História Econômica do Brasil. 8ª. Ed. São Paulo: Cia. Editora Nacional, 1978, p. 343.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97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Por mais de meio século, ia a região conhecer um período de abundância, que se refletiu na melhoria considerável das condições locais, na formação social, e até no surto de uma “elite”, que justificaria a denominação de Atenas do Norte – à antiga São Luís do Maranhão.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SIMONSEN, Roberto. História Econômica do Brasil. 8ª. Ed. São Paulo: Cia. Editora Nacional, 1978, p. 346.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3685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8304" y="116633"/>
            <a:ext cx="1656184" cy="6624728"/>
          </a:xfrm>
        </p:spPr>
        <p:txBody>
          <a:bodyPr>
            <a:noAutofit/>
          </a:bodyPr>
          <a:lstStyle/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Exportações de Algodão e Arroz. Fonte: SIMONSEN, Roberto. História Econômica do Brasil. 8ª. Ed. São Paulo: Cia. Editora Nacional, 1978, pp. 343-345.</a:t>
            </a: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775807"/>
              </p:ext>
            </p:extLst>
          </p:nvPr>
        </p:nvGraphicFramePr>
        <p:xfrm>
          <a:off x="251521" y="116632"/>
          <a:ext cx="6912768" cy="662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73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Ano</a:t>
                      </a:r>
                      <a:endParaRPr lang="pt-BR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 Exportada - Maranhão</a:t>
                      </a:r>
                      <a:endParaRPr lang="pt-BR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Algodão (@)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Arroz (@)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651</a:t>
                      </a:r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25.473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63.510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313.744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34">
                <a:tc>
                  <a:txBody>
                    <a:bodyPr/>
                    <a:lstStyle/>
                    <a:p>
                      <a:r>
                        <a:rPr lang="pt-BR" dirty="0" smtClean="0"/>
                        <a:t>1805-1812</a:t>
                      </a:r>
                      <a:r>
                        <a:rPr lang="pt-BR" baseline="0" dirty="0" smtClean="0"/>
                        <a:t> (média anual)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296.298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217.754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354.646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326.693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347.405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248.385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372.252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277.879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377.605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350.258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417.617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401.729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297.417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402.793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360.093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359.280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336.746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367.193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324.121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073">
                <a:tc>
                  <a:txBody>
                    <a:bodyPr/>
                    <a:lstStyle/>
                    <a:p>
                      <a:r>
                        <a:rPr lang="pt-BR" dirty="0" smtClean="0"/>
                        <a:t>1821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226.118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284.721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370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784976" cy="848842"/>
          </a:xfrm>
        </p:spPr>
        <p:txBody>
          <a:bodyPr>
            <a:noAutofit/>
          </a:bodyPr>
          <a:lstStyle/>
          <a:p>
            <a:r>
              <a:rPr lang="pt-BR" sz="1800" smtClean="0"/>
              <a:t>Maranhão: exportações de algodão e arroz </a:t>
            </a:r>
            <a:br>
              <a:rPr lang="pt-BR" sz="1800" smtClean="0"/>
            </a:br>
            <a:r>
              <a:rPr lang="pt-BR" sz="1800" smtClean="0"/>
              <a:t>Fonte: SIMONSEN, Roberto. História Econômica do Brasil. 8ª. Ed. São Paulo: Cia. Editora Nacional, 1978, pp. 343-345.</a:t>
            </a: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7080"/>
              </p:ext>
            </p:extLst>
          </p:nvPr>
        </p:nvGraphicFramePr>
        <p:xfrm>
          <a:off x="179512" y="116632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89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renda per capita, ao terminar o século, provavelmente não seria superior a 50 dólares de poder aquisitivo atual – admitida uma população livre de dois milhões – sendo esse provavelmente o nível de renda mais baixo que haja conhecido o Brasil em todo o período colonial.</a:t>
            </a:r>
            <a:endParaRPr lang="pt-BR" dirty="0" smtClean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FURTADO, Celso. Formação Econômica do Brasil. 25ª. ed. São Paulo: São Paulo: Editora Nacional, 1995. Capítulo 16, pp. 89-90.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1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7008" y="624109"/>
            <a:ext cx="2727479" cy="6117257"/>
          </a:xfrm>
        </p:spPr>
        <p:txBody>
          <a:bodyPr>
            <a:noAutofit/>
          </a:bodyPr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MARANHÃO</a:t>
            </a:r>
            <a:r>
              <a:rPr lang="pt-BR" sz="2000" dirty="0"/>
              <a:t>: entradas de navios e africanos. 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Fonte: SIMONSEN, Roberto. História Econômica do Brasil. 8ª. Ed. São Paulo: Cia. Editora Nacional, 1978, pp. 343-346.</a:t>
            </a:r>
            <a:endParaRPr lang="pt-BR" sz="2000" dirty="0"/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38784"/>
              </p:ext>
            </p:extLst>
          </p:nvPr>
        </p:nvGraphicFramePr>
        <p:xfrm>
          <a:off x="107504" y="175248"/>
          <a:ext cx="5985489" cy="656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6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Número de Navios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Entrada de Africanos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87</a:t>
                      </a:r>
                      <a:endParaRPr lang="pt-BR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45.447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105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131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151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155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144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133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98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143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114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8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algodão no restante </a:t>
            </a:r>
            <a:br>
              <a:rPr lang="pt-BR" smtClean="0"/>
            </a:br>
            <a:r>
              <a:rPr lang="pt-BR" smtClean="0"/>
              <a:t>da colônia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Disseminação incentivada pelas facilidades de produção e a adequação a uma menor escala</a:t>
            </a:r>
          </a:p>
          <a:p>
            <a:r>
              <a:rPr lang="pt-BR" smtClean="0"/>
              <a:t>Outros centros produtores são Pernambuco, Paraná, Rio Grande do Sul, Ceará, Bahia, Minas Gerais</a:t>
            </a:r>
          </a:p>
          <a:p>
            <a:r>
              <a:rPr lang="pt-BR" smtClean="0"/>
              <a:t>Cultura interiorana, em regiões de clima mais seco, com chuvas menos frequentes e mais regulares</a:t>
            </a:r>
          </a:p>
          <a:p>
            <a:r>
              <a:rPr lang="pt-BR" smtClean="0"/>
              <a:t>Alternativa agrícola para regiões que antes só haviam conhecido o pastoreio e a mineração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7527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Brasil: exportações de algodão, 1821-1889</a:t>
            </a:r>
            <a:br>
              <a:rPr lang="pt-BR" sz="2400" dirty="0" smtClean="0"/>
            </a:br>
            <a:r>
              <a:rPr lang="pt-BR" sz="2400" dirty="0" smtClean="0"/>
              <a:t>Quantidades em arrobas. Fonte: Séries Históricas. IPEADATA.</a:t>
            </a: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797906"/>
              </p:ext>
            </p:extLst>
          </p:nvPr>
        </p:nvGraphicFramePr>
        <p:xfrm>
          <a:off x="179512" y="1124744"/>
          <a:ext cx="8785101" cy="554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Outros produtos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Açúcar: renascimento de regiões já em decadência e abertura de novos centros produtores</a:t>
            </a:r>
          </a:p>
          <a:p>
            <a:r>
              <a:rPr lang="pt-BR" smtClean="0"/>
              <a:t>Anil: no Rio de Janeiro, certa prosperidade e rápida decadência (concorrência indiana)</a:t>
            </a:r>
          </a:p>
          <a:p>
            <a:r>
              <a:rPr lang="pt-BR" smtClean="0"/>
              <a:t>Café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88623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Tal contraste entre a decadência da mineração e o progresso das atividades rurais se reflete nas discussões da época: é sensível nelas o prestígio da agricultura, e crescente a descrença na mineração. O balanço entre ambos é quase unânime em favor da primeira. Somente dela esperava-se resultados sérios e um futuro promissor. O país acordara finalmente do seu longo sonho de metais e pedras preciosas...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PRADO JÚNIOR, Caio. História Econômica do Brasil. 50ª. Reimpressão. São Paulo: Brasiliense, 2008, capítulo 10, p. 85.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20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Economia brasileira no </a:t>
            </a:r>
            <a:br>
              <a:rPr lang="pt-BR" smtClean="0"/>
            </a:br>
            <a:r>
              <a:rPr lang="pt-BR" smtClean="0"/>
              <a:t>final do século XVIII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Articulada em torno de dois polos principais: o açúcar e o ouro</a:t>
            </a:r>
          </a:p>
          <a:p>
            <a:r>
              <a:rPr lang="pt-BR" smtClean="0"/>
              <a:t>Dois centros autônomos no norte: Maranhão e Pará</a:t>
            </a:r>
          </a:p>
          <a:p>
            <a:r>
              <a:rPr lang="pt-BR" smtClean="0"/>
              <a:t>Furtado: produção para exportação beneficiada pelo contexto mundial</a:t>
            </a:r>
          </a:p>
          <a:p>
            <a:r>
              <a:rPr lang="pt-BR" smtClean="0"/>
              <a:t>Caio Prado: exportações beneficiadas, pelo menos em parte, por uma mudança estrutural no contexto internacional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0382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Furtado: conjuntura externa favorável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Guerra da independência dos Estados Unidos, 1764-1789: arroz e algodão</a:t>
            </a:r>
          </a:p>
          <a:p>
            <a:r>
              <a:rPr lang="pt-BR" smtClean="0"/>
              <a:t>Revolução industrial inglesa: aumento na demanda por algodão</a:t>
            </a:r>
          </a:p>
          <a:p>
            <a:r>
              <a:rPr lang="pt-BR" smtClean="0"/>
              <a:t>Revolução Francesa: desorganização da produção colonial de artigos tropicais</a:t>
            </a:r>
          </a:p>
          <a:p>
            <a:r>
              <a:rPr lang="pt-BR" smtClean="0"/>
              <a:t>Revolução no Haiti, 1789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01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Dessa forma, praticamente todos os produtos da colônia se beneficiaram de elevações temporárias de preços. O valor total da exportação de produtos agrícolas praticamente duplica entre os anos oitenta do século XVIII e o fim da era colonial, aproximando-se dos quatro milhões de libras. </a:t>
            </a:r>
            <a:endParaRPr lang="pt-BR" dirty="0" smtClean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FURTADO, Celso. Formação Econômica do Brasil. 25ª. ed. São Paulo: São Paulo: Editora Nacional, 1995. Capítulo 16, p. 92.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2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Entretanto, essa prosperidade era precária, fundando-se nas condições de anormalidade que prevaleciam no mercado mundial de produtos tropicais. Superada essa etapa, o Brasil encontraria sérias dificuldades, nos primeiros decênios de vida como nação politicamente independente [...]</a:t>
            </a:r>
            <a:endParaRPr lang="pt-BR" dirty="0" smtClean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FURTADO, Celso. Formação Econômica do Brasil. 25ª. ed. São Paulo: São Paulo: Editora Nacional, 1995. Capítulo 16, p. 92.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4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Caio Prado: mudança </a:t>
            </a:r>
            <a:br>
              <a:rPr lang="pt-BR" smtClean="0"/>
            </a:br>
            <a:r>
              <a:rPr lang="pt-BR" smtClean="0"/>
              <a:t>estrutural no mercado mundial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Crescimento da população europeia</a:t>
            </a:r>
          </a:p>
          <a:p>
            <a:r>
              <a:rPr lang="pt-BR" smtClean="0"/>
              <a:t>Incremento do comércio internacional</a:t>
            </a:r>
          </a:p>
          <a:p>
            <a:r>
              <a:rPr lang="pt-BR" smtClean="0"/>
              <a:t>Revolução industrial</a:t>
            </a:r>
          </a:p>
          <a:p>
            <a:r>
              <a:rPr lang="pt-BR" smtClean="0"/>
              <a:t>Alargamento dos mercados, valorização dos produtos coloniais</a:t>
            </a:r>
          </a:p>
          <a:p>
            <a:r>
              <a:rPr lang="pt-BR" smtClean="0"/>
              <a:t>+ os conflitos transitórios (tal como apontado por Furtado)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25412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Luciana 2017 v3</Template>
  <TotalTime>29596</TotalTime>
  <Words>2781</Words>
  <Application>Microsoft Office PowerPoint</Application>
  <PresentationFormat>Apresentação na tela (4:3)</PresentationFormat>
  <Paragraphs>219</Paragraphs>
  <Slides>44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Candara</vt:lpstr>
      <vt:lpstr>Garamond</vt:lpstr>
      <vt:lpstr>Kalinga</vt:lpstr>
      <vt:lpstr>Wingdings 3</vt:lpstr>
      <vt:lpstr>Cacho</vt:lpstr>
      <vt:lpstr>O Maranhão</vt:lpstr>
      <vt:lpstr>A economia brasileira</vt:lpstr>
      <vt:lpstr>Panorama geral no final  dos Setecentos</vt:lpstr>
      <vt:lpstr>Apresentação do PowerPoint</vt:lpstr>
      <vt:lpstr>Economia brasileira no  final do século XVIII</vt:lpstr>
      <vt:lpstr>Furtado: conjuntura externa favorável</vt:lpstr>
      <vt:lpstr>Apresentação do PowerPoint</vt:lpstr>
      <vt:lpstr>Apresentação do PowerPoint</vt:lpstr>
      <vt:lpstr>Caio Prado: mudança  estrutural no mercado mundial</vt:lpstr>
      <vt:lpstr>Apresentação do PowerPoint</vt:lpstr>
      <vt:lpstr>A cultura do algodão</vt:lpstr>
      <vt:lpstr>Apresentação do PowerPoint</vt:lpstr>
      <vt:lpstr>A ocupação e o povoamento do Maranhão</vt:lpstr>
      <vt:lpstr>Apresentação do PowerPoint</vt:lpstr>
      <vt:lpstr>Apresentação do PowerPoint</vt:lpstr>
      <vt:lpstr>Apresentação do PowerPoint</vt:lpstr>
      <vt:lpstr>Descobrimento e ocupação</vt:lpstr>
      <vt:lpstr>Apresentação do PowerPoint</vt:lpstr>
      <vt:lpstr>Apresentação do PowerPoint</vt:lpstr>
      <vt:lpstr>Apresentação do PowerPoint</vt:lpstr>
      <vt:lpstr>Outras nações</vt:lpstr>
      <vt:lpstr>Apresentação do PowerPoint</vt:lpstr>
      <vt:lpstr>Apresentação do PowerPoint</vt:lpstr>
      <vt:lpstr>Apresentação do PowerPoint</vt:lpstr>
      <vt:lpstr>Apresentação do PowerPoint</vt:lpstr>
      <vt:lpstr>Correntes de povoamento</vt:lpstr>
      <vt:lpstr>Apresentação do PowerPoint</vt:lpstr>
      <vt:lpstr>A União Ibérica e a conquista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renascimento agrícola no final do século XVIII</vt:lpstr>
      <vt:lpstr>O algodão e o arroz no Maranhão</vt:lpstr>
      <vt:lpstr>Apresentação do PowerPoint</vt:lpstr>
      <vt:lpstr>Apresentação do PowerPoint</vt:lpstr>
      <vt:lpstr>           Exportações de Algodão e Arroz. Fonte: SIMONSEN, Roberto. História Econômica do Brasil. 8ª. Ed. São Paulo: Cia. Editora Nacional, 1978, pp. 343-345.</vt:lpstr>
      <vt:lpstr>Maranhão: exportações de algodão e arroz  Fonte: SIMONSEN, Roberto. História Econômica do Brasil. 8ª. Ed. São Paulo: Cia. Editora Nacional, 1978, pp. 343-345.</vt:lpstr>
      <vt:lpstr>          MARANHÃO: entradas de navios e africanos.   Fonte: SIMONSEN, Roberto. História Econômica do Brasil. 8ª. Ed. São Paulo: Cia. Editora Nacional, 1978, pp. 343-346.</vt:lpstr>
      <vt:lpstr>O algodão no restante  da colônia</vt:lpstr>
      <vt:lpstr>Brasil: exportações de algodão, 1821-1889 Quantidades em arrobas. Fonte: Séries Históricas. IPEADATA.</vt:lpstr>
      <vt:lpstr>Outros produtos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novais</dc:title>
  <dc:creator>Luciana Lopes</dc:creator>
  <cp:lastModifiedBy>Luciana Suarez Lopes</cp:lastModifiedBy>
  <cp:revision>1352</cp:revision>
  <cp:lastPrinted>2017-04-27T16:17:30Z</cp:lastPrinted>
  <dcterms:created xsi:type="dcterms:W3CDTF">2013-03-07T21:51:02Z</dcterms:created>
  <dcterms:modified xsi:type="dcterms:W3CDTF">2019-04-08T17:57:32Z</dcterms:modified>
</cp:coreProperties>
</file>