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20" r:id="rId3"/>
  </p:sldMasterIdLst>
  <p:notesMasterIdLst>
    <p:notesMasterId r:id="rId55"/>
  </p:notesMasterIdLst>
  <p:sldIdLst>
    <p:sldId id="265" r:id="rId4"/>
    <p:sldId id="1485" r:id="rId5"/>
    <p:sldId id="1514" r:id="rId6"/>
    <p:sldId id="1506" r:id="rId7"/>
    <p:sldId id="1508" r:id="rId8"/>
    <p:sldId id="1511" r:id="rId9"/>
    <p:sldId id="1510" r:id="rId10"/>
    <p:sldId id="1512" r:id="rId11"/>
    <p:sldId id="1509" r:id="rId12"/>
    <p:sldId id="1513" r:id="rId13"/>
    <p:sldId id="1493" r:id="rId14"/>
    <p:sldId id="1516" r:id="rId15"/>
    <p:sldId id="1498" r:id="rId16"/>
    <p:sldId id="1497" r:id="rId17"/>
    <p:sldId id="1496" r:id="rId18"/>
    <p:sldId id="1490" r:id="rId19"/>
    <p:sldId id="1507" r:id="rId20"/>
    <p:sldId id="1491" r:id="rId21"/>
    <p:sldId id="1492" r:id="rId22"/>
    <p:sldId id="1499" r:id="rId23"/>
    <p:sldId id="1500" r:id="rId24"/>
    <p:sldId id="1279" r:id="rId25"/>
    <p:sldId id="1502" r:id="rId26"/>
    <p:sldId id="1481" r:id="rId27"/>
    <p:sldId id="1503" r:id="rId28"/>
    <p:sldId id="441" r:id="rId29"/>
    <p:sldId id="1520" r:id="rId30"/>
    <p:sldId id="1501" r:id="rId31"/>
    <p:sldId id="1504" r:id="rId32"/>
    <p:sldId id="1517" r:id="rId33"/>
    <p:sldId id="1197" r:id="rId34"/>
    <p:sldId id="1275" r:id="rId35"/>
    <p:sldId id="1276" r:id="rId36"/>
    <p:sldId id="1487" r:id="rId37"/>
    <p:sldId id="1277" r:id="rId38"/>
    <p:sldId id="1256" r:id="rId39"/>
    <p:sldId id="1269" r:id="rId40"/>
    <p:sldId id="1270" r:id="rId41"/>
    <p:sldId id="1259" r:id="rId42"/>
    <p:sldId id="1260" r:id="rId43"/>
    <p:sldId id="1257" r:id="rId44"/>
    <p:sldId id="1261" r:id="rId45"/>
    <p:sldId id="1258" r:id="rId46"/>
    <p:sldId id="1262" r:id="rId47"/>
    <p:sldId id="1267" r:id="rId48"/>
    <p:sldId id="1266" r:id="rId49"/>
    <p:sldId id="1268" r:id="rId50"/>
    <p:sldId id="1263" r:id="rId51"/>
    <p:sldId id="1271" r:id="rId52"/>
    <p:sldId id="1519" r:id="rId53"/>
    <p:sldId id="1518" r:id="rId5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95824" autoAdjust="0"/>
  </p:normalViewPr>
  <p:slideViewPr>
    <p:cSldViewPr>
      <p:cViewPr varScale="1">
        <p:scale>
          <a:sx n="105" d="100"/>
          <a:sy n="105" d="100"/>
        </p:scale>
        <p:origin x="1794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7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926D6-1407-43F0-9102-DC3173EAFBAE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C40CA-DB88-4825-B1FC-F81CF5E220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874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974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886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496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664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729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523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470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906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821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4037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4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788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119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0290BE-36E8-429A-8A86-B6FE5247AA39}" type="slidenum">
              <a:rPr lang="pt-BR" altLang="pt-BR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51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27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1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897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358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0000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C40CA-DB88-4825-B1FC-F81CF5E22020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22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459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82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150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A86D6-5585-44D3-A392-12CE69C3B8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B66DDE-B4B4-40A8-B32D-508E1B2B52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17356D-099D-4C98-8243-23E825D48E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DDD4C-F5ED-4BF7-8697-B5B2A719981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7683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703DA7-8C88-4D7A-B1D4-70BB4DD66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773C50-866D-4488-B955-121EE813F9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0328AF-50C5-4F6D-AA22-87200B6246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4AC95-CDD4-4BD6-98A6-B4BD89F36BA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6761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14D212-2D76-4469-84F8-28EBA4F6DF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6F1263-BE4D-4AB6-8733-B403C9852A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C07EC7-BEDE-4784-B94B-C994DBBA09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714D2-230C-4E24-9D75-151C0D12B19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5347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D74F90-DEB5-4013-A4A1-ADA0177F8C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42A2C1-51B9-4211-9083-B3D3821A0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ACB2A7-C835-43BB-8B0E-3AECCF6675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52666-202A-4207-868D-B58D8CB9225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91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78EFE0-407D-4359-B65B-3A95B8191D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D30DEF-AB5E-4168-8895-9D7E659F1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63686D-9581-4D80-B54B-1233DF5535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ADAB6-9400-4E13-A5C6-C1B06F9FC6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5000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44AC682-D18F-4FBB-BEEC-3EB74E6CE6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D814D4A-F654-4A19-A67B-876B823226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D3EB5F-96CF-4394-BF44-D2C669327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65EFF-9CD6-4E57-A190-91FD51FA92C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9771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2F6B6E-4665-4B9A-B934-C12E55E5E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4C11A4-B735-43C9-A7E1-56A0F6AD5F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E3B75F-FA05-47EC-B7E0-62CA4A6C6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B02143-19B5-48E3-97BE-A4E3C4392B1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55341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48E9C8-955C-400D-BCED-8FE073814E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F8A93-B217-4E77-A0B1-A08B872624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407446-B684-41A5-9BF6-151BA01442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1AE62-AAF4-4DCB-9118-9F912D20C5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0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112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7B14FB-E436-428D-B0EF-65591820BE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11F3E-69B5-4D59-AFAD-E456D04994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51F429-E4AF-4E59-A9C5-507538EF1F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30FFB-FC36-4C8F-B279-B194BD04FA5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7764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5CA6D9-F77A-4E26-A4A5-CA23B19A7D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C0690E-B24F-4518-9625-1EC6C92CB1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477A0C-7C9C-49F5-A708-AC2D0FBC08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318686-54FB-4D66-B560-A06AFEFAA1A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78038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2CD382-3931-4A3A-B456-B40D87CE06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215D08-004F-42F6-B0FD-AFE07D1C3C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029981-32C6-4DFB-A2C5-C583FD373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F8355-36DF-487A-9E21-265D5F2CC98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9241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E5BD64-98D9-4257-B932-D57C0D0B2B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DCD491-2C2E-4241-B560-F62333D28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D05EEE-C3D3-4305-BC86-4CD7D64A2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704A9-2302-48BE-B074-6AAA92ADFF1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4674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8D92B-C714-449F-9B62-801250AA9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21E2FF-6DDC-45BE-BCC9-BD653B2E6E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5B7027-1BAC-4492-A5CB-B117018AF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73007-B8A9-4EDA-9CBE-99BDC410CE7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79639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D9C9AB-3DE5-4023-911C-DCF366166D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0FA8A1-8C08-4F5E-B2C9-6043008A49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CD311A-04B3-45BC-A97E-DC1D6452C4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E6F9-8B5B-4F1D-A1DB-8514BB07267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7593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26B15-EA2B-4A37-A62B-CB361CF78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1E5D5D-EF3B-48B0-BDD8-7817E31226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84E1B8-2B33-4331-A84B-C480E6DEF2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890BF-2D27-4EFE-A22B-014B5BAF44F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7893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69B29F1-791E-4BED-9E79-622F52A0DA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1291D8-73D7-42DC-AD5A-90FBDE6051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D29ED1B-70C0-4E2C-842B-D366E4E98B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E6837-B59A-4815-B0D0-5E2BAB5DCE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8737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E7AB60-4D1E-4515-B3B5-456AB45ED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F2AED2-774C-4B59-AB8A-383C8E7E57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EC42057-3D5D-4636-9AC2-09D6504394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E5CAB-CAC9-4E69-A7C1-460BDB296B8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445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142CA3-2E26-4319-AFE5-7F571AFE6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EB3ABBD-4BC9-4D19-BEE0-3F209B9227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20D547-DBE4-4008-B1BC-28C69E75E9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5B006-DF94-43DC-852D-32388C71676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049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426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4113F0-3F4A-49EB-A992-E391072ED8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FCF5D9-41E8-4C18-9C88-3EC07E35C5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1C448F-4DEB-4494-B333-B64906ABB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DF09F-4CE1-4365-8118-9D8B6637E03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14126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53D34-64BC-462D-B452-6398F4A1CC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D12CD0-4DD2-4B8F-A00A-2634C19BCA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384783-2AB5-4FCC-B53E-5C426E9014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45B97-EA4A-4C94-ACC8-D279D8BB5B1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0618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307CBC-5CED-408D-B490-49AB1E50CC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82D05A-B916-42FB-B23F-6CF6865F1E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EC6437-6CFD-4ED8-A333-BA75123833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67BBF-9797-432F-983E-53C744AE216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8334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2BB86A-7046-494C-9B4D-59CB4C99F4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90BFC2-7566-43D6-87FB-65FDAB5D1F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D7513C-2C28-41B7-863C-A508E26266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6932A-C4B0-4230-93A1-8DE4A64919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3392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08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14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21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256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41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61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B8063-FEEC-4720-9DDD-24BE7EF15E90}" type="datetimeFigureOut">
              <a:rPr lang="pt-BR" smtClean="0"/>
              <a:pPr/>
              <a:t>03/06/2022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C15D8-A78D-4D0F-9B55-3D6282CBBA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3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11E8E3E-8552-4819-88CB-F4066EA88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8847D50-CB08-4A04-98A0-60E26F10C3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0B9E7A-9B1B-45E1-B2A4-63CADE98BA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94884F-1991-4E0F-B2F0-EC72552919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3B020D-B2B6-4823-98B1-88BC5B0127E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0B85C675-B481-458C-B87A-C78BB50353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758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5920947-A494-469D-B89C-9D659C7A7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724B33E-0355-4595-923B-09882E8D2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A82A2DA-7940-406A-A120-9B744F86DCC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871EA7A-C44C-46E2-8992-72AB277F0A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F98780-E221-47B2-A309-63179B5FB9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67E1A39-FEED-4716-802D-896A7F3FF95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695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ap.edu/read/25049/chapter/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63104" y="17008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Introdução à Ciência da Nutrição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69484" y="3789040"/>
            <a:ext cx="629852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Arial" charset="0"/>
              </a:rPr>
              <a:t>Thomas Prates Ong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41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2E57AC-F0A5-463B-B119-0616F70E0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2000" dirty="0"/>
              <a:t>1900s reconhecimento de que algumas doenças são devidas a deficiências nutricionais (Hopkins, 1906; Funk, 1912)</a:t>
            </a:r>
          </a:p>
          <a:p>
            <a:r>
              <a:rPr lang="pt-BR" sz="2000" dirty="0"/>
              <a:t>1930s descoberta de cerca de 40 nutrientes essenciais</a:t>
            </a:r>
          </a:p>
          <a:p>
            <a:pPr marL="0" indent="0">
              <a:buNone/>
            </a:pPr>
            <a:r>
              <a:rPr lang="pt-BR" sz="2000" dirty="0"/>
              <a:t>             </a:t>
            </a:r>
            <a:r>
              <a:rPr lang="pt-BR" sz="2000" b="1" i="1" dirty="0"/>
              <a:t>necessidades nutricionais com base na prevenção de doenças de</a:t>
            </a:r>
          </a:p>
          <a:p>
            <a:pPr marL="0" indent="0">
              <a:buNone/>
            </a:pPr>
            <a:r>
              <a:rPr lang="pt-BR" sz="2000" b="1" i="1" dirty="0"/>
              <a:t>             deficiências nutricionais</a:t>
            </a:r>
          </a:p>
          <a:p>
            <a:r>
              <a:rPr lang="pt-BR" sz="2000" dirty="0"/>
              <a:t>1979 reconhecimento da importância da variabilidade genética/biológica nas necessidades nutricionais (Young e </a:t>
            </a:r>
            <a:r>
              <a:rPr lang="pt-BR" sz="2000" dirty="0" err="1"/>
              <a:t>Scrimshaw</a:t>
            </a:r>
            <a:r>
              <a:rPr lang="pt-BR" sz="2000" dirty="0"/>
              <a:t>, 1979)</a:t>
            </a:r>
          </a:p>
          <a:p>
            <a:r>
              <a:rPr lang="pt-BR" sz="2000" dirty="0"/>
              <a:t>1991 Hipótese do fenótipo econômico</a:t>
            </a:r>
          </a:p>
          <a:p>
            <a:r>
              <a:rPr lang="pt-BR" sz="2000" dirty="0"/>
              <a:t>1998 Fortificação de farinha com ácido fólico</a:t>
            </a:r>
          </a:p>
          <a:p>
            <a:r>
              <a:rPr lang="pt-BR" sz="2000" dirty="0"/>
              <a:t>2000 </a:t>
            </a:r>
            <a:r>
              <a:rPr lang="pt-BR" sz="2000" dirty="0" err="1"/>
              <a:t>Dietary</a:t>
            </a:r>
            <a:r>
              <a:rPr lang="pt-BR" sz="2000" dirty="0"/>
              <a:t> </a:t>
            </a:r>
            <a:r>
              <a:rPr lang="pt-BR" sz="2000" dirty="0" err="1"/>
              <a:t>Recommended</a:t>
            </a:r>
            <a:r>
              <a:rPr lang="pt-BR" sz="2000" dirty="0"/>
              <a:t> </a:t>
            </a:r>
            <a:r>
              <a:rPr lang="pt-BR" sz="2000" dirty="0" err="1"/>
              <a:t>Intakes</a:t>
            </a:r>
            <a:r>
              <a:rPr lang="pt-BR" sz="2000" dirty="0"/>
              <a:t> – prevenção de doenças crônicas</a:t>
            </a:r>
          </a:p>
          <a:p>
            <a:pPr marL="0" indent="0">
              <a:buNone/>
            </a:pPr>
            <a:r>
              <a:rPr lang="pt-BR" sz="2000" b="1" i="1" dirty="0"/>
              <a:t>	necessidades nutricionais com base na prevenção de doenças crônicas 	não transmissíveis</a:t>
            </a:r>
            <a:endParaRPr lang="pt-BR" sz="2000" dirty="0"/>
          </a:p>
          <a:p>
            <a:r>
              <a:rPr lang="pt-BR" sz="2000" dirty="0"/>
              <a:t>2001 Projeto Genoma Humano – Genômica Nutricional, Biologia de Sistemas</a:t>
            </a:r>
          </a:p>
          <a:p>
            <a:r>
              <a:rPr lang="pt-BR" sz="2000" dirty="0"/>
              <a:t>Mais recentemente, epigenética, </a:t>
            </a:r>
            <a:r>
              <a:rPr lang="pt-BR" sz="2000" dirty="0" err="1"/>
              <a:t>microbioma</a:t>
            </a:r>
            <a:r>
              <a:rPr lang="pt-BR" sz="2000" dirty="0"/>
              <a:t> intestinal, ???</a:t>
            </a:r>
          </a:p>
          <a:p>
            <a:pPr marL="0" indent="0">
              <a:buNone/>
            </a:pPr>
            <a:r>
              <a:rPr lang="pt-BR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9388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63104" y="2265318"/>
            <a:ext cx="629852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000" b="1" dirty="0">
                <a:latin typeface="Arial" charset="0"/>
              </a:rPr>
              <a:t>Objetivo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pt-BR" altLang="pt-BR" sz="1600" dirty="0">
                <a:latin typeface="Arial" charset="0"/>
              </a:rPr>
              <a:t>Aumentar a qualidade de vida das pessoas por meio da minimização da morbidade e maximização da longevidade</a:t>
            </a:r>
          </a:p>
          <a:p>
            <a:pPr marL="285750" indent="-285750" algn="just" eaLnBrk="1" hangingPunct="1">
              <a:spcBef>
                <a:spcPct val="0"/>
              </a:spcBef>
            </a:pPr>
            <a:endParaRPr lang="pt-BR" altLang="pt-BR" sz="1600" dirty="0">
              <a:latin typeface="Arial" charset="0"/>
            </a:endParaRP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pt-BR" altLang="pt-BR" sz="1600" dirty="0">
                <a:latin typeface="Arial" charset="0"/>
              </a:rPr>
              <a:t>Estabelecer recomendações de ingestão de nutrientes e compostos bioativos dos alimentos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81848A-2DA7-4061-83A4-E2BFDB32E0D6}"/>
              </a:ext>
            </a:extLst>
          </p:cNvPr>
          <p:cNvSpPr txBox="1"/>
          <p:nvPr/>
        </p:nvSpPr>
        <p:spPr>
          <a:xfrm>
            <a:off x="1063104" y="17008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Ciência da Nutrição</a:t>
            </a:r>
          </a:p>
        </p:txBody>
      </p:sp>
    </p:spTree>
    <p:extLst>
      <p:ext uri="{BB962C8B-B14F-4D97-AF65-F5344CB8AC3E}">
        <p14:creationId xmlns:p14="http://schemas.microsoft.com/office/powerpoint/2010/main" val="2718412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7C6C008-EE6F-4E00-A810-3FC4041E4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97" r="8294" b="-3"/>
          <a:stretch/>
        </p:blipFill>
        <p:spPr>
          <a:xfrm>
            <a:off x="149054" y="171717"/>
            <a:ext cx="4353079" cy="31674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585001D-9D95-4458-86A0-E48A5EDD2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03" r="2" b="20131"/>
          <a:stretch/>
        </p:blipFill>
        <p:spPr>
          <a:xfrm>
            <a:off x="4646529" y="171717"/>
            <a:ext cx="4348413" cy="3167426"/>
          </a:xfrm>
          <a:prstGeom prst="rect">
            <a:avLst/>
          </a:prstGeom>
        </p:spPr>
      </p:pic>
      <p:pic>
        <p:nvPicPr>
          <p:cNvPr id="3074" name="Picture 2" descr="Selenium | Dietary Reference Intakes: The Essential Guide to Nutrient  Requirements | The National Academies Press">
            <a:extLst>
              <a:ext uri="{FF2B5EF4-FFF2-40B4-BE49-F238E27FC236}">
                <a16:creationId xmlns:a16="http://schemas.microsoft.com/office/drawing/2014/main" id="{CE6CEAD0-A7D4-4461-9FC0-929D0F796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1" r="12" b="31603"/>
          <a:stretch/>
        </p:blipFill>
        <p:spPr bwMode="auto">
          <a:xfrm>
            <a:off x="149054" y="3510858"/>
            <a:ext cx="4353079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850B9B-50F7-402B-B6D4-5D1769DA0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44" b="639"/>
          <a:stretch/>
        </p:blipFill>
        <p:spPr>
          <a:xfrm>
            <a:off x="4646529" y="3510858"/>
            <a:ext cx="4348412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17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63104" y="2265318"/>
            <a:ext cx="754134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Arial" charset="0"/>
              </a:rPr>
              <a:t>Abrangência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charset="0"/>
              </a:rPr>
              <a:t>Processos pelos quais organismos vivos adquirem e utilizam o alimento para a manutenção da vida, crescimento e funcionamento dos órgãos e tecidos, reprodução e produção de energia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81848A-2DA7-4061-83A4-E2BFDB32E0D6}"/>
              </a:ext>
            </a:extLst>
          </p:cNvPr>
          <p:cNvSpPr txBox="1"/>
          <p:nvPr/>
        </p:nvSpPr>
        <p:spPr>
          <a:xfrm>
            <a:off x="1063104" y="17008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Ciência da Nutrição</a:t>
            </a:r>
          </a:p>
        </p:txBody>
      </p:sp>
    </p:spTree>
    <p:extLst>
      <p:ext uri="{BB962C8B-B14F-4D97-AF65-F5344CB8AC3E}">
        <p14:creationId xmlns:p14="http://schemas.microsoft.com/office/powerpoint/2010/main" val="746846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0E47E76-260D-42D7-9744-5030E128DCF3}"/>
              </a:ext>
            </a:extLst>
          </p:cNvPr>
          <p:cNvSpPr/>
          <p:nvPr/>
        </p:nvSpPr>
        <p:spPr>
          <a:xfrm>
            <a:off x="4860032" y="3429000"/>
            <a:ext cx="864096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63104" y="2265318"/>
            <a:ext cx="754134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Arial" charset="0"/>
              </a:rPr>
              <a:t>Abrangência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charset="0"/>
              </a:rPr>
              <a:t>Processos pelos quais organismos vivos adquirem e utilizam o alimento para a manutenção da vida, crescimento e funcionamento dos órgãos e tecidos, reprodução e produção de energia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81848A-2DA7-4061-83A4-E2BFDB32E0D6}"/>
              </a:ext>
            </a:extLst>
          </p:cNvPr>
          <p:cNvSpPr txBox="1"/>
          <p:nvPr/>
        </p:nvSpPr>
        <p:spPr>
          <a:xfrm>
            <a:off x="1063104" y="17008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Ciência da Nutrição</a:t>
            </a:r>
          </a:p>
        </p:txBody>
      </p:sp>
    </p:spTree>
    <p:extLst>
      <p:ext uri="{BB962C8B-B14F-4D97-AF65-F5344CB8AC3E}">
        <p14:creationId xmlns:p14="http://schemas.microsoft.com/office/powerpoint/2010/main" val="2232263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0E47E76-260D-42D7-9744-5030E128DCF3}"/>
              </a:ext>
            </a:extLst>
          </p:cNvPr>
          <p:cNvSpPr/>
          <p:nvPr/>
        </p:nvSpPr>
        <p:spPr>
          <a:xfrm>
            <a:off x="4860032" y="3429000"/>
            <a:ext cx="864096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63104" y="2265318"/>
            <a:ext cx="754134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Arial" charset="0"/>
              </a:rPr>
              <a:t>Abrangência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charset="0"/>
              </a:rPr>
              <a:t>Processos pelos quais organismos vivos adquirem e utilizam o alimento para a manutenção da vida, crescimento e funcionamento dos órgãos e tecidos, reprodução e produção de energia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81848A-2DA7-4061-83A4-E2BFDB32E0D6}"/>
              </a:ext>
            </a:extLst>
          </p:cNvPr>
          <p:cNvSpPr txBox="1"/>
          <p:nvPr/>
        </p:nvSpPr>
        <p:spPr>
          <a:xfrm>
            <a:off x="1063104" y="17008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Ciência da Nutrição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06CC64CD-9913-443E-9661-A40E4E0FB10A}"/>
              </a:ext>
            </a:extLst>
          </p:cNvPr>
          <p:cNvCxnSpPr/>
          <p:nvPr/>
        </p:nvCxnSpPr>
        <p:spPr>
          <a:xfrm>
            <a:off x="5292080" y="3789040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579FFE8-17F3-47C0-9FC5-18691B91F046}"/>
              </a:ext>
            </a:extLst>
          </p:cNvPr>
          <p:cNvCxnSpPr/>
          <p:nvPr/>
        </p:nvCxnSpPr>
        <p:spPr>
          <a:xfrm flipH="1">
            <a:off x="1403648" y="4293096"/>
            <a:ext cx="3888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4DFF4286-B8E0-48A7-845C-F97A29928DFB}"/>
              </a:ext>
            </a:extLst>
          </p:cNvPr>
          <p:cNvCxnSpPr/>
          <p:nvPr/>
        </p:nvCxnSpPr>
        <p:spPr>
          <a:xfrm>
            <a:off x="1403648" y="4293096"/>
            <a:ext cx="0" cy="2065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3F44643-18BE-47A4-AB42-B55CE90A27A6}"/>
              </a:ext>
            </a:extLst>
          </p:cNvPr>
          <p:cNvSpPr txBox="1"/>
          <p:nvPr/>
        </p:nvSpPr>
        <p:spPr>
          <a:xfrm>
            <a:off x="1691680" y="4429502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Cultural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Econômico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Político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Filosófico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Psicológico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Biológico</a:t>
            </a:r>
          </a:p>
        </p:txBody>
      </p:sp>
    </p:spTree>
    <p:extLst>
      <p:ext uri="{BB962C8B-B14F-4D97-AF65-F5344CB8AC3E}">
        <p14:creationId xmlns:p14="http://schemas.microsoft.com/office/powerpoint/2010/main" val="273672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87786" y="5157192"/>
            <a:ext cx="629852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Arial" charset="0"/>
              </a:rPr>
              <a:t>Peter </a:t>
            </a:r>
            <a:r>
              <a:rPr lang="pt-BR" altLang="pt-BR" sz="1800" b="1" dirty="0" err="1">
                <a:latin typeface="Arial" charset="0"/>
              </a:rPr>
              <a:t>Menzel</a:t>
            </a:r>
            <a:r>
              <a:rPr lang="pt-BR" altLang="pt-BR" sz="1800" b="1" dirty="0">
                <a:latin typeface="Arial" charset="0"/>
              </a:rPr>
              <a:t>. </a:t>
            </a:r>
            <a:r>
              <a:rPr lang="pt-BR" altLang="pt-BR" sz="1800" b="1" dirty="0" err="1">
                <a:latin typeface="Arial" charset="0"/>
              </a:rPr>
              <a:t>Hungry</a:t>
            </a:r>
            <a:r>
              <a:rPr lang="pt-BR" altLang="pt-BR" sz="1800" b="1" dirty="0">
                <a:latin typeface="Arial" charset="0"/>
              </a:rPr>
              <a:t> Planet: </a:t>
            </a:r>
            <a:r>
              <a:rPr lang="pt-BR" altLang="pt-BR" sz="1800" b="1" dirty="0" err="1">
                <a:latin typeface="Arial" charset="0"/>
              </a:rPr>
              <a:t>What</a:t>
            </a:r>
            <a:r>
              <a:rPr lang="pt-BR" altLang="pt-BR" sz="1800" b="1" dirty="0">
                <a:latin typeface="Arial" charset="0"/>
              </a:rPr>
              <a:t> </a:t>
            </a:r>
            <a:r>
              <a:rPr lang="pt-BR" altLang="pt-BR" sz="1800" b="1" dirty="0" err="1">
                <a:latin typeface="Arial" charset="0"/>
              </a:rPr>
              <a:t>the</a:t>
            </a:r>
            <a:r>
              <a:rPr lang="pt-BR" altLang="pt-BR" sz="1800" b="1" dirty="0">
                <a:latin typeface="Arial" charset="0"/>
              </a:rPr>
              <a:t> World </a:t>
            </a:r>
            <a:r>
              <a:rPr lang="pt-BR" altLang="pt-BR" sz="1800" b="1" dirty="0" err="1">
                <a:latin typeface="Arial" charset="0"/>
              </a:rPr>
              <a:t>Eats</a:t>
            </a: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7EC63B-89EB-471E-9F09-E8A940822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584" y="585192"/>
            <a:ext cx="61436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5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87786" y="5157192"/>
            <a:ext cx="629852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Arial" charset="0"/>
              </a:rPr>
              <a:t>Peter </a:t>
            </a:r>
            <a:r>
              <a:rPr lang="pt-BR" altLang="pt-BR" sz="1800" b="1" dirty="0" err="1">
                <a:latin typeface="Arial" charset="0"/>
              </a:rPr>
              <a:t>Menzel</a:t>
            </a:r>
            <a:r>
              <a:rPr lang="pt-BR" altLang="pt-BR" sz="1800" b="1" dirty="0">
                <a:latin typeface="Arial" charset="0"/>
              </a:rPr>
              <a:t>. </a:t>
            </a:r>
            <a:r>
              <a:rPr lang="pt-BR" altLang="pt-BR" sz="1800" b="1" dirty="0" err="1">
                <a:latin typeface="Arial" charset="0"/>
              </a:rPr>
              <a:t>Hungry</a:t>
            </a:r>
            <a:r>
              <a:rPr lang="pt-BR" altLang="pt-BR" sz="1800" b="1" dirty="0">
                <a:latin typeface="Arial" charset="0"/>
              </a:rPr>
              <a:t> Planet: </a:t>
            </a:r>
            <a:r>
              <a:rPr lang="pt-BR" altLang="pt-BR" sz="1800" b="1" dirty="0" err="1">
                <a:latin typeface="Arial" charset="0"/>
              </a:rPr>
              <a:t>What</a:t>
            </a:r>
            <a:r>
              <a:rPr lang="pt-BR" altLang="pt-BR" sz="1800" b="1" dirty="0">
                <a:latin typeface="Arial" charset="0"/>
              </a:rPr>
              <a:t> </a:t>
            </a:r>
            <a:r>
              <a:rPr lang="pt-BR" altLang="pt-BR" sz="1800" b="1" dirty="0" err="1">
                <a:latin typeface="Arial" charset="0"/>
              </a:rPr>
              <a:t>the</a:t>
            </a:r>
            <a:r>
              <a:rPr lang="pt-BR" altLang="pt-BR" sz="1800" b="1" dirty="0">
                <a:latin typeface="Arial" charset="0"/>
              </a:rPr>
              <a:t> World </a:t>
            </a:r>
            <a:r>
              <a:rPr lang="pt-BR" altLang="pt-BR" sz="1800" b="1" dirty="0" err="1">
                <a:latin typeface="Arial" charset="0"/>
              </a:rPr>
              <a:t>Eats</a:t>
            </a: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pic>
        <p:nvPicPr>
          <p:cNvPr id="1026" name="Picture 2" descr="Hungry Planet: What The World Eats | TIME.com">
            <a:extLst>
              <a:ext uri="{FF2B5EF4-FFF2-40B4-BE49-F238E27FC236}">
                <a16:creationId xmlns:a16="http://schemas.microsoft.com/office/drawing/2014/main" id="{849D1987-33DE-439D-80EC-9FCBC050E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92696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83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87786" y="5157192"/>
            <a:ext cx="629852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Arial" charset="0"/>
              </a:rPr>
              <a:t>Peter </a:t>
            </a:r>
            <a:r>
              <a:rPr lang="pt-BR" altLang="pt-BR" sz="1800" b="1" dirty="0" err="1">
                <a:latin typeface="Arial" charset="0"/>
              </a:rPr>
              <a:t>Menzel</a:t>
            </a:r>
            <a:r>
              <a:rPr lang="pt-BR" altLang="pt-BR" sz="1800" b="1" dirty="0">
                <a:latin typeface="Arial" charset="0"/>
              </a:rPr>
              <a:t>. </a:t>
            </a:r>
            <a:r>
              <a:rPr lang="pt-BR" altLang="pt-BR" sz="1800" b="1" dirty="0" err="1">
                <a:latin typeface="Arial" charset="0"/>
              </a:rPr>
              <a:t>Hungry</a:t>
            </a:r>
            <a:r>
              <a:rPr lang="pt-BR" altLang="pt-BR" sz="1800" b="1" dirty="0">
                <a:latin typeface="Arial" charset="0"/>
              </a:rPr>
              <a:t> Planet: </a:t>
            </a:r>
            <a:r>
              <a:rPr lang="pt-BR" altLang="pt-BR" sz="1800" b="1" dirty="0" err="1">
                <a:latin typeface="Arial" charset="0"/>
              </a:rPr>
              <a:t>What</a:t>
            </a:r>
            <a:r>
              <a:rPr lang="pt-BR" altLang="pt-BR" sz="1800" b="1" dirty="0">
                <a:latin typeface="Arial" charset="0"/>
              </a:rPr>
              <a:t> </a:t>
            </a:r>
            <a:r>
              <a:rPr lang="pt-BR" altLang="pt-BR" sz="1800" b="1" dirty="0" err="1">
                <a:latin typeface="Arial" charset="0"/>
              </a:rPr>
              <a:t>the</a:t>
            </a:r>
            <a:r>
              <a:rPr lang="pt-BR" altLang="pt-BR" sz="1800" b="1" dirty="0">
                <a:latin typeface="Arial" charset="0"/>
              </a:rPr>
              <a:t> World </a:t>
            </a:r>
            <a:r>
              <a:rPr lang="pt-BR" altLang="pt-BR" sz="1800" b="1" dirty="0" err="1">
                <a:latin typeface="Arial" charset="0"/>
              </a:rPr>
              <a:t>Eats</a:t>
            </a: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2" name="AutoShape 2" descr="Hungry Planet: Ayme Family - Ecuador">
            <a:extLst>
              <a:ext uri="{FF2B5EF4-FFF2-40B4-BE49-F238E27FC236}">
                <a16:creationId xmlns:a16="http://schemas.microsoft.com/office/drawing/2014/main" id="{0B13EBB5-4D7B-4E27-9DE7-7DDC6CCC2A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4BD1D40-5968-45A5-9264-C4EC5F37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692696"/>
            <a:ext cx="68770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75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87786" y="5157192"/>
            <a:ext cx="629852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Arial" charset="0"/>
              </a:rPr>
              <a:t>Peter </a:t>
            </a:r>
            <a:r>
              <a:rPr lang="pt-BR" altLang="pt-BR" sz="1800" b="1" dirty="0" err="1">
                <a:latin typeface="Arial" charset="0"/>
              </a:rPr>
              <a:t>Menzel</a:t>
            </a:r>
            <a:r>
              <a:rPr lang="pt-BR" altLang="pt-BR" sz="1800" b="1" dirty="0">
                <a:latin typeface="Arial" charset="0"/>
              </a:rPr>
              <a:t>. </a:t>
            </a:r>
            <a:r>
              <a:rPr lang="pt-BR" altLang="pt-BR" sz="1800" b="1" dirty="0" err="1">
                <a:latin typeface="Arial" charset="0"/>
              </a:rPr>
              <a:t>Hungry</a:t>
            </a:r>
            <a:r>
              <a:rPr lang="pt-BR" altLang="pt-BR" sz="1800" b="1" dirty="0">
                <a:latin typeface="Arial" charset="0"/>
              </a:rPr>
              <a:t> Planet: </a:t>
            </a:r>
            <a:r>
              <a:rPr lang="pt-BR" altLang="pt-BR" sz="1800" b="1" dirty="0" err="1">
                <a:latin typeface="Arial" charset="0"/>
              </a:rPr>
              <a:t>What</a:t>
            </a:r>
            <a:r>
              <a:rPr lang="pt-BR" altLang="pt-BR" sz="1800" b="1" dirty="0">
                <a:latin typeface="Arial" charset="0"/>
              </a:rPr>
              <a:t> </a:t>
            </a:r>
            <a:r>
              <a:rPr lang="pt-BR" altLang="pt-BR" sz="1800" b="1" dirty="0" err="1">
                <a:latin typeface="Arial" charset="0"/>
              </a:rPr>
              <a:t>the</a:t>
            </a:r>
            <a:r>
              <a:rPr lang="pt-BR" altLang="pt-BR" sz="1800" b="1" dirty="0">
                <a:latin typeface="Arial" charset="0"/>
              </a:rPr>
              <a:t> World </a:t>
            </a:r>
            <a:r>
              <a:rPr lang="pt-BR" altLang="pt-BR" sz="1800" b="1" dirty="0" err="1">
                <a:latin typeface="Arial" charset="0"/>
              </a:rPr>
              <a:t>Eats</a:t>
            </a: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2" name="AutoShape 2" descr="Hungry Planet: Ayme Family - Ecuador">
            <a:extLst>
              <a:ext uri="{FF2B5EF4-FFF2-40B4-BE49-F238E27FC236}">
                <a16:creationId xmlns:a16="http://schemas.microsoft.com/office/drawing/2014/main" id="{0B13EBB5-4D7B-4E27-9DE7-7DDC6CCC2A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2" descr="Hungry Planet: Natomo Family - Mali">
            <a:extLst>
              <a:ext uri="{FF2B5EF4-FFF2-40B4-BE49-F238E27FC236}">
                <a16:creationId xmlns:a16="http://schemas.microsoft.com/office/drawing/2014/main" id="{27E0C9BC-7486-4CBE-8E13-BD08BFCA7C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342417-4637-4E8E-9D87-46F379275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620688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2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63104" y="2265318"/>
            <a:ext cx="629852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000" b="1" dirty="0">
                <a:latin typeface="Arial" charset="0"/>
              </a:rPr>
              <a:t>Objeto de estudo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81848A-2DA7-4061-83A4-E2BFDB32E0D6}"/>
              </a:ext>
            </a:extLst>
          </p:cNvPr>
          <p:cNvSpPr txBox="1"/>
          <p:nvPr/>
        </p:nvSpPr>
        <p:spPr>
          <a:xfrm>
            <a:off x="1063104" y="17008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Ciência da Nutrição</a:t>
            </a:r>
          </a:p>
        </p:txBody>
      </p:sp>
    </p:spTree>
    <p:extLst>
      <p:ext uri="{BB962C8B-B14F-4D97-AF65-F5344CB8AC3E}">
        <p14:creationId xmlns:p14="http://schemas.microsoft.com/office/powerpoint/2010/main" val="4096647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0E47E76-260D-42D7-9744-5030E128DCF3}"/>
              </a:ext>
            </a:extLst>
          </p:cNvPr>
          <p:cNvSpPr/>
          <p:nvPr/>
        </p:nvSpPr>
        <p:spPr>
          <a:xfrm>
            <a:off x="5940152" y="3429000"/>
            <a:ext cx="720080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63104" y="2265318"/>
            <a:ext cx="754134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Arial" charset="0"/>
              </a:rPr>
              <a:t>Abrangência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charset="0"/>
              </a:rPr>
              <a:t>Processos pelos quais organismos vivos adquirem e utilizam o alimento para a manutenção da vida, crescimento e funcionamento dos órgãos e tecidos, reprodução e produção de energia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81848A-2DA7-4061-83A4-E2BFDB32E0D6}"/>
              </a:ext>
            </a:extLst>
          </p:cNvPr>
          <p:cNvSpPr txBox="1"/>
          <p:nvPr/>
        </p:nvSpPr>
        <p:spPr>
          <a:xfrm>
            <a:off x="1063104" y="17008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Ciência da Nutrição</a:t>
            </a:r>
          </a:p>
        </p:txBody>
      </p:sp>
    </p:spTree>
    <p:extLst>
      <p:ext uri="{BB962C8B-B14F-4D97-AF65-F5344CB8AC3E}">
        <p14:creationId xmlns:p14="http://schemas.microsoft.com/office/powerpoint/2010/main" val="123165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0E47E76-260D-42D7-9744-5030E128DCF3}"/>
              </a:ext>
            </a:extLst>
          </p:cNvPr>
          <p:cNvSpPr/>
          <p:nvPr/>
        </p:nvSpPr>
        <p:spPr>
          <a:xfrm>
            <a:off x="5940152" y="3429000"/>
            <a:ext cx="720080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63104" y="2265318"/>
            <a:ext cx="754134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Arial" charset="0"/>
              </a:rPr>
              <a:t>Abrangência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charset="0"/>
              </a:rPr>
              <a:t>Processos pelos quais organismos vivos adquirem e utilizam o alimento para a manutenção da vida, crescimento e funcionamento dos órgãos e tecidos, reprodução e produção de energia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81848A-2DA7-4061-83A4-E2BFDB32E0D6}"/>
              </a:ext>
            </a:extLst>
          </p:cNvPr>
          <p:cNvSpPr txBox="1"/>
          <p:nvPr/>
        </p:nvSpPr>
        <p:spPr>
          <a:xfrm>
            <a:off x="1063104" y="17008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Ciência da Nutrição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F9D79DB-453A-4046-AE77-F3086267C83A}"/>
              </a:ext>
            </a:extLst>
          </p:cNvPr>
          <p:cNvCxnSpPr>
            <a:cxnSpLocks/>
          </p:cNvCxnSpPr>
          <p:nvPr/>
        </p:nvCxnSpPr>
        <p:spPr>
          <a:xfrm flipH="1" flipV="1">
            <a:off x="5868144" y="188640"/>
            <a:ext cx="72008" cy="3240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A33F4886-9180-4B6B-8714-8FFFB4E6DA66}"/>
              </a:ext>
            </a:extLst>
          </p:cNvPr>
          <p:cNvSpPr txBox="1"/>
          <p:nvPr/>
        </p:nvSpPr>
        <p:spPr>
          <a:xfrm>
            <a:off x="5927810" y="229931"/>
            <a:ext cx="31060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Química de Alimentos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Fisiologia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Fisiopatologia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Bioquímica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Biologia Molecular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Genética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Microbiologia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Farmacologia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Imunologia</a:t>
            </a:r>
          </a:p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Toxicologia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A8534837-7E2A-45E8-8CCD-FEC158ACF1EF}"/>
              </a:ext>
            </a:extLst>
          </p:cNvPr>
          <p:cNvCxnSpPr/>
          <p:nvPr/>
        </p:nvCxnSpPr>
        <p:spPr>
          <a:xfrm>
            <a:off x="5868144" y="188640"/>
            <a:ext cx="18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978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agem 1">
            <a:extLst>
              <a:ext uri="{FF2B5EF4-FFF2-40B4-BE49-F238E27FC236}">
                <a16:creationId xmlns:a16="http://schemas.microsoft.com/office/drawing/2014/main" id="{BD96ADC9-99B3-4FAC-B3FA-ED4179E27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89025"/>
            <a:ext cx="7720013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6">
            <a:extLst>
              <a:ext uri="{FF2B5EF4-FFF2-40B4-BE49-F238E27FC236}">
                <a16:creationId xmlns:a16="http://schemas.microsoft.com/office/drawing/2014/main" id="{B74689DD-8EBF-4C3E-BA90-9077A6B54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" y="333375"/>
            <a:ext cx="79168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Homeostase do colesterol – perspectiva de sistemas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A6A3195-C7F0-4C50-AF6D-44C8E357C085}"/>
              </a:ext>
            </a:extLst>
          </p:cNvPr>
          <p:cNvSpPr txBox="1"/>
          <p:nvPr/>
        </p:nvSpPr>
        <p:spPr>
          <a:xfrm>
            <a:off x="2555776" y="3284984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Ciência da Nutrição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2009B42-B98D-4DC8-ACE5-D20223BE9E98}"/>
              </a:ext>
            </a:extLst>
          </p:cNvPr>
          <p:cNvSpPr/>
          <p:nvPr/>
        </p:nvSpPr>
        <p:spPr>
          <a:xfrm>
            <a:off x="2123728" y="3114546"/>
            <a:ext cx="4320480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76CDB60-D12F-49AD-A442-082409CD57E7}"/>
              </a:ext>
            </a:extLst>
          </p:cNvPr>
          <p:cNvSpPr txBox="1"/>
          <p:nvPr/>
        </p:nvSpPr>
        <p:spPr>
          <a:xfrm>
            <a:off x="660744" y="2298986"/>
            <a:ext cx="3623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Nutrição e Saúde Pública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2BA550-5581-4C4F-A89D-34E8DC45BB03}"/>
              </a:ext>
            </a:extLst>
          </p:cNvPr>
          <p:cNvSpPr txBox="1"/>
          <p:nvPr/>
        </p:nvSpPr>
        <p:spPr>
          <a:xfrm>
            <a:off x="251520" y="766266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Antropologia da Nutrição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5E71341-31B4-44D1-85FA-D159867655C9}"/>
              </a:ext>
            </a:extLst>
          </p:cNvPr>
          <p:cNvSpPr txBox="1"/>
          <p:nvPr/>
        </p:nvSpPr>
        <p:spPr>
          <a:xfrm>
            <a:off x="5111552" y="904192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Sociologia da Nutrição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49F43DB-58E6-44C5-BDA6-BE9C69785A6D}"/>
              </a:ext>
            </a:extLst>
          </p:cNvPr>
          <p:cNvSpPr txBox="1"/>
          <p:nvPr/>
        </p:nvSpPr>
        <p:spPr>
          <a:xfrm>
            <a:off x="5796136" y="2264778"/>
            <a:ext cx="3623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Nutrição Clínica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04F36EA-E7EA-449B-B87D-F80D8EC8F3E7}"/>
              </a:ext>
            </a:extLst>
          </p:cNvPr>
          <p:cNvSpPr txBox="1"/>
          <p:nvPr/>
        </p:nvSpPr>
        <p:spPr>
          <a:xfrm>
            <a:off x="642488" y="4401554"/>
            <a:ext cx="3623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Fisiologia da Nutrição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DEF3ABA-A435-490D-80C4-D0157D6245AB}"/>
              </a:ext>
            </a:extLst>
          </p:cNvPr>
          <p:cNvSpPr txBox="1"/>
          <p:nvPr/>
        </p:nvSpPr>
        <p:spPr>
          <a:xfrm>
            <a:off x="4846258" y="4801664"/>
            <a:ext cx="3623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Bioquímica da Nutrição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B3603C3-FB72-442F-9E8B-DB66447C1FEC}"/>
              </a:ext>
            </a:extLst>
          </p:cNvPr>
          <p:cNvSpPr txBox="1"/>
          <p:nvPr/>
        </p:nvSpPr>
        <p:spPr>
          <a:xfrm>
            <a:off x="2583146" y="5734219"/>
            <a:ext cx="3623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Genômica Nutricional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F119C939-3EC9-47F8-ADAA-47A6A57917E9}"/>
              </a:ext>
            </a:extLst>
          </p:cNvPr>
          <p:cNvCxnSpPr/>
          <p:nvPr/>
        </p:nvCxnSpPr>
        <p:spPr>
          <a:xfrm flipH="1" flipV="1">
            <a:off x="3203848" y="1304302"/>
            <a:ext cx="1642410" cy="1810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861DAA7A-3101-4512-9EE7-B1F012BE5B69}"/>
              </a:ext>
            </a:extLst>
          </p:cNvPr>
          <p:cNvCxnSpPr/>
          <p:nvPr/>
        </p:nvCxnSpPr>
        <p:spPr>
          <a:xfrm flipH="1" flipV="1">
            <a:off x="2771800" y="2664888"/>
            <a:ext cx="504056" cy="483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02AE4612-EB9E-4E62-B2E6-01D95EA6C988}"/>
              </a:ext>
            </a:extLst>
          </p:cNvPr>
          <p:cNvCxnSpPr/>
          <p:nvPr/>
        </p:nvCxnSpPr>
        <p:spPr>
          <a:xfrm flipV="1">
            <a:off x="5111552" y="1421173"/>
            <a:ext cx="468560" cy="1693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5F33FDF8-B8CD-4C9C-8BC7-A098CAB1F64A}"/>
              </a:ext>
            </a:extLst>
          </p:cNvPr>
          <p:cNvCxnSpPr/>
          <p:nvPr/>
        </p:nvCxnSpPr>
        <p:spPr>
          <a:xfrm flipV="1">
            <a:off x="6342575" y="2699096"/>
            <a:ext cx="371409" cy="657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7164F1DC-BBC3-41C3-ADD2-F6FEE74021A1}"/>
              </a:ext>
            </a:extLst>
          </p:cNvPr>
          <p:cNvCxnSpPr>
            <a:endCxn id="8" idx="0"/>
          </p:cNvCxnSpPr>
          <p:nvPr/>
        </p:nvCxnSpPr>
        <p:spPr>
          <a:xfrm flipH="1">
            <a:off x="2454100" y="3808204"/>
            <a:ext cx="129046" cy="593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026B39F1-546D-4B2E-A425-40BB8E5C8C6A}"/>
              </a:ext>
            </a:extLst>
          </p:cNvPr>
          <p:cNvCxnSpPr/>
          <p:nvPr/>
        </p:nvCxnSpPr>
        <p:spPr>
          <a:xfrm>
            <a:off x="5111552" y="3978642"/>
            <a:ext cx="684584" cy="890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D284FB8F-6237-4F62-B47C-92457F21AF86}"/>
              </a:ext>
            </a:extLst>
          </p:cNvPr>
          <p:cNvCxnSpPr/>
          <p:nvPr/>
        </p:nvCxnSpPr>
        <p:spPr>
          <a:xfrm flipH="1">
            <a:off x="3851920" y="3977088"/>
            <a:ext cx="173133" cy="1586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835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85622FC-B51C-4D2C-9B00-3C8E3A0DD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052736"/>
            <a:ext cx="5193803" cy="501009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8DEBBFC-AE1B-4742-AED3-22D46EFA73AA}"/>
              </a:ext>
            </a:extLst>
          </p:cNvPr>
          <p:cNvSpPr txBox="1"/>
          <p:nvPr/>
        </p:nvSpPr>
        <p:spPr>
          <a:xfrm>
            <a:off x="4932040" y="6340678"/>
            <a:ext cx="487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https://toolkit.climate.gov/content/about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AB5BCB1-84F2-478A-A3DD-063C2AE02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8" y="267484"/>
            <a:ext cx="8424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Sistemas Alimentares</a:t>
            </a:r>
            <a:endParaRPr kumimoji="0" lang="pt-BR" altLang="pt-BR" sz="22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68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339752" y="3140968"/>
            <a:ext cx="6298524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000" b="1" dirty="0">
                <a:latin typeface="Arial" charset="0"/>
              </a:rPr>
              <a:t>Desafios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81848A-2DA7-4061-83A4-E2BFDB32E0D6}"/>
              </a:ext>
            </a:extLst>
          </p:cNvPr>
          <p:cNvSpPr txBox="1"/>
          <p:nvPr/>
        </p:nvSpPr>
        <p:spPr>
          <a:xfrm>
            <a:off x="1063104" y="17008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Ciência da Nutrição</a:t>
            </a:r>
          </a:p>
        </p:txBody>
      </p:sp>
    </p:spTree>
    <p:extLst>
      <p:ext uri="{BB962C8B-B14F-4D97-AF65-F5344CB8AC3E}">
        <p14:creationId xmlns:p14="http://schemas.microsoft.com/office/powerpoint/2010/main" val="1903653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4A2AD31-02CC-42F3-A1B5-3997CE2BE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44" y="1484784"/>
            <a:ext cx="7967712" cy="4568155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E8049635-C204-44DD-B3CB-AC0212A49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267" y="574228"/>
            <a:ext cx="8424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A Agenda 2030 da ONU e a importância dos alimentos</a:t>
            </a:r>
            <a:endParaRPr kumimoji="0" lang="pt-BR" altLang="pt-BR" sz="24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62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hronic Disease Prevention Infographic">
            <a:extLst>
              <a:ext uri="{FF2B5EF4-FFF2-40B4-BE49-F238E27FC236}">
                <a16:creationId xmlns:a16="http://schemas.microsoft.com/office/drawing/2014/main" id="{3D6B81C2-CBFC-4992-BC42-2C9E5116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0"/>
            <a:ext cx="287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02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9523DD9-41D6-4693-9C2E-303313EC6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8209"/>
          <a:stretch/>
        </p:blipFill>
        <p:spPr>
          <a:xfrm>
            <a:off x="143313" y="171715"/>
            <a:ext cx="5859289" cy="372442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983435A-E97A-4402-B464-1A8372BD76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67" r="5131"/>
          <a:stretch/>
        </p:blipFill>
        <p:spPr>
          <a:xfrm>
            <a:off x="6146999" y="169254"/>
            <a:ext cx="2870033" cy="206616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2F3FBF9-8093-4E7F-A9E3-0425797CBF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357"/>
          <a:stretch/>
        </p:blipFill>
        <p:spPr>
          <a:xfrm>
            <a:off x="143315" y="4070780"/>
            <a:ext cx="2856520" cy="262409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5A530EB-E967-46AD-A25B-2BA5DF6578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56" r="16342" b="-4"/>
          <a:stretch/>
        </p:blipFill>
        <p:spPr>
          <a:xfrm>
            <a:off x="3139219" y="4074509"/>
            <a:ext cx="2860637" cy="26051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BF9AF5D-DF88-4D43-9713-0B711A4C8E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18" r="4631" b="-5"/>
          <a:stretch/>
        </p:blipFill>
        <p:spPr>
          <a:xfrm>
            <a:off x="6134581" y="2391883"/>
            <a:ext cx="2870033" cy="207229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0D0D72-DC7B-4EEE-B82D-CE62A82127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311" b="-3"/>
          <a:stretch/>
        </p:blipFill>
        <p:spPr>
          <a:xfrm>
            <a:off x="6145495" y="4620643"/>
            <a:ext cx="2870033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2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CED79A6-EB8F-41E9-9ED0-D84350FB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6200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09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1569D88-555E-4416-A438-676B5D06C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2" y="484632"/>
            <a:ext cx="4769876" cy="58887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B03A92F-4A69-478D-94A7-8D61C5FE9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991" y="1104204"/>
            <a:ext cx="3129534" cy="464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85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CED79A6-EB8F-41E9-9ED0-D84350FB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336660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B60F38F-AF44-4EA1-ABD6-1651D1C2B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274941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96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B9C60B3-8605-4DCB-A92D-DA74576D8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0431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>
            <a:extLst>
              <a:ext uri="{FF2B5EF4-FFF2-40B4-BE49-F238E27FC236}">
                <a16:creationId xmlns:a16="http://schemas.microsoft.com/office/drawing/2014/main" id="{55A18768-FB95-43F3-94CA-9FBF612E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>
            <a:extLst>
              <a:ext uri="{FF2B5EF4-FFF2-40B4-BE49-F238E27FC236}">
                <a16:creationId xmlns:a16="http://schemas.microsoft.com/office/drawing/2014/main" id="{7395D559-EB3C-4C3A-A126-D076E7994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88"/>
            <a:ext cx="289401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m 2">
            <a:extLst>
              <a:ext uri="{FF2B5EF4-FFF2-40B4-BE49-F238E27FC236}">
                <a16:creationId xmlns:a16="http://schemas.microsoft.com/office/drawing/2014/main" id="{73B93C6D-82AC-4B84-812E-CE1DA2F6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488"/>
            <a:ext cx="91440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5FB9771-BD7F-4F43-B44E-DFC78A2C1C27}"/>
              </a:ext>
            </a:extLst>
          </p:cNvPr>
          <p:cNvSpPr txBox="1"/>
          <p:nvPr/>
        </p:nvSpPr>
        <p:spPr>
          <a:xfrm>
            <a:off x="4067944" y="6027003"/>
            <a:ext cx="4572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highlight>
                  <a:srgbClr val="000000"/>
                </a:highlight>
                <a:hlinkClick r:id="rId4"/>
              </a:rPr>
              <a:t>https://www.nap.edu/read/25049/chapter/1</a:t>
            </a:r>
            <a:endParaRPr lang="pt-BR" dirty="0"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trients 11 00923 g001">
            <a:extLst>
              <a:ext uri="{FF2B5EF4-FFF2-40B4-BE49-F238E27FC236}">
                <a16:creationId xmlns:a16="http://schemas.microsoft.com/office/drawing/2014/main" id="{88FB129C-3CF8-415A-83FB-0AEB4BD5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838"/>
            <a:ext cx="9144000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DD93E96-B68B-4216-84C8-D9D0081912A6}"/>
              </a:ext>
            </a:extLst>
          </p:cNvPr>
          <p:cNvSpPr txBox="1"/>
          <p:nvPr/>
        </p:nvSpPr>
        <p:spPr>
          <a:xfrm>
            <a:off x="5652120" y="612616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https://www.mdpi.com/2072-6643/11/4/923/htm</a:t>
            </a:r>
          </a:p>
        </p:txBody>
      </p:sp>
    </p:spTree>
    <p:extLst>
      <p:ext uri="{BB962C8B-B14F-4D97-AF65-F5344CB8AC3E}">
        <p14:creationId xmlns:p14="http://schemas.microsoft.com/office/powerpoint/2010/main" val="424208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">
            <a:extLst>
              <a:ext uri="{FF2B5EF4-FFF2-40B4-BE49-F238E27FC236}">
                <a16:creationId xmlns:a16="http://schemas.microsoft.com/office/drawing/2014/main" id="{79DA7E9F-BC05-4092-813C-B8198BEC2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88"/>
            <a:ext cx="289401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m 3">
            <a:extLst>
              <a:ext uri="{FF2B5EF4-FFF2-40B4-BE49-F238E27FC236}">
                <a16:creationId xmlns:a16="http://schemas.microsoft.com/office/drawing/2014/main" id="{CEE711C6-99F8-4D60-B602-95F4D4DB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0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vista Saúde - Gordura não é tão ruim assim">
            <a:extLst>
              <a:ext uri="{FF2B5EF4-FFF2-40B4-BE49-F238E27FC236}">
                <a16:creationId xmlns:a16="http://schemas.microsoft.com/office/drawing/2014/main" id="{DDA4E942-D096-48D2-A6DD-257D3FAFE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381000"/>
            <a:ext cx="45529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 capa da revista">
            <a:extLst>
              <a:ext uri="{FF2B5EF4-FFF2-40B4-BE49-F238E27FC236}">
                <a16:creationId xmlns:a16="http://schemas.microsoft.com/office/drawing/2014/main" id="{22EA6374-5F75-421E-890F-3B080F86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3">
            <a:extLst>
              <a:ext uri="{FF2B5EF4-FFF2-40B4-BE49-F238E27FC236}">
                <a16:creationId xmlns:a16="http://schemas.microsoft.com/office/drawing/2014/main" id="{EDD7DD27-2422-4636-AA01-1EB921F8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350"/>
            <a:ext cx="91440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Espaço Reservado para Conteúdo 2">
            <a:extLst>
              <a:ext uri="{FF2B5EF4-FFF2-40B4-BE49-F238E27FC236}">
                <a16:creationId xmlns:a16="http://schemas.microsoft.com/office/drawing/2014/main" id="{B322B993-D37E-4111-BAE2-2E4A98D034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3">
            <a:extLst>
              <a:ext uri="{FF2B5EF4-FFF2-40B4-BE49-F238E27FC236}">
                <a16:creationId xmlns:a16="http://schemas.microsoft.com/office/drawing/2014/main" id="{B2713592-0441-4AD9-B856-7D4D4016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63104" y="2265318"/>
            <a:ext cx="754134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000" b="1" dirty="0">
                <a:latin typeface="Arial" charset="0"/>
              </a:rPr>
              <a:t>(Breves) Aspectos históricos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81848A-2DA7-4061-83A4-E2BFDB32E0D6}"/>
              </a:ext>
            </a:extLst>
          </p:cNvPr>
          <p:cNvSpPr txBox="1"/>
          <p:nvPr/>
        </p:nvSpPr>
        <p:spPr>
          <a:xfrm>
            <a:off x="1063104" y="17008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Ciência da Nutrição</a:t>
            </a:r>
          </a:p>
        </p:txBody>
      </p:sp>
    </p:spTree>
    <p:extLst>
      <p:ext uri="{BB962C8B-B14F-4D97-AF65-F5344CB8AC3E}">
        <p14:creationId xmlns:p14="http://schemas.microsoft.com/office/powerpoint/2010/main" val="2874559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3">
            <a:extLst>
              <a:ext uri="{FF2B5EF4-FFF2-40B4-BE49-F238E27FC236}">
                <a16:creationId xmlns:a16="http://schemas.microsoft.com/office/drawing/2014/main" id="{79059754-C3CD-48EE-90B6-E5CD08B4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0"/>
            <a:ext cx="5203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3">
            <a:extLst>
              <a:ext uri="{FF2B5EF4-FFF2-40B4-BE49-F238E27FC236}">
                <a16:creationId xmlns:a16="http://schemas.microsoft.com/office/drawing/2014/main" id="{4EB3DF35-3421-4B23-BD77-2F0E80A3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90513"/>
            <a:ext cx="4764087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3">
            <a:extLst>
              <a:ext uri="{FF2B5EF4-FFF2-40B4-BE49-F238E27FC236}">
                <a16:creationId xmlns:a16="http://schemas.microsoft.com/office/drawing/2014/main" id="{6A489D87-1FB6-4D01-BE54-E31E58E4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98450"/>
            <a:ext cx="4752975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3">
            <a:extLst>
              <a:ext uri="{FF2B5EF4-FFF2-40B4-BE49-F238E27FC236}">
                <a16:creationId xmlns:a16="http://schemas.microsoft.com/office/drawing/2014/main" id="{1D1A1ACC-46ED-44A1-BCC2-324AA4C0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38150"/>
            <a:ext cx="467995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>
            <a:extLst>
              <a:ext uri="{FF2B5EF4-FFF2-40B4-BE49-F238E27FC236}">
                <a16:creationId xmlns:a16="http://schemas.microsoft.com/office/drawing/2014/main" id="{37C40088-D0E9-486C-99C4-07DA810FD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692150"/>
            <a:ext cx="3756025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>
            <a:extLst>
              <a:ext uri="{FF2B5EF4-FFF2-40B4-BE49-F238E27FC236}">
                <a16:creationId xmlns:a16="http://schemas.microsoft.com/office/drawing/2014/main" id="{52CE56EA-2BBE-4FC8-A50E-EC6252748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203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m 2">
            <a:extLst>
              <a:ext uri="{FF2B5EF4-FFF2-40B4-BE49-F238E27FC236}">
                <a16:creationId xmlns:a16="http://schemas.microsoft.com/office/drawing/2014/main" id="{BC37703F-6498-4D00-9090-76B4FB6F5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7163"/>
            <a:ext cx="3706812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m 5">
            <a:extLst>
              <a:ext uri="{FF2B5EF4-FFF2-40B4-BE49-F238E27FC236}">
                <a16:creationId xmlns:a16="http://schemas.microsoft.com/office/drawing/2014/main" id="{AEDC5669-51D9-4A06-80B8-3CA64F45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3284538"/>
            <a:ext cx="32670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>
            <a:extLst>
              <a:ext uri="{FF2B5EF4-FFF2-40B4-BE49-F238E27FC236}">
                <a16:creationId xmlns:a16="http://schemas.microsoft.com/office/drawing/2014/main" id="{9B26F3B7-0CBF-4530-BDCD-82AC17829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203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m 4">
            <a:extLst>
              <a:ext uri="{FF2B5EF4-FFF2-40B4-BE49-F238E27FC236}">
                <a16:creationId xmlns:a16="http://schemas.microsoft.com/office/drawing/2014/main" id="{EA42ADDB-94F3-46F8-A711-AE723FE5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77863"/>
            <a:ext cx="35718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1">
            <a:extLst>
              <a:ext uri="{FF2B5EF4-FFF2-40B4-BE49-F238E27FC236}">
                <a16:creationId xmlns:a16="http://schemas.microsoft.com/office/drawing/2014/main" id="{FFBB1C49-ED70-4093-8306-9EFC55EB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203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m 4">
            <a:extLst>
              <a:ext uri="{FF2B5EF4-FFF2-40B4-BE49-F238E27FC236}">
                <a16:creationId xmlns:a16="http://schemas.microsoft.com/office/drawing/2014/main" id="{386CB4BD-2A31-4E14-80F1-D5D9F8174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77863"/>
            <a:ext cx="35718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2">
            <a:extLst>
              <a:ext uri="{FF2B5EF4-FFF2-40B4-BE49-F238E27FC236}">
                <a16:creationId xmlns:a16="http://schemas.microsoft.com/office/drawing/2014/main" id="{9388360E-D771-4192-BE98-891B2CB2B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7163"/>
            <a:ext cx="3706812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m 3">
            <a:extLst>
              <a:ext uri="{FF2B5EF4-FFF2-40B4-BE49-F238E27FC236}">
                <a16:creationId xmlns:a16="http://schemas.microsoft.com/office/drawing/2014/main" id="{CF3DB210-201D-45FD-8501-E9BACE79E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0"/>
            <a:ext cx="7448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>
            <a:extLst>
              <a:ext uri="{FF2B5EF4-FFF2-40B4-BE49-F238E27FC236}">
                <a16:creationId xmlns:a16="http://schemas.microsoft.com/office/drawing/2014/main" id="{7EE1CA7C-9624-4D5D-9ADA-B28A9A4A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06153EE-20C5-45D3-8FAE-0B8D01316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9" r="18010"/>
          <a:stretch/>
        </p:blipFill>
        <p:spPr>
          <a:xfrm>
            <a:off x="1751757" y="1196752"/>
            <a:ext cx="5640485" cy="422958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A848BA5-0BE4-4D6D-8229-B8F519AC5C65}"/>
              </a:ext>
            </a:extLst>
          </p:cNvPr>
          <p:cNvSpPr txBox="1"/>
          <p:nvPr/>
        </p:nvSpPr>
        <p:spPr>
          <a:xfrm>
            <a:off x="2771800" y="5588169"/>
            <a:ext cx="6192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767676"/>
                </a:solidFill>
                <a:effectLst/>
                <a:latin typeface="GuardianTextSans"/>
              </a:rPr>
              <a:t>Serra da Capivara, PI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3066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339752" y="3140968"/>
            <a:ext cx="6298524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000" b="1" dirty="0">
                <a:latin typeface="Arial" charset="0"/>
              </a:rPr>
              <a:t>Soluções?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81848A-2DA7-4061-83A4-E2BFDB32E0D6}"/>
              </a:ext>
            </a:extLst>
          </p:cNvPr>
          <p:cNvSpPr txBox="1"/>
          <p:nvPr/>
        </p:nvSpPr>
        <p:spPr>
          <a:xfrm>
            <a:off x="1063104" y="170080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Ciência da Nutrição</a:t>
            </a:r>
          </a:p>
        </p:txBody>
      </p:sp>
    </p:spTree>
    <p:extLst>
      <p:ext uri="{BB962C8B-B14F-4D97-AF65-F5344CB8AC3E}">
        <p14:creationId xmlns:p14="http://schemas.microsoft.com/office/powerpoint/2010/main" val="2276080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DE9926-1820-41EC-A6B9-3D060FE9E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0D737D-E219-442B-91EB-8687F6C55C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Figure 2 from A life course approach to diet, nutrition and the prevention  of chronic diseases. | Semantic Scholar">
            <a:extLst>
              <a:ext uri="{FF2B5EF4-FFF2-40B4-BE49-F238E27FC236}">
                <a16:creationId xmlns:a16="http://schemas.microsoft.com/office/drawing/2014/main" id="{5F1DF1F4-DC4C-4465-BDFD-8C630710A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962025"/>
            <a:ext cx="78486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661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991170D-DC5B-4027-AF6D-B0549912B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657350"/>
            <a:ext cx="5905500" cy="35433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008FB21-A967-4372-BD13-27DD94746532}"/>
              </a:ext>
            </a:extLst>
          </p:cNvPr>
          <p:cNvSpPr txBox="1"/>
          <p:nvPr/>
        </p:nvSpPr>
        <p:spPr>
          <a:xfrm>
            <a:off x="2971791" y="5203436"/>
            <a:ext cx="6192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767676"/>
                </a:solidFill>
                <a:effectLst/>
                <a:latin typeface="GuardianTextSans"/>
              </a:rPr>
              <a:t>Tassili de Maghidet, Libya. Photograph: Roberto Esposti/Alamy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6264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6AE6DE-154B-4D7A-9827-F841D8690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69" r="1" b="30185"/>
          <a:stretch/>
        </p:blipFill>
        <p:spPr>
          <a:xfrm>
            <a:off x="3871539" y="3272588"/>
            <a:ext cx="4579036" cy="35854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281933D-31CE-4AE1-ABC9-5A66D16E2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52" r="1" b="16953"/>
          <a:stretch/>
        </p:blipFill>
        <p:spPr>
          <a:xfrm>
            <a:off x="20" y="9"/>
            <a:ext cx="5459914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2D85287-A3D9-4B93-9FD8-4C98788CE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78" r="15203" b="-3"/>
          <a:stretch/>
        </p:blipFill>
        <p:spPr>
          <a:xfrm>
            <a:off x="5593726" y="-22547"/>
            <a:ext cx="2856849" cy="313953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E6DCFDD-54CE-4099-9549-67CF40B72B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18" r="-4" b="20084"/>
          <a:stretch/>
        </p:blipFill>
        <p:spPr>
          <a:xfrm>
            <a:off x="20" y="4065775"/>
            <a:ext cx="3750870" cy="2792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42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F8424EA-5693-4704-B6E7-A570A118B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310046"/>
            <a:ext cx="6532997" cy="391979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857BC63-7ADE-4C5A-BF52-05C796187768}"/>
              </a:ext>
            </a:extLst>
          </p:cNvPr>
          <p:cNvSpPr txBox="1"/>
          <p:nvPr/>
        </p:nvSpPr>
        <p:spPr>
          <a:xfrm>
            <a:off x="395536" y="450912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“Que seu alimento seja seu remédio e que seu remédio seja seu alimento”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2CBDBE5-C408-44DD-9D70-AC085FD36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6324600"/>
            <a:ext cx="7308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</a:rPr>
              <a:t>Hipócrates. Aforismos, 2010.</a:t>
            </a:r>
            <a:endParaRPr kumimoji="0" lang="en-US" altLang="pt-BR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60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ydney hit with outbreak of SCURVY because people don't eat enough fruit  and vegetables | Daily Mail Online">
            <a:extLst>
              <a:ext uri="{FF2B5EF4-FFF2-40B4-BE49-F238E27FC236}">
                <a16:creationId xmlns:a16="http://schemas.microsoft.com/office/drawing/2014/main" id="{02108685-1F45-45EE-B38A-01F3E7233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25"/>
            <a:ext cx="9144000" cy="54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1103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6883</TotalTime>
  <Words>540</Words>
  <Application>Microsoft Office PowerPoint</Application>
  <PresentationFormat>Apresentação na tela (4:3)</PresentationFormat>
  <Paragraphs>196</Paragraphs>
  <Slides>51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51</vt:i4>
      </vt:variant>
    </vt:vector>
  </HeadingPairs>
  <TitlesOfParts>
    <vt:vector size="58" baseType="lpstr">
      <vt:lpstr>Arial</vt:lpstr>
      <vt:lpstr>Calibri</vt:lpstr>
      <vt:lpstr>GuardianTextSans</vt:lpstr>
      <vt:lpstr>Times New Roman</vt:lpstr>
      <vt:lpstr>Tema do Office</vt:lpstr>
      <vt:lpstr>1_Estrutura padrão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Pc</dc:creator>
  <cp:lastModifiedBy>Thomas Ong</cp:lastModifiedBy>
  <cp:revision>796</cp:revision>
  <dcterms:created xsi:type="dcterms:W3CDTF">2015-01-30T01:31:06Z</dcterms:created>
  <dcterms:modified xsi:type="dcterms:W3CDTF">2022-06-03T16:26:35Z</dcterms:modified>
</cp:coreProperties>
</file>