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1"/>
  </p:notesMasterIdLst>
  <p:sldIdLst>
    <p:sldId id="256" r:id="rId2"/>
    <p:sldId id="257" r:id="rId3"/>
    <p:sldId id="272" r:id="rId4"/>
    <p:sldId id="273" r:id="rId5"/>
    <p:sldId id="271" r:id="rId6"/>
    <p:sldId id="259" r:id="rId7"/>
    <p:sldId id="275" r:id="rId8"/>
    <p:sldId id="276" r:id="rId9"/>
    <p:sldId id="313" r:id="rId10"/>
    <p:sldId id="314" r:id="rId11"/>
    <p:sldId id="277" r:id="rId12"/>
    <p:sldId id="315" r:id="rId13"/>
    <p:sldId id="278" r:id="rId14"/>
    <p:sldId id="279" r:id="rId15"/>
    <p:sldId id="280" r:id="rId16"/>
    <p:sldId id="281" r:id="rId17"/>
    <p:sldId id="320" r:id="rId18"/>
    <p:sldId id="317" r:id="rId19"/>
    <p:sldId id="283" r:id="rId20"/>
    <p:sldId id="316" r:id="rId21"/>
    <p:sldId id="318" r:id="rId22"/>
    <p:sldId id="288" r:id="rId23"/>
    <p:sldId id="282" r:id="rId24"/>
    <p:sldId id="285" r:id="rId25"/>
    <p:sldId id="287" r:id="rId26"/>
    <p:sldId id="290" r:id="rId27"/>
    <p:sldId id="291" r:id="rId28"/>
    <p:sldId id="292" r:id="rId29"/>
    <p:sldId id="293" r:id="rId30"/>
    <p:sldId id="274" r:id="rId31"/>
    <p:sldId id="294" r:id="rId32"/>
    <p:sldId id="295" r:id="rId33"/>
    <p:sldId id="296" r:id="rId34"/>
    <p:sldId id="297" r:id="rId35"/>
    <p:sldId id="298" r:id="rId36"/>
    <p:sldId id="299" r:id="rId37"/>
    <p:sldId id="300" r:id="rId38"/>
    <p:sldId id="301" r:id="rId39"/>
    <p:sldId id="302" r:id="rId40"/>
    <p:sldId id="303" r:id="rId41"/>
    <p:sldId id="304" r:id="rId42"/>
    <p:sldId id="305" r:id="rId43"/>
    <p:sldId id="306" r:id="rId44"/>
    <p:sldId id="307" r:id="rId45"/>
    <p:sldId id="308" r:id="rId46"/>
    <p:sldId id="309" r:id="rId47"/>
    <p:sldId id="310" r:id="rId48"/>
    <p:sldId id="311" r:id="rId49"/>
    <p:sldId id="312" r:id="rId50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16" y="-1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1812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41.wmf"/><Relationship Id="rId1" Type="http://schemas.openxmlformats.org/officeDocument/2006/relationships/image" Target="../media/image4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A73D34-E8CD-4E8B-8461-17B82E979A41}" type="datetimeFigureOut">
              <a:rPr lang="pt-BR" smtClean="0"/>
              <a:t>20/8/2013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460377-8D0D-4AD3-BEE9-A3B6CD36BB9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154911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460377-8D0D-4AD3-BEE9-A3B6CD36BB9B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223454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8AFFF-1414-4077-9A46-707CEAE5AB07}" type="datetime1">
              <a:rPr lang="pt-BR" smtClean="0"/>
              <a:t>20/8/2013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22EEC-27F8-44C8-9A97-068534192A3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654101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BB51C-BC79-4BF3-93C7-5498B9A80C9D}" type="datetime1">
              <a:rPr lang="pt-BR" smtClean="0"/>
              <a:t>20/8/2013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22EEC-27F8-44C8-9A97-068534192A3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36324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39070-8CC8-4FFF-B718-0FE9F61B6159}" type="datetime1">
              <a:rPr lang="pt-BR" smtClean="0"/>
              <a:t>20/8/2013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22EEC-27F8-44C8-9A97-068534192A3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470480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5754-97A4-450E-B091-A5D41AD80891}" type="datetime1">
              <a:rPr lang="pt-BR" smtClean="0"/>
              <a:t>20/8/2013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22EEC-27F8-44C8-9A97-068534192A3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698652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55CBB-A864-4BBE-A856-1C2FCA9C3B6C}" type="datetime1">
              <a:rPr lang="pt-BR" smtClean="0"/>
              <a:t>20/8/2013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22EEC-27F8-44C8-9A97-068534192A3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325924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2909C-025D-4F49-BF40-31915074496F}" type="datetime1">
              <a:rPr lang="pt-BR" smtClean="0"/>
              <a:t>20/8/2013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22EEC-27F8-44C8-9A97-068534192A3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98077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7584C-58F5-4D41-8490-4CCADA329DBC}" type="datetime1">
              <a:rPr lang="pt-BR" smtClean="0"/>
              <a:t>20/8/2013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22EEC-27F8-44C8-9A97-068534192A3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243373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F658F-70FB-4140-8831-8291136C9DAE}" type="datetime1">
              <a:rPr lang="pt-BR" smtClean="0"/>
              <a:t>20/8/2013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22EEC-27F8-44C8-9A97-068534192A3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845810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E7057-B22B-4776-8D48-86868CA88353}" type="datetime1">
              <a:rPr lang="pt-BR" smtClean="0"/>
              <a:t>20/8/2013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22EEC-27F8-44C8-9A97-068534192A3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56220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08697-765C-4211-8B52-CB81BBE039DB}" type="datetime1">
              <a:rPr lang="pt-BR" smtClean="0"/>
              <a:t>20/8/2013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22EEC-27F8-44C8-9A97-068534192A3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461742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4C079-7CD0-4D4F-AA0C-2B3E2E6E4A6A}" type="datetime1">
              <a:rPr lang="pt-BR" smtClean="0"/>
              <a:t>20/8/2013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22EEC-27F8-44C8-9A97-068534192A3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98178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920909-5328-4A55-BAA7-1F59A2C17168}" type="datetime1">
              <a:rPr lang="pt-BR" smtClean="0"/>
              <a:t>20/8/2013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A22EEC-27F8-44C8-9A97-068534192A3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81485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1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2.wmf"/><Relationship Id="rId4" Type="http://schemas.openxmlformats.org/officeDocument/2006/relationships/oleObject" Target="../embeddings/oleObject2.bin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7" Type="http://schemas.openxmlformats.org/officeDocument/2006/relationships/image" Target="../media/image41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40.wmf"/><Relationship Id="rId4" Type="http://schemas.openxmlformats.org/officeDocument/2006/relationships/oleObject" Target="../embeddings/oleObject3.bin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wmf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image" Target="../media/image46.wm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b="1" dirty="0" smtClean="0">
                <a:solidFill>
                  <a:srgbClr val="C00000"/>
                </a:solidFill>
              </a:rPr>
              <a:t>Processamento de Materiais Cerâmicos</a:t>
            </a:r>
            <a:endParaRPr lang="pt-BR" b="1" dirty="0">
              <a:solidFill>
                <a:srgbClr val="C00000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 smtClean="0"/>
              <a:t>Processos de conformação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C24BD-3774-4158-9F6E-93D57D7FF588}" type="datetime1">
              <a:rPr lang="pt-BR" smtClean="0"/>
              <a:t>20/8/2013</a:t>
            </a:fld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22EEC-27F8-44C8-9A97-068534192A3B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032162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18131" y="116632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pt-BR" b="1" dirty="0" smtClean="0">
                <a:solidFill>
                  <a:srgbClr val="FF0000"/>
                </a:solidFill>
              </a:rPr>
              <a:t>Massa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5754-97A4-450E-B091-A5D41AD80891}" type="datetime1">
              <a:rPr lang="pt-BR" smtClean="0"/>
              <a:t>20/8/2013</a:t>
            </a:fld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22EEC-27F8-44C8-9A97-068534192A3B}" type="slidenum">
              <a:rPr lang="pt-BR" smtClean="0"/>
              <a:t>10</a:t>
            </a:fld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0" y="764704"/>
            <a:ext cx="925252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pt-BR" sz="2400" dirty="0" smtClean="0"/>
              <a:t>A massa deverá </a:t>
            </a:r>
            <a:r>
              <a:rPr lang="pt-BR" sz="2400" dirty="0"/>
              <a:t>ser constituída por grânulos de geometria </a:t>
            </a:r>
            <a:r>
              <a:rPr lang="pt-BR" sz="2400" dirty="0" smtClean="0"/>
              <a:t>esférica</a:t>
            </a:r>
            <a:r>
              <a:rPr lang="pt-BR" sz="2400" dirty="0"/>
              <a:t> </a:t>
            </a:r>
            <a:endParaRPr lang="pt-BR" sz="2400" dirty="0" smtClean="0"/>
          </a:p>
          <a:p>
            <a:r>
              <a:rPr lang="pt-BR" sz="2400" dirty="0" smtClean="0"/>
              <a:t>     (ou </a:t>
            </a:r>
            <a:r>
              <a:rPr lang="pt-BR" sz="2400" dirty="0"/>
              <a:t>aproximadamente </a:t>
            </a:r>
            <a:r>
              <a:rPr lang="pt-BR" sz="2400" dirty="0" smtClean="0"/>
              <a:t>esférica), </a:t>
            </a:r>
            <a:r>
              <a:rPr lang="pt-BR" sz="2400" dirty="0"/>
              <a:t>de tamanho superior </a:t>
            </a:r>
            <a:r>
              <a:rPr lang="pt-BR" sz="2400" dirty="0" smtClean="0"/>
              <a:t>a 60 </a:t>
            </a:r>
            <a:r>
              <a:rPr lang="pt-BR" sz="2400" dirty="0" err="1"/>
              <a:t>μm</a:t>
            </a:r>
            <a:r>
              <a:rPr lang="pt-BR" sz="2400" dirty="0"/>
              <a:t>, </a:t>
            </a:r>
            <a:endParaRPr lang="pt-BR" sz="2400" dirty="0" smtClean="0"/>
          </a:p>
          <a:p>
            <a:r>
              <a:rPr lang="pt-BR" sz="2400" dirty="0"/>
              <a:t> </a:t>
            </a:r>
            <a:r>
              <a:rPr lang="pt-BR" sz="2400" dirty="0" smtClean="0"/>
              <a:t>    e </a:t>
            </a:r>
            <a:r>
              <a:rPr lang="pt-BR" sz="2400" dirty="0"/>
              <a:t>textura o mais lisa possível</a:t>
            </a:r>
            <a:r>
              <a:rPr lang="pt-BR" sz="2400" dirty="0" smtClean="0"/>
              <a:t>.</a:t>
            </a:r>
          </a:p>
          <a:p>
            <a:pPr marL="342900" indent="-342900">
              <a:buFont typeface="Wingdings" pitchFamily="2" charset="2"/>
              <a:buChar char="ü"/>
            </a:pPr>
            <a:endParaRPr lang="pt-BR" sz="2400" dirty="0"/>
          </a:p>
          <a:p>
            <a:pPr marL="342900" indent="-342900">
              <a:buFont typeface="Wingdings" pitchFamily="2" charset="2"/>
              <a:buChar char="ü"/>
            </a:pPr>
            <a:r>
              <a:rPr lang="pt-BR" sz="2400" dirty="0"/>
              <a:t>As características mecânicas dos grânulos, tais </a:t>
            </a:r>
            <a:r>
              <a:rPr lang="pt-BR" sz="2400" dirty="0" smtClean="0"/>
              <a:t>como dureza</a:t>
            </a:r>
            <a:r>
              <a:rPr lang="pt-BR" sz="2400" dirty="0"/>
              <a:t>, resistência mecânica e plasticidade devem ser adequadas</a:t>
            </a:r>
            <a:r>
              <a:rPr lang="pt-BR" sz="2400" dirty="0" smtClean="0"/>
              <a:t>.</a:t>
            </a:r>
          </a:p>
          <a:p>
            <a:pPr marL="342900" indent="-342900">
              <a:buFont typeface="Wingdings" pitchFamily="2" charset="2"/>
              <a:buChar char="ü"/>
            </a:pPr>
            <a:endParaRPr lang="pt-BR" sz="2400" dirty="0"/>
          </a:p>
          <a:p>
            <a:pPr marL="342900" indent="-342900">
              <a:buFont typeface="Wingdings" pitchFamily="2" charset="2"/>
              <a:buChar char="ü"/>
            </a:pPr>
            <a:r>
              <a:rPr lang="pt-BR" sz="2400" dirty="0"/>
              <a:t>Os grânulos devem ser suficientemente moles </a:t>
            </a:r>
            <a:r>
              <a:rPr lang="pt-BR" sz="2400" dirty="0" smtClean="0"/>
              <a:t>e deformáveis</a:t>
            </a:r>
            <a:r>
              <a:rPr lang="pt-BR" sz="2400" dirty="0"/>
              <a:t>, </a:t>
            </a:r>
            <a:r>
              <a:rPr lang="pt-BR" sz="2400" dirty="0" smtClean="0"/>
              <a:t>para </a:t>
            </a:r>
            <a:r>
              <a:rPr lang="pt-BR" sz="2400" dirty="0"/>
              <a:t>que durante a fase de compactação, </a:t>
            </a:r>
            <a:r>
              <a:rPr lang="pt-BR" sz="2400" dirty="0" smtClean="0"/>
              <a:t>em pressões  moderadas</a:t>
            </a:r>
            <a:r>
              <a:rPr lang="pt-BR" sz="2400" dirty="0"/>
              <a:t>, se deformem plasticamente, </a:t>
            </a:r>
            <a:r>
              <a:rPr lang="pt-BR" sz="2400" dirty="0" smtClean="0"/>
              <a:t>facilitando o deslizamento </a:t>
            </a:r>
            <a:r>
              <a:rPr lang="pt-BR" sz="2400" dirty="0"/>
              <a:t>das partículas que o compõe. </a:t>
            </a:r>
            <a:endParaRPr lang="pt-BR" sz="2400" dirty="0" smtClean="0"/>
          </a:p>
          <a:p>
            <a:pPr marL="342900" indent="-342900">
              <a:buFont typeface="Wingdings" pitchFamily="2" charset="2"/>
              <a:buChar char="ü"/>
            </a:pPr>
            <a:endParaRPr lang="pt-BR" sz="2400" dirty="0"/>
          </a:p>
          <a:p>
            <a:pPr marL="342900" indent="-342900">
              <a:buFont typeface="Wingdings" pitchFamily="2" charset="2"/>
              <a:buChar char="ü"/>
            </a:pPr>
            <a:r>
              <a:rPr lang="pt-BR" sz="2400" dirty="0" smtClean="0"/>
              <a:t>Por outro </a:t>
            </a:r>
            <a:r>
              <a:rPr lang="pt-BR" sz="2400" dirty="0"/>
              <a:t>lado, os grânulos não podem ser tão frágeis, moles </a:t>
            </a:r>
            <a:r>
              <a:rPr lang="pt-BR" sz="2400" dirty="0" smtClean="0"/>
              <a:t>e deformáveis </a:t>
            </a:r>
            <a:r>
              <a:rPr lang="pt-BR" sz="2400" dirty="0"/>
              <a:t>a ponto de se romperem, deformarem </a:t>
            </a:r>
            <a:r>
              <a:rPr lang="pt-BR" sz="2400" dirty="0" smtClean="0"/>
              <a:t>ou aglomerarem </a:t>
            </a:r>
            <a:r>
              <a:rPr lang="pt-BR" sz="2400" dirty="0"/>
              <a:t>uns aos outros durante as operações de </a:t>
            </a:r>
            <a:r>
              <a:rPr lang="pt-BR" sz="2400" dirty="0" smtClean="0"/>
              <a:t>armazenagem e </a:t>
            </a:r>
            <a:r>
              <a:rPr lang="pt-BR" sz="2400" dirty="0"/>
              <a:t>transporte que antecedem a etapa de prensagem</a:t>
            </a:r>
          </a:p>
        </p:txBody>
      </p:sp>
    </p:spTree>
    <p:extLst>
      <p:ext uri="{BB962C8B-B14F-4D97-AF65-F5344CB8AC3E}">
        <p14:creationId xmlns:p14="http://schemas.microsoft.com/office/powerpoint/2010/main" val="35085726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209A7-123F-4EF6-A978-67E77FE154B9}" type="datetime1">
              <a:rPr lang="pt-BR" smtClean="0"/>
              <a:t>20/8/2013</a:t>
            </a:fld>
            <a:endParaRPr lang="pt-BR"/>
          </a:p>
        </p:txBody>
      </p:sp>
      <p:sp>
        <p:nvSpPr>
          <p:cNvPr id="6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8A7C5-A514-40F3-9583-0663F9729DD9}" type="slidenum">
              <a:rPr lang="pt-BR"/>
              <a:pPr/>
              <a:t>11</a:t>
            </a:fld>
            <a:endParaRPr lang="pt-BR"/>
          </a:p>
        </p:txBody>
      </p:sp>
      <p:pic>
        <p:nvPicPr>
          <p:cNvPr id="227331" name="Picture 3"/>
          <p:cNvPicPr>
            <a:picLocks noChangeAspect="1" noChangeArrowheads="1"/>
          </p:cNvPicPr>
          <p:nvPr/>
        </p:nvPicPr>
        <p:blipFill>
          <a:blip r:embed="rId2">
            <a:lum bright="-6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116" y="1412776"/>
            <a:ext cx="7551091" cy="5141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7332" name="Rectangle 4"/>
          <p:cNvSpPr>
            <a:spLocks noGrp="1" noChangeArrowheads="1"/>
          </p:cNvSpPr>
          <p:nvPr>
            <p:ph type="title"/>
          </p:nvPr>
        </p:nvSpPr>
        <p:spPr>
          <a:xfrm>
            <a:off x="609600" y="188640"/>
            <a:ext cx="7772400" cy="838200"/>
          </a:xfrm>
          <a:noFill/>
          <a:ln/>
        </p:spPr>
        <p:txBody>
          <a:bodyPr>
            <a:normAutofit fontScale="90000"/>
          </a:bodyPr>
          <a:lstStyle/>
          <a:p>
            <a:r>
              <a:rPr lang="pt-BR" dirty="0">
                <a:solidFill>
                  <a:srgbClr val="FF0000"/>
                </a:solidFill>
              </a:rPr>
              <a:t>Granulação - Spray </a:t>
            </a:r>
            <a:r>
              <a:rPr lang="pt-BR" dirty="0" err="1" smtClean="0">
                <a:solidFill>
                  <a:srgbClr val="FF0000"/>
                </a:solidFill>
              </a:rPr>
              <a:t>Drier</a:t>
            </a:r>
            <a:r>
              <a:rPr lang="pt-BR" dirty="0" smtClean="0">
                <a:solidFill>
                  <a:srgbClr val="FF0000"/>
                </a:solidFill>
              </a:rPr>
              <a:t/>
            </a:r>
            <a:br>
              <a:rPr lang="pt-BR" dirty="0" smtClean="0">
                <a:solidFill>
                  <a:srgbClr val="FF0000"/>
                </a:solidFill>
              </a:rPr>
            </a:br>
            <a:r>
              <a:rPr lang="pt-BR" dirty="0" smtClean="0"/>
              <a:t>Secagem por </a:t>
            </a:r>
            <a:r>
              <a:rPr lang="pt-BR" dirty="0"/>
              <a:t>atomização</a:t>
            </a:r>
            <a:endParaRPr lang="pt-B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10683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F658F-70FB-4140-8831-8291136C9DAE}" type="datetime1">
              <a:rPr lang="pt-BR" smtClean="0"/>
              <a:t>20/8/2013</a:t>
            </a:fld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22EEC-27F8-44C8-9A97-068534192A3B}" type="slidenum">
              <a:rPr lang="pt-BR" smtClean="0"/>
              <a:t>12</a:t>
            </a:fld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2286000" y="227483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pt-B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548680"/>
            <a:ext cx="3552537" cy="2511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860" y="3487684"/>
            <a:ext cx="4445863" cy="2893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355946"/>
            <a:ext cx="4649749" cy="3025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4435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DE1E4-300A-47FF-984B-F0F3E6C9B16E}" type="datetime1">
              <a:rPr lang="pt-BR" smtClean="0"/>
              <a:t>20/8/2013</a:t>
            </a:fld>
            <a:endParaRPr lang="pt-BR"/>
          </a:p>
        </p:txBody>
      </p:sp>
      <p:sp>
        <p:nvSpPr>
          <p:cNvPr id="8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A3FE8-083D-4236-8EB2-4B0C353AF740}" type="slidenum">
              <a:rPr lang="pt-BR"/>
              <a:pPr/>
              <a:t>13</a:t>
            </a:fld>
            <a:endParaRPr lang="pt-BR"/>
          </a:p>
        </p:txBody>
      </p:sp>
      <p:sp>
        <p:nvSpPr>
          <p:cNvPr id="22016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838200"/>
          </a:xfrm>
        </p:spPr>
        <p:txBody>
          <a:bodyPr/>
          <a:lstStyle/>
          <a:p>
            <a:r>
              <a:rPr lang="pt-BR" b="1" dirty="0">
                <a:solidFill>
                  <a:srgbClr val="FF0000"/>
                </a:solidFill>
              </a:rPr>
              <a:t>Granulação</a:t>
            </a:r>
          </a:p>
        </p:txBody>
      </p:sp>
      <p:pic>
        <p:nvPicPr>
          <p:cNvPr id="220163" name="Picture 3"/>
          <p:cNvPicPr>
            <a:picLocks noChangeAspect="1" noChangeArrowheads="1"/>
          </p:cNvPicPr>
          <p:nvPr/>
        </p:nvPicPr>
        <p:blipFill>
          <a:blip r:embed="rId2">
            <a:lum bright="12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752600"/>
            <a:ext cx="3886200" cy="380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0164" name="Picture 4"/>
          <p:cNvPicPr>
            <a:picLocks noChangeAspect="1" noChangeArrowheads="1"/>
          </p:cNvPicPr>
          <p:nvPr/>
        </p:nvPicPr>
        <p:blipFill>
          <a:blip r:embed="rId3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743075"/>
            <a:ext cx="3848100" cy="381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0165" name="Text Box 5"/>
          <p:cNvSpPr txBox="1">
            <a:spLocks noChangeArrowheads="1"/>
          </p:cNvSpPr>
          <p:nvPr/>
        </p:nvSpPr>
        <p:spPr bwMode="auto">
          <a:xfrm rot="37800000">
            <a:off x="-665956" y="2475706"/>
            <a:ext cx="21542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sz="2000"/>
              <a:t>[Reed, 1995:388]</a:t>
            </a:r>
          </a:p>
        </p:txBody>
      </p:sp>
    </p:spTree>
    <p:extLst>
      <p:ext uri="{BB962C8B-B14F-4D97-AF65-F5344CB8AC3E}">
        <p14:creationId xmlns:p14="http://schemas.microsoft.com/office/powerpoint/2010/main" val="34336716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230C9-C0F5-416A-BD4C-634E34A30EE9}" type="datetime1">
              <a:rPr lang="pt-BR" smtClean="0"/>
              <a:t>20/8/2013</a:t>
            </a:fld>
            <a:endParaRPr lang="pt-BR"/>
          </a:p>
        </p:txBody>
      </p:sp>
      <p:sp>
        <p:nvSpPr>
          <p:cNvPr id="7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BC113-298D-4F82-9983-C0ABE750E165}" type="slidenum">
              <a:rPr lang="pt-BR"/>
              <a:pPr/>
              <a:t>14</a:t>
            </a:fld>
            <a:endParaRPr lang="pt-BR"/>
          </a:p>
        </p:txBody>
      </p:sp>
      <p:sp>
        <p:nvSpPr>
          <p:cNvPr id="22221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Ângulo de Repouso</a:t>
            </a:r>
          </a:p>
        </p:txBody>
      </p:sp>
      <p:pic>
        <p:nvPicPr>
          <p:cNvPr id="222211" name="Picture 1027"/>
          <p:cNvPicPr>
            <a:picLocks noChangeAspect="1" noChangeArrowheads="1"/>
          </p:cNvPicPr>
          <p:nvPr/>
        </p:nvPicPr>
        <p:blipFill>
          <a:blip r:embed="rId2">
            <a:lum bright="-12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02" r="10464"/>
          <a:stretch>
            <a:fillRect/>
          </a:stretch>
        </p:blipFill>
        <p:spPr bwMode="auto">
          <a:xfrm>
            <a:off x="685800" y="1800225"/>
            <a:ext cx="5181600" cy="421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2213" name="Text Box 1029"/>
          <p:cNvSpPr txBox="1">
            <a:spLocks noChangeArrowheads="1"/>
          </p:cNvSpPr>
          <p:nvPr/>
        </p:nvSpPr>
        <p:spPr bwMode="auto">
          <a:xfrm>
            <a:off x="6096000" y="2819400"/>
            <a:ext cx="2971800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>
                <a:effectLst>
                  <a:outerShdw blurRad="38100" dist="38100" dir="2700000" algn="tl">
                    <a:srgbClr val="C0C0C0"/>
                  </a:outerShdw>
                </a:effectLst>
              </a:rPr>
              <a:t>Ângulos de repouso pequenos favorecem um preenchimento regular do molde</a:t>
            </a:r>
          </a:p>
        </p:txBody>
      </p:sp>
    </p:spTree>
    <p:extLst>
      <p:ext uri="{BB962C8B-B14F-4D97-AF65-F5344CB8AC3E}">
        <p14:creationId xmlns:p14="http://schemas.microsoft.com/office/powerpoint/2010/main" val="33414837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DB482-EC7E-41D5-A145-F3D44455BFB9}" type="datetime1">
              <a:rPr lang="pt-BR" smtClean="0"/>
              <a:t>20/8/2013</a:t>
            </a:fld>
            <a:endParaRPr lang="pt-BR"/>
          </a:p>
        </p:txBody>
      </p:sp>
      <p:sp>
        <p:nvSpPr>
          <p:cNvPr id="8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40FB7-16D7-41C6-90EE-9CDBE6C60DDA}" type="slidenum">
              <a:rPr lang="pt-BR"/>
              <a:pPr/>
              <a:t>15</a:t>
            </a:fld>
            <a:endParaRPr lang="pt-BR"/>
          </a:p>
        </p:txBody>
      </p:sp>
      <p:sp>
        <p:nvSpPr>
          <p:cNvPr id="1904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pt-BR" dirty="0">
                <a:solidFill>
                  <a:srgbClr val="FF0000"/>
                </a:solidFill>
              </a:rPr>
              <a:t>Prensagem: simples efeito</a:t>
            </a:r>
          </a:p>
        </p:txBody>
      </p:sp>
      <p:sp>
        <p:nvSpPr>
          <p:cNvPr id="190467" name="Text Box 3"/>
          <p:cNvSpPr txBox="1">
            <a:spLocks noChangeArrowheads="1"/>
          </p:cNvSpPr>
          <p:nvPr/>
        </p:nvSpPr>
        <p:spPr bwMode="auto">
          <a:xfrm rot="37800000">
            <a:off x="-665956" y="2477294"/>
            <a:ext cx="21542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sz="2000"/>
              <a:t>[Reed, 1995:420]</a:t>
            </a:r>
          </a:p>
        </p:txBody>
      </p:sp>
      <p:sp>
        <p:nvSpPr>
          <p:cNvPr id="190468" name="Line 4"/>
          <p:cNvSpPr>
            <a:spLocks noChangeShapeType="1"/>
          </p:cNvSpPr>
          <p:nvPr/>
        </p:nvSpPr>
        <p:spPr bwMode="auto">
          <a:xfrm>
            <a:off x="609600" y="1524000"/>
            <a:ext cx="0" cy="2209800"/>
          </a:xfrm>
          <a:prstGeom prst="line">
            <a:avLst/>
          </a:prstGeom>
          <a:noFill/>
          <a:ln w="12700" cap="sq">
            <a:solidFill>
              <a:schemeClr val="hlink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pt-BR"/>
          </a:p>
        </p:txBody>
      </p:sp>
      <p:pic>
        <p:nvPicPr>
          <p:cNvPr id="190470" name="Picture 6" descr="C:\Documentos\U F S C\P M C\figuras escaneadas\reed420b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2" t="9784" r="8333" b="2161"/>
          <a:stretch>
            <a:fillRect/>
          </a:stretch>
        </p:blipFill>
        <p:spPr bwMode="auto">
          <a:xfrm>
            <a:off x="914400" y="1676400"/>
            <a:ext cx="7696200" cy="398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16467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1B078-D185-41B7-B041-43D62E18950A}" type="datetime1">
              <a:rPr lang="pt-BR" smtClean="0"/>
              <a:t>20/8/2013</a:t>
            </a:fld>
            <a:endParaRPr lang="pt-BR"/>
          </a:p>
        </p:txBody>
      </p:sp>
      <p:sp>
        <p:nvSpPr>
          <p:cNvPr id="8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91499-0F64-40CE-90EA-19D4E91BD29C}" type="slidenum">
              <a:rPr lang="pt-BR"/>
              <a:pPr/>
              <a:t>16</a:t>
            </a:fld>
            <a:endParaRPr lang="pt-BR"/>
          </a:p>
        </p:txBody>
      </p:sp>
      <p:sp>
        <p:nvSpPr>
          <p:cNvPr id="19149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pt-BR" dirty="0">
                <a:solidFill>
                  <a:srgbClr val="FF0000"/>
                </a:solidFill>
              </a:rPr>
              <a:t>Prensagem: duplo efeito</a:t>
            </a:r>
          </a:p>
        </p:txBody>
      </p:sp>
      <p:sp>
        <p:nvSpPr>
          <p:cNvPr id="191491" name="Text Box 1027"/>
          <p:cNvSpPr txBox="1">
            <a:spLocks noChangeArrowheads="1"/>
          </p:cNvSpPr>
          <p:nvPr/>
        </p:nvSpPr>
        <p:spPr bwMode="auto">
          <a:xfrm rot="37800000">
            <a:off x="-665956" y="2477294"/>
            <a:ext cx="21542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sz="2000"/>
              <a:t>[Reed, 1995:420]</a:t>
            </a:r>
          </a:p>
        </p:txBody>
      </p:sp>
      <p:sp>
        <p:nvSpPr>
          <p:cNvPr id="191492" name="Line 1028"/>
          <p:cNvSpPr>
            <a:spLocks noChangeShapeType="1"/>
          </p:cNvSpPr>
          <p:nvPr/>
        </p:nvSpPr>
        <p:spPr bwMode="auto">
          <a:xfrm>
            <a:off x="609600" y="1524000"/>
            <a:ext cx="0" cy="2209800"/>
          </a:xfrm>
          <a:prstGeom prst="line">
            <a:avLst/>
          </a:prstGeom>
          <a:noFill/>
          <a:ln w="12700" cap="sq">
            <a:solidFill>
              <a:schemeClr val="hlink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pt-BR"/>
          </a:p>
        </p:txBody>
      </p:sp>
      <p:pic>
        <p:nvPicPr>
          <p:cNvPr id="191494" name="Picture 1030" descr="C:\Documentos\U F S C\P M C\figuras escaneadas\reed420c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0" t="3934" r="10001"/>
          <a:stretch>
            <a:fillRect/>
          </a:stretch>
        </p:blipFill>
        <p:spPr bwMode="auto">
          <a:xfrm>
            <a:off x="838200" y="1600200"/>
            <a:ext cx="7696200" cy="4583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60948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E7057-B22B-4776-8D48-86868CA88353}" type="datetime1">
              <a:rPr lang="pt-BR" smtClean="0"/>
              <a:t>20/8/2013</a:t>
            </a:fld>
            <a:endParaRPr lang="pt-BR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22EEC-27F8-44C8-9A97-068534192A3B}" type="slidenum">
              <a:rPr lang="pt-BR" smtClean="0"/>
              <a:t>17</a:t>
            </a:fld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211488" y="260648"/>
            <a:ext cx="864096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/>
              <a:t>O ciclo de prensagem ou programa de </a:t>
            </a:r>
            <a:r>
              <a:rPr lang="pt-BR" sz="2400" dirty="0" smtClean="0"/>
              <a:t>compactação é </a:t>
            </a:r>
            <a:r>
              <a:rPr lang="pt-BR" sz="2400" dirty="0"/>
              <a:t>constituído pelas seguintes etapas:</a:t>
            </a:r>
          </a:p>
          <a:p>
            <a:r>
              <a:rPr lang="pt-BR" sz="2400" dirty="0"/>
              <a:t>• preenchimento do molde</a:t>
            </a:r>
          </a:p>
          <a:p>
            <a:r>
              <a:rPr lang="pt-BR" sz="2400" dirty="0"/>
              <a:t>• ciclo da primeira prensagem</a:t>
            </a:r>
          </a:p>
          <a:p>
            <a:r>
              <a:rPr lang="pt-BR" sz="2400" dirty="0"/>
              <a:t>• período de </a:t>
            </a:r>
            <a:r>
              <a:rPr lang="pt-BR" sz="2400" dirty="0" err="1"/>
              <a:t>desaeração</a:t>
            </a:r>
            <a:endParaRPr lang="pt-BR" sz="2400" dirty="0"/>
          </a:p>
          <a:p>
            <a:r>
              <a:rPr lang="pt-BR" sz="2400" dirty="0"/>
              <a:t>• ciclo da segunda prensagem, e</a:t>
            </a:r>
          </a:p>
          <a:p>
            <a:r>
              <a:rPr lang="pt-BR" sz="2400" dirty="0"/>
              <a:t>• extração da peça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911285"/>
            <a:ext cx="5552809" cy="3723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tângulo 4"/>
          <p:cNvSpPr/>
          <p:nvPr/>
        </p:nvSpPr>
        <p:spPr>
          <a:xfrm>
            <a:off x="2843808" y="5229200"/>
            <a:ext cx="27375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Programa de compactação.</a:t>
            </a:r>
          </a:p>
        </p:txBody>
      </p:sp>
    </p:spTree>
    <p:extLst>
      <p:ext uri="{BB962C8B-B14F-4D97-AF65-F5344CB8AC3E}">
        <p14:creationId xmlns:p14="http://schemas.microsoft.com/office/powerpoint/2010/main" val="32538479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5754-97A4-450E-B091-A5D41AD80891}" type="datetime1">
              <a:rPr lang="pt-BR" smtClean="0"/>
              <a:t>20/8/2013</a:t>
            </a:fld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22EEC-27F8-44C8-9A97-068534192A3B}" type="slidenum">
              <a:rPr lang="pt-BR" smtClean="0"/>
              <a:t>18</a:t>
            </a:fld>
            <a:endParaRPr lang="pt-BR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604" y="50123"/>
            <a:ext cx="4165636" cy="2730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tângulo 5"/>
          <p:cNvSpPr/>
          <p:nvPr/>
        </p:nvSpPr>
        <p:spPr>
          <a:xfrm>
            <a:off x="1547664" y="2763289"/>
            <a:ext cx="59766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dirty="0"/>
              <a:t>Programa de compactação. Preenchimento do molde.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382" y="3212976"/>
            <a:ext cx="4392881" cy="2894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tângulo 6"/>
          <p:cNvSpPr/>
          <p:nvPr/>
        </p:nvSpPr>
        <p:spPr>
          <a:xfrm>
            <a:off x="1990895" y="6368996"/>
            <a:ext cx="51480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Programa de </a:t>
            </a:r>
            <a:r>
              <a:rPr lang="pt-BR" dirty="0" err="1" smtClean="0"/>
              <a:t>compactação.Compactação</a:t>
            </a:r>
            <a:r>
              <a:rPr lang="pt-BR" dirty="0" smtClean="0"/>
              <a:t>/extração</a:t>
            </a:r>
            <a:r>
              <a:rPr lang="pt-B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002766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906DA-A116-4EA4-8305-F01DBC9D5C1E}" type="datetime1">
              <a:rPr lang="pt-BR" smtClean="0"/>
              <a:t>20/8/2013</a:t>
            </a:fld>
            <a:endParaRPr lang="pt-BR"/>
          </a:p>
        </p:txBody>
      </p:sp>
      <p:sp>
        <p:nvSpPr>
          <p:cNvPr id="9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A61B0-41DC-4800-8936-E2F0CFA6A106}" type="slidenum">
              <a:rPr lang="pt-BR"/>
              <a:pPr/>
              <a:t>19</a:t>
            </a:fld>
            <a:endParaRPr lang="pt-BR"/>
          </a:p>
        </p:txBody>
      </p:sp>
      <p:pic>
        <p:nvPicPr>
          <p:cNvPr id="187397" name="Picture 1029" descr="C:\Documentos\U F S C\P M C\figuras escaneadas\reed428b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99" r="1538"/>
          <a:stretch>
            <a:fillRect/>
          </a:stretch>
        </p:blipFill>
        <p:spPr bwMode="auto">
          <a:xfrm>
            <a:off x="411162" y="1642955"/>
            <a:ext cx="5600997" cy="4991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7399" name="Rectangle 1031"/>
          <p:cNvSpPr>
            <a:spLocks noGrp="1" noChangeArrowheads="1"/>
          </p:cNvSpPr>
          <p:nvPr>
            <p:ph type="title"/>
          </p:nvPr>
        </p:nvSpPr>
        <p:spPr>
          <a:xfrm>
            <a:off x="683568" y="116632"/>
            <a:ext cx="7772400" cy="1143000"/>
          </a:xfrm>
          <a:noFill/>
          <a:ln/>
        </p:spPr>
        <p:txBody>
          <a:bodyPr>
            <a:normAutofit fontScale="90000"/>
          </a:bodyPr>
          <a:lstStyle/>
          <a:p>
            <a:r>
              <a:rPr lang="pt-BR" b="1" dirty="0">
                <a:solidFill>
                  <a:srgbClr val="FF0000"/>
                </a:solidFill>
              </a:rPr>
              <a:t>Prensagem e porosidade: estágios da compactação</a:t>
            </a:r>
          </a:p>
        </p:txBody>
      </p:sp>
      <p:sp>
        <p:nvSpPr>
          <p:cNvPr id="187400" name="Text Box 1032"/>
          <p:cNvSpPr txBox="1">
            <a:spLocks noChangeArrowheads="1"/>
          </p:cNvSpPr>
          <p:nvPr/>
        </p:nvSpPr>
        <p:spPr bwMode="auto">
          <a:xfrm rot="37800000">
            <a:off x="-864394" y="2477294"/>
            <a:ext cx="21542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sz="2000" dirty="0"/>
              <a:t>[Reed, 1995:428]</a:t>
            </a:r>
          </a:p>
        </p:txBody>
      </p:sp>
      <p:sp>
        <p:nvSpPr>
          <p:cNvPr id="187401" name="Line 1033"/>
          <p:cNvSpPr>
            <a:spLocks noChangeShapeType="1"/>
          </p:cNvSpPr>
          <p:nvPr/>
        </p:nvSpPr>
        <p:spPr bwMode="auto">
          <a:xfrm>
            <a:off x="411163" y="1510906"/>
            <a:ext cx="0" cy="2209800"/>
          </a:xfrm>
          <a:prstGeom prst="line">
            <a:avLst/>
          </a:prstGeom>
          <a:noFill/>
          <a:ln w="12700" cap="sq">
            <a:solidFill>
              <a:schemeClr val="hlink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pt-BR"/>
          </a:p>
        </p:txBody>
      </p:sp>
      <p:sp>
        <p:nvSpPr>
          <p:cNvPr id="187402" name="Text Box 1034"/>
          <p:cNvSpPr txBox="1">
            <a:spLocks noChangeArrowheads="1"/>
          </p:cNvSpPr>
          <p:nvPr/>
        </p:nvSpPr>
        <p:spPr bwMode="auto">
          <a:xfrm>
            <a:off x="6012160" y="1598612"/>
            <a:ext cx="2819400" cy="4401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I</a:t>
            </a:r>
            <a:r>
              <a:rPr lang="pt-BR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. Fluxo e reorganização espacial dos grânulos</a:t>
            </a:r>
          </a:p>
          <a:p>
            <a:endParaRPr lang="pt-BR" sz="28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r>
              <a:rPr lang="pt-BR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II. Deformação dos grânulos</a:t>
            </a:r>
          </a:p>
          <a:p>
            <a:endParaRPr lang="pt-BR" sz="28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r>
              <a:rPr lang="pt-BR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III. </a:t>
            </a:r>
            <a:r>
              <a:rPr lang="pt-BR" sz="28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Densificação</a:t>
            </a:r>
            <a:r>
              <a:rPr lang="pt-BR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dos grânulos</a:t>
            </a:r>
          </a:p>
        </p:txBody>
      </p:sp>
      <p:sp>
        <p:nvSpPr>
          <p:cNvPr id="2" name="Retângulo 1"/>
          <p:cNvSpPr/>
          <p:nvPr/>
        </p:nvSpPr>
        <p:spPr>
          <a:xfrm>
            <a:off x="411163" y="1598612"/>
            <a:ext cx="5600997" cy="503560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491720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Vera\Meus documentos\Minhas imagens\fluxo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34765"/>
            <a:ext cx="5040560" cy="6543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3399-EC29-4382-8269-BE51932DC394}" type="datetime1">
              <a:rPr lang="pt-BR" smtClean="0"/>
              <a:t>20/8/2013</a:t>
            </a:fld>
            <a:endParaRPr lang="pt-BR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22EEC-27F8-44C8-9A97-068534192A3B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421524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8AFFF-1414-4077-9A46-707CEAE5AB07}" type="datetime1">
              <a:rPr lang="pt-BR" smtClean="0"/>
              <a:t>20/8/2013</a:t>
            </a:fld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22EEC-27F8-44C8-9A97-068534192A3B}" type="slidenum">
              <a:rPr lang="pt-BR" smtClean="0"/>
              <a:t>20</a:t>
            </a:fld>
            <a:endParaRPr lang="pt-BR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7680" y="1988840"/>
            <a:ext cx="4473932" cy="4268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 descr="C:\Documentos\U F S C\P M C\figuras escaneadas\reed439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32" t="1907" r="6061" b="2702"/>
          <a:stretch>
            <a:fillRect/>
          </a:stretch>
        </p:blipFill>
        <p:spPr bwMode="auto">
          <a:xfrm>
            <a:off x="264840" y="2836591"/>
            <a:ext cx="3712840" cy="232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395536" y="188640"/>
            <a:ext cx="727280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b="1" dirty="0">
                <a:solidFill>
                  <a:srgbClr val="C00000"/>
                </a:solidFill>
              </a:rPr>
              <a:t>Defeitos e Problemas Associados </a:t>
            </a:r>
            <a:r>
              <a:rPr lang="pt-BR" sz="3200" b="1" dirty="0" smtClean="0">
                <a:solidFill>
                  <a:srgbClr val="C00000"/>
                </a:solidFill>
              </a:rPr>
              <a:t>à Prensagem </a:t>
            </a:r>
            <a:r>
              <a:rPr lang="pt-BR" sz="3200" b="1" dirty="0">
                <a:solidFill>
                  <a:srgbClr val="C00000"/>
                </a:solidFill>
              </a:rPr>
              <a:t>Uniaxial</a:t>
            </a:r>
            <a:endParaRPr lang="pt-BR" sz="3200" dirty="0"/>
          </a:p>
        </p:txBody>
      </p:sp>
      <p:sp>
        <p:nvSpPr>
          <p:cNvPr id="3" name="Retângulo 2"/>
          <p:cNvSpPr/>
          <p:nvPr/>
        </p:nvSpPr>
        <p:spPr>
          <a:xfrm>
            <a:off x="319100" y="2876105"/>
            <a:ext cx="3712840" cy="232052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323754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11560" y="31101"/>
            <a:ext cx="7772400" cy="1381675"/>
          </a:xfrm>
        </p:spPr>
        <p:txBody>
          <a:bodyPr>
            <a:normAutofit/>
          </a:bodyPr>
          <a:lstStyle/>
          <a:p>
            <a:r>
              <a:rPr lang="pt-BR" sz="3600" b="1" dirty="0">
                <a:solidFill>
                  <a:srgbClr val="C00000"/>
                </a:solidFill>
              </a:rPr>
              <a:t>Defeitos e Problemas Associados à</a:t>
            </a:r>
            <a:br>
              <a:rPr lang="pt-BR" sz="3600" b="1" dirty="0">
                <a:solidFill>
                  <a:srgbClr val="C00000"/>
                </a:solidFill>
              </a:rPr>
            </a:br>
            <a:r>
              <a:rPr lang="pt-BR" sz="3600" b="1" dirty="0">
                <a:solidFill>
                  <a:srgbClr val="C00000"/>
                </a:solidFill>
              </a:rPr>
              <a:t>Prensagem Uniaxial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8AFFF-1414-4077-9A46-707CEAE5AB07}" type="datetime1">
              <a:rPr lang="pt-BR" smtClean="0"/>
              <a:t>20/8/2013</a:t>
            </a:fld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22EEC-27F8-44C8-9A97-068534192A3B}" type="slidenum">
              <a:rPr lang="pt-BR" smtClean="0"/>
              <a:t>21</a:t>
            </a:fld>
            <a:endParaRPr lang="pt-BR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94" y="1412775"/>
            <a:ext cx="9074828" cy="4454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tângulo 7"/>
          <p:cNvSpPr/>
          <p:nvPr/>
        </p:nvSpPr>
        <p:spPr>
          <a:xfrm>
            <a:off x="408292" y="5867554"/>
            <a:ext cx="87375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/>
              <a:t>Mecanismos de formação de trincas. (a) Formação de trincas durante </a:t>
            </a:r>
            <a:r>
              <a:rPr lang="pt-BR" b="1" dirty="0" smtClean="0"/>
              <a:t>a  </a:t>
            </a:r>
            <a:r>
              <a:rPr lang="pt-BR" b="1" dirty="0"/>
              <a:t>eliminação </a:t>
            </a:r>
            <a:endParaRPr lang="pt-BR" b="1" dirty="0" smtClean="0"/>
          </a:p>
          <a:p>
            <a:r>
              <a:rPr lang="pt-BR" b="1" dirty="0" smtClean="0"/>
              <a:t>da </a:t>
            </a:r>
            <a:r>
              <a:rPr lang="pt-BR" b="1" dirty="0"/>
              <a:t>carga; (b) Formação de trincas durante a </a:t>
            </a:r>
            <a:r>
              <a:rPr lang="pt-BR" b="1" dirty="0" smtClean="0"/>
              <a:t>extração da </a:t>
            </a:r>
            <a:r>
              <a:rPr lang="pt-BR" b="1" dirty="0"/>
              <a:t>peça.</a:t>
            </a:r>
          </a:p>
        </p:txBody>
      </p:sp>
    </p:spTree>
    <p:extLst>
      <p:ext uri="{BB962C8B-B14F-4D97-AF65-F5344CB8AC3E}">
        <p14:creationId xmlns:p14="http://schemas.microsoft.com/office/powerpoint/2010/main" val="41590625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14F9F-8931-4F07-9C6A-106984CD2D9C}" type="datetime1">
              <a:rPr lang="pt-BR" smtClean="0"/>
              <a:t>20/8/2013</a:t>
            </a:fld>
            <a:endParaRPr lang="pt-BR"/>
          </a:p>
        </p:txBody>
      </p:sp>
      <p:sp>
        <p:nvSpPr>
          <p:cNvPr id="7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DE64C-E08F-497A-B950-6B3EFA43085F}" type="slidenum">
              <a:rPr lang="pt-BR"/>
              <a:pPr/>
              <a:t>22</a:t>
            </a:fld>
            <a:endParaRPr lang="pt-BR"/>
          </a:p>
        </p:txBody>
      </p:sp>
      <p:sp>
        <p:nvSpPr>
          <p:cNvPr id="225282" name="Rectangle 2"/>
          <p:cNvSpPr>
            <a:spLocks noGrp="1" noChangeArrowheads="1"/>
          </p:cNvSpPr>
          <p:nvPr>
            <p:ph type="title"/>
          </p:nvPr>
        </p:nvSpPr>
        <p:spPr>
          <a:xfrm>
            <a:off x="420095" y="-171400"/>
            <a:ext cx="8229600" cy="1143000"/>
          </a:xfrm>
        </p:spPr>
        <p:txBody>
          <a:bodyPr/>
          <a:lstStyle/>
          <a:p>
            <a:r>
              <a:rPr lang="pt-BR" sz="3600" b="1" dirty="0">
                <a:solidFill>
                  <a:srgbClr val="FF0000"/>
                </a:solidFill>
              </a:rPr>
              <a:t>Causas da recuperação elástica diferencial</a:t>
            </a:r>
          </a:p>
        </p:txBody>
      </p:sp>
      <p:sp>
        <p:nvSpPr>
          <p:cNvPr id="225283" name="Text Box 3"/>
          <p:cNvSpPr txBox="1">
            <a:spLocks noChangeArrowheads="1"/>
          </p:cNvSpPr>
          <p:nvPr/>
        </p:nvSpPr>
        <p:spPr bwMode="auto">
          <a:xfrm>
            <a:off x="323528" y="764704"/>
            <a:ext cx="8568952" cy="4616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800" dirty="0"/>
              <a:t>Recuperação elástica diferencial 	</a:t>
            </a:r>
            <a:r>
              <a:rPr lang="pt-BR" sz="2800" dirty="0" smtClean="0"/>
              <a:t>tensões </a:t>
            </a:r>
            <a:r>
              <a:rPr lang="pt-BR" sz="2800" dirty="0"/>
              <a:t>mecânicas</a:t>
            </a:r>
          </a:p>
          <a:p>
            <a:pPr>
              <a:spcBef>
                <a:spcPct val="50000"/>
              </a:spcBef>
            </a:pPr>
            <a:r>
              <a:rPr lang="pt-BR" sz="2800" dirty="0">
                <a:solidFill>
                  <a:srgbClr val="0070C0"/>
                </a:solidFill>
              </a:rPr>
              <a:t>Causas</a:t>
            </a:r>
            <a:r>
              <a:rPr lang="pt-BR" sz="2800" dirty="0"/>
              <a:t>:</a:t>
            </a:r>
          </a:p>
          <a:p>
            <a:pPr>
              <a:spcBef>
                <a:spcPct val="50000"/>
              </a:spcBef>
              <a:buClr>
                <a:srgbClr val="FF0000"/>
              </a:buClr>
              <a:buFontTx/>
              <a:buChar char="•"/>
            </a:pPr>
            <a:r>
              <a:rPr lang="pt-BR" sz="2800" dirty="0"/>
              <a:t> Gradientes de pressão</a:t>
            </a:r>
          </a:p>
          <a:p>
            <a:pPr>
              <a:spcBef>
                <a:spcPct val="50000"/>
              </a:spcBef>
              <a:buClr>
                <a:srgbClr val="FF0000"/>
              </a:buClr>
              <a:buFontTx/>
              <a:buChar char="•"/>
            </a:pPr>
            <a:r>
              <a:rPr lang="pt-BR" sz="2800" dirty="0"/>
              <a:t> Compressão não-uniforme do compacto devido a preenchimento irregular do molde,  ar comprimido, etc.</a:t>
            </a:r>
          </a:p>
          <a:p>
            <a:pPr>
              <a:spcBef>
                <a:spcPct val="50000"/>
              </a:spcBef>
              <a:buClr>
                <a:srgbClr val="FF0000"/>
              </a:buClr>
              <a:buFontTx/>
              <a:buChar char="•"/>
            </a:pPr>
            <a:r>
              <a:rPr lang="pt-BR" sz="2800" dirty="0"/>
              <a:t> Atrito com a parede do molde durante a ejeção</a:t>
            </a:r>
          </a:p>
          <a:p>
            <a:pPr>
              <a:spcBef>
                <a:spcPct val="50000"/>
              </a:spcBef>
              <a:buClr>
                <a:srgbClr val="FF0000"/>
              </a:buClr>
              <a:buFontTx/>
              <a:buChar char="•"/>
            </a:pPr>
            <a:r>
              <a:rPr lang="pt-BR" sz="2800" dirty="0"/>
              <a:t> Recuperação elástica da porção ejetada em relação à porção que ainda permanece no molde.</a:t>
            </a:r>
          </a:p>
        </p:txBody>
      </p:sp>
      <p:sp>
        <p:nvSpPr>
          <p:cNvPr id="225284" name="AutoShape 4"/>
          <p:cNvSpPr>
            <a:spLocks noChangeArrowheads="1"/>
          </p:cNvSpPr>
          <p:nvPr/>
        </p:nvSpPr>
        <p:spPr bwMode="auto">
          <a:xfrm>
            <a:off x="5135488" y="764704"/>
            <a:ext cx="457200" cy="5334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277283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AE285-BF93-4C24-9B7B-6424D8632C4F}" type="datetime1">
              <a:rPr lang="pt-BR" smtClean="0"/>
              <a:t>20/8/2013</a:t>
            </a:fld>
            <a:endParaRPr lang="pt-BR"/>
          </a:p>
        </p:txBody>
      </p:sp>
      <p:sp>
        <p:nvSpPr>
          <p:cNvPr id="9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D335C-C313-46FC-BD4C-375277205A7D}" type="slidenum">
              <a:rPr lang="pt-BR"/>
              <a:pPr/>
              <a:t>23</a:t>
            </a:fld>
            <a:endParaRPr lang="pt-BR"/>
          </a:p>
        </p:txBody>
      </p:sp>
      <p:sp>
        <p:nvSpPr>
          <p:cNvPr id="1853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8077200" cy="762000"/>
          </a:xfrm>
        </p:spPr>
        <p:txBody>
          <a:bodyPr/>
          <a:lstStyle/>
          <a:p>
            <a:r>
              <a:rPr lang="pt-BR" sz="3600" dirty="0">
                <a:solidFill>
                  <a:srgbClr val="FF0000"/>
                </a:solidFill>
              </a:rPr>
              <a:t>Comportamentos de compactação</a:t>
            </a:r>
          </a:p>
        </p:txBody>
      </p:sp>
      <p:sp>
        <p:nvSpPr>
          <p:cNvPr id="185347" name="Text Box 3"/>
          <p:cNvSpPr txBox="1">
            <a:spLocks noChangeArrowheads="1"/>
          </p:cNvSpPr>
          <p:nvPr/>
        </p:nvSpPr>
        <p:spPr bwMode="auto">
          <a:xfrm rot="37800000">
            <a:off x="-665956" y="2477294"/>
            <a:ext cx="21542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sz="2000"/>
              <a:t>[Reed, 1995:426]</a:t>
            </a:r>
          </a:p>
        </p:txBody>
      </p:sp>
      <p:sp>
        <p:nvSpPr>
          <p:cNvPr id="185348" name="Line 4"/>
          <p:cNvSpPr>
            <a:spLocks noChangeShapeType="1"/>
          </p:cNvSpPr>
          <p:nvPr/>
        </p:nvSpPr>
        <p:spPr bwMode="auto">
          <a:xfrm>
            <a:off x="609600" y="1524000"/>
            <a:ext cx="0" cy="2209800"/>
          </a:xfrm>
          <a:prstGeom prst="line">
            <a:avLst/>
          </a:prstGeom>
          <a:noFill/>
          <a:ln w="12700" cap="sq">
            <a:solidFill>
              <a:schemeClr val="hlink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pt-BR"/>
          </a:p>
        </p:txBody>
      </p:sp>
      <p:pic>
        <p:nvPicPr>
          <p:cNvPr id="185349" name="Picture 5" descr="C:\Documentos\U F S C\P M C\figuras escaneadas\reed426.BMP"/>
          <p:cNvPicPr>
            <a:picLocks noChangeAspect="1" noChangeArrowheads="1"/>
          </p:cNvPicPr>
          <p:nvPr/>
        </p:nvPicPr>
        <p:blipFill>
          <a:blip r:embed="rId2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1" t="1636" r="2605"/>
          <a:stretch>
            <a:fillRect/>
          </a:stretch>
        </p:blipFill>
        <p:spPr bwMode="auto">
          <a:xfrm>
            <a:off x="1066800" y="1524000"/>
            <a:ext cx="4672013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5350" name="Text Box 6"/>
          <p:cNvSpPr txBox="1">
            <a:spLocks noChangeArrowheads="1"/>
          </p:cNvSpPr>
          <p:nvPr/>
        </p:nvSpPr>
        <p:spPr bwMode="auto">
          <a:xfrm>
            <a:off x="5943600" y="2333625"/>
            <a:ext cx="2819400" cy="273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pt-BR" b="1">
                <a:effectLst>
                  <a:outerShdw blurRad="38100" dist="38100" dir="2700000" algn="tl">
                    <a:srgbClr val="C0C0C0"/>
                  </a:outerShdw>
                </a:effectLst>
              </a:rPr>
              <a:t>% P.D.=D</a:t>
            </a:r>
            <a:r>
              <a:rPr lang="pt-BR" b="1" baseline="-25000">
                <a:effectLst>
                  <a:outerShdw blurRad="38100" dist="38100" dir="2700000" algn="tl">
                    <a:srgbClr val="C0C0C0"/>
                  </a:outerShdw>
                </a:effectLst>
              </a:rPr>
              <a:t>c</a:t>
            </a:r>
            <a:r>
              <a:rPr lang="pt-BR" b="1">
                <a:effectLst>
                  <a:outerShdw blurRad="38100" dist="38100" dir="2700000" algn="tl">
                    <a:srgbClr val="C0C0C0"/>
                  </a:outerShdw>
                </a:effectLst>
              </a:rPr>
              <a:t>/D</a:t>
            </a:r>
            <a:r>
              <a:rPr lang="pt-BR" b="1" baseline="-25000">
                <a:effectLst>
                  <a:outerShdw blurRad="38100" dist="38100" dir="2700000" algn="tl">
                    <a:srgbClr val="C0C0C0"/>
                  </a:outerShdw>
                </a:effectLst>
              </a:rPr>
              <a:t>t</a:t>
            </a:r>
          </a:p>
          <a:p>
            <a:pPr>
              <a:spcBef>
                <a:spcPct val="50000"/>
              </a:spcBef>
            </a:pPr>
            <a:r>
              <a:rPr lang="pt-BR">
                <a:effectLst>
                  <a:outerShdw blurRad="38100" dist="38100" dir="2700000" algn="tl">
                    <a:srgbClr val="C0C0C0"/>
                  </a:outerShdw>
                </a:effectLst>
              </a:rPr>
              <a:t>onde:</a:t>
            </a:r>
          </a:p>
          <a:p>
            <a:pPr>
              <a:spcBef>
                <a:spcPct val="50000"/>
              </a:spcBef>
            </a:pPr>
            <a:r>
              <a:rPr lang="pt-BR" b="1">
                <a:effectLst>
                  <a:outerShdw blurRad="38100" dist="38100" dir="2700000" algn="tl">
                    <a:srgbClr val="C0C0C0"/>
                  </a:outerShdw>
                </a:effectLst>
              </a:rPr>
              <a:t>D</a:t>
            </a:r>
            <a:r>
              <a:rPr lang="pt-BR" b="1" baseline="-25000">
                <a:effectLst>
                  <a:outerShdw blurRad="38100" dist="38100" dir="2700000" algn="tl">
                    <a:srgbClr val="C0C0C0"/>
                  </a:outerShdw>
                </a:effectLst>
              </a:rPr>
              <a:t>c</a:t>
            </a:r>
            <a:r>
              <a:rPr lang="pt-BR">
                <a:effectLst>
                  <a:outerShdw blurRad="38100" dist="38100" dir="2700000" algn="tl">
                    <a:srgbClr val="C0C0C0"/>
                  </a:outerShdw>
                </a:effectLst>
              </a:rPr>
              <a:t> = densidade do compacto</a:t>
            </a:r>
          </a:p>
          <a:p>
            <a:pPr>
              <a:spcBef>
                <a:spcPct val="50000"/>
              </a:spcBef>
            </a:pPr>
            <a:r>
              <a:rPr lang="pt-BR" b="1">
                <a:effectLst>
                  <a:outerShdw blurRad="38100" dist="38100" dir="2700000" algn="tl">
                    <a:srgbClr val="C0C0C0"/>
                  </a:outerShdw>
                </a:effectLst>
              </a:rPr>
              <a:t>D</a:t>
            </a:r>
            <a:r>
              <a:rPr lang="pt-BR" b="1" baseline="-25000">
                <a:effectLst>
                  <a:outerShdw blurRad="38100" dist="38100" dir="2700000" algn="tl">
                    <a:srgbClr val="C0C0C0"/>
                  </a:outerShdw>
                </a:effectLst>
              </a:rPr>
              <a:t>t</a:t>
            </a:r>
            <a:r>
              <a:rPr lang="pt-BR">
                <a:effectLst>
                  <a:outerShdw blurRad="38100" dist="38100" dir="2700000" algn="tl">
                    <a:srgbClr val="C0C0C0"/>
                  </a:outerShdw>
                </a:effectLst>
              </a:rPr>
              <a:t> - densidade teórica </a:t>
            </a:r>
            <a:r>
              <a:rPr lang="pt-BR" u="sng">
                <a:effectLst>
                  <a:outerShdw blurRad="38100" dist="38100" dir="2700000" algn="tl">
                    <a:srgbClr val="C0C0C0"/>
                  </a:outerShdw>
                </a:effectLst>
              </a:rPr>
              <a:t>do pó</a:t>
            </a:r>
            <a:endParaRPr lang="pt-BR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699584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8F6A7-D746-4E01-AD0B-224498B403C9}" type="datetime1">
              <a:rPr lang="pt-BR" smtClean="0"/>
              <a:t>20/8/2013</a:t>
            </a:fld>
            <a:endParaRPr lang="pt-BR"/>
          </a:p>
        </p:txBody>
      </p:sp>
      <p:sp>
        <p:nvSpPr>
          <p:cNvPr id="9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527C7-5EBF-4AA8-BAD3-FF8F4F0C97D4}" type="slidenum">
              <a:rPr lang="pt-BR"/>
              <a:pPr/>
              <a:t>24</a:t>
            </a:fld>
            <a:endParaRPr lang="pt-BR"/>
          </a:p>
        </p:txBody>
      </p:sp>
      <p:sp>
        <p:nvSpPr>
          <p:cNvPr id="188418" name="Rectangle 2"/>
          <p:cNvSpPr>
            <a:spLocks noGrp="1" noChangeArrowheads="1"/>
          </p:cNvSpPr>
          <p:nvPr>
            <p:ph type="title"/>
          </p:nvPr>
        </p:nvSpPr>
        <p:spPr>
          <a:xfrm>
            <a:off x="712453" y="116632"/>
            <a:ext cx="7772400" cy="819944"/>
          </a:xfrm>
        </p:spPr>
        <p:txBody>
          <a:bodyPr>
            <a:normAutofit fontScale="90000"/>
          </a:bodyPr>
          <a:lstStyle/>
          <a:p>
            <a:r>
              <a:rPr lang="pt-BR" sz="3600" dirty="0">
                <a:solidFill>
                  <a:srgbClr val="FF0000"/>
                </a:solidFill>
              </a:rPr>
              <a:t>Influência da pressão de compactação e </a:t>
            </a:r>
            <a:r>
              <a:rPr lang="pt-BR" sz="3600" dirty="0" err="1">
                <a:solidFill>
                  <a:srgbClr val="FF0000"/>
                </a:solidFill>
              </a:rPr>
              <a:t>plastificação</a:t>
            </a:r>
            <a:endParaRPr lang="pt-BR" sz="3600" dirty="0">
              <a:solidFill>
                <a:srgbClr val="FF0000"/>
              </a:solidFill>
            </a:endParaRPr>
          </a:p>
        </p:txBody>
      </p:sp>
      <p:sp>
        <p:nvSpPr>
          <p:cNvPr id="188419" name="Text Box 3"/>
          <p:cNvSpPr txBox="1">
            <a:spLocks noChangeArrowheads="1"/>
          </p:cNvSpPr>
          <p:nvPr/>
        </p:nvSpPr>
        <p:spPr bwMode="auto">
          <a:xfrm rot="37800000">
            <a:off x="-665956" y="2477294"/>
            <a:ext cx="21542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sz="2000"/>
              <a:t>[Reed, 1995:436]</a:t>
            </a:r>
          </a:p>
        </p:txBody>
      </p:sp>
      <p:sp>
        <p:nvSpPr>
          <p:cNvPr id="188420" name="Line 4"/>
          <p:cNvSpPr>
            <a:spLocks noChangeShapeType="1"/>
          </p:cNvSpPr>
          <p:nvPr/>
        </p:nvSpPr>
        <p:spPr bwMode="auto">
          <a:xfrm>
            <a:off x="609600" y="1524000"/>
            <a:ext cx="0" cy="2209800"/>
          </a:xfrm>
          <a:prstGeom prst="line">
            <a:avLst/>
          </a:prstGeom>
          <a:noFill/>
          <a:ln w="12700" cap="sq">
            <a:solidFill>
              <a:schemeClr val="hlink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pt-BR"/>
          </a:p>
        </p:txBody>
      </p:sp>
      <p:pic>
        <p:nvPicPr>
          <p:cNvPr id="188421" name="Picture 5" descr="C:\Documentos\U F S C\P M C\figuras escaneadas\reed436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9" t="7317" r="6523" b="-838"/>
          <a:stretch>
            <a:fillRect/>
          </a:stretch>
        </p:blipFill>
        <p:spPr bwMode="auto">
          <a:xfrm>
            <a:off x="1475656" y="908720"/>
            <a:ext cx="5334000" cy="4702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8422" name="Text Box 6"/>
          <p:cNvSpPr txBox="1">
            <a:spLocks noChangeArrowheads="1"/>
          </p:cNvSpPr>
          <p:nvPr/>
        </p:nvSpPr>
        <p:spPr bwMode="auto">
          <a:xfrm>
            <a:off x="694079" y="5590463"/>
            <a:ext cx="7632848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pt-BR" sz="2400" dirty="0"/>
              <a:t>A resistência mecânica do compacto aumenta com a </a:t>
            </a:r>
            <a:r>
              <a:rPr lang="pt-BR" sz="2400" dirty="0">
                <a:solidFill>
                  <a:srgbClr val="0070C0"/>
                </a:solidFill>
              </a:rPr>
              <a:t>pressão, teor de ligante e </a:t>
            </a:r>
            <a:r>
              <a:rPr lang="pt-BR" sz="2400" dirty="0" smtClean="0">
                <a:solidFill>
                  <a:srgbClr val="0070C0"/>
                </a:solidFill>
              </a:rPr>
              <a:t>plastificante</a:t>
            </a:r>
            <a:r>
              <a:rPr lang="pt-BR" sz="2400" dirty="0" smtClean="0"/>
              <a:t>; </a:t>
            </a:r>
          </a:p>
          <a:p>
            <a:pPr algn="ctr"/>
            <a:r>
              <a:rPr lang="pt-BR" sz="2400" dirty="0" smtClean="0"/>
              <a:t>RH </a:t>
            </a:r>
            <a:r>
              <a:rPr lang="pt-BR" sz="2400" dirty="0"/>
              <a:t>= umidade relativa (%)</a:t>
            </a:r>
          </a:p>
        </p:txBody>
      </p:sp>
    </p:spTree>
    <p:extLst>
      <p:ext uri="{BB962C8B-B14F-4D97-AF65-F5344CB8AC3E}">
        <p14:creationId xmlns:p14="http://schemas.microsoft.com/office/powerpoint/2010/main" val="42204732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DA4D4-D495-4BAB-BAD0-9CD2FB4358DA}" type="datetime1">
              <a:rPr lang="pt-BR" smtClean="0"/>
              <a:t>20/8/2013</a:t>
            </a:fld>
            <a:endParaRPr lang="pt-BR"/>
          </a:p>
        </p:txBody>
      </p:sp>
      <p:sp>
        <p:nvSpPr>
          <p:cNvPr id="8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0AAC0-B7B8-4AE3-B8BB-0EA616025F94}" type="slidenum">
              <a:rPr lang="pt-BR"/>
              <a:pPr/>
              <a:t>25</a:t>
            </a:fld>
            <a:endParaRPr lang="pt-BR"/>
          </a:p>
        </p:txBody>
      </p:sp>
      <p:sp>
        <p:nvSpPr>
          <p:cNvPr id="22425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8229600" cy="838200"/>
          </a:xfrm>
        </p:spPr>
        <p:txBody>
          <a:bodyPr/>
          <a:lstStyle/>
          <a:p>
            <a:r>
              <a:rPr lang="pt-BR" sz="3600"/>
              <a:t>Controle de Defeitos no Compacto</a:t>
            </a:r>
          </a:p>
        </p:txBody>
      </p:sp>
      <p:sp>
        <p:nvSpPr>
          <p:cNvPr id="224259" name="Text Box 3"/>
          <p:cNvSpPr txBox="1">
            <a:spLocks noChangeArrowheads="1"/>
          </p:cNvSpPr>
          <p:nvPr/>
        </p:nvSpPr>
        <p:spPr bwMode="auto">
          <a:xfrm>
            <a:off x="914400" y="1600200"/>
            <a:ext cx="7620000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/>
              <a:t>O compacto deve resistir a: ejeção e manuseio</a:t>
            </a:r>
          </a:p>
          <a:p>
            <a:pPr>
              <a:spcBef>
                <a:spcPct val="50000"/>
              </a:spcBef>
            </a:pPr>
            <a:r>
              <a:rPr lang="pt-BR"/>
              <a:t>Principais defeitos: trincas e laminações</a:t>
            </a:r>
          </a:p>
          <a:p>
            <a:pPr>
              <a:spcBef>
                <a:spcPct val="50000"/>
              </a:spcBef>
            </a:pPr>
            <a:r>
              <a:rPr lang="pt-BR"/>
              <a:t>Causas: recuperação elástica (“springback”) diferencial no compacto</a:t>
            </a:r>
          </a:p>
        </p:txBody>
      </p:sp>
      <p:sp>
        <p:nvSpPr>
          <p:cNvPr id="224260" name="Text Box 4"/>
          <p:cNvSpPr txBox="1">
            <a:spLocks noChangeArrowheads="1"/>
          </p:cNvSpPr>
          <p:nvPr/>
        </p:nvSpPr>
        <p:spPr bwMode="auto">
          <a:xfrm rot="37800000">
            <a:off x="-665956" y="2475706"/>
            <a:ext cx="21542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sz="2000"/>
              <a:t>[Reed, 1995:440]</a:t>
            </a:r>
          </a:p>
        </p:txBody>
      </p:sp>
      <p:pic>
        <p:nvPicPr>
          <p:cNvPr id="224261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482975"/>
            <a:ext cx="5943600" cy="291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37241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8161B-09C6-41B0-ACEF-ADAC158CD24B}" type="datetime1">
              <a:rPr lang="pt-BR" smtClean="0"/>
              <a:t>20/8/2013</a:t>
            </a:fld>
            <a:endParaRPr lang="pt-BR"/>
          </a:p>
        </p:txBody>
      </p:sp>
      <p:sp>
        <p:nvSpPr>
          <p:cNvPr id="6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4E7DA-9F0A-4686-9BEF-A9DC3CB38FCD}" type="slidenum">
              <a:rPr lang="pt-BR"/>
              <a:pPr/>
              <a:t>26</a:t>
            </a:fld>
            <a:endParaRPr lang="pt-BR"/>
          </a:p>
        </p:txBody>
      </p:sp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1219200"/>
            <a:ext cx="7772400" cy="838200"/>
          </a:xfrm>
        </p:spPr>
        <p:txBody>
          <a:bodyPr>
            <a:normAutofit fontScale="90000"/>
          </a:bodyPr>
          <a:lstStyle/>
          <a:p>
            <a:r>
              <a:rPr lang="pt-BR"/>
              <a:t>Recuperação elástica em função da pressão aplicada e plasticidade dos aditivos </a:t>
            </a:r>
          </a:p>
        </p:txBody>
      </p:sp>
      <p:pic>
        <p:nvPicPr>
          <p:cNvPr id="22937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057400"/>
            <a:ext cx="6248400" cy="432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81167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61739-DE26-4215-AA39-D63E48126118}" type="datetime1">
              <a:rPr lang="pt-BR" smtClean="0"/>
              <a:t>20/8/2013</a:t>
            </a:fld>
            <a:endParaRPr lang="pt-BR"/>
          </a:p>
        </p:txBody>
      </p:sp>
      <p:sp>
        <p:nvSpPr>
          <p:cNvPr id="9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861A4-3A5B-4843-89AE-4F156F939DC7}" type="slidenum">
              <a:rPr lang="pt-BR"/>
              <a:pPr/>
              <a:t>27</a:t>
            </a:fld>
            <a:endParaRPr lang="pt-BR"/>
          </a:p>
        </p:txBody>
      </p:sp>
      <p:sp>
        <p:nvSpPr>
          <p:cNvPr id="1925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pt-BR"/>
              <a:t>Prensagem isostática: </a:t>
            </a:r>
            <a:r>
              <a:rPr lang="pt-BR" i="1"/>
              <a:t>wet bag</a:t>
            </a:r>
          </a:p>
        </p:txBody>
      </p:sp>
      <p:sp>
        <p:nvSpPr>
          <p:cNvPr id="192515" name="Text Box 3"/>
          <p:cNvSpPr txBox="1">
            <a:spLocks noChangeArrowheads="1"/>
          </p:cNvSpPr>
          <p:nvPr/>
        </p:nvSpPr>
        <p:spPr bwMode="auto">
          <a:xfrm rot="37800000">
            <a:off x="-665956" y="2475706"/>
            <a:ext cx="21542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sz="2000"/>
              <a:t>[Reed, 1995:443]</a:t>
            </a:r>
          </a:p>
        </p:txBody>
      </p:sp>
      <p:sp>
        <p:nvSpPr>
          <p:cNvPr id="192516" name="Line 4"/>
          <p:cNvSpPr>
            <a:spLocks noChangeShapeType="1"/>
          </p:cNvSpPr>
          <p:nvPr/>
        </p:nvSpPr>
        <p:spPr bwMode="auto">
          <a:xfrm>
            <a:off x="609600" y="1524000"/>
            <a:ext cx="0" cy="2209800"/>
          </a:xfrm>
          <a:prstGeom prst="line">
            <a:avLst/>
          </a:prstGeom>
          <a:noFill/>
          <a:ln w="12700" cap="sq">
            <a:solidFill>
              <a:schemeClr val="hlink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pt-BR"/>
          </a:p>
        </p:txBody>
      </p:sp>
      <p:pic>
        <p:nvPicPr>
          <p:cNvPr id="192518" name="Picture 6" descr="C:\Documentos\U F S C\P M C\figuras escaneadas\reed443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2" t="7143" r="4677"/>
          <a:stretch>
            <a:fillRect/>
          </a:stretch>
        </p:blipFill>
        <p:spPr bwMode="auto">
          <a:xfrm>
            <a:off x="1066800" y="1524000"/>
            <a:ext cx="3692525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2520" name="Text Box 8"/>
          <p:cNvSpPr txBox="1">
            <a:spLocks noChangeArrowheads="1"/>
          </p:cNvSpPr>
          <p:nvPr/>
        </p:nvSpPr>
        <p:spPr bwMode="auto">
          <a:xfrm>
            <a:off x="5105400" y="1524000"/>
            <a:ext cx="3657600" cy="5262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Vantagens:</a:t>
            </a:r>
            <a:endParaRPr lang="pt-BR" sz="2400" dirty="0"/>
          </a:p>
          <a:p>
            <a:pPr marL="342900" indent="-342900">
              <a:spcBef>
                <a:spcPct val="50000"/>
              </a:spcBef>
              <a:buFont typeface="Wingdings" pitchFamily="2" charset="2"/>
              <a:buChar char="ü"/>
            </a:pPr>
            <a:r>
              <a:rPr lang="pt-BR" sz="2400" dirty="0"/>
              <a:t>Compactação homogênea</a:t>
            </a:r>
          </a:p>
          <a:p>
            <a:pPr marL="342900" indent="-342900">
              <a:spcBef>
                <a:spcPct val="50000"/>
              </a:spcBef>
              <a:buFont typeface="Wingdings" pitchFamily="2" charset="2"/>
              <a:buChar char="ü"/>
            </a:pPr>
            <a:r>
              <a:rPr lang="pt-BR" sz="2400" dirty="0"/>
              <a:t>Diversidade e complexidade de formas</a:t>
            </a:r>
          </a:p>
          <a:p>
            <a:pPr marL="342900" indent="-342900">
              <a:spcBef>
                <a:spcPct val="50000"/>
              </a:spcBef>
              <a:buFont typeface="Wingdings" pitchFamily="2" charset="2"/>
              <a:buChar char="ü"/>
            </a:pPr>
            <a:r>
              <a:rPr lang="pt-BR" sz="2400" dirty="0"/>
              <a:t>Baixo custo do molde</a:t>
            </a:r>
          </a:p>
          <a:p>
            <a:pPr>
              <a:spcBef>
                <a:spcPct val="50000"/>
              </a:spcBef>
            </a:pPr>
            <a:r>
              <a:rPr lang="pt-BR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Desvantagens:</a:t>
            </a:r>
            <a:endParaRPr lang="pt-BR" sz="2400" dirty="0"/>
          </a:p>
          <a:p>
            <a:pPr marL="342900" indent="-342900">
              <a:spcBef>
                <a:spcPct val="50000"/>
              </a:spcBef>
              <a:buFont typeface="Wingdings" pitchFamily="2" charset="2"/>
              <a:buChar char="ü"/>
            </a:pPr>
            <a:r>
              <a:rPr lang="pt-BR" sz="2400" dirty="0"/>
              <a:t>Duração do ciclo de prensagem</a:t>
            </a:r>
          </a:p>
          <a:p>
            <a:pPr marL="342900" indent="-342900">
              <a:spcBef>
                <a:spcPct val="50000"/>
              </a:spcBef>
              <a:buFont typeface="Wingdings" pitchFamily="2" charset="2"/>
              <a:buChar char="ü"/>
            </a:pPr>
            <a:r>
              <a:rPr lang="pt-BR" sz="2400" dirty="0"/>
              <a:t>Alto custo da mão-de-obra</a:t>
            </a:r>
          </a:p>
        </p:txBody>
      </p:sp>
    </p:spTree>
    <p:extLst>
      <p:ext uri="{BB962C8B-B14F-4D97-AF65-F5344CB8AC3E}">
        <p14:creationId xmlns:p14="http://schemas.microsoft.com/office/powerpoint/2010/main" val="7036082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0EDA4-F897-4C35-A209-D6E97EC0CDE8}" type="datetime1">
              <a:rPr lang="pt-BR" smtClean="0"/>
              <a:t>20/8/2013</a:t>
            </a:fld>
            <a:endParaRPr lang="pt-BR"/>
          </a:p>
        </p:txBody>
      </p:sp>
      <p:sp>
        <p:nvSpPr>
          <p:cNvPr id="9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4D4A6-0B02-4D26-B62B-1913CE3F17FD}" type="slidenum">
              <a:rPr lang="pt-BR"/>
              <a:pPr/>
              <a:t>28</a:t>
            </a:fld>
            <a:endParaRPr lang="pt-BR"/>
          </a:p>
        </p:txBody>
      </p:sp>
      <p:sp>
        <p:nvSpPr>
          <p:cNvPr id="1986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pt-BR"/>
              <a:t>Prensagem isostática: </a:t>
            </a:r>
            <a:r>
              <a:rPr lang="pt-BR" i="1"/>
              <a:t>dry bag</a:t>
            </a:r>
          </a:p>
        </p:txBody>
      </p:sp>
      <p:sp>
        <p:nvSpPr>
          <p:cNvPr id="198659" name="Text Box 3"/>
          <p:cNvSpPr txBox="1">
            <a:spLocks noChangeArrowheads="1"/>
          </p:cNvSpPr>
          <p:nvPr/>
        </p:nvSpPr>
        <p:spPr bwMode="auto">
          <a:xfrm rot="37800000">
            <a:off x="-665956" y="2475706"/>
            <a:ext cx="21542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sz="2000"/>
              <a:t>[Reed, 1995:443]</a:t>
            </a:r>
          </a:p>
        </p:txBody>
      </p:sp>
      <p:sp>
        <p:nvSpPr>
          <p:cNvPr id="198660" name="Line 4"/>
          <p:cNvSpPr>
            <a:spLocks noChangeShapeType="1"/>
          </p:cNvSpPr>
          <p:nvPr/>
        </p:nvSpPr>
        <p:spPr bwMode="auto">
          <a:xfrm>
            <a:off x="609600" y="1524000"/>
            <a:ext cx="0" cy="2209800"/>
          </a:xfrm>
          <a:prstGeom prst="line">
            <a:avLst/>
          </a:prstGeom>
          <a:noFill/>
          <a:ln w="12700" cap="sq">
            <a:solidFill>
              <a:schemeClr val="hlink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pt-BR"/>
          </a:p>
        </p:txBody>
      </p:sp>
      <p:pic>
        <p:nvPicPr>
          <p:cNvPr id="198662" name="Picture 6" descr="C:\Documentos\U F S C\P M C\figuras escaneadas\reed443b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3" r="6654"/>
          <a:stretch>
            <a:fillRect/>
          </a:stretch>
        </p:blipFill>
        <p:spPr bwMode="auto">
          <a:xfrm>
            <a:off x="838200" y="1600200"/>
            <a:ext cx="3773488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8663" name="Text Box 7"/>
          <p:cNvSpPr txBox="1">
            <a:spLocks noChangeArrowheads="1"/>
          </p:cNvSpPr>
          <p:nvPr/>
        </p:nvSpPr>
        <p:spPr bwMode="auto">
          <a:xfrm>
            <a:off x="4716016" y="2689434"/>
            <a:ext cx="3935288" cy="2492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Font typeface="Wingdings" pitchFamily="2" charset="2"/>
              <a:buChar char="Ø"/>
            </a:pPr>
            <a:r>
              <a:rPr lang="pt-BR" sz="2400" dirty="0"/>
              <a:t>Pressão é aplicada radialmente pela ação do líquido sobre uma capa rígida</a:t>
            </a:r>
          </a:p>
          <a:p>
            <a:pPr marL="342900" indent="-342900">
              <a:spcBef>
                <a:spcPct val="50000"/>
              </a:spcBef>
              <a:buFont typeface="Wingdings" pitchFamily="2" charset="2"/>
              <a:buChar char="Ø"/>
            </a:pPr>
            <a:r>
              <a:rPr lang="pt-BR" sz="2400" dirty="0"/>
              <a:t>Permite certa automatização do processo</a:t>
            </a:r>
          </a:p>
        </p:txBody>
      </p:sp>
    </p:spTree>
    <p:extLst>
      <p:ext uri="{BB962C8B-B14F-4D97-AF65-F5344CB8AC3E}">
        <p14:creationId xmlns:p14="http://schemas.microsoft.com/office/powerpoint/2010/main" val="40913428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0C072-3CC1-4074-B881-09A1B4FA8397}" type="datetime1">
              <a:rPr lang="pt-BR" smtClean="0"/>
              <a:t>20/8/2013</a:t>
            </a:fld>
            <a:endParaRPr lang="pt-BR"/>
          </a:p>
        </p:txBody>
      </p:sp>
      <p:sp>
        <p:nvSpPr>
          <p:cNvPr id="6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0FE3E-9A73-477A-94EB-47DC305783D5}" type="slidenum">
              <a:rPr lang="pt-BR"/>
              <a:pPr/>
              <a:t>29</a:t>
            </a:fld>
            <a:endParaRPr lang="pt-BR"/>
          </a:p>
        </p:txBody>
      </p:sp>
      <p:sp>
        <p:nvSpPr>
          <p:cNvPr id="23040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315200" cy="1143000"/>
          </a:xfrm>
        </p:spPr>
        <p:txBody>
          <a:bodyPr>
            <a:normAutofit fontScale="90000"/>
          </a:bodyPr>
          <a:lstStyle/>
          <a:p>
            <a:r>
              <a:rPr lang="pt-BR"/>
              <a:t>Peças produzidas por prensagem isostática</a:t>
            </a:r>
          </a:p>
        </p:txBody>
      </p:sp>
      <p:pic>
        <p:nvPicPr>
          <p:cNvPr id="230403" name="Picture 10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00200"/>
            <a:ext cx="7696200" cy="4852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66380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BDFBC-9FE7-4FD5-AEBC-2BC857CC8BE8}" type="datetime1">
              <a:rPr lang="pt-BR" smtClean="0"/>
              <a:t>20/8/2013</a:t>
            </a:fld>
            <a:endParaRPr lang="pt-BR" dirty="0"/>
          </a:p>
        </p:txBody>
      </p:sp>
      <p:sp>
        <p:nvSpPr>
          <p:cNvPr id="12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D1A5D-0460-4025-A7AA-224C5F4E543D}" type="slidenum">
              <a:rPr lang="pt-BR"/>
              <a:pPr/>
              <a:t>3</a:t>
            </a:fld>
            <a:endParaRPr lang="pt-BR"/>
          </a:p>
        </p:txBody>
      </p:sp>
      <p:sp>
        <p:nvSpPr>
          <p:cNvPr id="2109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>
            <a:normAutofit/>
          </a:bodyPr>
          <a:lstStyle/>
          <a:p>
            <a:r>
              <a:rPr lang="pt-BR" b="1" dirty="0" smtClean="0">
                <a:solidFill>
                  <a:srgbClr val="FF0000"/>
                </a:solidFill>
              </a:rPr>
              <a:t>Técnicas de conformação 1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210947" name="Text Box 3"/>
          <p:cNvSpPr txBox="1">
            <a:spLocks noChangeArrowheads="1"/>
          </p:cNvSpPr>
          <p:nvPr/>
        </p:nvSpPr>
        <p:spPr bwMode="auto">
          <a:xfrm rot="37800000">
            <a:off x="-511968" y="2383631"/>
            <a:ext cx="18462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sz="2000"/>
              <a:t>[Lee, 1994:29]</a:t>
            </a:r>
          </a:p>
        </p:txBody>
      </p:sp>
      <p:sp>
        <p:nvSpPr>
          <p:cNvPr id="210948" name="Line 4"/>
          <p:cNvSpPr>
            <a:spLocks noChangeShapeType="1"/>
          </p:cNvSpPr>
          <p:nvPr/>
        </p:nvSpPr>
        <p:spPr bwMode="auto">
          <a:xfrm>
            <a:off x="609600" y="1524000"/>
            <a:ext cx="0" cy="2209800"/>
          </a:xfrm>
          <a:prstGeom prst="line">
            <a:avLst/>
          </a:prstGeom>
          <a:noFill/>
          <a:ln w="12700" cap="sq">
            <a:solidFill>
              <a:schemeClr val="hlink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pt-BR"/>
          </a:p>
        </p:txBody>
      </p:sp>
      <p:pic>
        <p:nvPicPr>
          <p:cNvPr id="210949" name="Picture 5" descr="C:\Documentos\U F S C\P M C\figuras escaneadas\lee29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8" t="4936" r="4938" b="4936"/>
          <a:stretch>
            <a:fillRect/>
          </a:stretch>
        </p:blipFill>
        <p:spPr bwMode="auto">
          <a:xfrm>
            <a:off x="1447800" y="1524000"/>
            <a:ext cx="6553200" cy="454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0950" name="Text Box 6"/>
          <p:cNvSpPr txBox="1">
            <a:spLocks noChangeArrowheads="1"/>
          </p:cNvSpPr>
          <p:nvPr/>
        </p:nvSpPr>
        <p:spPr bwMode="auto">
          <a:xfrm>
            <a:off x="1087438" y="3386138"/>
            <a:ext cx="2789237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bg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/>
              <a:t>Prensagem uniaxial</a:t>
            </a:r>
          </a:p>
        </p:txBody>
      </p:sp>
      <p:sp>
        <p:nvSpPr>
          <p:cNvPr id="210951" name="Text Box 7"/>
          <p:cNvSpPr txBox="1">
            <a:spLocks noChangeArrowheads="1"/>
          </p:cNvSpPr>
          <p:nvPr/>
        </p:nvSpPr>
        <p:spPr bwMode="auto">
          <a:xfrm>
            <a:off x="5218113" y="3352800"/>
            <a:ext cx="3011487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bg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/>
              <a:t>Prensagem isostática</a:t>
            </a:r>
          </a:p>
        </p:txBody>
      </p:sp>
      <p:sp>
        <p:nvSpPr>
          <p:cNvPr id="210952" name="Text Box 8"/>
          <p:cNvSpPr txBox="1">
            <a:spLocks noChangeArrowheads="1"/>
          </p:cNvSpPr>
          <p:nvPr/>
        </p:nvSpPr>
        <p:spPr bwMode="auto">
          <a:xfrm>
            <a:off x="1173163" y="5867400"/>
            <a:ext cx="31384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bg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/>
              <a:t>Colagem de barbotina</a:t>
            </a:r>
          </a:p>
        </p:txBody>
      </p:sp>
      <p:sp>
        <p:nvSpPr>
          <p:cNvPr id="210953" name="Text Box 9"/>
          <p:cNvSpPr txBox="1">
            <a:spLocks noChangeArrowheads="1"/>
          </p:cNvSpPr>
          <p:nvPr/>
        </p:nvSpPr>
        <p:spPr bwMode="auto">
          <a:xfrm>
            <a:off x="5413375" y="5867400"/>
            <a:ext cx="2663825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bg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/>
              <a:t>Colagem de folhas</a:t>
            </a:r>
          </a:p>
        </p:txBody>
      </p:sp>
    </p:spTree>
    <p:extLst>
      <p:ext uri="{BB962C8B-B14F-4D97-AF65-F5344CB8AC3E}">
        <p14:creationId xmlns:p14="http://schemas.microsoft.com/office/powerpoint/2010/main" val="4228819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0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0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0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0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0950" grpId="0" animBg="1" autoUpdateAnimBg="0"/>
      <p:bldP spid="210951" grpId="0" animBg="1" autoUpdateAnimBg="0"/>
      <p:bldP spid="210952" grpId="0" autoUpdateAnimBg="0"/>
      <p:bldP spid="210953" grpId="0" animBg="1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6DCB6-3494-4534-8ECB-C81092DB3053}" type="datetime1">
              <a:rPr lang="pt-BR" smtClean="0"/>
              <a:t>20/8/2013</a:t>
            </a:fld>
            <a:endParaRPr lang="pt-BR" dirty="0"/>
          </a:p>
        </p:txBody>
      </p:sp>
      <p:sp>
        <p:nvSpPr>
          <p:cNvPr id="8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3AFD8-D6F4-4DA3-9320-7F5D2FE6FCCC}" type="slidenum">
              <a:rPr lang="pt-BR"/>
              <a:pPr/>
              <a:t>30</a:t>
            </a:fld>
            <a:endParaRPr lang="pt-BR"/>
          </a:p>
        </p:txBody>
      </p:sp>
      <p:sp>
        <p:nvSpPr>
          <p:cNvPr id="1832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pt-BR" dirty="0"/>
              <a:t>Variação dimensional durante processamento</a:t>
            </a:r>
          </a:p>
        </p:txBody>
      </p:sp>
      <p:sp>
        <p:nvSpPr>
          <p:cNvPr id="183299" name="Text Box 3"/>
          <p:cNvSpPr txBox="1">
            <a:spLocks noChangeArrowheads="1"/>
          </p:cNvSpPr>
          <p:nvPr/>
        </p:nvSpPr>
        <p:spPr bwMode="auto">
          <a:xfrm rot="37800000">
            <a:off x="-665956" y="2477294"/>
            <a:ext cx="21542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sz="2000"/>
              <a:t>[Reed, 1995:412]</a:t>
            </a:r>
          </a:p>
        </p:txBody>
      </p:sp>
      <p:sp>
        <p:nvSpPr>
          <p:cNvPr id="183300" name="Line 4"/>
          <p:cNvSpPr>
            <a:spLocks noChangeShapeType="1"/>
          </p:cNvSpPr>
          <p:nvPr/>
        </p:nvSpPr>
        <p:spPr bwMode="auto">
          <a:xfrm>
            <a:off x="609600" y="1524000"/>
            <a:ext cx="0" cy="2209800"/>
          </a:xfrm>
          <a:prstGeom prst="line">
            <a:avLst/>
          </a:prstGeom>
          <a:noFill/>
          <a:ln w="12700" cap="sq">
            <a:solidFill>
              <a:schemeClr val="hlink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pt-BR"/>
          </a:p>
        </p:txBody>
      </p:sp>
      <p:pic>
        <p:nvPicPr>
          <p:cNvPr id="18330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752600"/>
            <a:ext cx="7259638" cy="444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983075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0264B-3CFA-4BDE-A542-74086F1B1807}" type="datetime1">
              <a:rPr lang="pt-BR" smtClean="0"/>
              <a:t>20/8/2013</a:t>
            </a:fld>
            <a:endParaRPr lang="pt-BR"/>
          </a:p>
        </p:txBody>
      </p:sp>
      <p:sp>
        <p:nvSpPr>
          <p:cNvPr id="6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C8D74-2F58-4E14-B0DF-076FFCCC2254}" type="slidenum">
              <a:rPr lang="pt-BR"/>
              <a:pPr/>
              <a:t>31</a:t>
            </a:fld>
            <a:endParaRPr lang="pt-BR"/>
          </a:p>
        </p:txBody>
      </p:sp>
      <p:sp>
        <p:nvSpPr>
          <p:cNvPr id="221192" name="Rectangle 1032"/>
          <p:cNvSpPr>
            <a:spLocks noChangeArrowheads="1"/>
          </p:cNvSpPr>
          <p:nvPr/>
        </p:nvSpPr>
        <p:spPr bwMode="auto">
          <a:xfrm>
            <a:off x="992422" y="-459432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r>
              <a:rPr lang="pt-BR" sz="4000" dirty="0">
                <a:solidFill>
                  <a:schemeClr val="tx2"/>
                </a:solidFill>
              </a:rPr>
              <a:t>Processos de </a:t>
            </a:r>
            <a:r>
              <a:rPr lang="pt-BR" sz="4000" dirty="0" smtClean="0">
                <a:solidFill>
                  <a:schemeClr val="tx2"/>
                </a:solidFill>
              </a:rPr>
              <a:t>conformação fluida:</a:t>
            </a:r>
            <a:endParaRPr lang="pt-BR" sz="4000" dirty="0">
              <a:solidFill>
                <a:schemeClr val="tx2"/>
              </a:solidFill>
            </a:endParaRPr>
          </a:p>
        </p:txBody>
      </p:sp>
      <p:sp>
        <p:nvSpPr>
          <p:cNvPr id="221193" name="Text Box 1033"/>
          <p:cNvSpPr txBox="1">
            <a:spLocks noChangeArrowheads="1"/>
          </p:cNvSpPr>
          <p:nvPr/>
        </p:nvSpPr>
        <p:spPr bwMode="auto">
          <a:xfrm>
            <a:off x="395536" y="980728"/>
            <a:ext cx="8568952" cy="5770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3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Processos baseados na conformação fluida:</a:t>
            </a:r>
          </a:p>
          <a:p>
            <a:pPr marL="571500" indent="-571500">
              <a:spcBef>
                <a:spcPct val="50000"/>
              </a:spcBef>
              <a:buFont typeface="Wingdings" pitchFamily="2" charset="2"/>
              <a:buChar char="Ø"/>
            </a:pPr>
            <a:r>
              <a:rPr lang="pt-BR" sz="3600" dirty="0">
                <a:solidFill>
                  <a:srgbClr val="FF0000"/>
                </a:solidFill>
              </a:rPr>
              <a:t>Colagem de barbotina </a:t>
            </a:r>
            <a:r>
              <a:rPr lang="pt-BR" sz="3600" dirty="0"/>
              <a:t>(</a:t>
            </a:r>
            <a:r>
              <a:rPr lang="pt-BR" sz="3600" dirty="0" err="1"/>
              <a:t>slip</a:t>
            </a:r>
            <a:r>
              <a:rPr lang="pt-BR" sz="3600" dirty="0"/>
              <a:t> </a:t>
            </a:r>
            <a:r>
              <a:rPr lang="pt-BR" sz="3600" dirty="0" err="1"/>
              <a:t>casting</a:t>
            </a:r>
            <a:r>
              <a:rPr lang="pt-BR" sz="3600" dirty="0"/>
              <a:t>)</a:t>
            </a:r>
          </a:p>
          <a:p>
            <a:pPr marL="571500" indent="-571500">
              <a:spcBef>
                <a:spcPct val="50000"/>
              </a:spcBef>
              <a:buFont typeface="Wingdings" pitchFamily="2" charset="2"/>
              <a:buChar char="Ø"/>
            </a:pPr>
            <a:r>
              <a:rPr lang="pt-BR" sz="3600" dirty="0"/>
              <a:t>Conformação fluida de suspensões contendo um agente de pega hidráulica (cimento) ou um agente </a:t>
            </a:r>
            <a:r>
              <a:rPr lang="pt-BR" sz="3600" dirty="0" err="1"/>
              <a:t>gelificante</a:t>
            </a:r>
            <a:r>
              <a:rPr lang="pt-BR" sz="3600" dirty="0"/>
              <a:t> (“</a:t>
            </a:r>
            <a:r>
              <a:rPr lang="pt-BR" sz="3600" dirty="0" err="1"/>
              <a:t>gelcasting</a:t>
            </a:r>
            <a:r>
              <a:rPr lang="pt-BR" sz="3600" dirty="0"/>
              <a:t>”)</a:t>
            </a:r>
          </a:p>
          <a:p>
            <a:pPr marL="571500" indent="-571500">
              <a:spcBef>
                <a:spcPct val="50000"/>
              </a:spcBef>
              <a:buFont typeface="Wingdings" pitchFamily="2" charset="2"/>
              <a:buChar char="Ø"/>
            </a:pPr>
            <a:r>
              <a:rPr lang="pt-BR" sz="3600" dirty="0"/>
              <a:t>Concretos refratários: </a:t>
            </a:r>
            <a:r>
              <a:rPr lang="pt-BR" sz="3600" dirty="0" err="1"/>
              <a:t>auto-escoantes</a:t>
            </a:r>
            <a:r>
              <a:rPr lang="pt-BR" sz="3600" dirty="0"/>
              <a:t>, bombeáveis, </a:t>
            </a:r>
            <a:r>
              <a:rPr lang="pt-BR" sz="3600" dirty="0" err="1"/>
              <a:t>jateáveis</a:t>
            </a:r>
            <a:r>
              <a:rPr lang="pt-BR" sz="3600" dirty="0"/>
              <a:t>, vibráveis, etc.</a:t>
            </a:r>
          </a:p>
          <a:p>
            <a:pPr>
              <a:spcBef>
                <a:spcPct val="50000"/>
              </a:spcBef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1934636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7D50C-772C-49FE-A4E0-D312B467D77E}" type="datetime1">
              <a:rPr lang="pt-BR" smtClean="0"/>
              <a:t>20/8/2013</a:t>
            </a:fld>
            <a:endParaRPr lang="pt-BR"/>
          </a:p>
        </p:txBody>
      </p:sp>
      <p:sp>
        <p:nvSpPr>
          <p:cNvPr id="7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E12BE-24E7-41C0-B1C9-AE40E78BFD95}" type="slidenum">
              <a:rPr lang="pt-BR"/>
              <a:pPr/>
              <a:t>32</a:t>
            </a:fld>
            <a:endParaRPr lang="pt-BR"/>
          </a:p>
        </p:txBody>
      </p:sp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-4251"/>
            <a:ext cx="7772400" cy="914400"/>
          </a:xfrm>
        </p:spPr>
        <p:txBody>
          <a:bodyPr/>
          <a:lstStyle/>
          <a:p>
            <a:r>
              <a:rPr lang="pt-BR" sz="4000" dirty="0">
                <a:solidFill>
                  <a:srgbClr val="FF0000"/>
                </a:solidFill>
              </a:rPr>
              <a:t>Vantagens x Desvantagens</a:t>
            </a:r>
          </a:p>
        </p:txBody>
      </p:sp>
      <p:sp>
        <p:nvSpPr>
          <p:cNvPr id="229379" name="Text Box 3"/>
          <p:cNvSpPr txBox="1">
            <a:spLocks noChangeArrowheads="1"/>
          </p:cNvSpPr>
          <p:nvPr/>
        </p:nvSpPr>
        <p:spPr bwMode="auto">
          <a:xfrm>
            <a:off x="611560" y="692696"/>
            <a:ext cx="7772400" cy="4431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3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Vantagens:</a:t>
            </a:r>
          </a:p>
          <a:p>
            <a:pPr marL="457200" indent="-457200">
              <a:spcBef>
                <a:spcPct val="50000"/>
              </a:spcBef>
              <a:buFont typeface="Wingdings" pitchFamily="2" charset="2"/>
              <a:buChar char="ü"/>
            </a:pPr>
            <a:r>
              <a:rPr lang="pt-BR" sz="2800" b="1" dirty="0"/>
              <a:t>Completa dispersão dos pós em meio líquido</a:t>
            </a:r>
          </a:p>
          <a:p>
            <a:pPr marL="457200" indent="-457200">
              <a:spcBef>
                <a:spcPct val="50000"/>
              </a:spcBef>
              <a:buFont typeface="Wingdings" pitchFamily="2" charset="2"/>
              <a:buChar char="ü"/>
            </a:pPr>
            <a:r>
              <a:rPr lang="pt-BR" sz="2800" b="1" dirty="0"/>
              <a:t>Capacidade de produzir peças com formas complexas</a:t>
            </a:r>
          </a:p>
          <a:p>
            <a:pPr marL="457200" indent="-457200">
              <a:spcBef>
                <a:spcPct val="50000"/>
              </a:spcBef>
              <a:buFont typeface="Wingdings" pitchFamily="2" charset="2"/>
              <a:buChar char="ü"/>
            </a:pPr>
            <a:r>
              <a:rPr lang="pt-BR" sz="2800" b="1" dirty="0"/>
              <a:t>Baixo </a:t>
            </a:r>
            <a:r>
              <a:rPr lang="pt-BR" sz="2800" b="1" dirty="0" smtClean="0"/>
              <a:t>custo</a:t>
            </a:r>
          </a:p>
          <a:p>
            <a:pPr>
              <a:spcBef>
                <a:spcPct val="50000"/>
              </a:spcBef>
            </a:pPr>
            <a:endParaRPr lang="pt-BR" sz="3200" dirty="0" smtClean="0"/>
          </a:p>
          <a:p>
            <a:pPr>
              <a:spcBef>
                <a:spcPct val="50000"/>
              </a:spcBef>
            </a:pPr>
            <a:endParaRPr lang="pt-BR" sz="3200" dirty="0"/>
          </a:p>
        </p:txBody>
      </p:sp>
      <p:sp>
        <p:nvSpPr>
          <p:cNvPr id="229380" name="Text Box 4"/>
          <p:cNvSpPr txBox="1">
            <a:spLocks noChangeArrowheads="1"/>
          </p:cNvSpPr>
          <p:nvPr/>
        </p:nvSpPr>
        <p:spPr bwMode="auto">
          <a:xfrm>
            <a:off x="612864" y="3873439"/>
            <a:ext cx="8158067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3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Desvantagens:</a:t>
            </a:r>
          </a:p>
          <a:p>
            <a:pPr marL="457200" indent="-457200">
              <a:spcBef>
                <a:spcPct val="50000"/>
              </a:spcBef>
              <a:buFont typeface="Wingdings" pitchFamily="2" charset="2"/>
              <a:buChar char="ü"/>
            </a:pPr>
            <a:r>
              <a:rPr lang="pt-BR" sz="3200" dirty="0"/>
              <a:t>Baixa produtividade</a:t>
            </a:r>
          </a:p>
          <a:p>
            <a:pPr marL="457200" indent="-457200">
              <a:spcBef>
                <a:spcPct val="50000"/>
              </a:spcBef>
              <a:buFont typeface="Wingdings" pitchFamily="2" charset="2"/>
              <a:buChar char="ü"/>
            </a:pPr>
            <a:r>
              <a:rPr lang="pt-BR" sz="3200" dirty="0"/>
              <a:t>Precisão dimensional difícil de ser controlada</a:t>
            </a:r>
          </a:p>
          <a:p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338526885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subTitle" idx="1"/>
          </p:nvPr>
        </p:nvSpPr>
        <p:spPr>
          <a:xfrm>
            <a:off x="899592" y="2060848"/>
            <a:ext cx="7239000" cy="1752600"/>
          </a:xfrm>
        </p:spPr>
        <p:txBody>
          <a:bodyPr>
            <a:normAutofit/>
          </a:bodyPr>
          <a:lstStyle/>
          <a:p>
            <a:pPr marL="663575" indent="-663575">
              <a:tabLst>
                <a:tab pos="663575" algn="l"/>
              </a:tabLst>
            </a:pPr>
            <a:r>
              <a:rPr lang="pt-BR" sz="4400" b="1" dirty="0" smtClean="0">
                <a:solidFill>
                  <a:srgbClr val="FF0000"/>
                </a:solidFill>
              </a:rPr>
              <a:t>2.Colagem </a:t>
            </a:r>
            <a:r>
              <a:rPr lang="pt-BR" sz="4400" b="1" dirty="0">
                <a:solidFill>
                  <a:srgbClr val="FF0000"/>
                </a:solidFill>
              </a:rPr>
              <a:t>de barbotina</a:t>
            </a:r>
          </a:p>
        </p:txBody>
      </p:sp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814BF-C7BE-4297-87CF-7F5D119E5A66}" type="datetime1">
              <a:rPr lang="pt-BR" smtClean="0"/>
              <a:t>20/8/2013</a:t>
            </a:fld>
            <a:endParaRPr lang="pt-BR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22EEC-27F8-44C8-9A97-068534192A3B}" type="slidenum">
              <a:rPr lang="pt-BR" smtClean="0"/>
              <a:t>33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02746692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9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9923" grpId="0" build="p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2A147-0357-43AE-B83A-EADF5B271DAA}" type="datetime1">
              <a:rPr lang="pt-BR" smtClean="0"/>
              <a:t>20/8/2013</a:t>
            </a:fld>
            <a:endParaRPr lang="pt-BR"/>
          </a:p>
        </p:txBody>
      </p:sp>
      <p:sp>
        <p:nvSpPr>
          <p:cNvPr id="8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83BDE-A568-40BD-A118-8B6D06E5AC0D}" type="slidenum">
              <a:rPr lang="pt-BR"/>
              <a:pPr/>
              <a:t>34</a:t>
            </a:fld>
            <a:endParaRPr lang="pt-BR"/>
          </a:p>
        </p:txBody>
      </p:sp>
      <p:sp>
        <p:nvSpPr>
          <p:cNvPr id="1996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914400"/>
          </a:xfrm>
        </p:spPr>
        <p:txBody>
          <a:bodyPr/>
          <a:lstStyle/>
          <a:p>
            <a:r>
              <a:rPr lang="pt-BR" sz="4000"/>
              <a:t>Colagem de barbotina </a:t>
            </a:r>
          </a:p>
        </p:txBody>
      </p:sp>
      <p:sp>
        <p:nvSpPr>
          <p:cNvPr id="199683" name="Text Box 3"/>
          <p:cNvSpPr txBox="1">
            <a:spLocks noChangeArrowheads="1"/>
          </p:cNvSpPr>
          <p:nvPr/>
        </p:nvSpPr>
        <p:spPr bwMode="auto">
          <a:xfrm rot="37800000">
            <a:off x="-665956" y="2474119"/>
            <a:ext cx="21542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sz="2000"/>
              <a:t>[Reed, 1995:493]</a:t>
            </a:r>
          </a:p>
        </p:txBody>
      </p:sp>
      <p:sp>
        <p:nvSpPr>
          <p:cNvPr id="199684" name="Line 4"/>
          <p:cNvSpPr>
            <a:spLocks noChangeShapeType="1"/>
          </p:cNvSpPr>
          <p:nvPr/>
        </p:nvSpPr>
        <p:spPr bwMode="auto">
          <a:xfrm>
            <a:off x="609600" y="1524000"/>
            <a:ext cx="0" cy="2209800"/>
          </a:xfrm>
          <a:prstGeom prst="line">
            <a:avLst/>
          </a:prstGeom>
          <a:noFill/>
          <a:ln w="12700" cap="sq">
            <a:solidFill>
              <a:schemeClr val="hlink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pt-BR"/>
          </a:p>
        </p:txBody>
      </p:sp>
      <p:pic>
        <p:nvPicPr>
          <p:cNvPr id="199687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219200"/>
            <a:ext cx="6629400" cy="4976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167362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D9766-C740-4B8E-8E64-709A8B29FFFE}" type="datetime1">
              <a:rPr lang="pt-BR" smtClean="0"/>
              <a:t>20/8/2013</a:t>
            </a:fld>
            <a:endParaRPr lang="pt-BR"/>
          </a:p>
        </p:txBody>
      </p:sp>
      <p:sp>
        <p:nvSpPr>
          <p:cNvPr id="29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BEC33-78E8-46E9-9247-7D30434263B7}" type="slidenum">
              <a:rPr lang="pt-BR"/>
              <a:pPr/>
              <a:t>35</a:t>
            </a:fld>
            <a:endParaRPr lang="pt-BR"/>
          </a:p>
        </p:txBody>
      </p:sp>
      <p:sp>
        <p:nvSpPr>
          <p:cNvPr id="23040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762000"/>
          </a:xfrm>
        </p:spPr>
        <p:txBody>
          <a:bodyPr/>
          <a:lstStyle/>
          <a:p>
            <a:r>
              <a:rPr lang="pt-BR" sz="4000"/>
              <a:t>Etapas do processo de colagem</a:t>
            </a:r>
          </a:p>
        </p:txBody>
      </p:sp>
      <p:sp>
        <p:nvSpPr>
          <p:cNvPr id="230405" name="Text Box 1029"/>
          <p:cNvSpPr txBox="1">
            <a:spLocks noChangeArrowheads="1"/>
          </p:cNvSpPr>
          <p:nvPr/>
        </p:nvSpPr>
        <p:spPr bwMode="auto">
          <a:xfrm>
            <a:off x="1020763" y="1557338"/>
            <a:ext cx="1768475" cy="720725"/>
          </a:xfrm>
          <a:prstGeom prst="rect">
            <a:avLst/>
          </a:prstGeom>
          <a:solidFill>
            <a:srgbClr val="CCFFFF">
              <a:alpha val="50000"/>
            </a:srgbClr>
          </a:solidFill>
          <a:ln w="19050" cap="sq">
            <a:solidFill>
              <a:srgbClr val="000099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t-BR" sz="2000"/>
              <a:t>Preparação da suspensão</a:t>
            </a:r>
          </a:p>
        </p:txBody>
      </p:sp>
      <p:sp>
        <p:nvSpPr>
          <p:cNvPr id="230406" name="Text Box 1030"/>
          <p:cNvSpPr txBox="1">
            <a:spLocks noChangeArrowheads="1"/>
          </p:cNvSpPr>
          <p:nvPr/>
        </p:nvSpPr>
        <p:spPr bwMode="auto">
          <a:xfrm>
            <a:off x="876300" y="2555875"/>
            <a:ext cx="2057400" cy="720725"/>
          </a:xfrm>
          <a:prstGeom prst="rect">
            <a:avLst/>
          </a:prstGeom>
          <a:solidFill>
            <a:srgbClr val="CCFFFF">
              <a:alpha val="50000"/>
            </a:srgbClr>
          </a:solidFill>
          <a:ln w="19050" cap="sq">
            <a:solidFill>
              <a:srgbClr val="000099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t-BR" sz="2000"/>
              <a:t>Moagem ou desaglomeração</a:t>
            </a:r>
          </a:p>
        </p:txBody>
      </p:sp>
      <p:sp>
        <p:nvSpPr>
          <p:cNvPr id="230407" name="Text Box 1031"/>
          <p:cNvSpPr txBox="1">
            <a:spLocks noChangeArrowheads="1"/>
          </p:cNvSpPr>
          <p:nvPr/>
        </p:nvSpPr>
        <p:spPr bwMode="auto">
          <a:xfrm>
            <a:off x="1181100" y="3622675"/>
            <a:ext cx="1447800" cy="415925"/>
          </a:xfrm>
          <a:prstGeom prst="rect">
            <a:avLst/>
          </a:prstGeom>
          <a:solidFill>
            <a:srgbClr val="CCFFFF">
              <a:alpha val="50000"/>
            </a:srgbClr>
          </a:solidFill>
          <a:ln w="19050" cap="sq">
            <a:solidFill>
              <a:srgbClr val="000099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t-BR" sz="2000"/>
              <a:t>Vácuo</a:t>
            </a:r>
          </a:p>
        </p:txBody>
      </p:sp>
      <p:sp>
        <p:nvSpPr>
          <p:cNvPr id="230408" name="Text Box 1032"/>
          <p:cNvSpPr txBox="1">
            <a:spLocks noChangeArrowheads="1"/>
          </p:cNvSpPr>
          <p:nvPr/>
        </p:nvSpPr>
        <p:spPr bwMode="auto">
          <a:xfrm>
            <a:off x="914400" y="4384675"/>
            <a:ext cx="1981200" cy="720725"/>
          </a:xfrm>
          <a:prstGeom prst="rect">
            <a:avLst/>
          </a:prstGeom>
          <a:solidFill>
            <a:srgbClr val="CCFFFF">
              <a:alpha val="50000"/>
            </a:srgbClr>
          </a:solidFill>
          <a:ln w="19050" cap="sq">
            <a:solidFill>
              <a:srgbClr val="000099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t-BR" sz="2000"/>
              <a:t>Preenchimento do molde</a:t>
            </a:r>
          </a:p>
        </p:txBody>
      </p:sp>
      <p:grpSp>
        <p:nvGrpSpPr>
          <p:cNvPr id="230411" name="Group 1035"/>
          <p:cNvGrpSpPr>
            <a:grpSpLocks/>
          </p:cNvGrpSpPr>
          <p:nvPr/>
        </p:nvGrpSpPr>
        <p:grpSpPr bwMode="auto">
          <a:xfrm>
            <a:off x="2895600" y="1295400"/>
            <a:ext cx="1752600" cy="1295400"/>
            <a:chOff x="1920" y="912"/>
            <a:chExt cx="1104" cy="816"/>
          </a:xfrm>
        </p:grpSpPr>
        <p:sp>
          <p:nvSpPr>
            <p:cNvPr id="230409" name="Text Box 1033"/>
            <p:cNvSpPr txBox="1">
              <a:spLocks noChangeArrowheads="1"/>
            </p:cNvSpPr>
            <p:nvPr/>
          </p:nvSpPr>
          <p:spPr bwMode="auto">
            <a:xfrm>
              <a:off x="1968" y="1056"/>
              <a:ext cx="1056" cy="6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tIns="0" bIns="0">
              <a:spAutoFit/>
            </a:bodyPr>
            <a:lstStyle/>
            <a:p>
              <a:pPr algn="ctr">
                <a:lnSpc>
                  <a:spcPct val="30000"/>
                </a:lnSpc>
                <a:spcBef>
                  <a:spcPct val="50000"/>
                </a:spcBef>
              </a:pPr>
              <a:r>
                <a:rPr lang="pt-BR" sz="1800"/>
                <a:t>Pó</a:t>
              </a:r>
            </a:p>
            <a:p>
              <a:pPr algn="ctr">
                <a:lnSpc>
                  <a:spcPct val="30000"/>
                </a:lnSpc>
                <a:spcBef>
                  <a:spcPct val="50000"/>
                </a:spcBef>
              </a:pPr>
              <a:r>
                <a:rPr lang="pt-BR" sz="1800"/>
                <a:t>+</a:t>
              </a:r>
            </a:p>
            <a:p>
              <a:pPr algn="ctr">
                <a:lnSpc>
                  <a:spcPct val="30000"/>
                </a:lnSpc>
                <a:spcBef>
                  <a:spcPct val="50000"/>
                </a:spcBef>
              </a:pPr>
              <a:r>
                <a:rPr lang="pt-BR" sz="1800"/>
                <a:t>Líquido</a:t>
              </a:r>
            </a:p>
            <a:p>
              <a:pPr algn="ctr">
                <a:lnSpc>
                  <a:spcPct val="30000"/>
                </a:lnSpc>
                <a:spcBef>
                  <a:spcPct val="50000"/>
                </a:spcBef>
              </a:pPr>
              <a:r>
                <a:rPr lang="pt-BR" sz="1800"/>
                <a:t>+</a:t>
              </a:r>
            </a:p>
            <a:p>
              <a:pPr algn="ctr">
                <a:lnSpc>
                  <a:spcPct val="30000"/>
                </a:lnSpc>
                <a:spcBef>
                  <a:spcPct val="50000"/>
                </a:spcBef>
              </a:pPr>
              <a:r>
                <a:rPr lang="pt-BR" sz="1800"/>
                <a:t>defloculante</a:t>
              </a:r>
            </a:p>
          </p:txBody>
        </p:sp>
        <p:sp>
          <p:nvSpPr>
            <p:cNvPr id="230410" name="AutoShape 1034"/>
            <p:cNvSpPr>
              <a:spLocks/>
            </p:cNvSpPr>
            <p:nvPr/>
          </p:nvSpPr>
          <p:spPr bwMode="auto">
            <a:xfrm>
              <a:off x="1920" y="912"/>
              <a:ext cx="144" cy="816"/>
            </a:xfrm>
            <a:prstGeom prst="leftBrace">
              <a:avLst>
                <a:gd name="adj1" fmla="val 47222"/>
                <a:gd name="adj2" fmla="val 50000"/>
              </a:avLst>
            </a:prstGeom>
            <a:noFill/>
            <a:ln w="1905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230412" name="Text Box 1036"/>
          <p:cNvSpPr txBox="1">
            <a:spLocks noChangeArrowheads="1"/>
          </p:cNvSpPr>
          <p:nvPr/>
        </p:nvSpPr>
        <p:spPr bwMode="auto">
          <a:xfrm>
            <a:off x="914400" y="5451475"/>
            <a:ext cx="1981200" cy="720725"/>
          </a:xfrm>
          <a:prstGeom prst="rect">
            <a:avLst/>
          </a:prstGeom>
          <a:solidFill>
            <a:srgbClr val="CCFFFF">
              <a:alpha val="50000"/>
            </a:srgbClr>
          </a:solidFill>
          <a:ln w="19050" cap="sq">
            <a:solidFill>
              <a:srgbClr val="000099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t-BR" sz="2000"/>
              <a:t>Formação da “torta”</a:t>
            </a:r>
          </a:p>
        </p:txBody>
      </p:sp>
      <p:sp>
        <p:nvSpPr>
          <p:cNvPr id="230413" name="Text Box 1037"/>
          <p:cNvSpPr txBox="1">
            <a:spLocks noChangeArrowheads="1"/>
          </p:cNvSpPr>
          <p:nvPr/>
        </p:nvSpPr>
        <p:spPr bwMode="auto">
          <a:xfrm>
            <a:off x="6134100" y="1371600"/>
            <a:ext cx="1981200" cy="1025525"/>
          </a:xfrm>
          <a:prstGeom prst="rect">
            <a:avLst/>
          </a:prstGeom>
          <a:solidFill>
            <a:srgbClr val="CCFFFF">
              <a:alpha val="50000"/>
            </a:srgbClr>
          </a:solidFill>
          <a:ln w="19050" cap="sq">
            <a:solidFill>
              <a:srgbClr val="000099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t-BR" sz="2000"/>
              <a:t>Drenagem do excesso de suspensão</a:t>
            </a:r>
          </a:p>
        </p:txBody>
      </p:sp>
      <p:sp>
        <p:nvSpPr>
          <p:cNvPr id="230414" name="Text Box 1038"/>
          <p:cNvSpPr txBox="1">
            <a:spLocks noChangeArrowheads="1"/>
          </p:cNvSpPr>
          <p:nvPr/>
        </p:nvSpPr>
        <p:spPr bwMode="auto">
          <a:xfrm>
            <a:off x="6019800" y="2667000"/>
            <a:ext cx="2209800" cy="720725"/>
          </a:xfrm>
          <a:prstGeom prst="rect">
            <a:avLst/>
          </a:prstGeom>
          <a:solidFill>
            <a:srgbClr val="CCFFFF">
              <a:alpha val="50000"/>
            </a:srgbClr>
          </a:solidFill>
          <a:ln w="19050" cap="sq">
            <a:solidFill>
              <a:srgbClr val="000099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t-BR" sz="2000"/>
              <a:t>Secagem parcial dentro do molde</a:t>
            </a:r>
          </a:p>
        </p:txBody>
      </p:sp>
      <p:sp>
        <p:nvSpPr>
          <p:cNvPr id="230415" name="Text Box 1039"/>
          <p:cNvSpPr txBox="1">
            <a:spLocks noChangeArrowheads="1"/>
          </p:cNvSpPr>
          <p:nvPr/>
        </p:nvSpPr>
        <p:spPr bwMode="auto">
          <a:xfrm>
            <a:off x="6134100" y="3581400"/>
            <a:ext cx="1981200" cy="720725"/>
          </a:xfrm>
          <a:prstGeom prst="rect">
            <a:avLst/>
          </a:prstGeom>
          <a:solidFill>
            <a:srgbClr val="CCFFFF">
              <a:alpha val="50000"/>
            </a:srgbClr>
          </a:solidFill>
          <a:ln w="19050" cap="sq">
            <a:solidFill>
              <a:srgbClr val="000099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t-BR" sz="2000"/>
              <a:t>Separação do molde</a:t>
            </a:r>
          </a:p>
        </p:txBody>
      </p:sp>
      <p:sp>
        <p:nvSpPr>
          <p:cNvPr id="230416" name="Text Box 1040"/>
          <p:cNvSpPr txBox="1">
            <a:spLocks noChangeArrowheads="1"/>
          </p:cNvSpPr>
          <p:nvPr/>
        </p:nvSpPr>
        <p:spPr bwMode="auto">
          <a:xfrm>
            <a:off x="6134100" y="4495800"/>
            <a:ext cx="1981200" cy="415925"/>
          </a:xfrm>
          <a:prstGeom prst="rect">
            <a:avLst/>
          </a:prstGeom>
          <a:solidFill>
            <a:srgbClr val="CCFFFF">
              <a:alpha val="50000"/>
            </a:srgbClr>
          </a:solidFill>
          <a:ln w="19050" cap="sq">
            <a:solidFill>
              <a:srgbClr val="000099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t-BR" sz="2000"/>
              <a:t>Acabamento</a:t>
            </a:r>
          </a:p>
        </p:txBody>
      </p:sp>
      <p:sp>
        <p:nvSpPr>
          <p:cNvPr id="230417" name="Text Box 1041"/>
          <p:cNvSpPr txBox="1">
            <a:spLocks noChangeArrowheads="1"/>
          </p:cNvSpPr>
          <p:nvPr/>
        </p:nvSpPr>
        <p:spPr bwMode="auto">
          <a:xfrm>
            <a:off x="6134100" y="5105400"/>
            <a:ext cx="1981200" cy="415925"/>
          </a:xfrm>
          <a:prstGeom prst="rect">
            <a:avLst/>
          </a:prstGeom>
          <a:solidFill>
            <a:srgbClr val="CCFFFF">
              <a:alpha val="50000"/>
            </a:srgbClr>
          </a:solidFill>
          <a:ln w="19050" cap="sq">
            <a:solidFill>
              <a:srgbClr val="000099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t-BR" sz="2000"/>
              <a:t>Secagem final</a:t>
            </a:r>
          </a:p>
        </p:txBody>
      </p:sp>
      <p:sp>
        <p:nvSpPr>
          <p:cNvPr id="230418" name="Text Box 1042"/>
          <p:cNvSpPr txBox="1">
            <a:spLocks noChangeArrowheads="1"/>
          </p:cNvSpPr>
          <p:nvPr/>
        </p:nvSpPr>
        <p:spPr bwMode="auto">
          <a:xfrm>
            <a:off x="6134100" y="5715000"/>
            <a:ext cx="1981200" cy="415925"/>
          </a:xfrm>
          <a:prstGeom prst="rect">
            <a:avLst/>
          </a:prstGeom>
          <a:solidFill>
            <a:srgbClr val="CCFFFF">
              <a:alpha val="50000"/>
            </a:srgbClr>
          </a:solidFill>
          <a:ln w="19050" cap="sq">
            <a:solidFill>
              <a:srgbClr val="000099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t-BR" sz="2000"/>
              <a:t>Queima</a:t>
            </a:r>
          </a:p>
        </p:txBody>
      </p:sp>
      <p:cxnSp>
        <p:nvCxnSpPr>
          <p:cNvPr id="230419" name="AutoShape 1043"/>
          <p:cNvCxnSpPr>
            <a:cxnSpLocks noChangeShapeType="1"/>
            <a:stCxn id="230405" idx="2"/>
            <a:endCxn id="230406" idx="0"/>
          </p:cNvCxnSpPr>
          <p:nvPr/>
        </p:nvCxnSpPr>
        <p:spPr bwMode="auto">
          <a:xfrm>
            <a:off x="1905000" y="2287588"/>
            <a:ext cx="0" cy="258762"/>
          </a:xfrm>
          <a:prstGeom prst="straightConnector1">
            <a:avLst/>
          </a:prstGeom>
          <a:noFill/>
          <a:ln w="19050" cap="sq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0420" name="AutoShape 1044"/>
          <p:cNvCxnSpPr>
            <a:cxnSpLocks noChangeShapeType="1"/>
            <a:stCxn id="230406" idx="2"/>
            <a:endCxn id="230407" idx="0"/>
          </p:cNvCxnSpPr>
          <p:nvPr/>
        </p:nvCxnSpPr>
        <p:spPr bwMode="auto">
          <a:xfrm>
            <a:off x="1905000" y="3286125"/>
            <a:ext cx="0" cy="327025"/>
          </a:xfrm>
          <a:prstGeom prst="straightConnector1">
            <a:avLst/>
          </a:prstGeom>
          <a:noFill/>
          <a:ln w="19050" cap="sq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0421" name="AutoShape 1045"/>
          <p:cNvCxnSpPr>
            <a:cxnSpLocks noChangeShapeType="1"/>
            <a:stCxn id="230407" idx="2"/>
            <a:endCxn id="230408" idx="0"/>
          </p:cNvCxnSpPr>
          <p:nvPr/>
        </p:nvCxnSpPr>
        <p:spPr bwMode="auto">
          <a:xfrm>
            <a:off x="1905000" y="4048125"/>
            <a:ext cx="0" cy="327025"/>
          </a:xfrm>
          <a:prstGeom prst="straightConnector1">
            <a:avLst/>
          </a:prstGeom>
          <a:noFill/>
          <a:ln w="19050" cap="sq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0422" name="AutoShape 1046"/>
          <p:cNvCxnSpPr>
            <a:cxnSpLocks noChangeShapeType="1"/>
            <a:stCxn id="230408" idx="2"/>
            <a:endCxn id="230412" idx="0"/>
          </p:cNvCxnSpPr>
          <p:nvPr/>
        </p:nvCxnSpPr>
        <p:spPr bwMode="auto">
          <a:xfrm>
            <a:off x="1905000" y="5114925"/>
            <a:ext cx="0" cy="327025"/>
          </a:xfrm>
          <a:prstGeom prst="straightConnector1">
            <a:avLst/>
          </a:prstGeom>
          <a:noFill/>
          <a:ln w="19050" cap="sq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0423" name="AutoShape 1047"/>
          <p:cNvCxnSpPr>
            <a:cxnSpLocks noChangeShapeType="1"/>
            <a:stCxn id="230412" idx="3"/>
            <a:endCxn id="230413" idx="1"/>
          </p:cNvCxnSpPr>
          <p:nvPr/>
        </p:nvCxnSpPr>
        <p:spPr bwMode="auto">
          <a:xfrm flipV="1">
            <a:off x="2905125" y="1884363"/>
            <a:ext cx="3219450" cy="3927475"/>
          </a:xfrm>
          <a:prstGeom prst="bentConnector3">
            <a:avLst>
              <a:gd name="adj1" fmla="val 55324"/>
            </a:avLst>
          </a:prstGeom>
          <a:noFill/>
          <a:ln w="19050" cap="sq">
            <a:solidFill>
              <a:schemeClr val="tx1"/>
            </a:solidFill>
            <a:miter lim="800000"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0424" name="AutoShape 1048"/>
          <p:cNvCxnSpPr>
            <a:cxnSpLocks noChangeShapeType="1"/>
            <a:stCxn id="230413" idx="2"/>
            <a:endCxn id="230414" idx="0"/>
          </p:cNvCxnSpPr>
          <p:nvPr/>
        </p:nvCxnSpPr>
        <p:spPr bwMode="auto">
          <a:xfrm>
            <a:off x="7124700" y="2406650"/>
            <a:ext cx="0" cy="250825"/>
          </a:xfrm>
          <a:prstGeom prst="straightConnector1">
            <a:avLst/>
          </a:prstGeom>
          <a:noFill/>
          <a:ln w="19050" cap="sq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0425" name="AutoShape 1049"/>
          <p:cNvCxnSpPr>
            <a:cxnSpLocks noChangeShapeType="1"/>
            <a:stCxn id="230414" idx="2"/>
            <a:endCxn id="230415" idx="0"/>
          </p:cNvCxnSpPr>
          <p:nvPr/>
        </p:nvCxnSpPr>
        <p:spPr bwMode="auto">
          <a:xfrm>
            <a:off x="7124700" y="3397250"/>
            <a:ext cx="0" cy="174625"/>
          </a:xfrm>
          <a:prstGeom prst="straightConnector1">
            <a:avLst/>
          </a:prstGeom>
          <a:noFill/>
          <a:ln w="19050" cap="sq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0426" name="AutoShape 1050"/>
          <p:cNvCxnSpPr>
            <a:cxnSpLocks noChangeShapeType="1"/>
            <a:stCxn id="230415" idx="2"/>
            <a:endCxn id="230416" idx="0"/>
          </p:cNvCxnSpPr>
          <p:nvPr/>
        </p:nvCxnSpPr>
        <p:spPr bwMode="auto">
          <a:xfrm>
            <a:off x="7124700" y="4311650"/>
            <a:ext cx="0" cy="174625"/>
          </a:xfrm>
          <a:prstGeom prst="straightConnector1">
            <a:avLst/>
          </a:prstGeom>
          <a:noFill/>
          <a:ln w="19050" cap="sq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0427" name="AutoShape 1051"/>
          <p:cNvCxnSpPr>
            <a:cxnSpLocks noChangeShapeType="1"/>
            <a:stCxn id="230416" idx="2"/>
            <a:endCxn id="230417" idx="0"/>
          </p:cNvCxnSpPr>
          <p:nvPr/>
        </p:nvCxnSpPr>
        <p:spPr bwMode="auto">
          <a:xfrm>
            <a:off x="7124700" y="4921250"/>
            <a:ext cx="0" cy="174625"/>
          </a:xfrm>
          <a:prstGeom prst="straightConnector1">
            <a:avLst/>
          </a:prstGeom>
          <a:noFill/>
          <a:ln w="19050" cap="sq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0428" name="AutoShape 1052"/>
          <p:cNvCxnSpPr>
            <a:cxnSpLocks noChangeShapeType="1"/>
            <a:stCxn id="230417" idx="2"/>
            <a:endCxn id="230418" idx="0"/>
          </p:cNvCxnSpPr>
          <p:nvPr/>
        </p:nvCxnSpPr>
        <p:spPr bwMode="auto">
          <a:xfrm>
            <a:off x="7124700" y="5530850"/>
            <a:ext cx="0" cy="174625"/>
          </a:xfrm>
          <a:prstGeom prst="straightConnector1">
            <a:avLst/>
          </a:prstGeom>
          <a:noFill/>
          <a:ln w="19050" cap="sq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53284739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72C84-3345-4862-A261-79BF57577466}" type="datetime1">
              <a:rPr lang="pt-BR" smtClean="0"/>
              <a:t>20/8/2013</a:t>
            </a:fld>
            <a:endParaRPr lang="pt-BR"/>
          </a:p>
        </p:txBody>
      </p:sp>
      <p:sp>
        <p:nvSpPr>
          <p:cNvPr id="74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996D9-7D4D-4E5A-B3D9-657A12674036}" type="slidenum">
              <a:rPr lang="pt-BR"/>
              <a:pPr/>
              <a:t>36</a:t>
            </a:fld>
            <a:endParaRPr lang="pt-BR"/>
          </a:p>
        </p:txBody>
      </p:sp>
      <p:sp>
        <p:nvSpPr>
          <p:cNvPr id="2191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pt-BR" sz="4000"/>
              <a:t>Processos de conformação: características</a:t>
            </a:r>
          </a:p>
        </p:txBody>
      </p:sp>
      <p:sp>
        <p:nvSpPr>
          <p:cNvPr id="219139" name="Text Box 3"/>
          <p:cNvSpPr txBox="1">
            <a:spLocks noChangeArrowheads="1"/>
          </p:cNvSpPr>
          <p:nvPr/>
        </p:nvSpPr>
        <p:spPr bwMode="auto">
          <a:xfrm rot="37800000">
            <a:off x="-511969" y="2324894"/>
            <a:ext cx="18462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sz="2000"/>
              <a:t>[Lee, 1994:30]</a:t>
            </a:r>
          </a:p>
        </p:txBody>
      </p:sp>
      <p:sp>
        <p:nvSpPr>
          <p:cNvPr id="219140" name="Line 4"/>
          <p:cNvSpPr>
            <a:spLocks noChangeShapeType="1"/>
          </p:cNvSpPr>
          <p:nvPr/>
        </p:nvSpPr>
        <p:spPr bwMode="auto">
          <a:xfrm>
            <a:off x="609600" y="1524000"/>
            <a:ext cx="0" cy="2209800"/>
          </a:xfrm>
          <a:prstGeom prst="line">
            <a:avLst/>
          </a:prstGeom>
          <a:noFill/>
          <a:ln w="12700" cap="sq">
            <a:solidFill>
              <a:schemeClr val="hlink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pt-BR"/>
          </a:p>
        </p:txBody>
      </p:sp>
      <p:sp>
        <p:nvSpPr>
          <p:cNvPr id="219141" name="Line 5"/>
          <p:cNvSpPr>
            <a:spLocks noChangeShapeType="1"/>
          </p:cNvSpPr>
          <p:nvPr/>
        </p:nvSpPr>
        <p:spPr bwMode="auto">
          <a:xfrm>
            <a:off x="914400" y="1828800"/>
            <a:ext cx="0" cy="91440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pt-BR"/>
          </a:p>
        </p:txBody>
      </p:sp>
      <p:sp>
        <p:nvSpPr>
          <p:cNvPr id="219142" name="Line 6"/>
          <p:cNvSpPr>
            <a:spLocks noChangeShapeType="1"/>
          </p:cNvSpPr>
          <p:nvPr/>
        </p:nvSpPr>
        <p:spPr bwMode="auto">
          <a:xfrm>
            <a:off x="8534400" y="1828800"/>
            <a:ext cx="0" cy="91440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pt-BR"/>
          </a:p>
        </p:txBody>
      </p:sp>
      <p:sp>
        <p:nvSpPr>
          <p:cNvPr id="219143" name="Line 7"/>
          <p:cNvSpPr>
            <a:spLocks noChangeShapeType="1"/>
          </p:cNvSpPr>
          <p:nvPr/>
        </p:nvSpPr>
        <p:spPr bwMode="auto">
          <a:xfrm>
            <a:off x="914400" y="2743200"/>
            <a:ext cx="0" cy="91440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pt-BR"/>
          </a:p>
        </p:txBody>
      </p:sp>
      <p:sp>
        <p:nvSpPr>
          <p:cNvPr id="219144" name="Line 8"/>
          <p:cNvSpPr>
            <a:spLocks noChangeShapeType="1"/>
          </p:cNvSpPr>
          <p:nvPr/>
        </p:nvSpPr>
        <p:spPr bwMode="auto">
          <a:xfrm>
            <a:off x="8534400" y="2743200"/>
            <a:ext cx="0" cy="91440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pt-BR"/>
          </a:p>
        </p:txBody>
      </p:sp>
      <p:sp>
        <p:nvSpPr>
          <p:cNvPr id="219145" name="Line 9"/>
          <p:cNvSpPr>
            <a:spLocks noChangeShapeType="1"/>
          </p:cNvSpPr>
          <p:nvPr/>
        </p:nvSpPr>
        <p:spPr bwMode="auto">
          <a:xfrm>
            <a:off x="914400" y="3657600"/>
            <a:ext cx="0" cy="91440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pt-BR"/>
          </a:p>
        </p:txBody>
      </p:sp>
      <p:sp>
        <p:nvSpPr>
          <p:cNvPr id="219146" name="Line 10"/>
          <p:cNvSpPr>
            <a:spLocks noChangeShapeType="1"/>
          </p:cNvSpPr>
          <p:nvPr/>
        </p:nvSpPr>
        <p:spPr bwMode="auto">
          <a:xfrm>
            <a:off x="8534400" y="3657600"/>
            <a:ext cx="0" cy="91440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pt-BR"/>
          </a:p>
        </p:txBody>
      </p:sp>
      <p:sp>
        <p:nvSpPr>
          <p:cNvPr id="219147" name="Line 11"/>
          <p:cNvSpPr>
            <a:spLocks noChangeShapeType="1"/>
          </p:cNvSpPr>
          <p:nvPr/>
        </p:nvSpPr>
        <p:spPr bwMode="auto">
          <a:xfrm>
            <a:off x="914400" y="4572000"/>
            <a:ext cx="0" cy="91440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pt-BR"/>
          </a:p>
        </p:txBody>
      </p:sp>
      <p:sp>
        <p:nvSpPr>
          <p:cNvPr id="219148" name="Line 12"/>
          <p:cNvSpPr>
            <a:spLocks noChangeShapeType="1"/>
          </p:cNvSpPr>
          <p:nvPr/>
        </p:nvSpPr>
        <p:spPr bwMode="auto">
          <a:xfrm>
            <a:off x="8534400" y="4572000"/>
            <a:ext cx="0" cy="91440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pt-BR"/>
          </a:p>
        </p:txBody>
      </p:sp>
      <p:graphicFrame>
        <p:nvGraphicFramePr>
          <p:cNvPr id="219149" name="Group 13"/>
          <p:cNvGraphicFramePr>
            <a:graphicFrameLocks noGrp="1"/>
          </p:cNvGraphicFramePr>
          <p:nvPr/>
        </p:nvGraphicFramePr>
        <p:xfrm>
          <a:off x="685800" y="1633538"/>
          <a:ext cx="8077200" cy="4541520"/>
        </p:xfrm>
        <a:graphic>
          <a:graphicData uri="http://schemas.openxmlformats.org/drawingml/2006/table">
            <a:tbl>
              <a:tblPr/>
              <a:tblGrid>
                <a:gridCol w="1155700"/>
                <a:gridCol w="1150938"/>
                <a:gridCol w="1155700"/>
                <a:gridCol w="1152525"/>
                <a:gridCol w="1155700"/>
                <a:gridCol w="1150937"/>
                <a:gridCol w="1155700"/>
              </a:tblGrid>
              <a:tr h="736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Técnica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Prensagem a seco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Prensagem isostática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Extrusão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Moldagem por injeção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Colagem de barbotina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Colagem de folhas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6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Material de partida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Grânulos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Grânulos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Pasta 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Grânulos/ pasta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Barbotina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Barbotina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6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Teor de umidade (m%)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 – 5% 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 – 5%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endParaRPr kumimoji="0" lang="pt-BR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18 –25%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endParaRPr kumimoji="0" lang="pt-BR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endParaRPr kumimoji="0" lang="pt-BR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25 – 50%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endParaRPr kumimoji="0" lang="pt-BR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25 – 50%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endParaRPr kumimoji="0" lang="pt-BR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6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Formatos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Planos 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Complexos 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Simples 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Complexos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Complexos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Planos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6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Automação 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Sim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Batelada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Contínuo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Contínuo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Batelada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Contínuo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6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Orientação de partículas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Sim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Não 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Sim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Sim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Sim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Sim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19207" name="Rectangle 71"/>
          <p:cNvSpPr>
            <a:spLocks noChangeArrowheads="1"/>
          </p:cNvSpPr>
          <p:nvPr/>
        </p:nvSpPr>
        <p:spPr bwMode="auto">
          <a:xfrm>
            <a:off x="6553200" y="1447800"/>
            <a:ext cx="990600" cy="5029200"/>
          </a:xfrm>
          <a:prstGeom prst="rect">
            <a:avLst/>
          </a:prstGeom>
          <a:noFill/>
          <a:ln w="28575" cap="sq">
            <a:solidFill>
              <a:srgbClr val="FF3300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0653655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F581C-C126-43CE-AFA1-8F8573BD4602}" type="datetime1">
              <a:rPr lang="pt-BR" smtClean="0"/>
              <a:t>20/8/2013</a:t>
            </a:fld>
            <a:endParaRPr lang="pt-BR"/>
          </a:p>
        </p:txBody>
      </p:sp>
      <p:sp>
        <p:nvSpPr>
          <p:cNvPr id="42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B376C-C333-4390-BED2-430B8BF048CB}" type="slidenum">
              <a:rPr lang="pt-BR"/>
              <a:pPr/>
              <a:t>37</a:t>
            </a:fld>
            <a:endParaRPr lang="pt-BR"/>
          </a:p>
        </p:txBody>
      </p:sp>
      <p:sp>
        <p:nvSpPr>
          <p:cNvPr id="2160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pt-BR" sz="4000"/>
              <a:t>Processos de conformação: quadro comparativo 2</a:t>
            </a:r>
          </a:p>
        </p:txBody>
      </p:sp>
      <p:sp>
        <p:nvSpPr>
          <p:cNvPr id="216067" name="Text Box 3"/>
          <p:cNvSpPr txBox="1">
            <a:spLocks noChangeArrowheads="1"/>
          </p:cNvSpPr>
          <p:nvPr/>
        </p:nvSpPr>
        <p:spPr bwMode="auto">
          <a:xfrm rot="37800000">
            <a:off x="-665956" y="2475706"/>
            <a:ext cx="21542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sz="2000"/>
              <a:t>[Reed, 1995:399]</a:t>
            </a:r>
          </a:p>
        </p:txBody>
      </p:sp>
      <p:sp>
        <p:nvSpPr>
          <p:cNvPr id="216068" name="Line 4"/>
          <p:cNvSpPr>
            <a:spLocks noChangeShapeType="1"/>
          </p:cNvSpPr>
          <p:nvPr/>
        </p:nvSpPr>
        <p:spPr bwMode="auto">
          <a:xfrm>
            <a:off x="609600" y="1524000"/>
            <a:ext cx="0" cy="2209800"/>
          </a:xfrm>
          <a:prstGeom prst="line">
            <a:avLst/>
          </a:prstGeom>
          <a:noFill/>
          <a:ln w="12700" cap="sq">
            <a:solidFill>
              <a:schemeClr val="hlink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pt-BR"/>
          </a:p>
        </p:txBody>
      </p:sp>
      <p:grpSp>
        <p:nvGrpSpPr>
          <p:cNvPr id="216102" name="Group 38"/>
          <p:cNvGrpSpPr>
            <a:grpSpLocks/>
          </p:cNvGrpSpPr>
          <p:nvPr/>
        </p:nvGrpSpPr>
        <p:grpSpPr bwMode="auto">
          <a:xfrm>
            <a:off x="2133600" y="4419600"/>
            <a:ext cx="6400800" cy="914400"/>
            <a:chOff x="1344" y="2784"/>
            <a:chExt cx="4032" cy="576"/>
          </a:xfrm>
        </p:grpSpPr>
        <p:sp>
          <p:nvSpPr>
            <p:cNvPr id="216069" name="Rectangle 5"/>
            <p:cNvSpPr>
              <a:spLocks noChangeArrowheads="1"/>
            </p:cNvSpPr>
            <p:nvPr/>
          </p:nvSpPr>
          <p:spPr bwMode="auto">
            <a:xfrm>
              <a:off x="3936" y="2784"/>
              <a:ext cx="1440" cy="5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>
                <a:spcBef>
                  <a:spcPct val="20000"/>
                </a:spcBef>
                <a:buClr>
                  <a:schemeClr val="hlink"/>
                </a:buClr>
                <a:buSzPct val="110000"/>
                <a:buFont typeface="Wingdings" pitchFamily="2" charset="2"/>
                <a:buNone/>
              </a:pPr>
              <a:r>
                <a:rPr lang="pt-BR" sz="1600">
                  <a:sym typeface="Symbol" pitchFamily="18" charset="2"/>
                </a:rPr>
                <a:t>Produtos estruturais avançados, isolamento, refratários</a:t>
              </a:r>
            </a:p>
          </p:txBody>
        </p:sp>
        <p:sp>
          <p:nvSpPr>
            <p:cNvPr id="216070" name="Rectangle 6"/>
            <p:cNvSpPr>
              <a:spLocks noChangeArrowheads="1"/>
            </p:cNvSpPr>
            <p:nvPr/>
          </p:nvSpPr>
          <p:spPr bwMode="auto">
            <a:xfrm>
              <a:off x="2496" y="2784"/>
              <a:ext cx="1440" cy="5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>
                <a:spcBef>
                  <a:spcPct val="20000"/>
                </a:spcBef>
                <a:buClr>
                  <a:schemeClr val="hlink"/>
                </a:buClr>
                <a:buSzPct val="110000"/>
                <a:buFont typeface="Wingdings" pitchFamily="2" charset="2"/>
                <a:buNone/>
              </a:pPr>
              <a:r>
                <a:rPr lang="pt-BR" sz="1600"/>
                <a:t>Formas complexas, boa dispersão de pós, densidade uniforme</a:t>
              </a:r>
            </a:p>
          </p:txBody>
        </p:sp>
        <p:sp>
          <p:nvSpPr>
            <p:cNvPr id="216071" name="Rectangle 7"/>
            <p:cNvSpPr>
              <a:spLocks noChangeArrowheads="1"/>
            </p:cNvSpPr>
            <p:nvPr/>
          </p:nvSpPr>
          <p:spPr bwMode="auto">
            <a:xfrm>
              <a:off x="1344" y="2784"/>
              <a:ext cx="1152" cy="5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>
                <a:spcBef>
                  <a:spcPct val="20000"/>
                </a:spcBef>
                <a:buClr>
                  <a:schemeClr val="hlink"/>
                </a:buClr>
                <a:buSzPct val="110000"/>
                <a:buFont typeface="Wingdings" pitchFamily="2" charset="2"/>
                <a:buNone/>
              </a:pPr>
              <a:r>
                <a:rPr lang="pt-BR" sz="1600"/>
                <a:t>Molde metálico/ polimérico</a:t>
              </a:r>
            </a:p>
          </p:txBody>
        </p:sp>
      </p:grpSp>
      <p:sp>
        <p:nvSpPr>
          <p:cNvPr id="216072" name="Rectangle 8"/>
          <p:cNvSpPr>
            <a:spLocks noChangeArrowheads="1"/>
          </p:cNvSpPr>
          <p:nvPr/>
        </p:nvSpPr>
        <p:spPr bwMode="auto">
          <a:xfrm>
            <a:off x="914400" y="4419600"/>
            <a:ext cx="12192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pt-BR" sz="1600"/>
              <a:t>Colagem de gel</a:t>
            </a:r>
          </a:p>
        </p:txBody>
      </p:sp>
      <p:grpSp>
        <p:nvGrpSpPr>
          <p:cNvPr id="216101" name="Group 37"/>
          <p:cNvGrpSpPr>
            <a:grpSpLocks/>
          </p:cNvGrpSpPr>
          <p:nvPr/>
        </p:nvGrpSpPr>
        <p:grpSpPr bwMode="auto">
          <a:xfrm>
            <a:off x="2133600" y="3505200"/>
            <a:ext cx="6400800" cy="914400"/>
            <a:chOff x="1344" y="2208"/>
            <a:chExt cx="4032" cy="576"/>
          </a:xfrm>
        </p:grpSpPr>
        <p:sp>
          <p:nvSpPr>
            <p:cNvPr id="216073" name="Rectangle 9"/>
            <p:cNvSpPr>
              <a:spLocks noChangeArrowheads="1"/>
            </p:cNvSpPr>
            <p:nvPr/>
          </p:nvSpPr>
          <p:spPr bwMode="auto">
            <a:xfrm>
              <a:off x="3936" y="2208"/>
              <a:ext cx="1440" cy="5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>
                <a:spcBef>
                  <a:spcPct val="20000"/>
                </a:spcBef>
                <a:buClr>
                  <a:schemeClr val="hlink"/>
                </a:buClr>
                <a:buSzPct val="110000"/>
                <a:buFont typeface="Wingdings" pitchFamily="2" charset="2"/>
                <a:buNone/>
              </a:pPr>
              <a:r>
                <a:rPr lang="pt-BR" sz="1600">
                  <a:sym typeface="Symbol" pitchFamily="18" charset="2"/>
                </a:rPr>
                <a:t>Substratos finos</a:t>
              </a:r>
            </a:p>
          </p:txBody>
        </p:sp>
        <p:sp>
          <p:nvSpPr>
            <p:cNvPr id="216074" name="Rectangle 10"/>
            <p:cNvSpPr>
              <a:spLocks noChangeArrowheads="1"/>
            </p:cNvSpPr>
            <p:nvPr/>
          </p:nvSpPr>
          <p:spPr bwMode="auto">
            <a:xfrm>
              <a:off x="2496" y="2208"/>
              <a:ext cx="1440" cy="5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>
                <a:spcBef>
                  <a:spcPct val="20000"/>
                </a:spcBef>
                <a:buClr>
                  <a:schemeClr val="hlink"/>
                </a:buClr>
                <a:buSzPct val="110000"/>
                <a:buFont typeface="Wingdings" pitchFamily="2" charset="2"/>
                <a:buNone/>
              </a:pPr>
              <a:r>
                <a:rPr lang="pt-BR" sz="1600"/>
                <a:t>Produção em massa</a:t>
              </a:r>
            </a:p>
          </p:txBody>
        </p:sp>
        <p:sp>
          <p:nvSpPr>
            <p:cNvPr id="216075" name="Rectangle 11"/>
            <p:cNvSpPr>
              <a:spLocks noChangeArrowheads="1"/>
            </p:cNvSpPr>
            <p:nvPr/>
          </p:nvSpPr>
          <p:spPr bwMode="auto">
            <a:xfrm>
              <a:off x="1344" y="2208"/>
              <a:ext cx="1152" cy="5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>
                <a:spcBef>
                  <a:spcPct val="20000"/>
                </a:spcBef>
                <a:buClr>
                  <a:schemeClr val="hlink"/>
                </a:buClr>
                <a:buSzPct val="110000"/>
                <a:buFont typeface="Wingdings" pitchFamily="2" charset="2"/>
                <a:buNone/>
              </a:pPr>
              <a:r>
                <a:rPr lang="pt-BR" sz="1600"/>
                <a:t>Lâmina metálica</a:t>
              </a:r>
              <a:endParaRPr lang="pt-BR" sz="1800"/>
            </a:p>
          </p:txBody>
        </p:sp>
      </p:grpSp>
      <p:sp>
        <p:nvSpPr>
          <p:cNvPr id="216076" name="Rectangle 12"/>
          <p:cNvSpPr>
            <a:spLocks noChangeArrowheads="1"/>
          </p:cNvSpPr>
          <p:nvPr/>
        </p:nvSpPr>
        <p:spPr bwMode="auto">
          <a:xfrm>
            <a:off x="914400" y="3505200"/>
            <a:ext cx="12192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pt-BR" sz="1600"/>
              <a:t>Colagem de folhas</a:t>
            </a:r>
            <a:endParaRPr lang="pt-BR" sz="1800"/>
          </a:p>
        </p:txBody>
      </p:sp>
      <p:grpSp>
        <p:nvGrpSpPr>
          <p:cNvPr id="216100" name="Group 36"/>
          <p:cNvGrpSpPr>
            <a:grpSpLocks/>
          </p:cNvGrpSpPr>
          <p:nvPr/>
        </p:nvGrpSpPr>
        <p:grpSpPr bwMode="auto">
          <a:xfrm>
            <a:off x="2133600" y="2590800"/>
            <a:ext cx="6400800" cy="914400"/>
            <a:chOff x="1344" y="1632"/>
            <a:chExt cx="4032" cy="576"/>
          </a:xfrm>
        </p:grpSpPr>
        <p:sp>
          <p:nvSpPr>
            <p:cNvPr id="216077" name="Rectangle 13"/>
            <p:cNvSpPr>
              <a:spLocks noChangeArrowheads="1"/>
            </p:cNvSpPr>
            <p:nvPr/>
          </p:nvSpPr>
          <p:spPr bwMode="auto">
            <a:xfrm>
              <a:off x="3936" y="1632"/>
              <a:ext cx="1440" cy="5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>
                <a:spcBef>
                  <a:spcPct val="20000"/>
                </a:spcBef>
                <a:buClr>
                  <a:schemeClr val="hlink"/>
                </a:buClr>
                <a:buSzPct val="110000"/>
                <a:buFont typeface="Wingdings" pitchFamily="2" charset="2"/>
                <a:buNone/>
              </a:pPr>
              <a:r>
                <a:rPr lang="pt-BR" sz="1600">
                  <a:sym typeface="Symbol" pitchFamily="18" charset="2"/>
                </a:rPr>
                <a:t>Refratários, tubos fechados, produtos avançados/tradicionais</a:t>
              </a:r>
              <a:endParaRPr lang="pt-BR" sz="1800">
                <a:sym typeface="Symbol" pitchFamily="18" charset="2"/>
              </a:endParaRPr>
            </a:p>
          </p:txBody>
        </p:sp>
        <p:sp>
          <p:nvSpPr>
            <p:cNvPr id="216078" name="Rectangle 14"/>
            <p:cNvSpPr>
              <a:spLocks noChangeArrowheads="1"/>
            </p:cNvSpPr>
            <p:nvPr/>
          </p:nvSpPr>
          <p:spPr bwMode="auto">
            <a:xfrm>
              <a:off x="2496" y="1632"/>
              <a:ext cx="1440" cy="5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>
                <a:spcBef>
                  <a:spcPct val="20000"/>
                </a:spcBef>
                <a:buClr>
                  <a:schemeClr val="hlink"/>
                </a:buClr>
                <a:buSzPct val="110000"/>
                <a:buFont typeface="Wingdings" pitchFamily="2" charset="2"/>
                <a:buNone/>
              </a:pPr>
              <a:r>
                <a:rPr lang="pt-BR" sz="1600"/>
                <a:t>Variedade de formas, facilidade de instalação, mecanização disponível</a:t>
              </a:r>
              <a:endParaRPr lang="pt-BR" sz="1800"/>
            </a:p>
          </p:txBody>
        </p:sp>
        <p:sp>
          <p:nvSpPr>
            <p:cNvPr id="216079" name="Rectangle 15"/>
            <p:cNvSpPr>
              <a:spLocks noChangeArrowheads="1"/>
            </p:cNvSpPr>
            <p:nvPr/>
          </p:nvSpPr>
          <p:spPr bwMode="auto">
            <a:xfrm>
              <a:off x="1344" y="1632"/>
              <a:ext cx="1152" cy="5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>
                <a:spcBef>
                  <a:spcPct val="20000"/>
                </a:spcBef>
                <a:buClr>
                  <a:schemeClr val="hlink"/>
                </a:buClr>
                <a:buSzPct val="110000"/>
                <a:buFont typeface="Wingdings" pitchFamily="2" charset="2"/>
                <a:buNone/>
              </a:pPr>
              <a:r>
                <a:rPr lang="pt-BR" sz="1600"/>
                <a:t>Gesso/polímero poroso</a:t>
              </a:r>
              <a:endParaRPr lang="pt-BR" sz="1800"/>
            </a:p>
          </p:txBody>
        </p:sp>
      </p:grpSp>
      <p:sp>
        <p:nvSpPr>
          <p:cNvPr id="216080" name="Rectangle 16"/>
          <p:cNvSpPr>
            <a:spLocks noChangeArrowheads="1"/>
          </p:cNvSpPr>
          <p:nvPr/>
        </p:nvSpPr>
        <p:spPr bwMode="auto">
          <a:xfrm>
            <a:off x="914400" y="2590800"/>
            <a:ext cx="12192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pt-BR" sz="1600"/>
              <a:t>Colagem de barbotina</a:t>
            </a:r>
            <a:endParaRPr lang="pt-BR" sz="1800"/>
          </a:p>
        </p:txBody>
      </p:sp>
      <p:sp>
        <p:nvSpPr>
          <p:cNvPr id="216081" name="Rectangle 17"/>
          <p:cNvSpPr>
            <a:spLocks noChangeArrowheads="1"/>
          </p:cNvSpPr>
          <p:nvPr/>
        </p:nvSpPr>
        <p:spPr bwMode="auto">
          <a:xfrm>
            <a:off x="6248400" y="1676400"/>
            <a:ext cx="2286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pt-BR" sz="1800" b="1"/>
              <a:t>Produtos</a:t>
            </a:r>
            <a:r>
              <a:rPr lang="pt-BR" sz="2000" b="1"/>
              <a:t> </a:t>
            </a:r>
          </a:p>
        </p:txBody>
      </p:sp>
      <p:sp>
        <p:nvSpPr>
          <p:cNvPr id="216082" name="Rectangle 18"/>
          <p:cNvSpPr>
            <a:spLocks noChangeArrowheads="1"/>
          </p:cNvSpPr>
          <p:nvPr/>
        </p:nvSpPr>
        <p:spPr bwMode="auto">
          <a:xfrm>
            <a:off x="3962400" y="1676400"/>
            <a:ext cx="2286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pt-BR" sz="1800" b="1"/>
              <a:t>Características</a:t>
            </a:r>
            <a:endParaRPr lang="pt-BR" sz="2000" b="1"/>
          </a:p>
        </p:txBody>
      </p:sp>
      <p:sp>
        <p:nvSpPr>
          <p:cNvPr id="216083" name="Rectangle 19"/>
          <p:cNvSpPr>
            <a:spLocks noChangeArrowheads="1"/>
          </p:cNvSpPr>
          <p:nvPr/>
        </p:nvSpPr>
        <p:spPr bwMode="auto">
          <a:xfrm>
            <a:off x="2133600" y="1676400"/>
            <a:ext cx="18288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pt-BR" sz="1800" b="1"/>
              <a:t>Molde</a:t>
            </a:r>
            <a:endParaRPr lang="pt-BR" sz="2000" b="1"/>
          </a:p>
        </p:txBody>
      </p:sp>
      <p:sp>
        <p:nvSpPr>
          <p:cNvPr id="216084" name="Rectangle 20"/>
          <p:cNvSpPr>
            <a:spLocks noChangeArrowheads="1"/>
          </p:cNvSpPr>
          <p:nvPr/>
        </p:nvSpPr>
        <p:spPr bwMode="auto">
          <a:xfrm>
            <a:off x="914400" y="1676400"/>
            <a:ext cx="12192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pt-BR" sz="1800" b="1"/>
              <a:t>Processo</a:t>
            </a:r>
          </a:p>
        </p:txBody>
      </p:sp>
      <p:sp>
        <p:nvSpPr>
          <p:cNvPr id="216085" name="Line 21"/>
          <p:cNvSpPr>
            <a:spLocks noChangeShapeType="1"/>
          </p:cNvSpPr>
          <p:nvPr/>
        </p:nvSpPr>
        <p:spPr bwMode="auto">
          <a:xfrm>
            <a:off x="914400" y="1676400"/>
            <a:ext cx="7620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pt-BR"/>
          </a:p>
        </p:txBody>
      </p:sp>
      <p:sp>
        <p:nvSpPr>
          <p:cNvPr id="216086" name="Line 22"/>
          <p:cNvSpPr>
            <a:spLocks noChangeShapeType="1"/>
          </p:cNvSpPr>
          <p:nvPr/>
        </p:nvSpPr>
        <p:spPr bwMode="auto">
          <a:xfrm>
            <a:off x="914400" y="1828800"/>
            <a:ext cx="0" cy="91440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pt-BR"/>
          </a:p>
        </p:txBody>
      </p:sp>
      <p:sp>
        <p:nvSpPr>
          <p:cNvPr id="216087" name="Line 23"/>
          <p:cNvSpPr>
            <a:spLocks noChangeShapeType="1"/>
          </p:cNvSpPr>
          <p:nvPr/>
        </p:nvSpPr>
        <p:spPr bwMode="auto">
          <a:xfrm>
            <a:off x="8534400" y="1828800"/>
            <a:ext cx="0" cy="91440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pt-BR"/>
          </a:p>
        </p:txBody>
      </p:sp>
      <p:sp>
        <p:nvSpPr>
          <p:cNvPr id="216088" name="Line 24"/>
          <p:cNvSpPr>
            <a:spLocks noChangeShapeType="1"/>
          </p:cNvSpPr>
          <p:nvPr/>
        </p:nvSpPr>
        <p:spPr bwMode="auto">
          <a:xfrm>
            <a:off x="914400" y="6248400"/>
            <a:ext cx="7620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pt-BR"/>
          </a:p>
        </p:txBody>
      </p:sp>
      <p:sp>
        <p:nvSpPr>
          <p:cNvPr id="216089" name="Line 25"/>
          <p:cNvSpPr>
            <a:spLocks noChangeShapeType="1"/>
          </p:cNvSpPr>
          <p:nvPr/>
        </p:nvSpPr>
        <p:spPr bwMode="auto">
          <a:xfrm>
            <a:off x="914400" y="2743200"/>
            <a:ext cx="0" cy="91440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pt-BR"/>
          </a:p>
        </p:txBody>
      </p:sp>
      <p:sp>
        <p:nvSpPr>
          <p:cNvPr id="216090" name="Line 26"/>
          <p:cNvSpPr>
            <a:spLocks noChangeShapeType="1"/>
          </p:cNvSpPr>
          <p:nvPr/>
        </p:nvSpPr>
        <p:spPr bwMode="auto">
          <a:xfrm>
            <a:off x="8534400" y="2743200"/>
            <a:ext cx="0" cy="91440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pt-BR"/>
          </a:p>
        </p:txBody>
      </p:sp>
      <p:sp>
        <p:nvSpPr>
          <p:cNvPr id="216091" name="Line 27"/>
          <p:cNvSpPr>
            <a:spLocks noChangeShapeType="1"/>
          </p:cNvSpPr>
          <p:nvPr/>
        </p:nvSpPr>
        <p:spPr bwMode="auto">
          <a:xfrm>
            <a:off x="914400" y="3657600"/>
            <a:ext cx="0" cy="91440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pt-BR"/>
          </a:p>
        </p:txBody>
      </p:sp>
      <p:sp>
        <p:nvSpPr>
          <p:cNvPr id="216092" name="Line 28"/>
          <p:cNvSpPr>
            <a:spLocks noChangeShapeType="1"/>
          </p:cNvSpPr>
          <p:nvPr/>
        </p:nvSpPr>
        <p:spPr bwMode="auto">
          <a:xfrm>
            <a:off x="8534400" y="3657600"/>
            <a:ext cx="0" cy="91440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pt-BR"/>
          </a:p>
        </p:txBody>
      </p:sp>
      <p:sp>
        <p:nvSpPr>
          <p:cNvPr id="216093" name="Line 29"/>
          <p:cNvSpPr>
            <a:spLocks noChangeShapeType="1"/>
          </p:cNvSpPr>
          <p:nvPr/>
        </p:nvSpPr>
        <p:spPr bwMode="auto">
          <a:xfrm>
            <a:off x="914400" y="4572000"/>
            <a:ext cx="0" cy="91440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pt-BR"/>
          </a:p>
        </p:txBody>
      </p:sp>
      <p:sp>
        <p:nvSpPr>
          <p:cNvPr id="216094" name="Line 30"/>
          <p:cNvSpPr>
            <a:spLocks noChangeShapeType="1"/>
          </p:cNvSpPr>
          <p:nvPr/>
        </p:nvSpPr>
        <p:spPr bwMode="auto">
          <a:xfrm>
            <a:off x="8534400" y="4572000"/>
            <a:ext cx="0" cy="91440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pt-BR"/>
          </a:p>
        </p:txBody>
      </p:sp>
      <p:sp>
        <p:nvSpPr>
          <p:cNvPr id="216095" name="Line 31"/>
          <p:cNvSpPr>
            <a:spLocks noChangeShapeType="1"/>
          </p:cNvSpPr>
          <p:nvPr/>
        </p:nvSpPr>
        <p:spPr bwMode="auto">
          <a:xfrm>
            <a:off x="914400" y="2590800"/>
            <a:ext cx="7620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pt-BR"/>
          </a:p>
        </p:txBody>
      </p:sp>
      <p:sp>
        <p:nvSpPr>
          <p:cNvPr id="216096" name="Rectangle 32"/>
          <p:cNvSpPr>
            <a:spLocks noChangeArrowheads="1"/>
          </p:cNvSpPr>
          <p:nvPr/>
        </p:nvSpPr>
        <p:spPr bwMode="auto">
          <a:xfrm>
            <a:off x="914400" y="5334000"/>
            <a:ext cx="12192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pt-BR" sz="1600"/>
              <a:t>Ligação por reação</a:t>
            </a:r>
          </a:p>
        </p:txBody>
      </p:sp>
      <p:grpSp>
        <p:nvGrpSpPr>
          <p:cNvPr id="216103" name="Group 39"/>
          <p:cNvGrpSpPr>
            <a:grpSpLocks/>
          </p:cNvGrpSpPr>
          <p:nvPr/>
        </p:nvGrpSpPr>
        <p:grpSpPr bwMode="auto">
          <a:xfrm>
            <a:off x="2133600" y="5334000"/>
            <a:ext cx="6400800" cy="914400"/>
            <a:chOff x="1344" y="3360"/>
            <a:chExt cx="4032" cy="576"/>
          </a:xfrm>
        </p:grpSpPr>
        <p:sp>
          <p:nvSpPr>
            <p:cNvPr id="216097" name="Rectangle 33"/>
            <p:cNvSpPr>
              <a:spLocks noChangeArrowheads="1"/>
            </p:cNvSpPr>
            <p:nvPr/>
          </p:nvSpPr>
          <p:spPr bwMode="auto">
            <a:xfrm>
              <a:off x="3936" y="3360"/>
              <a:ext cx="1440" cy="5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>
                <a:spcBef>
                  <a:spcPct val="20000"/>
                </a:spcBef>
                <a:buClr>
                  <a:schemeClr val="hlink"/>
                </a:buClr>
                <a:buSzPct val="110000"/>
                <a:buFont typeface="Wingdings" pitchFamily="2" charset="2"/>
                <a:buNone/>
              </a:pPr>
              <a:r>
                <a:rPr lang="pt-BR" sz="1600">
                  <a:sym typeface="Symbol" pitchFamily="18" charset="2"/>
                </a:rPr>
                <a:t>Concreto, refratários, isolamento, restaurações dentárias</a:t>
              </a:r>
            </a:p>
          </p:txBody>
        </p:sp>
        <p:sp>
          <p:nvSpPr>
            <p:cNvPr id="216098" name="Rectangle 34"/>
            <p:cNvSpPr>
              <a:spLocks noChangeArrowheads="1"/>
            </p:cNvSpPr>
            <p:nvPr/>
          </p:nvSpPr>
          <p:spPr bwMode="auto">
            <a:xfrm>
              <a:off x="2496" y="3360"/>
              <a:ext cx="1440" cy="5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>
                <a:spcBef>
                  <a:spcPct val="20000"/>
                </a:spcBef>
                <a:buClr>
                  <a:schemeClr val="hlink"/>
                </a:buClr>
                <a:buSzPct val="110000"/>
                <a:buFont typeface="Wingdings" pitchFamily="2" charset="2"/>
                <a:buNone/>
              </a:pPr>
              <a:r>
                <a:rPr lang="pt-BR" sz="1600"/>
                <a:t>Formas complexas, tamanhos grandes/ pequenos</a:t>
              </a:r>
            </a:p>
          </p:txBody>
        </p:sp>
        <p:sp>
          <p:nvSpPr>
            <p:cNvPr id="216099" name="Rectangle 35"/>
            <p:cNvSpPr>
              <a:spLocks noChangeArrowheads="1"/>
            </p:cNvSpPr>
            <p:nvPr/>
          </p:nvSpPr>
          <p:spPr bwMode="auto">
            <a:xfrm>
              <a:off x="1344" y="3360"/>
              <a:ext cx="1152" cy="5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>
                <a:spcBef>
                  <a:spcPct val="20000"/>
                </a:spcBef>
                <a:buClr>
                  <a:schemeClr val="hlink"/>
                </a:buClr>
                <a:buSzPct val="110000"/>
                <a:buFont typeface="Wingdings" pitchFamily="2" charset="2"/>
                <a:buNone/>
              </a:pPr>
              <a:r>
                <a:rPr lang="pt-BR" sz="1600"/>
                <a:t>Vários materiais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37556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6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6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6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6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6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6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6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6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5C862-741C-4A50-8536-15F8C0562C30}" type="datetime1">
              <a:rPr lang="pt-BR" smtClean="0"/>
              <a:t>20/8/2013</a:t>
            </a:fld>
            <a:endParaRPr lang="pt-BR"/>
          </a:p>
        </p:txBody>
      </p:sp>
      <p:sp>
        <p:nvSpPr>
          <p:cNvPr id="39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2089D-7FF9-4C03-9652-1DDD5D7C73C5}" type="slidenum">
              <a:rPr lang="pt-BR"/>
              <a:pPr/>
              <a:t>38</a:t>
            </a:fld>
            <a:endParaRPr lang="pt-BR"/>
          </a:p>
        </p:txBody>
      </p:sp>
      <p:sp>
        <p:nvSpPr>
          <p:cNvPr id="2181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pt-BR" sz="4000"/>
              <a:t>Pressões e taxas de cisalhamento na conformação</a:t>
            </a:r>
          </a:p>
        </p:txBody>
      </p:sp>
      <p:sp>
        <p:nvSpPr>
          <p:cNvPr id="218115" name="Text Box 3"/>
          <p:cNvSpPr txBox="1">
            <a:spLocks noChangeArrowheads="1"/>
          </p:cNvSpPr>
          <p:nvPr/>
        </p:nvSpPr>
        <p:spPr bwMode="auto">
          <a:xfrm rot="37800000">
            <a:off x="-665956" y="2474119"/>
            <a:ext cx="21542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sz="2000"/>
              <a:t>[Reed, 1995:403]</a:t>
            </a:r>
          </a:p>
        </p:txBody>
      </p:sp>
      <p:sp>
        <p:nvSpPr>
          <p:cNvPr id="218116" name="Line 4"/>
          <p:cNvSpPr>
            <a:spLocks noChangeShapeType="1"/>
          </p:cNvSpPr>
          <p:nvPr/>
        </p:nvSpPr>
        <p:spPr bwMode="auto">
          <a:xfrm>
            <a:off x="609600" y="1524000"/>
            <a:ext cx="0" cy="2209800"/>
          </a:xfrm>
          <a:prstGeom prst="line">
            <a:avLst/>
          </a:prstGeom>
          <a:noFill/>
          <a:ln w="12700" cap="sq">
            <a:solidFill>
              <a:schemeClr val="hlink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pt-BR"/>
          </a:p>
        </p:txBody>
      </p:sp>
      <p:sp>
        <p:nvSpPr>
          <p:cNvPr id="218117" name="Rectangle 5"/>
          <p:cNvSpPr>
            <a:spLocks noChangeArrowheads="1"/>
          </p:cNvSpPr>
          <p:nvPr/>
        </p:nvSpPr>
        <p:spPr bwMode="auto">
          <a:xfrm>
            <a:off x="6248400" y="4419600"/>
            <a:ext cx="2286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pt-BR" sz="1600">
                <a:sym typeface="Symbol" pitchFamily="18" charset="2"/>
              </a:rPr>
              <a:t>&lt;10</a:t>
            </a:r>
          </a:p>
          <a:p>
            <a:pPr algn="ctr"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pt-BR" sz="1600">
                <a:sym typeface="Symbol" pitchFamily="18" charset="2"/>
              </a:rPr>
              <a:t>&lt;100</a:t>
            </a:r>
          </a:p>
          <a:p>
            <a:pPr algn="ctr"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pt-BR" sz="1600">
                <a:sym typeface="Symbol" pitchFamily="18" charset="2"/>
              </a:rPr>
              <a:t>&lt;10</a:t>
            </a:r>
          </a:p>
        </p:txBody>
      </p:sp>
      <p:sp>
        <p:nvSpPr>
          <p:cNvPr id="218118" name="Rectangle 6"/>
          <p:cNvSpPr>
            <a:spLocks noChangeArrowheads="1"/>
          </p:cNvSpPr>
          <p:nvPr/>
        </p:nvSpPr>
        <p:spPr bwMode="auto">
          <a:xfrm>
            <a:off x="3962400" y="4419600"/>
            <a:ext cx="2286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pt-BR" sz="1600"/>
              <a:t>&lt;0,2</a:t>
            </a:r>
          </a:p>
          <a:p>
            <a:pPr algn="ctr"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pt-BR" sz="1600"/>
              <a:t>&lt;10</a:t>
            </a:r>
          </a:p>
          <a:p>
            <a:pPr algn="ctr"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pt-BR" sz="1600"/>
              <a:t>&lt;0,7</a:t>
            </a:r>
          </a:p>
        </p:txBody>
      </p:sp>
      <p:sp>
        <p:nvSpPr>
          <p:cNvPr id="218119" name="Rectangle 7"/>
          <p:cNvSpPr>
            <a:spLocks noChangeArrowheads="1"/>
          </p:cNvSpPr>
          <p:nvPr/>
        </p:nvSpPr>
        <p:spPr bwMode="auto">
          <a:xfrm>
            <a:off x="2133600" y="4419600"/>
            <a:ext cx="18288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endParaRPr lang="pt-BR" sz="1600"/>
          </a:p>
          <a:p>
            <a:pPr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pt-BR" sz="1600"/>
              <a:t>Sucção no molde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pt-BR" sz="1600"/>
              <a:t>Sob pressão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pt-BR" sz="1600"/>
              <a:t>Vácuo no molde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endParaRPr lang="pt-BR" sz="1600"/>
          </a:p>
        </p:txBody>
      </p:sp>
      <p:sp>
        <p:nvSpPr>
          <p:cNvPr id="218120" name="Rectangle 8"/>
          <p:cNvSpPr>
            <a:spLocks noChangeArrowheads="1"/>
          </p:cNvSpPr>
          <p:nvPr/>
        </p:nvSpPr>
        <p:spPr bwMode="auto">
          <a:xfrm>
            <a:off x="914400" y="4419600"/>
            <a:ext cx="12192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pt-BR" sz="1600" dirty="0"/>
              <a:t>Colagem de </a:t>
            </a:r>
            <a:r>
              <a:rPr lang="pt-BR" sz="1600" dirty="0" smtClean="0"/>
              <a:t>barbotina</a:t>
            </a:r>
            <a:endParaRPr lang="pt-BR" sz="1600" dirty="0"/>
          </a:p>
        </p:txBody>
      </p:sp>
      <p:sp>
        <p:nvSpPr>
          <p:cNvPr id="218121" name="Rectangle 9"/>
          <p:cNvSpPr>
            <a:spLocks noChangeArrowheads="1"/>
          </p:cNvSpPr>
          <p:nvPr/>
        </p:nvSpPr>
        <p:spPr bwMode="auto">
          <a:xfrm>
            <a:off x="6248400" y="3505200"/>
            <a:ext cx="2286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endParaRPr lang="pt-BR" sz="1600">
              <a:sym typeface="Symbol" pitchFamily="18" charset="2"/>
            </a:endParaRPr>
          </a:p>
          <a:p>
            <a:pPr algn="ctr"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pt-BR" sz="1600">
                <a:sym typeface="Symbol" pitchFamily="18" charset="2"/>
              </a:rPr>
              <a:t>10–10000</a:t>
            </a:r>
          </a:p>
          <a:p>
            <a:pPr algn="ctr"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pt-BR" sz="1600">
                <a:sym typeface="Symbol" pitchFamily="18" charset="2"/>
              </a:rPr>
              <a:t>10–10000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endParaRPr lang="pt-BR" sz="1600">
              <a:sym typeface="Symbol" pitchFamily="18" charset="2"/>
            </a:endParaRPr>
          </a:p>
        </p:txBody>
      </p:sp>
      <p:sp>
        <p:nvSpPr>
          <p:cNvPr id="218122" name="Rectangle 10"/>
          <p:cNvSpPr>
            <a:spLocks noChangeArrowheads="1"/>
          </p:cNvSpPr>
          <p:nvPr/>
        </p:nvSpPr>
        <p:spPr bwMode="auto">
          <a:xfrm>
            <a:off x="3962400" y="3505200"/>
            <a:ext cx="2286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pt-BR" sz="1600"/>
              <a:t>Varia</a:t>
            </a:r>
          </a:p>
          <a:p>
            <a:pPr algn="ctr"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pt-BR" sz="1600"/>
              <a:t>&lt;40</a:t>
            </a:r>
          </a:p>
        </p:txBody>
      </p:sp>
      <p:sp>
        <p:nvSpPr>
          <p:cNvPr id="218123" name="Rectangle 11"/>
          <p:cNvSpPr>
            <a:spLocks noChangeArrowheads="1"/>
          </p:cNvSpPr>
          <p:nvPr/>
        </p:nvSpPr>
        <p:spPr bwMode="auto">
          <a:xfrm>
            <a:off x="2133600" y="3505200"/>
            <a:ext cx="18288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pt-BR" sz="1600"/>
              <a:t>Injeção 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pt-BR" sz="1600"/>
              <a:t>Extrusão</a:t>
            </a:r>
            <a:endParaRPr lang="pt-BR" sz="1800"/>
          </a:p>
        </p:txBody>
      </p:sp>
      <p:sp>
        <p:nvSpPr>
          <p:cNvPr id="218124" name="Rectangle 12"/>
          <p:cNvSpPr>
            <a:spLocks noChangeArrowheads="1"/>
          </p:cNvSpPr>
          <p:nvPr/>
        </p:nvSpPr>
        <p:spPr bwMode="auto">
          <a:xfrm>
            <a:off x="914400" y="3505200"/>
            <a:ext cx="12192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pt-BR" sz="1600"/>
              <a:t>Confor-mação plástica</a:t>
            </a:r>
            <a:endParaRPr lang="pt-BR" sz="1800"/>
          </a:p>
        </p:txBody>
      </p:sp>
      <p:sp>
        <p:nvSpPr>
          <p:cNvPr id="218125" name="Rectangle 13"/>
          <p:cNvSpPr>
            <a:spLocks noChangeArrowheads="1"/>
          </p:cNvSpPr>
          <p:nvPr/>
        </p:nvSpPr>
        <p:spPr bwMode="auto">
          <a:xfrm>
            <a:off x="6248400" y="2590800"/>
            <a:ext cx="2286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endParaRPr lang="pt-BR" sz="1800">
              <a:sym typeface="Symbol" pitchFamily="18" charset="2"/>
            </a:endParaRPr>
          </a:p>
        </p:txBody>
      </p:sp>
      <p:sp>
        <p:nvSpPr>
          <p:cNvPr id="218126" name="Rectangle 14"/>
          <p:cNvSpPr>
            <a:spLocks noChangeArrowheads="1"/>
          </p:cNvSpPr>
          <p:nvPr/>
        </p:nvSpPr>
        <p:spPr bwMode="auto">
          <a:xfrm>
            <a:off x="3962400" y="2590800"/>
            <a:ext cx="2286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pt-BR" sz="1600"/>
              <a:t>&gt;150</a:t>
            </a:r>
          </a:p>
          <a:p>
            <a:pPr algn="ctr"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pt-BR" sz="1600"/>
              <a:t>&lt;100</a:t>
            </a:r>
            <a:endParaRPr lang="pt-BR" sz="1800"/>
          </a:p>
        </p:txBody>
      </p:sp>
      <p:sp>
        <p:nvSpPr>
          <p:cNvPr id="218127" name="Rectangle 15"/>
          <p:cNvSpPr>
            <a:spLocks noChangeArrowheads="1"/>
          </p:cNvSpPr>
          <p:nvPr/>
        </p:nvSpPr>
        <p:spPr bwMode="auto">
          <a:xfrm>
            <a:off x="2133600" y="2590800"/>
            <a:ext cx="18288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endParaRPr lang="pt-BR" sz="1600"/>
          </a:p>
          <a:p>
            <a:pPr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pt-BR" sz="1600"/>
              <a:t>Rolos/isostática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pt-BR" sz="1600"/>
              <a:t>Axial 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endParaRPr lang="pt-BR" sz="1800"/>
          </a:p>
        </p:txBody>
      </p:sp>
      <p:sp>
        <p:nvSpPr>
          <p:cNvPr id="218128" name="Rectangle 16"/>
          <p:cNvSpPr>
            <a:spLocks noChangeArrowheads="1"/>
          </p:cNvSpPr>
          <p:nvPr/>
        </p:nvSpPr>
        <p:spPr bwMode="auto">
          <a:xfrm>
            <a:off x="914400" y="2590800"/>
            <a:ext cx="12192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pt-BR" sz="1600"/>
              <a:t>Prensagem </a:t>
            </a:r>
            <a:endParaRPr lang="pt-BR" sz="1800"/>
          </a:p>
        </p:txBody>
      </p:sp>
      <p:sp>
        <p:nvSpPr>
          <p:cNvPr id="218129" name="Rectangle 17"/>
          <p:cNvSpPr>
            <a:spLocks noChangeArrowheads="1"/>
          </p:cNvSpPr>
          <p:nvPr/>
        </p:nvSpPr>
        <p:spPr bwMode="auto">
          <a:xfrm>
            <a:off x="6248400" y="1676400"/>
            <a:ext cx="2286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pt-BR" sz="1800" b="1"/>
              <a:t>Taxa de cisalhamento (s</a:t>
            </a:r>
            <a:r>
              <a:rPr lang="pt-BR" sz="1800" b="1" baseline="30000"/>
              <a:t>-1</a:t>
            </a:r>
            <a:r>
              <a:rPr lang="pt-BR" sz="1800" b="1"/>
              <a:t>)</a:t>
            </a:r>
            <a:r>
              <a:rPr lang="pt-BR" sz="2000" b="1"/>
              <a:t> </a:t>
            </a:r>
          </a:p>
        </p:txBody>
      </p:sp>
      <p:sp>
        <p:nvSpPr>
          <p:cNvPr id="218130" name="Rectangle 18"/>
          <p:cNvSpPr>
            <a:spLocks noChangeArrowheads="1"/>
          </p:cNvSpPr>
          <p:nvPr/>
        </p:nvSpPr>
        <p:spPr bwMode="auto">
          <a:xfrm>
            <a:off x="3962400" y="1676400"/>
            <a:ext cx="2286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pt-BR" sz="1800" b="1"/>
              <a:t>Pressão (MPa)</a:t>
            </a:r>
            <a:endParaRPr lang="pt-BR" sz="2000" b="1"/>
          </a:p>
        </p:txBody>
      </p:sp>
      <p:sp>
        <p:nvSpPr>
          <p:cNvPr id="218131" name="Rectangle 19"/>
          <p:cNvSpPr>
            <a:spLocks noChangeArrowheads="1"/>
          </p:cNvSpPr>
          <p:nvPr/>
        </p:nvSpPr>
        <p:spPr bwMode="auto">
          <a:xfrm>
            <a:off x="2133600" y="1676400"/>
            <a:ext cx="18288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pt-BR" sz="1800" b="1"/>
              <a:t>Variante  </a:t>
            </a:r>
            <a:endParaRPr lang="pt-BR" sz="2000" b="1"/>
          </a:p>
        </p:txBody>
      </p:sp>
      <p:sp>
        <p:nvSpPr>
          <p:cNvPr id="218132" name="Rectangle 20"/>
          <p:cNvSpPr>
            <a:spLocks noChangeArrowheads="1"/>
          </p:cNvSpPr>
          <p:nvPr/>
        </p:nvSpPr>
        <p:spPr bwMode="auto">
          <a:xfrm>
            <a:off x="914400" y="1676400"/>
            <a:ext cx="12192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pt-BR" sz="1800" b="1"/>
              <a:t>Processo</a:t>
            </a:r>
          </a:p>
        </p:txBody>
      </p:sp>
      <p:sp>
        <p:nvSpPr>
          <p:cNvPr id="218133" name="Line 21"/>
          <p:cNvSpPr>
            <a:spLocks noChangeShapeType="1"/>
          </p:cNvSpPr>
          <p:nvPr/>
        </p:nvSpPr>
        <p:spPr bwMode="auto">
          <a:xfrm>
            <a:off x="914400" y="1676400"/>
            <a:ext cx="7620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pt-BR"/>
          </a:p>
        </p:txBody>
      </p:sp>
      <p:sp>
        <p:nvSpPr>
          <p:cNvPr id="218134" name="Line 22"/>
          <p:cNvSpPr>
            <a:spLocks noChangeShapeType="1"/>
          </p:cNvSpPr>
          <p:nvPr/>
        </p:nvSpPr>
        <p:spPr bwMode="auto">
          <a:xfrm>
            <a:off x="914400" y="1828800"/>
            <a:ext cx="0" cy="91440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pt-BR"/>
          </a:p>
        </p:txBody>
      </p:sp>
      <p:sp>
        <p:nvSpPr>
          <p:cNvPr id="218135" name="Line 23"/>
          <p:cNvSpPr>
            <a:spLocks noChangeShapeType="1"/>
          </p:cNvSpPr>
          <p:nvPr/>
        </p:nvSpPr>
        <p:spPr bwMode="auto">
          <a:xfrm>
            <a:off x="8534400" y="1828800"/>
            <a:ext cx="0" cy="91440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pt-BR"/>
          </a:p>
        </p:txBody>
      </p:sp>
      <p:sp>
        <p:nvSpPr>
          <p:cNvPr id="218136" name="Line 24"/>
          <p:cNvSpPr>
            <a:spLocks noChangeShapeType="1"/>
          </p:cNvSpPr>
          <p:nvPr/>
        </p:nvSpPr>
        <p:spPr bwMode="auto">
          <a:xfrm>
            <a:off x="914400" y="6248400"/>
            <a:ext cx="7620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pt-BR"/>
          </a:p>
        </p:txBody>
      </p:sp>
      <p:sp>
        <p:nvSpPr>
          <p:cNvPr id="218137" name="Line 25"/>
          <p:cNvSpPr>
            <a:spLocks noChangeShapeType="1"/>
          </p:cNvSpPr>
          <p:nvPr/>
        </p:nvSpPr>
        <p:spPr bwMode="auto">
          <a:xfrm>
            <a:off x="914400" y="2743200"/>
            <a:ext cx="0" cy="91440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pt-BR"/>
          </a:p>
        </p:txBody>
      </p:sp>
      <p:sp>
        <p:nvSpPr>
          <p:cNvPr id="218138" name="Line 26"/>
          <p:cNvSpPr>
            <a:spLocks noChangeShapeType="1"/>
          </p:cNvSpPr>
          <p:nvPr/>
        </p:nvSpPr>
        <p:spPr bwMode="auto">
          <a:xfrm>
            <a:off x="8534400" y="2743200"/>
            <a:ext cx="0" cy="91440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pt-BR"/>
          </a:p>
        </p:txBody>
      </p:sp>
      <p:sp>
        <p:nvSpPr>
          <p:cNvPr id="218139" name="Line 27"/>
          <p:cNvSpPr>
            <a:spLocks noChangeShapeType="1"/>
          </p:cNvSpPr>
          <p:nvPr/>
        </p:nvSpPr>
        <p:spPr bwMode="auto">
          <a:xfrm>
            <a:off x="914400" y="3657600"/>
            <a:ext cx="0" cy="91440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pt-BR"/>
          </a:p>
        </p:txBody>
      </p:sp>
      <p:sp>
        <p:nvSpPr>
          <p:cNvPr id="218140" name="Line 28"/>
          <p:cNvSpPr>
            <a:spLocks noChangeShapeType="1"/>
          </p:cNvSpPr>
          <p:nvPr/>
        </p:nvSpPr>
        <p:spPr bwMode="auto">
          <a:xfrm>
            <a:off x="8534400" y="3657600"/>
            <a:ext cx="0" cy="91440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pt-BR"/>
          </a:p>
        </p:txBody>
      </p:sp>
      <p:sp>
        <p:nvSpPr>
          <p:cNvPr id="218141" name="Line 29"/>
          <p:cNvSpPr>
            <a:spLocks noChangeShapeType="1"/>
          </p:cNvSpPr>
          <p:nvPr/>
        </p:nvSpPr>
        <p:spPr bwMode="auto">
          <a:xfrm>
            <a:off x="914400" y="4572000"/>
            <a:ext cx="0" cy="91440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pt-BR"/>
          </a:p>
        </p:txBody>
      </p:sp>
      <p:sp>
        <p:nvSpPr>
          <p:cNvPr id="218142" name="Line 30"/>
          <p:cNvSpPr>
            <a:spLocks noChangeShapeType="1"/>
          </p:cNvSpPr>
          <p:nvPr/>
        </p:nvSpPr>
        <p:spPr bwMode="auto">
          <a:xfrm>
            <a:off x="8534400" y="4572000"/>
            <a:ext cx="0" cy="91440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pt-BR"/>
          </a:p>
        </p:txBody>
      </p:sp>
      <p:sp>
        <p:nvSpPr>
          <p:cNvPr id="218143" name="Line 31"/>
          <p:cNvSpPr>
            <a:spLocks noChangeShapeType="1"/>
          </p:cNvSpPr>
          <p:nvPr/>
        </p:nvSpPr>
        <p:spPr bwMode="auto">
          <a:xfrm>
            <a:off x="914400" y="2590800"/>
            <a:ext cx="7620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pt-BR"/>
          </a:p>
        </p:txBody>
      </p:sp>
      <p:sp>
        <p:nvSpPr>
          <p:cNvPr id="218144" name="Rectangle 32"/>
          <p:cNvSpPr>
            <a:spLocks noChangeArrowheads="1"/>
          </p:cNvSpPr>
          <p:nvPr/>
        </p:nvSpPr>
        <p:spPr bwMode="auto">
          <a:xfrm>
            <a:off x="914400" y="5334000"/>
            <a:ext cx="12192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pt-BR" sz="1600"/>
              <a:t>Colagem</a:t>
            </a:r>
          </a:p>
        </p:txBody>
      </p:sp>
      <p:sp>
        <p:nvSpPr>
          <p:cNvPr id="218145" name="Rectangle 33"/>
          <p:cNvSpPr>
            <a:spLocks noChangeArrowheads="1"/>
          </p:cNvSpPr>
          <p:nvPr/>
        </p:nvSpPr>
        <p:spPr bwMode="auto">
          <a:xfrm>
            <a:off x="6248400" y="5334000"/>
            <a:ext cx="2286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pt-BR" sz="1600">
                <a:sym typeface="Symbol" pitchFamily="18" charset="2"/>
              </a:rPr>
              <a:t>&lt;10</a:t>
            </a:r>
          </a:p>
          <a:p>
            <a:pPr algn="ctr"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pt-BR" sz="1600">
                <a:sym typeface="Symbol" pitchFamily="18" charset="2"/>
              </a:rPr>
              <a:t>10–2000</a:t>
            </a:r>
          </a:p>
        </p:txBody>
      </p:sp>
      <p:sp>
        <p:nvSpPr>
          <p:cNvPr id="218146" name="Rectangle 34"/>
          <p:cNvSpPr>
            <a:spLocks noChangeArrowheads="1"/>
          </p:cNvSpPr>
          <p:nvPr/>
        </p:nvSpPr>
        <p:spPr bwMode="auto">
          <a:xfrm>
            <a:off x="3962400" y="5334000"/>
            <a:ext cx="2286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pt-BR" sz="1600"/>
              <a:t>&lt;0,1</a:t>
            </a:r>
          </a:p>
          <a:p>
            <a:pPr algn="ctr"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pt-BR" sz="1600"/>
              <a:t>&lt;0,1</a:t>
            </a:r>
          </a:p>
        </p:txBody>
      </p:sp>
      <p:sp>
        <p:nvSpPr>
          <p:cNvPr id="218147" name="Rectangle 35"/>
          <p:cNvSpPr>
            <a:spLocks noChangeArrowheads="1"/>
          </p:cNvSpPr>
          <p:nvPr/>
        </p:nvSpPr>
        <p:spPr bwMode="auto">
          <a:xfrm>
            <a:off x="2133600" y="5334000"/>
            <a:ext cx="18288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pt-BR" sz="1600"/>
              <a:t>Gel 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pt-BR" sz="1600"/>
              <a:t>Folha</a:t>
            </a:r>
          </a:p>
        </p:txBody>
      </p:sp>
      <p:sp>
        <p:nvSpPr>
          <p:cNvPr id="218148" name="Rectangle 36"/>
          <p:cNvSpPr>
            <a:spLocks noChangeArrowheads="1"/>
          </p:cNvSpPr>
          <p:nvPr/>
        </p:nvSpPr>
        <p:spPr bwMode="auto">
          <a:xfrm>
            <a:off x="914400" y="4419600"/>
            <a:ext cx="7010400" cy="914400"/>
          </a:xfrm>
          <a:prstGeom prst="rect">
            <a:avLst/>
          </a:prstGeom>
          <a:noFill/>
          <a:ln w="28575" cap="sq">
            <a:solidFill>
              <a:srgbClr val="FF3300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4257631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92B1B-0151-4D96-BEC5-F3585BFB5EE5}" type="datetime1">
              <a:rPr lang="pt-BR" smtClean="0"/>
              <a:t>20/8/2013</a:t>
            </a:fld>
            <a:endParaRPr lang="pt-BR"/>
          </a:p>
        </p:txBody>
      </p:sp>
      <p:sp>
        <p:nvSpPr>
          <p:cNvPr id="7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31E33-D0C2-4884-9D1C-034D81017F8F}" type="slidenum">
              <a:rPr lang="pt-BR"/>
              <a:pPr/>
              <a:t>39</a:t>
            </a:fld>
            <a:endParaRPr lang="pt-BR"/>
          </a:p>
        </p:txBody>
      </p:sp>
      <p:sp>
        <p:nvSpPr>
          <p:cNvPr id="22733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457200"/>
            <a:ext cx="77724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pt-BR" sz="3600" b="1" dirty="0">
                <a:solidFill>
                  <a:srgbClr val="C00000"/>
                </a:solidFill>
              </a:rPr>
              <a:t>Comportamento reológico da suspensão: </a:t>
            </a:r>
            <a:r>
              <a:rPr lang="pt-BR" sz="3600" b="1" dirty="0" err="1">
                <a:solidFill>
                  <a:srgbClr val="C00000"/>
                </a:solidFill>
              </a:rPr>
              <a:t>tixotrópico</a:t>
            </a:r>
            <a:endParaRPr lang="pt-BR" sz="3600" b="1" dirty="0">
              <a:solidFill>
                <a:srgbClr val="C00000"/>
              </a:solidFill>
            </a:endParaRPr>
          </a:p>
        </p:txBody>
      </p:sp>
      <p:graphicFrame>
        <p:nvGraphicFramePr>
          <p:cNvPr id="22733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0470830"/>
              </p:ext>
            </p:extLst>
          </p:nvPr>
        </p:nvGraphicFramePr>
        <p:xfrm>
          <a:off x="395536" y="1412776"/>
          <a:ext cx="4735513" cy="518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5" name="Documento" r:id="rId3" imgW="3976920" imgH="4352040" progId="Word.Document.8">
                  <p:embed/>
                </p:oleObj>
              </mc:Choice>
              <mc:Fallback>
                <p:oleObj name="Documento" r:id="rId3" imgW="3976920" imgH="435204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536" y="1412776"/>
                        <a:ext cx="4735513" cy="518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7336" name="Text Box 8"/>
          <p:cNvSpPr txBox="1">
            <a:spLocks noChangeArrowheads="1"/>
          </p:cNvSpPr>
          <p:nvPr/>
        </p:nvSpPr>
        <p:spPr bwMode="auto">
          <a:xfrm>
            <a:off x="5004048" y="2708920"/>
            <a:ext cx="3888432" cy="216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800" b="1" dirty="0" smtClean="0"/>
              <a:t>1.Preenchimento </a:t>
            </a:r>
            <a:r>
              <a:rPr lang="pt-BR" sz="1800" b="1" dirty="0"/>
              <a:t>de detalhes do molde</a:t>
            </a:r>
          </a:p>
          <a:p>
            <a:pPr>
              <a:spcBef>
                <a:spcPct val="50000"/>
              </a:spcBef>
            </a:pPr>
            <a:r>
              <a:rPr lang="pt-BR" sz="1800" b="1" dirty="0" smtClean="0"/>
              <a:t>2.Bombeamento </a:t>
            </a:r>
            <a:r>
              <a:rPr lang="pt-BR" sz="1800" b="1" dirty="0"/>
              <a:t>da suspensão</a:t>
            </a:r>
          </a:p>
          <a:p>
            <a:pPr>
              <a:spcBef>
                <a:spcPct val="50000"/>
              </a:spcBef>
            </a:pPr>
            <a:r>
              <a:rPr lang="pt-BR" sz="1800" b="1" dirty="0" smtClean="0"/>
              <a:t>3.Eliminação </a:t>
            </a:r>
            <a:r>
              <a:rPr lang="pt-BR" sz="1800" b="1" dirty="0"/>
              <a:t>de bolhas</a:t>
            </a:r>
          </a:p>
          <a:p>
            <a:pPr>
              <a:spcBef>
                <a:spcPct val="50000"/>
              </a:spcBef>
            </a:pPr>
            <a:r>
              <a:rPr lang="pt-BR" sz="1800" b="1" dirty="0" smtClean="0"/>
              <a:t>4.Minimização </a:t>
            </a:r>
            <a:r>
              <a:rPr lang="pt-BR" sz="1800" b="1" dirty="0"/>
              <a:t>da sedimentação durante a formação da torta</a:t>
            </a:r>
          </a:p>
        </p:txBody>
      </p:sp>
    </p:spTree>
    <p:extLst>
      <p:ext uri="{BB962C8B-B14F-4D97-AF65-F5344CB8AC3E}">
        <p14:creationId xmlns:p14="http://schemas.microsoft.com/office/powerpoint/2010/main" val="15909980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A3090-4393-4A39-9A59-A0B48645C2BB}" type="datetime1">
              <a:rPr lang="pt-BR" smtClean="0"/>
              <a:t>20/8/2013</a:t>
            </a:fld>
            <a:endParaRPr lang="pt-BR"/>
          </a:p>
        </p:txBody>
      </p:sp>
      <p:sp>
        <p:nvSpPr>
          <p:cNvPr id="12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EC005-6277-4104-A525-4469106EC0CF}" type="slidenum">
              <a:rPr lang="pt-BR"/>
              <a:pPr/>
              <a:t>4</a:t>
            </a:fld>
            <a:endParaRPr lang="pt-BR"/>
          </a:p>
        </p:txBody>
      </p:sp>
      <p:sp>
        <p:nvSpPr>
          <p:cNvPr id="21197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>
            <a:normAutofit/>
          </a:bodyPr>
          <a:lstStyle/>
          <a:p>
            <a:r>
              <a:rPr lang="pt-BR" b="1" dirty="0" smtClean="0">
                <a:solidFill>
                  <a:srgbClr val="FF0000"/>
                </a:solidFill>
              </a:rPr>
              <a:t>Técnicas </a:t>
            </a:r>
            <a:r>
              <a:rPr lang="pt-BR" b="1" dirty="0">
                <a:solidFill>
                  <a:srgbClr val="FF0000"/>
                </a:solidFill>
              </a:rPr>
              <a:t>de </a:t>
            </a:r>
            <a:r>
              <a:rPr lang="pt-BR" b="1" dirty="0" smtClean="0">
                <a:solidFill>
                  <a:srgbClr val="FF0000"/>
                </a:solidFill>
              </a:rPr>
              <a:t>conformação</a:t>
            </a:r>
            <a:r>
              <a:rPr lang="pt-BR" b="1" dirty="0">
                <a:solidFill>
                  <a:srgbClr val="FF0000"/>
                </a:solidFill>
              </a:rPr>
              <a:t> </a:t>
            </a:r>
            <a:r>
              <a:rPr lang="pt-BR" b="1" dirty="0" smtClean="0">
                <a:solidFill>
                  <a:srgbClr val="FF0000"/>
                </a:solidFill>
              </a:rPr>
              <a:t>2</a:t>
            </a:r>
            <a:endParaRPr lang="pt-BR" dirty="0"/>
          </a:p>
        </p:txBody>
      </p:sp>
      <p:sp>
        <p:nvSpPr>
          <p:cNvPr id="211971" name="Text Box 1027"/>
          <p:cNvSpPr txBox="1">
            <a:spLocks noChangeArrowheads="1"/>
          </p:cNvSpPr>
          <p:nvPr/>
        </p:nvSpPr>
        <p:spPr bwMode="auto">
          <a:xfrm rot="37800000">
            <a:off x="-511968" y="2383631"/>
            <a:ext cx="18462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sz="2000"/>
              <a:t>[Lee, 1994:29]</a:t>
            </a:r>
          </a:p>
        </p:txBody>
      </p:sp>
      <p:sp>
        <p:nvSpPr>
          <p:cNvPr id="211972" name="Line 1028"/>
          <p:cNvSpPr>
            <a:spLocks noChangeShapeType="1"/>
          </p:cNvSpPr>
          <p:nvPr/>
        </p:nvSpPr>
        <p:spPr bwMode="auto">
          <a:xfrm>
            <a:off x="609600" y="1524000"/>
            <a:ext cx="0" cy="2209800"/>
          </a:xfrm>
          <a:prstGeom prst="line">
            <a:avLst/>
          </a:prstGeom>
          <a:noFill/>
          <a:ln w="12700" cap="sq">
            <a:solidFill>
              <a:schemeClr val="hlink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pt-BR"/>
          </a:p>
        </p:txBody>
      </p:sp>
      <p:pic>
        <p:nvPicPr>
          <p:cNvPr id="211973" name="Picture 1029" descr="C:\Documentos\U F S C\P M C\figuras escaneadas\lee29b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95" b="5147"/>
          <a:stretch>
            <a:fillRect/>
          </a:stretch>
        </p:blipFill>
        <p:spPr bwMode="auto">
          <a:xfrm>
            <a:off x="1447800" y="1524000"/>
            <a:ext cx="6705600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1974" name="Text Box 1030"/>
          <p:cNvSpPr txBox="1">
            <a:spLocks noChangeArrowheads="1"/>
          </p:cNvSpPr>
          <p:nvPr/>
        </p:nvSpPr>
        <p:spPr bwMode="auto">
          <a:xfrm>
            <a:off x="2362200" y="3843338"/>
            <a:ext cx="1431925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bg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i="1"/>
              <a:t>Jolleying</a:t>
            </a:r>
            <a:r>
              <a:rPr lang="pt-BR"/>
              <a:t> </a:t>
            </a:r>
          </a:p>
        </p:txBody>
      </p:sp>
      <p:sp>
        <p:nvSpPr>
          <p:cNvPr id="211975" name="Text Box 1031"/>
          <p:cNvSpPr txBox="1">
            <a:spLocks noChangeArrowheads="1"/>
          </p:cNvSpPr>
          <p:nvPr/>
        </p:nvSpPr>
        <p:spPr bwMode="auto">
          <a:xfrm>
            <a:off x="6205538" y="3810000"/>
            <a:ext cx="1490662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bg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i="1"/>
              <a:t>Jiggering</a:t>
            </a:r>
            <a:r>
              <a:rPr lang="pt-BR"/>
              <a:t> </a:t>
            </a:r>
          </a:p>
        </p:txBody>
      </p:sp>
      <p:sp>
        <p:nvSpPr>
          <p:cNvPr id="211976" name="Text Box 1032"/>
          <p:cNvSpPr txBox="1">
            <a:spLocks noChangeArrowheads="1"/>
          </p:cNvSpPr>
          <p:nvPr/>
        </p:nvSpPr>
        <p:spPr bwMode="auto">
          <a:xfrm>
            <a:off x="2365375" y="5867400"/>
            <a:ext cx="1444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bg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/>
              <a:t>Extrusão </a:t>
            </a:r>
          </a:p>
        </p:txBody>
      </p:sp>
      <p:sp>
        <p:nvSpPr>
          <p:cNvPr id="211977" name="Text Box 1033"/>
          <p:cNvSpPr txBox="1">
            <a:spLocks noChangeArrowheads="1"/>
          </p:cNvSpPr>
          <p:nvPr/>
        </p:nvSpPr>
        <p:spPr bwMode="auto">
          <a:xfrm>
            <a:off x="5000625" y="5867400"/>
            <a:ext cx="31527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bg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/>
              <a:t>Moldagem por injeção</a:t>
            </a:r>
          </a:p>
        </p:txBody>
      </p:sp>
    </p:spTree>
    <p:extLst>
      <p:ext uri="{BB962C8B-B14F-4D97-AF65-F5344CB8AC3E}">
        <p14:creationId xmlns:p14="http://schemas.microsoft.com/office/powerpoint/2010/main" val="4177558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1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1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1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1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1974" grpId="0" animBg="1" autoUpdateAnimBg="0"/>
      <p:bldP spid="211975" grpId="0" animBg="1" autoUpdateAnimBg="0"/>
      <p:bldP spid="211976" grpId="0" autoUpdateAnimBg="0"/>
      <p:bldP spid="211977" grpId="0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F23EC-A3F2-4BFB-BA05-8504BF421FD6}" type="datetime1">
              <a:rPr lang="pt-BR" smtClean="0"/>
              <a:t>20/8/2013</a:t>
            </a:fld>
            <a:endParaRPr lang="pt-BR"/>
          </a:p>
        </p:txBody>
      </p:sp>
      <p:sp>
        <p:nvSpPr>
          <p:cNvPr id="10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84A3F-8BC2-42AF-93DD-E80D899735A0}" type="slidenum">
              <a:rPr lang="pt-BR"/>
              <a:pPr/>
              <a:t>40</a:t>
            </a:fld>
            <a:endParaRPr lang="pt-BR"/>
          </a:p>
        </p:txBody>
      </p:sp>
      <p:sp>
        <p:nvSpPr>
          <p:cNvPr id="2007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pPr algn="ctr"/>
            <a:r>
              <a:rPr lang="pt-BR" sz="4000" dirty="0">
                <a:solidFill>
                  <a:srgbClr val="FF0000"/>
                </a:solidFill>
              </a:rPr>
              <a:t>Espessura da torta  x tempo</a:t>
            </a:r>
          </a:p>
        </p:txBody>
      </p:sp>
      <p:sp>
        <p:nvSpPr>
          <p:cNvPr id="200707" name="Text Box 3"/>
          <p:cNvSpPr txBox="1">
            <a:spLocks noChangeArrowheads="1"/>
          </p:cNvSpPr>
          <p:nvPr/>
        </p:nvSpPr>
        <p:spPr bwMode="auto">
          <a:xfrm rot="37800000">
            <a:off x="-665956" y="2474119"/>
            <a:ext cx="21542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sz="2000"/>
              <a:t>[Reed, 1995:498]</a:t>
            </a:r>
          </a:p>
        </p:txBody>
      </p:sp>
      <p:sp>
        <p:nvSpPr>
          <p:cNvPr id="200708" name="Line 4"/>
          <p:cNvSpPr>
            <a:spLocks noChangeShapeType="1"/>
          </p:cNvSpPr>
          <p:nvPr/>
        </p:nvSpPr>
        <p:spPr bwMode="auto">
          <a:xfrm>
            <a:off x="609600" y="1524000"/>
            <a:ext cx="0" cy="2209800"/>
          </a:xfrm>
          <a:prstGeom prst="line">
            <a:avLst/>
          </a:prstGeom>
          <a:noFill/>
          <a:ln w="12700" cap="sq">
            <a:solidFill>
              <a:schemeClr val="hlink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pt-BR"/>
          </a:p>
        </p:txBody>
      </p:sp>
      <p:pic>
        <p:nvPicPr>
          <p:cNvPr id="200711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77"/>
          <a:stretch>
            <a:fillRect/>
          </a:stretch>
        </p:blipFill>
        <p:spPr bwMode="auto">
          <a:xfrm>
            <a:off x="685800" y="1701800"/>
            <a:ext cx="5334000" cy="434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0712" name="Text Box 8"/>
          <p:cNvSpPr txBox="1">
            <a:spLocks noChangeArrowheads="1"/>
          </p:cNvSpPr>
          <p:nvPr/>
        </p:nvSpPr>
        <p:spPr bwMode="auto">
          <a:xfrm>
            <a:off x="6350000" y="3108325"/>
            <a:ext cx="2667000" cy="268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000" b="1">
                <a:solidFill>
                  <a:srgbClr val="000000"/>
                </a:solidFill>
              </a:rPr>
              <a:t>J</a:t>
            </a:r>
            <a:r>
              <a:rPr lang="pt-BR" sz="2000">
                <a:solidFill>
                  <a:srgbClr val="000000"/>
                </a:solidFill>
              </a:rPr>
              <a:t>=V</a:t>
            </a:r>
            <a:r>
              <a:rPr lang="pt-BR" sz="2000" baseline="-25000">
                <a:solidFill>
                  <a:srgbClr val="000000"/>
                </a:solidFill>
              </a:rPr>
              <a:t>torta</a:t>
            </a:r>
            <a:r>
              <a:rPr lang="pt-BR" sz="2000">
                <a:solidFill>
                  <a:srgbClr val="000000"/>
                </a:solidFill>
                <a:cs typeface="Tahoma" pitchFamily="34" charset="0"/>
              </a:rPr>
              <a:t>/V</a:t>
            </a:r>
            <a:r>
              <a:rPr lang="pt-BR" sz="2000" baseline="-25000">
                <a:solidFill>
                  <a:srgbClr val="000000"/>
                </a:solidFill>
                <a:cs typeface="Tahoma" pitchFamily="34" charset="0"/>
              </a:rPr>
              <a:t>líq. Remov.</a:t>
            </a:r>
          </a:p>
          <a:p>
            <a:pPr>
              <a:spcBef>
                <a:spcPct val="50000"/>
              </a:spcBef>
            </a:pPr>
            <a:r>
              <a:rPr lang="pt-BR" sz="2000" b="1">
                <a:solidFill>
                  <a:srgbClr val="000000"/>
                </a:solidFill>
                <a:cs typeface="Tahoma" pitchFamily="34" charset="0"/>
              </a:rPr>
              <a:t>R</a:t>
            </a:r>
            <a:r>
              <a:rPr lang="pt-BR" sz="2000" b="1" baseline="-25000">
                <a:solidFill>
                  <a:srgbClr val="000000"/>
                </a:solidFill>
                <a:cs typeface="Tahoma" pitchFamily="34" charset="0"/>
              </a:rPr>
              <a:t>c</a:t>
            </a:r>
            <a:r>
              <a:rPr lang="pt-BR" sz="2000">
                <a:solidFill>
                  <a:srgbClr val="000000"/>
                </a:solidFill>
                <a:cs typeface="Tahoma" pitchFamily="34" charset="0"/>
              </a:rPr>
              <a:t>=permeabilidade 	da torta</a:t>
            </a:r>
          </a:p>
          <a:p>
            <a:pPr>
              <a:spcBef>
                <a:spcPct val="50000"/>
              </a:spcBef>
            </a:pPr>
            <a:r>
              <a:rPr lang="pt-BR" sz="2000" b="1">
                <a:solidFill>
                  <a:srgbClr val="000000"/>
                </a:solidFill>
                <a:latin typeface="Symbol" pitchFamily="18" charset="2"/>
                <a:cs typeface="Tahoma" pitchFamily="34" charset="0"/>
              </a:rPr>
              <a:t>D</a:t>
            </a:r>
            <a:r>
              <a:rPr lang="pt-BR" sz="2000" b="1">
                <a:solidFill>
                  <a:srgbClr val="000000"/>
                </a:solidFill>
                <a:cs typeface="Tahoma" pitchFamily="34" charset="0"/>
              </a:rPr>
              <a:t>P</a:t>
            </a:r>
            <a:r>
              <a:rPr lang="pt-BR" sz="2000">
                <a:solidFill>
                  <a:srgbClr val="000000"/>
                </a:solidFill>
                <a:cs typeface="Tahoma" pitchFamily="34" charset="0"/>
              </a:rPr>
              <a:t>=pressão de sucção do molde</a:t>
            </a:r>
          </a:p>
          <a:p>
            <a:pPr>
              <a:spcBef>
                <a:spcPct val="50000"/>
              </a:spcBef>
            </a:pPr>
            <a:r>
              <a:rPr lang="pt-BR" sz="2000" b="1">
                <a:solidFill>
                  <a:srgbClr val="000000"/>
                </a:solidFill>
                <a:latin typeface="Symbol" pitchFamily="18" charset="2"/>
                <a:cs typeface="Tahoma" pitchFamily="34" charset="0"/>
              </a:rPr>
              <a:t>h</a:t>
            </a:r>
            <a:r>
              <a:rPr lang="pt-BR" sz="2000">
                <a:solidFill>
                  <a:srgbClr val="000000"/>
                </a:solidFill>
                <a:cs typeface="Tahoma" pitchFamily="34" charset="0"/>
              </a:rPr>
              <a:t>=viscosidade do 	líquido</a:t>
            </a:r>
            <a:endParaRPr lang="pt-BR" sz="2000">
              <a:solidFill>
                <a:srgbClr val="000000"/>
              </a:solidFill>
            </a:endParaRPr>
          </a:p>
        </p:txBody>
      </p:sp>
      <p:graphicFrame>
        <p:nvGraphicFramePr>
          <p:cNvPr id="200710" name="Object 6"/>
          <p:cNvGraphicFramePr>
            <a:graphicFrameLocks noChangeAspect="1"/>
          </p:cNvGraphicFramePr>
          <p:nvPr/>
        </p:nvGraphicFramePr>
        <p:xfrm>
          <a:off x="6248400" y="1600200"/>
          <a:ext cx="2697163" cy="1198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9" name="Equation" r:id="rId4" imgW="1143000" imgH="507960" progId="Equation.3">
                  <p:embed/>
                </p:oleObj>
              </mc:Choice>
              <mc:Fallback>
                <p:oleObj name="Equation" r:id="rId4" imgW="1143000" imgH="50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1600200"/>
                        <a:ext cx="2697163" cy="1198563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8305595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DE00E-F709-45CC-92FB-7AC24D5FAA58}" type="datetime1">
              <a:rPr lang="pt-BR" smtClean="0"/>
              <a:t>20/8/2013</a:t>
            </a:fld>
            <a:endParaRPr lang="pt-BR"/>
          </a:p>
        </p:txBody>
      </p:sp>
      <p:sp>
        <p:nvSpPr>
          <p:cNvPr id="8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C62FD-7BD7-4107-B303-971A28BAF7DB}" type="slidenum">
              <a:rPr lang="pt-BR"/>
              <a:pPr/>
              <a:t>41</a:t>
            </a:fld>
            <a:endParaRPr lang="pt-BR"/>
          </a:p>
        </p:txBody>
      </p:sp>
      <p:sp>
        <p:nvSpPr>
          <p:cNvPr id="2017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pt-BR" sz="4000" dirty="0">
                <a:solidFill>
                  <a:srgbClr val="FF0000"/>
                </a:solidFill>
              </a:rPr>
              <a:t>Efeitos de pressão, temperatura e teor de sólidos </a:t>
            </a:r>
          </a:p>
        </p:txBody>
      </p:sp>
      <p:sp>
        <p:nvSpPr>
          <p:cNvPr id="201731" name="Text Box 3"/>
          <p:cNvSpPr txBox="1">
            <a:spLocks noChangeArrowheads="1"/>
          </p:cNvSpPr>
          <p:nvPr/>
        </p:nvSpPr>
        <p:spPr bwMode="auto">
          <a:xfrm rot="37800000">
            <a:off x="-665956" y="2474119"/>
            <a:ext cx="21542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sz="2000"/>
              <a:t>[Reed, 1995:499]</a:t>
            </a:r>
          </a:p>
        </p:txBody>
      </p:sp>
      <p:sp>
        <p:nvSpPr>
          <p:cNvPr id="201732" name="Line 4"/>
          <p:cNvSpPr>
            <a:spLocks noChangeShapeType="1"/>
          </p:cNvSpPr>
          <p:nvPr/>
        </p:nvSpPr>
        <p:spPr bwMode="auto">
          <a:xfrm>
            <a:off x="609600" y="1524000"/>
            <a:ext cx="0" cy="2209800"/>
          </a:xfrm>
          <a:prstGeom prst="line">
            <a:avLst/>
          </a:prstGeom>
          <a:noFill/>
          <a:ln w="12700" cap="sq">
            <a:solidFill>
              <a:schemeClr val="hlink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pt-BR"/>
          </a:p>
        </p:txBody>
      </p:sp>
      <p:pic>
        <p:nvPicPr>
          <p:cNvPr id="201733" name="Picture 5" descr="C:\Documentos\U F S C\P M C\figuras escaneadas\reed499.BMP"/>
          <p:cNvPicPr>
            <a:picLocks noChangeAspect="1" noChangeArrowheads="1"/>
          </p:cNvPicPr>
          <p:nvPr/>
        </p:nvPicPr>
        <p:blipFill>
          <a:blip r:embed="rId2">
            <a:lum bright="-6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371600"/>
            <a:ext cx="6477000" cy="5186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863817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3575E-A803-4D20-9255-598BFBFEBBB5}" type="datetime1">
              <a:rPr lang="pt-BR" smtClean="0"/>
              <a:t>20/8/2013</a:t>
            </a:fld>
            <a:endParaRPr lang="pt-BR"/>
          </a:p>
        </p:txBody>
      </p:sp>
      <p:sp>
        <p:nvSpPr>
          <p:cNvPr id="7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5B20E-E036-42C8-9087-777D656082E7}" type="slidenum">
              <a:rPr lang="pt-BR"/>
              <a:pPr/>
              <a:t>42</a:t>
            </a:fld>
            <a:endParaRPr lang="pt-BR"/>
          </a:p>
        </p:txBody>
      </p:sp>
      <p:sp>
        <p:nvSpPr>
          <p:cNvPr id="231426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04800"/>
            <a:ext cx="8153400" cy="1143000"/>
          </a:xfrm>
        </p:spPr>
        <p:txBody>
          <a:bodyPr>
            <a:normAutofit fontScale="90000"/>
          </a:bodyPr>
          <a:lstStyle/>
          <a:p>
            <a:r>
              <a:rPr lang="pt-BR" sz="4000" dirty="0">
                <a:solidFill>
                  <a:srgbClr val="FF0000"/>
                </a:solidFill>
              </a:rPr>
              <a:t>Tensão de escoamento em cada etapa do processo de colagem</a:t>
            </a:r>
          </a:p>
        </p:txBody>
      </p:sp>
      <p:sp>
        <p:nvSpPr>
          <p:cNvPr id="231428" name="Rectangle 4"/>
          <p:cNvSpPr>
            <a:spLocks noChangeArrowheads="1"/>
          </p:cNvSpPr>
          <p:nvPr/>
        </p:nvSpPr>
        <p:spPr bwMode="auto">
          <a:xfrm>
            <a:off x="2266950" y="14954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pt-BR"/>
          </a:p>
        </p:txBody>
      </p:sp>
      <p:pic>
        <p:nvPicPr>
          <p:cNvPr id="2314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600200"/>
            <a:ext cx="5638800" cy="473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135492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2CB14-36F2-45B7-9132-44C935EED975}" type="datetime1">
              <a:rPr lang="pt-BR" smtClean="0"/>
              <a:t>20/8/2013</a:t>
            </a:fld>
            <a:endParaRPr lang="pt-BR"/>
          </a:p>
        </p:txBody>
      </p:sp>
      <p:sp>
        <p:nvSpPr>
          <p:cNvPr id="8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0D169-EA37-4A8A-A6B8-E2B3B6D26F1F}" type="slidenum">
              <a:rPr lang="pt-BR"/>
              <a:pPr/>
              <a:t>43</a:t>
            </a:fld>
            <a:endParaRPr lang="pt-BR"/>
          </a:p>
        </p:txBody>
      </p:sp>
      <p:sp>
        <p:nvSpPr>
          <p:cNvPr id="2027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838200"/>
          </a:xfrm>
        </p:spPr>
        <p:txBody>
          <a:bodyPr/>
          <a:lstStyle/>
          <a:p>
            <a:r>
              <a:rPr lang="pt-BR" sz="4000" dirty="0">
                <a:solidFill>
                  <a:srgbClr val="FF0000"/>
                </a:solidFill>
              </a:rPr>
              <a:t>Efeito do </a:t>
            </a:r>
            <a:r>
              <a:rPr lang="pt-BR" sz="4000" dirty="0" err="1">
                <a:solidFill>
                  <a:srgbClr val="FF0000"/>
                </a:solidFill>
              </a:rPr>
              <a:t>defloculante</a:t>
            </a:r>
            <a:r>
              <a:rPr lang="pt-BR" sz="40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202755" name="Text Box 3"/>
          <p:cNvSpPr txBox="1">
            <a:spLocks noChangeArrowheads="1"/>
          </p:cNvSpPr>
          <p:nvPr/>
        </p:nvSpPr>
        <p:spPr bwMode="auto">
          <a:xfrm rot="37800000">
            <a:off x="-665956" y="2474119"/>
            <a:ext cx="21542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sz="2000"/>
              <a:t>[Reed, 1995:501]</a:t>
            </a:r>
          </a:p>
        </p:txBody>
      </p:sp>
      <p:sp>
        <p:nvSpPr>
          <p:cNvPr id="202756" name="Line 4"/>
          <p:cNvSpPr>
            <a:spLocks noChangeShapeType="1"/>
          </p:cNvSpPr>
          <p:nvPr/>
        </p:nvSpPr>
        <p:spPr bwMode="auto">
          <a:xfrm>
            <a:off x="609600" y="1524000"/>
            <a:ext cx="0" cy="2209800"/>
          </a:xfrm>
          <a:prstGeom prst="line">
            <a:avLst/>
          </a:prstGeom>
          <a:noFill/>
          <a:ln w="12700" cap="sq">
            <a:solidFill>
              <a:schemeClr val="hlink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pt-BR"/>
          </a:p>
        </p:txBody>
      </p:sp>
      <p:pic>
        <p:nvPicPr>
          <p:cNvPr id="20275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503363"/>
            <a:ext cx="5105400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558292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11D0E-549A-4F1B-A066-613E6D27C0A9}" type="datetime1">
              <a:rPr lang="pt-BR" smtClean="0"/>
              <a:t>20/8/2013</a:t>
            </a:fld>
            <a:endParaRPr lang="pt-BR"/>
          </a:p>
        </p:txBody>
      </p:sp>
      <p:sp>
        <p:nvSpPr>
          <p:cNvPr id="7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C3D2B-00E6-4D4B-A00D-D4F55A2C5CBD}" type="slidenum">
              <a:rPr lang="pt-BR"/>
              <a:pPr/>
              <a:t>44</a:t>
            </a:fld>
            <a:endParaRPr lang="pt-BR"/>
          </a:p>
        </p:txBody>
      </p:sp>
      <p:pic>
        <p:nvPicPr>
          <p:cNvPr id="23859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219200"/>
            <a:ext cx="5029200" cy="245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85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068638"/>
            <a:ext cx="4867275" cy="3208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8598" name="Rectangle 6"/>
          <p:cNvSpPr>
            <a:spLocks noChangeArrowheads="1"/>
          </p:cNvSpPr>
          <p:nvPr/>
        </p:nvSpPr>
        <p:spPr bwMode="auto">
          <a:xfrm>
            <a:off x="609600" y="152400"/>
            <a:ext cx="7772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pPr algn="ctr"/>
            <a:r>
              <a:rPr lang="pt-BR" sz="4000">
                <a:solidFill>
                  <a:schemeClr val="tx2"/>
                </a:solidFill>
              </a:rPr>
              <a:t>Colagem sob pressão</a:t>
            </a:r>
          </a:p>
        </p:txBody>
      </p:sp>
    </p:spTree>
    <p:extLst>
      <p:ext uri="{BB962C8B-B14F-4D97-AF65-F5344CB8AC3E}">
        <p14:creationId xmlns:p14="http://schemas.microsoft.com/office/powerpoint/2010/main" val="2718225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8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E42B5-6BCB-41FA-9122-37A93AE6F482}" type="datetime1">
              <a:rPr lang="pt-BR" smtClean="0"/>
              <a:t>20/8/2013</a:t>
            </a:fld>
            <a:endParaRPr lang="pt-BR"/>
          </a:p>
        </p:txBody>
      </p:sp>
      <p:sp>
        <p:nvSpPr>
          <p:cNvPr id="7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7BC16-41D4-4A91-9FA3-0C41C13798C1}" type="slidenum">
              <a:rPr lang="pt-BR"/>
              <a:pPr/>
              <a:t>45</a:t>
            </a:fld>
            <a:endParaRPr lang="pt-BR"/>
          </a:p>
        </p:txBody>
      </p:sp>
      <p:sp>
        <p:nvSpPr>
          <p:cNvPr id="23347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914400"/>
          </a:xfrm>
        </p:spPr>
        <p:txBody>
          <a:bodyPr/>
          <a:lstStyle/>
          <a:p>
            <a:pPr algn="ctr"/>
            <a:r>
              <a:rPr lang="pt-BR" sz="4000"/>
              <a:t>Colagem sob pressão</a:t>
            </a:r>
          </a:p>
        </p:txBody>
      </p:sp>
      <p:sp>
        <p:nvSpPr>
          <p:cNvPr id="233476" name="Rectangle 4"/>
          <p:cNvSpPr>
            <a:spLocks noChangeArrowheads="1"/>
          </p:cNvSpPr>
          <p:nvPr/>
        </p:nvSpPr>
        <p:spPr bwMode="auto">
          <a:xfrm>
            <a:off x="1800225" y="16668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pt-BR"/>
          </a:p>
        </p:txBody>
      </p:sp>
      <p:pic>
        <p:nvPicPr>
          <p:cNvPr id="2334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1" t="1622" r="1031" b="12433"/>
          <a:stretch>
            <a:fillRect/>
          </a:stretch>
        </p:blipFill>
        <p:spPr bwMode="auto">
          <a:xfrm>
            <a:off x="990600" y="1752600"/>
            <a:ext cx="7620000" cy="429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024310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AC816-05A6-4935-8DCF-766AD71CFF75}" type="datetime1">
              <a:rPr lang="pt-BR" smtClean="0"/>
              <a:t>20/8/2013</a:t>
            </a:fld>
            <a:endParaRPr lang="pt-BR"/>
          </a:p>
        </p:txBody>
      </p:sp>
      <p:sp>
        <p:nvSpPr>
          <p:cNvPr id="13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35D8F-AF34-4D8F-816B-A7010854C846}" type="slidenum">
              <a:rPr lang="pt-BR"/>
              <a:pPr/>
              <a:t>46</a:t>
            </a:fld>
            <a:endParaRPr lang="pt-BR"/>
          </a:p>
        </p:txBody>
      </p:sp>
      <p:sp>
        <p:nvSpPr>
          <p:cNvPr id="2344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sz="4000"/>
              <a:t>Efeito da distribuição de tamanho de partículas</a:t>
            </a:r>
          </a:p>
        </p:txBody>
      </p:sp>
      <p:sp>
        <p:nvSpPr>
          <p:cNvPr id="234500" name="Rectangle 4"/>
          <p:cNvSpPr>
            <a:spLocks noChangeArrowheads="1"/>
          </p:cNvSpPr>
          <p:nvPr/>
        </p:nvSpPr>
        <p:spPr bwMode="auto">
          <a:xfrm>
            <a:off x="1766888" y="16859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pt-BR"/>
          </a:p>
        </p:txBody>
      </p:sp>
      <p:pic>
        <p:nvPicPr>
          <p:cNvPr id="2344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905000"/>
            <a:ext cx="5991225" cy="3722688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234502" name="Rectangle 6"/>
          <p:cNvSpPr>
            <a:spLocks noChangeArrowheads="1"/>
          </p:cNvSpPr>
          <p:nvPr/>
        </p:nvSpPr>
        <p:spPr bwMode="auto">
          <a:xfrm>
            <a:off x="4052888" y="31765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pt-BR"/>
          </a:p>
        </p:txBody>
      </p:sp>
      <p:graphicFrame>
        <p:nvGraphicFramePr>
          <p:cNvPr id="234501" name="Object 5"/>
          <p:cNvGraphicFramePr>
            <a:graphicFrameLocks noChangeAspect="1"/>
          </p:cNvGraphicFramePr>
          <p:nvPr/>
        </p:nvGraphicFramePr>
        <p:xfrm>
          <a:off x="6781800" y="2667000"/>
          <a:ext cx="1752600" cy="852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6" r:id="rId4" imgW="1041400" imgH="508000" progId="Equation.3">
                  <p:embed/>
                </p:oleObj>
              </mc:Choice>
              <mc:Fallback>
                <p:oleObj r:id="rId4" imgW="1041400" imgH="508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1800" y="2667000"/>
                        <a:ext cx="1752600" cy="852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4504" name="Rectangle 8"/>
          <p:cNvSpPr>
            <a:spLocks noChangeArrowheads="1"/>
          </p:cNvSpPr>
          <p:nvPr/>
        </p:nvSpPr>
        <p:spPr bwMode="auto">
          <a:xfrm>
            <a:off x="3919538" y="31861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pt-BR"/>
          </a:p>
        </p:txBody>
      </p:sp>
      <p:graphicFrame>
        <p:nvGraphicFramePr>
          <p:cNvPr id="234503" name="Object 7"/>
          <p:cNvGraphicFramePr>
            <a:graphicFrameLocks noChangeAspect="1"/>
          </p:cNvGraphicFramePr>
          <p:nvPr/>
        </p:nvGraphicFramePr>
        <p:xfrm>
          <a:off x="6705600" y="4876800"/>
          <a:ext cx="1905000" cy="709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7" r:id="rId6" imgW="1308100" imgH="482600" progId="Equation.3">
                  <p:embed/>
                </p:oleObj>
              </mc:Choice>
              <mc:Fallback>
                <p:oleObj r:id="rId6" imgW="1308100" imgH="482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5600" y="4876800"/>
                        <a:ext cx="1905000" cy="7096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4505" name="Text Box 9"/>
          <p:cNvSpPr txBox="1">
            <a:spLocks noChangeArrowheads="1"/>
          </p:cNvSpPr>
          <p:nvPr/>
        </p:nvSpPr>
        <p:spPr bwMode="auto">
          <a:xfrm>
            <a:off x="6858000" y="2209800"/>
            <a:ext cx="16970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cs typeface="Times New Roman" pitchFamily="18" charset="0"/>
              </a:rPr>
              <a:t>Andreasen </a:t>
            </a:r>
            <a:endParaRPr lang="pt-BR">
              <a:cs typeface="Times New Roman" pitchFamily="18" charset="0"/>
            </a:endParaRPr>
          </a:p>
        </p:txBody>
      </p:sp>
      <p:sp>
        <p:nvSpPr>
          <p:cNvPr id="234506" name="Text Box 10"/>
          <p:cNvSpPr txBox="1">
            <a:spLocks noChangeArrowheads="1"/>
          </p:cNvSpPr>
          <p:nvPr/>
        </p:nvSpPr>
        <p:spPr bwMode="auto">
          <a:xfrm>
            <a:off x="7162800" y="4343400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cs typeface="Times New Roman" pitchFamily="18" charset="0"/>
              </a:rPr>
              <a:t>Alfred </a:t>
            </a:r>
            <a:endParaRPr lang="pt-BR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035266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26855-497D-4C6E-A025-E4D51A8515A3}" type="datetime1">
              <a:rPr lang="pt-BR" smtClean="0"/>
              <a:t>20/8/2013</a:t>
            </a:fld>
            <a:endParaRPr lang="pt-BR"/>
          </a:p>
        </p:txBody>
      </p:sp>
      <p:sp>
        <p:nvSpPr>
          <p:cNvPr id="7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1262D-4D19-40E9-A8C5-230D309FF6E2}" type="slidenum">
              <a:rPr lang="pt-BR"/>
              <a:pPr/>
              <a:t>47</a:t>
            </a:fld>
            <a:endParaRPr lang="pt-BR"/>
          </a:p>
        </p:txBody>
      </p:sp>
      <p:sp>
        <p:nvSpPr>
          <p:cNvPr id="23552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914400"/>
          </a:xfrm>
        </p:spPr>
        <p:txBody>
          <a:bodyPr/>
          <a:lstStyle/>
          <a:p>
            <a:pPr algn="ctr"/>
            <a:r>
              <a:rPr lang="pt-BR" sz="4000"/>
              <a:t>Espessura da torta x tempo</a:t>
            </a:r>
          </a:p>
        </p:txBody>
      </p:sp>
      <p:sp>
        <p:nvSpPr>
          <p:cNvPr id="235524" name="Rectangle 4"/>
          <p:cNvSpPr>
            <a:spLocks noChangeArrowheads="1"/>
          </p:cNvSpPr>
          <p:nvPr/>
        </p:nvSpPr>
        <p:spPr bwMode="auto">
          <a:xfrm>
            <a:off x="1766888" y="16859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pt-BR"/>
          </a:p>
        </p:txBody>
      </p:sp>
      <p:pic>
        <p:nvPicPr>
          <p:cNvPr id="2355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676400"/>
            <a:ext cx="6781800" cy="4214813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119021493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1ECC4-4614-4416-B527-2DBA3B46EB24}" type="datetime1">
              <a:rPr lang="pt-BR" smtClean="0"/>
              <a:t>20/8/2013</a:t>
            </a:fld>
            <a:endParaRPr lang="pt-BR"/>
          </a:p>
        </p:txBody>
      </p:sp>
      <p:sp>
        <p:nvSpPr>
          <p:cNvPr id="9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7A667-63C7-4A05-8B52-4BE0F2AD393C}" type="slidenum">
              <a:rPr lang="pt-BR"/>
              <a:pPr/>
              <a:t>48</a:t>
            </a:fld>
            <a:endParaRPr lang="pt-BR"/>
          </a:p>
        </p:txBody>
      </p:sp>
      <p:sp>
        <p:nvSpPr>
          <p:cNvPr id="2365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sz="4000"/>
              <a:t>Arraste de partículas finas durante a colagem</a:t>
            </a:r>
          </a:p>
        </p:txBody>
      </p:sp>
      <p:sp>
        <p:nvSpPr>
          <p:cNvPr id="236548" name="Rectangle 4"/>
          <p:cNvSpPr>
            <a:spLocks noChangeArrowheads="1"/>
          </p:cNvSpPr>
          <p:nvPr/>
        </p:nvSpPr>
        <p:spPr bwMode="auto">
          <a:xfrm>
            <a:off x="1766888" y="17764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pt-BR"/>
          </a:p>
        </p:txBody>
      </p:sp>
      <p:pic>
        <p:nvPicPr>
          <p:cNvPr id="2365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>
            <a:fillRect/>
          </a:stretch>
        </p:blipFill>
        <p:spPr bwMode="auto">
          <a:xfrm>
            <a:off x="909638" y="1676400"/>
            <a:ext cx="3621087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6550" name="Rectangle 6"/>
          <p:cNvSpPr>
            <a:spLocks noChangeArrowheads="1"/>
          </p:cNvSpPr>
          <p:nvPr/>
        </p:nvSpPr>
        <p:spPr bwMode="auto">
          <a:xfrm>
            <a:off x="1766888" y="17668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pt-BR"/>
          </a:p>
        </p:txBody>
      </p:sp>
      <p:pic>
        <p:nvPicPr>
          <p:cNvPr id="2365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147"/>
          <a:stretch>
            <a:fillRect/>
          </a:stretch>
        </p:blipFill>
        <p:spPr bwMode="auto">
          <a:xfrm>
            <a:off x="4719638" y="1676400"/>
            <a:ext cx="3662362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638913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7D56A-7857-4B4A-9CFB-55E4864A1B21}" type="datetime1">
              <a:rPr lang="pt-BR" smtClean="0"/>
              <a:t>20/8/2013</a:t>
            </a:fld>
            <a:endParaRPr lang="pt-BR"/>
          </a:p>
        </p:txBody>
      </p:sp>
      <p:sp>
        <p:nvSpPr>
          <p:cNvPr id="8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BF00B-104E-4E9F-A5A3-9FD4E50B5C7F}" type="slidenum">
              <a:rPr lang="pt-BR"/>
              <a:pPr/>
              <a:t>49</a:t>
            </a:fld>
            <a:endParaRPr lang="pt-BR"/>
          </a:p>
        </p:txBody>
      </p:sp>
      <p:sp>
        <p:nvSpPr>
          <p:cNvPr id="237572" name="Rectangle 4"/>
          <p:cNvSpPr>
            <a:spLocks noChangeArrowheads="1"/>
          </p:cNvSpPr>
          <p:nvPr/>
        </p:nvSpPr>
        <p:spPr bwMode="auto">
          <a:xfrm>
            <a:off x="1766888" y="14859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pt-BR"/>
          </a:p>
        </p:txBody>
      </p:sp>
      <p:pic>
        <p:nvPicPr>
          <p:cNvPr id="23757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09600"/>
            <a:ext cx="5334000" cy="3694113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99"/>
            </a:solidFill>
            <a:miter lim="800000"/>
            <a:headEnd/>
            <a:tailEnd/>
          </a:ln>
        </p:spPr>
      </p:pic>
      <p:sp>
        <p:nvSpPr>
          <p:cNvPr id="237574" name="Rectangle 6"/>
          <p:cNvSpPr>
            <a:spLocks noChangeArrowheads="1"/>
          </p:cNvSpPr>
          <p:nvPr/>
        </p:nvSpPr>
        <p:spPr bwMode="auto">
          <a:xfrm>
            <a:off x="1766888" y="14859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pt-BR"/>
          </a:p>
        </p:txBody>
      </p:sp>
      <p:pic>
        <p:nvPicPr>
          <p:cNvPr id="23757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566988"/>
            <a:ext cx="5334000" cy="3694112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99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99708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7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88377-8109-4117-830C-14A4FB8E38C7}" type="datetime1">
              <a:rPr lang="pt-BR" smtClean="0"/>
              <a:t>20/8/2013</a:t>
            </a:fld>
            <a:endParaRPr lang="pt-BR"/>
          </a:p>
        </p:txBody>
      </p:sp>
      <p:sp>
        <p:nvSpPr>
          <p:cNvPr id="73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A1DB2-6BD5-44E4-A951-4079A5A5611B}" type="slidenum">
              <a:rPr lang="pt-BR"/>
              <a:pPr/>
              <a:t>5</a:t>
            </a:fld>
            <a:endParaRPr lang="pt-BR"/>
          </a:p>
        </p:txBody>
      </p:sp>
      <p:sp>
        <p:nvSpPr>
          <p:cNvPr id="21913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pt-BR" sz="3600" b="1" dirty="0">
                <a:solidFill>
                  <a:srgbClr val="FF0000"/>
                </a:solidFill>
              </a:rPr>
              <a:t>Processos de conformação: características</a:t>
            </a:r>
          </a:p>
        </p:txBody>
      </p:sp>
      <p:sp>
        <p:nvSpPr>
          <p:cNvPr id="219139" name="Text Box 1027"/>
          <p:cNvSpPr txBox="1">
            <a:spLocks noChangeArrowheads="1"/>
          </p:cNvSpPr>
          <p:nvPr/>
        </p:nvSpPr>
        <p:spPr bwMode="auto">
          <a:xfrm rot="37800000">
            <a:off x="-511969" y="2324894"/>
            <a:ext cx="18462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sz="2000"/>
              <a:t>[Lee, 1994:30]</a:t>
            </a:r>
          </a:p>
        </p:txBody>
      </p:sp>
      <p:sp>
        <p:nvSpPr>
          <p:cNvPr id="219140" name="Line 1028"/>
          <p:cNvSpPr>
            <a:spLocks noChangeShapeType="1"/>
          </p:cNvSpPr>
          <p:nvPr/>
        </p:nvSpPr>
        <p:spPr bwMode="auto">
          <a:xfrm>
            <a:off x="609600" y="1524000"/>
            <a:ext cx="0" cy="2209800"/>
          </a:xfrm>
          <a:prstGeom prst="line">
            <a:avLst/>
          </a:prstGeom>
          <a:noFill/>
          <a:ln w="12700" cap="sq">
            <a:solidFill>
              <a:schemeClr val="hlink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pt-BR"/>
          </a:p>
        </p:txBody>
      </p:sp>
      <p:sp>
        <p:nvSpPr>
          <p:cNvPr id="219141" name="Line 1029"/>
          <p:cNvSpPr>
            <a:spLocks noChangeShapeType="1"/>
          </p:cNvSpPr>
          <p:nvPr/>
        </p:nvSpPr>
        <p:spPr bwMode="auto">
          <a:xfrm>
            <a:off x="914400" y="1828800"/>
            <a:ext cx="0" cy="91440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pt-BR"/>
          </a:p>
        </p:txBody>
      </p:sp>
      <p:sp>
        <p:nvSpPr>
          <p:cNvPr id="219142" name="Line 1030"/>
          <p:cNvSpPr>
            <a:spLocks noChangeShapeType="1"/>
          </p:cNvSpPr>
          <p:nvPr/>
        </p:nvSpPr>
        <p:spPr bwMode="auto">
          <a:xfrm>
            <a:off x="8534400" y="1828800"/>
            <a:ext cx="0" cy="91440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pt-BR"/>
          </a:p>
        </p:txBody>
      </p:sp>
      <p:sp>
        <p:nvSpPr>
          <p:cNvPr id="219143" name="Line 1031"/>
          <p:cNvSpPr>
            <a:spLocks noChangeShapeType="1"/>
          </p:cNvSpPr>
          <p:nvPr/>
        </p:nvSpPr>
        <p:spPr bwMode="auto">
          <a:xfrm>
            <a:off x="914400" y="2743200"/>
            <a:ext cx="0" cy="91440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pt-BR"/>
          </a:p>
        </p:txBody>
      </p:sp>
      <p:sp>
        <p:nvSpPr>
          <p:cNvPr id="219144" name="Line 1032"/>
          <p:cNvSpPr>
            <a:spLocks noChangeShapeType="1"/>
          </p:cNvSpPr>
          <p:nvPr/>
        </p:nvSpPr>
        <p:spPr bwMode="auto">
          <a:xfrm>
            <a:off x="8534400" y="2743200"/>
            <a:ext cx="0" cy="91440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pt-BR"/>
          </a:p>
        </p:txBody>
      </p:sp>
      <p:sp>
        <p:nvSpPr>
          <p:cNvPr id="219145" name="Line 1033"/>
          <p:cNvSpPr>
            <a:spLocks noChangeShapeType="1"/>
          </p:cNvSpPr>
          <p:nvPr/>
        </p:nvSpPr>
        <p:spPr bwMode="auto">
          <a:xfrm>
            <a:off x="914400" y="3657600"/>
            <a:ext cx="0" cy="91440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pt-BR"/>
          </a:p>
        </p:txBody>
      </p:sp>
      <p:sp>
        <p:nvSpPr>
          <p:cNvPr id="219146" name="Line 1034"/>
          <p:cNvSpPr>
            <a:spLocks noChangeShapeType="1"/>
          </p:cNvSpPr>
          <p:nvPr/>
        </p:nvSpPr>
        <p:spPr bwMode="auto">
          <a:xfrm>
            <a:off x="8534400" y="3657600"/>
            <a:ext cx="0" cy="91440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pt-BR"/>
          </a:p>
        </p:txBody>
      </p:sp>
      <p:sp>
        <p:nvSpPr>
          <p:cNvPr id="219147" name="Line 1035"/>
          <p:cNvSpPr>
            <a:spLocks noChangeShapeType="1"/>
          </p:cNvSpPr>
          <p:nvPr/>
        </p:nvSpPr>
        <p:spPr bwMode="auto">
          <a:xfrm>
            <a:off x="914400" y="4572000"/>
            <a:ext cx="0" cy="91440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pt-BR"/>
          </a:p>
        </p:txBody>
      </p:sp>
      <p:sp>
        <p:nvSpPr>
          <p:cNvPr id="219148" name="Line 1036"/>
          <p:cNvSpPr>
            <a:spLocks noChangeShapeType="1"/>
          </p:cNvSpPr>
          <p:nvPr/>
        </p:nvSpPr>
        <p:spPr bwMode="auto">
          <a:xfrm>
            <a:off x="8534400" y="4572000"/>
            <a:ext cx="0" cy="91440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pt-BR"/>
          </a:p>
        </p:txBody>
      </p:sp>
      <p:graphicFrame>
        <p:nvGraphicFramePr>
          <p:cNvPr id="219149" name="Group 1037"/>
          <p:cNvGraphicFramePr>
            <a:graphicFrameLocks noGrp="1"/>
          </p:cNvGraphicFramePr>
          <p:nvPr/>
        </p:nvGraphicFramePr>
        <p:xfrm>
          <a:off x="685800" y="1633538"/>
          <a:ext cx="8077200" cy="4541520"/>
        </p:xfrm>
        <a:graphic>
          <a:graphicData uri="http://schemas.openxmlformats.org/drawingml/2006/table">
            <a:tbl>
              <a:tblPr/>
              <a:tblGrid>
                <a:gridCol w="1155700"/>
                <a:gridCol w="1150938"/>
                <a:gridCol w="1155700"/>
                <a:gridCol w="1152525"/>
                <a:gridCol w="1155700"/>
                <a:gridCol w="1150937"/>
                <a:gridCol w="1155700"/>
              </a:tblGrid>
              <a:tr h="736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Técnica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Prensagem a seco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Prensagem isostática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Extrusão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Moldagem por injeção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Colagem de barbotina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Colagem de folhas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6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Material de partida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Grânulos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Grânulos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Pasta 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Grânulos/ pasta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Barbotina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Barbotina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6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Teor de umidade (m%)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 – 5% 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 – 5%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endParaRPr kumimoji="0" lang="pt-BR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18 –25%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endParaRPr kumimoji="0" lang="pt-BR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endParaRPr kumimoji="0" lang="pt-BR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25 – 50%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endParaRPr kumimoji="0" lang="pt-BR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25 – 50%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endParaRPr kumimoji="0" lang="pt-BR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6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Formatos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Planos 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Complexos 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Simples 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Complexos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Complexos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Planos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6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Automação 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Sim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Batelada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Contínuo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Contínuo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Batelada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Contínuo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6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Orientação de partículas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Sim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Não 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Sim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Sim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Sim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Sim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17941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C00000"/>
                </a:solidFill>
              </a:rPr>
              <a:t> 1. Prensagem</a:t>
            </a:r>
            <a:endParaRPr lang="pt-BR" dirty="0">
              <a:solidFill>
                <a:srgbClr val="C00000"/>
              </a:solidFill>
            </a:endParaRP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6EBE-63BA-4323-85A1-EFF3CC249495}" type="datetime1">
              <a:rPr lang="pt-BR" smtClean="0"/>
              <a:t>20/8/2013</a:t>
            </a:fld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22EEC-27F8-44C8-9A97-068534192A3B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667269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E1F55-DFB1-47D7-B196-8BAD35586322}" type="datetime1">
              <a:rPr lang="pt-BR" smtClean="0"/>
              <a:t>20/8/2013</a:t>
            </a:fld>
            <a:endParaRPr lang="pt-BR"/>
          </a:p>
        </p:txBody>
      </p:sp>
      <p:sp>
        <p:nvSpPr>
          <p:cNvPr id="7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EAA8E-5E58-4179-A7D6-1D087205441F}" type="slidenum">
              <a:rPr lang="pt-BR"/>
              <a:pPr/>
              <a:t>7</a:t>
            </a:fld>
            <a:endParaRPr lang="pt-BR"/>
          </a:p>
        </p:txBody>
      </p:sp>
      <p:sp>
        <p:nvSpPr>
          <p:cNvPr id="1843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8077200" cy="1143000"/>
          </a:xfrm>
        </p:spPr>
        <p:txBody>
          <a:bodyPr>
            <a:normAutofit fontScale="90000"/>
          </a:bodyPr>
          <a:lstStyle/>
          <a:p>
            <a:r>
              <a:rPr lang="pt-BR" dirty="0"/>
              <a:t>Prensagem: </a:t>
            </a:r>
            <a:r>
              <a:rPr lang="pt-BR" dirty="0">
                <a:solidFill>
                  <a:srgbClr val="C00000"/>
                </a:solidFill>
              </a:rPr>
              <a:t>alimentação, compactação e extração do molde</a:t>
            </a:r>
          </a:p>
        </p:txBody>
      </p:sp>
      <p:sp>
        <p:nvSpPr>
          <p:cNvPr id="184324" name="Line 4"/>
          <p:cNvSpPr>
            <a:spLocks noChangeShapeType="1"/>
          </p:cNvSpPr>
          <p:nvPr/>
        </p:nvSpPr>
        <p:spPr bwMode="auto">
          <a:xfrm>
            <a:off x="609600" y="1524000"/>
            <a:ext cx="0" cy="2209800"/>
          </a:xfrm>
          <a:prstGeom prst="line">
            <a:avLst/>
          </a:prstGeom>
          <a:noFill/>
          <a:ln w="12700" cap="sq">
            <a:solidFill>
              <a:schemeClr val="hlink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pt-BR"/>
          </a:p>
        </p:txBody>
      </p:sp>
      <p:pic>
        <p:nvPicPr>
          <p:cNvPr id="184326" name="Picture 6" descr="C:\Meus documentos\Univap\Disciplinas\Processamento Cerâmico\figuras\Presnsage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19"/>
          <a:stretch>
            <a:fillRect/>
          </a:stretch>
        </p:blipFill>
        <p:spPr bwMode="auto">
          <a:xfrm>
            <a:off x="625475" y="2139950"/>
            <a:ext cx="8229600" cy="296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76522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1D99F-FF4D-47F0-8638-BF2F4D322068}" type="datetime1">
              <a:rPr lang="pt-BR" smtClean="0"/>
              <a:t>20/8/2013</a:t>
            </a:fld>
            <a:endParaRPr lang="pt-BR"/>
          </a:p>
        </p:txBody>
      </p:sp>
      <p:sp>
        <p:nvSpPr>
          <p:cNvPr id="6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5266B-B1C2-4CF6-A88C-3BBC02DF6FA6}" type="slidenum">
              <a:rPr lang="pt-BR"/>
              <a:pPr/>
              <a:t>8</a:t>
            </a:fld>
            <a:endParaRPr lang="pt-BR"/>
          </a:p>
        </p:txBody>
      </p:sp>
      <p:sp>
        <p:nvSpPr>
          <p:cNvPr id="22835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772400" cy="914400"/>
          </a:xfrm>
        </p:spPr>
        <p:txBody>
          <a:bodyPr/>
          <a:lstStyle/>
          <a:p>
            <a:r>
              <a:rPr lang="pt-BR"/>
              <a:t>Prensa hidráulica industrial</a:t>
            </a:r>
          </a:p>
        </p:txBody>
      </p:sp>
      <p:pic>
        <p:nvPicPr>
          <p:cNvPr id="228355" name="Picture 1027" descr="C:\Meus documentos\UNIVAP\Disciplinas\Processamento Cerâmico\figuras\Prensa hidráulica 2.jpg"/>
          <p:cNvPicPr>
            <a:picLocks noChangeAspect="1" noChangeArrowheads="1"/>
          </p:cNvPicPr>
          <p:nvPr/>
        </p:nvPicPr>
        <p:blipFill>
          <a:blip r:embed="rId2">
            <a:lum bright="24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544638"/>
            <a:ext cx="6400800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50753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3568" y="332656"/>
            <a:ext cx="7772400" cy="1113879"/>
          </a:xfrm>
        </p:spPr>
        <p:txBody>
          <a:bodyPr>
            <a:normAutofit fontScale="90000"/>
          </a:bodyPr>
          <a:lstStyle/>
          <a:p>
            <a:r>
              <a:rPr lang="pt-BR" b="1" dirty="0">
                <a:solidFill>
                  <a:srgbClr val="FF0000"/>
                </a:solidFill>
              </a:rPr>
              <a:t>Preparação da massa e aditivos de</a:t>
            </a:r>
            <a:br>
              <a:rPr lang="pt-BR" b="1" dirty="0">
                <a:solidFill>
                  <a:srgbClr val="FF0000"/>
                </a:solidFill>
              </a:rPr>
            </a:br>
            <a:r>
              <a:rPr lang="pt-BR" b="1" dirty="0">
                <a:solidFill>
                  <a:srgbClr val="FF0000"/>
                </a:solidFill>
              </a:rPr>
              <a:t>prensagem</a:t>
            </a:r>
            <a:r>
              <a:rPr lang="pt-BR" b="1" dirty="0"/>
              <a:t/>
            </a:r>
            <a:br>
              <a:rPr lang="pt-BR" b="1" dirty="0"/>
            </a:b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0" y="1484784"/>
            <a:ext cx="10044608" cy="4082008"/>
          </a:xfrm>
        </p:spPr>
        <p:txBody>
          <a:bodyPr>
            <a:noAutofit/>
          </a:bodyPr>
          <a:lstStyle/>
          <a:p>
            <a:r>
              <a:rPr lang="pt-BR" sz="2400" dirty="0" smtClean="0">
                <a:solidFill>
                  <a:schemeClr val="tx1"/>
                </a:solidFill>
              </a:rPr>
              <a:t>A </a:t>
            </a:r>
            <a:r>
              <a:rPr lang="pt-BR" sz="2400" dirty="0">
                <a:solidFill>
                  <a:schemeClr val="tx1"/>
                </a:solidFill>
              </a:rPr>
              <a:t>preparação da massa tem por objetivos</a:t>
            </a:r>
            <a:r>
              <a:rPr lang="pt-BR" sz="2400" dirty="0" smtClean="0">
                <a:solidFill>
                  <a:schemeClr val="tx1"/>
                </a:solidFill>
              </a:rPr>
              <a:t>:</a:t>
            </a:r>
          </a:p>
          <a:p>
            <a:pPr marL="342900" indent="-342900" algn="l">
              <a:buFont typeface="Wingdings" pitchFamily="2" charset="2"/>
              <a:buChar char="Ø"/>
            </a:pPr>
            <a:r>
              <a:rPr lang="pt-BR" sz="2400" dirty="0" smtClean="0">
                <a:solidFill>
                  <a:schemeClr val="tx1"/>
                </a:solidFill>
              </a:rPr>
              <a:t> </a:t>
            </a:r>
            <a:r>
              <a:rPr lang="pt-BR" sz="2400" dirty="0">
                <a:solidFill>
                  <a:schemeClr val="tx1"/>
                </a:solidFill>
              </a:rPr>
              <a:t>Proporcionar uma mistura íntima e homogênea </a:t>
            </a:r>
            <a:r>
              <a:rPr lang="pt-BR" sz="2400" dirty="0" smtClean="0">
                <a:solidFill>
                  <a:schemeClr val="tx1"/>
                </a:solidFill>
              </a:rPr>
              <a:t>das matérias-primas </a:t>
            </a:r>
          </a:p>
          <a:p>
            <a:pPr marL="342900" indent="-342900" algn="l">
              <a:buFont typeface="Wingdings" pitchFamily="2" charset="2"/>
              <a:buChar char="Ø"/>
            </a:pPr>
            <a:r>
              <a:rPr lang="pt-BR" sz="2400" dirty="0" smtClean="0">
                <a:solidFill>
                  <a:schemeClr val="tx1"/>
                </a:solidFill>
              </a:rPr>
              <a:t> </a:t>
            </a:r>
            <a:r>
              <a:rPr lang="pt-BR" sz="2400" dirty="0">
                <a:solidFill>
                  <a:schemeClr val="tx1"/>
                </a:solidFill>
              </a:rPr>
              <a:t>Adequar a massa para a etapa de prensagem</a:t>
            </a:r>
            <a:r>
              <a:rPr lang="pt-BR" sz="2400" dirty="0" smtClean="0">
                <a:solidFill>
                  <a:schemeClr val="tx1"/>
                </a:solidFill>
              </a:rPr>
              <a:t>;</a:t>
            </a:r>
          </a:p>
          <a:p>
            <a:pPr algn="l"/>
            <a:endParaRPr lang="pt-BR" sz="2400" dirty="0" smtClean="0">
              <a:solidFill>
                <a:schemeClr val="tx1"/>
              </a:solidFill>
            </a:endParaRPr>
          </a:p>
          <a:p>
            <a:pPr algn="l"/>
            <a:r>
              <a:rPr lang="pt-BR" sz="2400" dirty="0" smtClean="0">
                <a:solidFill>
                  <a:schemeClr val="tx1"/>
                </a:solidFill>
              </a:rPr>
              <a:t>       É imprescindível </a:t>
            </a:r>
            <a:r>
              <a:rPr lang="pt-BR" sz="2400" dirty="0">
                <a:solidFill>
                  <a:schemeClr val="tx1"/>
                </a:solidFill>
              </a:rPr>
              <a:t>que a massa </a:t>
            </a:r>
            <a:r>
              <a:rPr lang="pt-BR" sz="2400" dirty="0" smtClean="0">
                <a:solidFill>
                  <a:schemeClr val="tx1"/>
                </a:solidFill>
              </a:rPr>
              <a:t>possua</a:t>
            </a:r>
            <a:r>
              <a:rPr lang="pt-BR" sz="2400" dirty="0">
                <a:solidFill>
                  <a:schemeClr val="tx1"/>
                </a:solidFill>
              </a:rPr>
              <a:t>:</a:t>
            </a:r>
            <a:endParaRPr lang="pt-BR" sz="2400" dirty="0" smtClean="0">
              <a:solidFill>
                <a:schemeClr val="tx1"/>
              </a:solidFill>
            </a:endParaRPr>
          </a:p>
          <a:p>
            <a:pPr marL="342900" indent="-342900" algn="l">
              <a:buFont typeface="Wingdings" pitchFamily="2" charset="2"/>
              <a:buChar char="Ø"/>
            </a:pPr>
            <a:r>
              <a:rPr lang="pt-BR" sz="2400" dirty="0" smtClean="0">
                <a:solidFill>
                  <a:schemeClr val="tx1"/>
                </a:solidFill>
              </a:rPr>
              <a:t> </a:t>
            </a:r>
            <a:r>
              <a:rPr lang="pt-BR" sz="2400" dirty="0">
                <a:solidFill>
                  <a:schemeClr val="tx1"/>
                </a:solidFill>
              </a:rPr>
              <a:t>Uma elevada fluidez, para que durante a fase </a:t>
            </a:r>
            <a:r>
              <a:rPr lang="pt-BR" sz="2400" dirty="0" smtClean="0">
                <a:solidFill>
                  <a:schemeClr val="tx1"/>
                </a:solidFill>
              </a:rPr>
              <a:t>de preenchimento </a:t>
            </a:r>
          </a:p>
          <a:p>
            <a:pPr algn="l"/>
            <a:r>
              <a:rPr lang="pt-BR" sz="2400" dirty="0" smtClean="0">
                <a:solidFill>
                  <a:schemeClr val="tx1"/>
                </a:solidFill>
              </a:rPr>
              <a:t>      das </a:t>
            </a:r>
            <a:r>
              <a:rPr lang="pt-BR" sz="2400" dirty="0">
                <a:solidFill>
                  <a:schemeClr val="tx1"/>
                </a:solidFill>
              </a:rPr>
              <a:t>cavidades do molde, cuja </a:t>
            </a:r>
            <a:r>
              <a:rPr lang="pt-BR" sz="2400" dirty="0" smtClean="0">
                <a:solidFill>
                  <a:schemeClr val="tx1"/>
                </a:solidFill>
              </a:rPr>
              <a:t>dosagem se </a:t>
            </a:r>
            <a:r>
              <a:rPr lang="pt-BR" sz="2400" dirty="0">
                <a:solidFill>
                  <a:schemeClr val="tx1"/>
                </a:solidFill>
              </a:rPr>
              <a:t>realiza por medida de </a:t>
            </a:r>
            <a:endParaRPr lang="pt-BR" sz="2400" dirty="0" smtClean="0">
              <a:solidFill>
                <a:schemeClr val="tx1"/>
              </a:solidFill>
            </a:endParaRPr>
          </a:p>
          <a:p>
            <a:pPr algn="l"/>
            <a:r>
              <a:rPr lang="pt-BR" sz="2400" dirty="0" smtClean="0">
                <a:solidFill>
                  <a:schemeClr val="tx1"/>
                </a:solidFill>
              </a:rPr>
              <a:t>      volume</a:t>
            </a:r>
            <a:r>
              <a:rPr lang="pt-BR" sz="2400" dirty="0">
                <a:solidFill>
                  <a:schemeClr val="tx1"/>
                </a:solidFill>
              </a:rPr>
              <a:t>, </a:t>
            </a:r>
            <a:r>
              <a:rPr lang="pt-BR" sz="2400" dirty="0" smtClean="0">
                <a:solidFill>
                  <a:schemeClr val="tx1"/>
                </a:solidFill>
              </a:rPr>
              <a:t>a </a:t>
            </a:r>
            <a:r>
              <a:rPr lang="pt-BR" sz="2400" dirty="0">
                <a:solidFill>
                  <a:schemeClr val="tx1"/>
                </a:solidFill>
              </a:rPr>
              <a:t>massa escoe </a:t>
            </a:r>
            <a:r>
              <a:rPr lang="pt-BR" sz="2400" dirty="0" smtClean="0">
                <a:solidFill>
                  <a:schemeClr val="tx1"/>
                </a:solidFill>
              </a:rPr>
              <a:t>rapidamente e </a:t>
            </a:r>
            <a:r>
              <a:rPr lang="pt-BR" sz="2400" dirty="0">
                <a:solidFill>
                  <a:schemeClr val="tx1"/>
                </a:solidFill>
              </a:rPr>
              <a:t>preencha o molde de </a:t>
            </a:r>
            <a:endParaRPr lang="pt-BR" sz="2400" dirty="0" smtClean="0">
              <a:solidFill>
                <a:schemeClr val="tx1"/>
              </a:solidFill>
            </a:endParaRPr>
          </a:p>
          <a:p>
            <a:pPr algn="l"/>
            <a:r>
              <a:rPr lang="pt-BR" sz="2400" dirty="0" smtClean="0">
                <a:solidFill>
                  <a:schemeClr val="tx1"/>
                </a:solidFill>
              </a:rPr>
              <a:t>      maneira homogênea e reprodutível.</a:t>
            </a:r>
          </a:p>
          <a:p>
            <a:pPr marL="342900" indent="-342900" algn="l">
              <a:buFont typeface="Wingdings" pitchFamily="2" charset="2"/>
              <a:buChar char="Ø"/>
            </a:pPr>
            <a:r>
              <a:rPr lang="pt-BR" sz="2400" dirty="0" smtClean="0">
                <a:solidFill>
                  <a:schemeClr val="tx1"/>
                </a:solidFill>
              </a:rPr>
              <a:t> </a:t>
            </a:r>
            <a:r>
              <a:rPr lang="pt-BR" sz="2400" dirty="0">
                <a:solidFill>
                  <a:schemeClr val="tx1"/>
                </a:solidFill>
              </a:rPr>
              <a:t>Uma elevada densidade de preenchimento, para que </a:t>
            </a:r>
            <a:r>
              <a:rPr lang="pt-BR" sz="2400" dirty="0" smtClean="0">
                <a:solidFill>
                  <a:schemeClr val="tx1"/>
                </a:solidFill>
              </a:rPr>
              <a:t>a quantidade </a:t>
            </a:r>
          </a:p>
          <a:p>
            <a:pPr algn="l"/>
            <a:r>
              <a:rPr lang="pt-BR" sz="2400" dirty="0" smtClean="0">
                <a:solidFill>
                  <a:schemeClr val="tx1"/>
                </a:solidFill>
              </a:rPr>
              <a:t>     de </a:t>
            </a:r>
            <a:r>
              <a:rPr lang="pt-BR" sz="2400" dirty="0">
                <a:solidFill>
                  <a:schemeClr val="tx1"/>
                </a:solidFill>
              </a:rPr>
              <a:t>ar a ser expulsa durante a fase </a:t>
            </a:r>
            <a:r>
              <a:rPr lang="pt-BR" sz="2400" dirty="0" smtClean="0">
                <a:solidFill>
                  <a:schemeClr val="tx1"/>
                </a:solidFill>
              </a:rPr>
              <a:t>de compactação </a:t>
            </a:r>
            <a:r>
              <a:rPr lang="pt-BR" sz="2400" dirty="0">
                <a:solidFill>
                  <a:schemeClr val="tx1"/>
                </a:solidFill>
              </a:rPr>
              <a:t>seja </a:t>
            </a:r>
            <a:r>
              <a:rPr lang="pt-BR" sz="2400" dirty="0" smtClean="0">
                <a:solidFill>
                  <a:schemeClr val="tx1"/>
                </a:solidFill>
              </a:rPr>
              <a:t>mínima.</a:t>
            </a:r>
            <a:endParaRPr lang="pt-BR" sz="2400" dirty="0">
              <a:solidFill>
                <a:schemeClr val="tx1"/>
              </a:solidFill>
            </a:endParaRP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8AFFF-1414-4077-9A46-707CEAE5AB07}" type="datetime1">
              <a:rPr lang="pt-BR" smtClean="0"/>
              <a:t>20/8/2013</a:t>
            </a:fld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22EEC-27F8-44C8-9A97-068534192A3B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1972135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45098</TotalTime>
  <Words>1316</Words>
  <Application>Microsoft Office PowerPoint</Application>
  <PresentationFormat>Apresentação na tela (4:3)</PresentationFormat>
  <Paragraphs>410</Paragraphs>
  <Slides>49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3</vt:i4>
      </vt:variant>
      <vt:variant>
        <vt:lpstr>Títulos de slides</vt:lpstr>
      </vt:variant>
      <vt:variant>
        <vt:i4>49</vt:i4>
      </vt:variant>
    </vt:vector>
  </HeadingPairs>
  <TitlesOfParts>
    <vt:vector size="53" baseType="lpstr">
      <vt:lpstr>Tema do Office</vt:lpstr>
      <vt:lpstr>Documento</vt:lpstr>
      <vt:lpstr>Equation</vt:lpstr>
      <vt:lpstr>Microsoft Equation 3.0</vt:lpstr>
      <vt:lpstr>Processamento de Materiais Cerâmicos</vt:lpstr>
      <vt:lpstr>Apresentação do PowerPoint</vt:lpstr>
      <vt:lpstr>Técnicas de conformação 1</vt:lpstr>
      <vt:lpstr>Técnicas de conformação 2</vt:lpstr>
      <vt:lpstr>Processos de conformação: características</vt:lpstr>
      <vt:lpstr> 1. Prensagem</vt:lpstr>
      <vt:lpstr>Prensagem: alimentação, compactação e extração do molde</vt:lpstr>
      <vt:lpstr>Prensa hidráulica industrial</vt:lpstr>
      <vt:lpstr>Preparação da massa e aditivos de prensagem </vt:lpstr>
      <vt:lpstr>Massa</vt:lpstr>
      <vt:lpstr>Granulação - Spray Drier Secagem por atomização</vt:lpstr>
      <vt:lpstr>Apresentação do PowerPoint</vt:lpstr>
      <vt:lpstr>Granulação</vt:lpstr>
      <vt:lpstr>Ângulo de Repouso</vt:lpstr>
      <vt:lpstr>Prensagem: simples efeito</vt:lpstr>
      <vt:lpstr>Prensagem: duplo efeito</vt:lpstr>
      <vt:lpstr>Apresentação do PowerPoint</vt:lpstr>
      <vt:lpstr>Apresentação do PowerPoint</vt:lpstr>
      <vt:lpstr>Prensagem e porosidade: estágios da compactação</vt:lpstr>
      <vt:lpstr>Apresentação do PowerPoint</vt:lpstr>
      <vt:lpstr>Defeitos e Problemas Associados à Prensagem Uniaxial</vt:lpstr>
      <vt:lpstr>Causas da recuperação elástica diferencial</vt:lpstr>
      <vt:lpstr>Comportamentos de compactação</vt:lpstr>
      <vt:lpstr>Influência da pressão de compactação e plastificação</vt:lpstr>
      <vt:lpstr>Controle de Defeitos no Compacto</vt:lpstr>
      <vt:lpstr>Recuperação elástica em função da pressão aplicada e plasticidade dos aditivos </vt:lpstr>
      <vt:lpstr>Prensagem isostática: wet bag</vt:lpstr>
      <vt:lpstr>Prensagem isostática: dry bag</vt:lpstr>
      <vt:lpstr>Peças produzidas por prensagem isostática</vt:lpstr>
      <vt:lpstr>Variação dimensional durante processamento</vt:lpstr>
      <vt:lpstr>Apresentação do PowerPoint</vt:lpstr>
      <vt:lpstr>Vantagens x Desvantagens</vt:lpstr>
      <vt:lpstr>Apresentação do PowerPoint</vt:lpstr>
      <vt:lpstr>Colagem de barbotina </vt:lpstr>
      <vt:lpstr>Etapas do processo de colagem</vt:lpstr>
      <vt:lpstr>Processos de conformação: características</vt:lpstr>
      <vt:lpstr>Processos de conformação: quadro comparativo 2</vt:lpstr>
      <vt:lpstr>Pressões e taxas de cisalhamento na conformação</vt:lpstr>
      <vt:lpstr>Comportamento reológico da suspensão: tixotrópico</vt:lpstr>
      <vt:lpstr>Espessura da torta  x tempo</vt:lpstr>
      <vt:lpstr>Efeitos de pressão, temperatura e teor de sólidos </vt:lpstr>
      <vt:lpstr>Tensão de escoamento em cada etapa do processo de colagem</vt:lpstr>
      <vt:lpstr>Efeito do defloculante </vt:lpstr>
      <vt:lpstr>Apresentação do PowerPoint</vt:lpstr>
      <vt:lpstr>Colagem sob pressão</vt:lpstr>
      <vt:lpstr>Efeito da distribuição de tamanho de partículas</vt:lpstr>
      <vt:lpstr>Espessura da torta x tempo</vt:lpstr>
      <vt:lpstr>Arraste de partículas finas durante a colagem</vt:lpstr>
      <vt:lpstr>Apresentação do PowerPoint</vt:lpstr>
    </vt:vector>
  </TitlesOfParts>
  <Company>Usp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Processamento de Materiais Cerâmicos</dc:title>
  <dc:creator>Vera</dc:creator>
  <cp:lastModifiedBy>Vera</cp:lastModifiedBy>
  <cp:revision>22</cp:revision>
  <dcterms:created xsi:type="dcterms:W3CDTF">2012-08-17T12:44:59Z</dcterms:created>
  <dcterms:modified xsi:type="dcterms:W3CDTF">2013-08-20T14:11:48Z</dcterms:modified>
</cp:coreProperties>
</file>